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Gill Sans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oM7XjynhnTsBnSovjp8riN083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9DDE9D-E60E-4E70-9244-B879A315025D}">
  <a:tblStyle styleId="{739DDE9D-E60E-4E70-9244-B879A315025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Workers are started automatically and assigned tasks by the system layer. No local state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Workers are started automatically and assigned tasks by the system layer. Function is published to all workers.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Unlike a worker, an actor is explicitly instantiated by a worker or a driver.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0" name="Google Shape;19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Current dataflow system couple task dispatch and task scheduling by storing object locations and sizes in a centralized scheduler, which may be very expensive when communications are intense.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Therefore, global control store decouples task dispatch from task scheduling, so that the system may have low latency</a:t>
            </a:r>
            <a:endParaRPr dirty="0"/>
          </a:p>
        </p:txBody>
      </p:sp>
      <p:sp>
        <p:nvSpPr>
          <p:cNvPr id="200" name="Google Shape;20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dataflow system are using centralized scheduler which a large latency.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avoid overloading the global scheduler, the tasks created at a node are submitted first to the node’s local scheduler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scheduler schedules tasks locally unless the node is overloaded or can’t satisfied a task’s requirements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a local scheduler decides not to schedule a task locally, it forwards it to the global scheduler</a:t>
            </a:r>
            <a:endParaRPr/>
          </a:p>
        </p:txBody>
      </p:sp>
      <p:sp>
        <p:nvSpPr>
          <p:cNvPr id="210" name="Google Shape;21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 each node, the object stores are implemented via shared memory</a:t>
            </a:r>
            <a:endParaRPr/>
          </a:p>
        </p:txBody>
      </p:sp>
      <p:sp>
        <p:nvSpPr>
          <p:cNvPr id="221" name="Google Shape;22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 training, the paper only compare against TensorFlow-based systems to accurately measure the overhead imposed by Ray, rather than differences between the deep learning frameworks themselves.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Training is good: Ray is able to express the same application-level optimizations found in these specialized systems in Ray’s general-purpose API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Serving is good: since Ray has low-overhead serialization and shared memory abstraction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Simulation is good: fine-grained simulation tasks</a:t>
            </a:r>
            <a:endParaRPr dirty="0"/>
          </a:p>
        </p:txBody>
      </p:sp>
      <p:sp>
        <p:nvSpPr>
          <p:cNvPr id="255" name="Google Shape;25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In-graph approach: encodes control-flow decisions as </a:t>
            </a:r>
            <a:r>
              <a:rPr lang="en-US" dirty="0" err="1"/>
              <a:t>oper</a:t>
            </a:r>
            <a:endParaRPr dirty="0"/>
          </a:p>
        </p:txBody>
      </p:sp>
      <p:sp>
        <p:nvSpPr>
          <p:cNvPr id="291" name="Google Shape;29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Both of the encoder and decoder canbe conveniently expressed as while-loops on variable-length sentences.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deterministic or idfferentiable: traditional backpropagation is insufficient and additional techniques are required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These training techiniques generally benefit from dynamic control flow</a:t>
            </a:r>
            <a:endParaRPr/>
          </a:p>
        </p:txBody>
      </p:sp>
      <p:sp>
        <p:nvSpPr>
          <p:cNvPr id="315" name="Google Shape;31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execute data-flow graph in heterogeneous environment, we hire a central coordinator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Maps nodes in the graph to devices and partition the graph into sets of subgraphs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tensors to be sent between devices, we also introduce communication operation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… use shared rendezvous key and it works perfect for static data-flow graphs.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Move on to dynamic control flow, there is a chance a single operation (in loop for example) executes multiple times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have to generate unique names and rendezvous keys dynamically to distinguish multiple invocations of the same operations </a:t>
            </a:r>
            <a:endParaRPr/>
          </a:p>
        </p:txBody>
      </p:sp>
      <p:sp>
        <p:nvSpPr>
          <p:cNvPr id="323" name="Google Shape;32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predicate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Enter: forward input to a child frame asynchronously, which is created when first Enter executes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Exit: symmetrical, forwards result to parent frame.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NextIteration: forwards input to the next iteration frame.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Frame: dynamically allocated execution contexts associated with each iteration of a loop.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Each operation executed at most once per frame in control flow graph. </a:t>
            </a:r>
            <a:endParaRPr/>
          </a:p>
        </p:txBody>
      </p:sp>
      <p:sp>
        <p:nvSpPr>
          <p:cNvPr id="340" name="Google Shape;34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Merge: enabled for execution when ANY input becomes available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chess board, self-driving car, piloting drone, inverted pendulum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while loop with a single loop variable 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Input tensor is forwarded to Predicate operation and controls Switch behavior.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Then, forward tensor either to Exit current frame (scope of the loop) or to loop body operation.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cyclic data-flow allows result tensor to be sent back to Merge for next iteration.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**(For multiple loop variables, additional sets of Enter-Merge-Switch-Next-Exit enables multiple iterations in parallel.)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Supports nested loop &amp; conditions, e.g. Loop body can contain a condition.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Execution and usage in distributed system and how eventually it works for dynamic control flow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local Executor in charge of its subgraph part.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Starting from any source nodes (usually Enter or Recv), execution propagates to the next node that becomes ready.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 is Merge: any input available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Straightforward with static control flow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Troublesome with dynamic control flow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</a:t>
            </a:r>
            <a:r>
              <a:rPr lang="en-US" b="1"/>
              <a:t>Recv </a:t>
            </a:r>
            <a:r>
              <a:rPr lang="en-US"/>
              <a:t>nodes in a subgraph are regarded as source nodes.</a:t>
            </a:r>
            <a:endParaRPr/>
          </a:p>
        </p:txBody>
      </p:sp>
      <p:sp>
        <p:nvSpPr>
          <p:cNvPr id="380" name="Google Shape;38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tag is used to distinguish the tensors generated by different iterations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distinction is critical for the correct rendezvous of Send and Recv operations, since tags are used as the rendezvous keys.</a:t>
            </a:r>
            <a:endParaRPr/>
          </a:p>
        </p:txBody>
      </p:sp>
      <p:sp>
        <p:nvSpPr>
          <p:cNvPr id="388" name="Google Shape;38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Major challenge: partitioned conditional branch or loop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Bypass central coordinator for parallelism (for sake of performance), except when the task completes or a device fails.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Issue: Recv is always ready, blocking resource on the untaken branch (where Send never executes)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Propagate </a:t>
            </a:r>
            <a:r>
              <a:rPr lang="en-US" b="1"/>
              <a:t>is_dead</a:t>
            </a:r>
            <a:r>
              <a:rPr lang="en-US"/>
              <a:t> across devices and as far as needed.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avoid slowing down performance when there are too many pairs of Send-Recv …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Supports nested conditionals and distributed execution of loops</a:t>
            </a:r>
            <a:endParaRPr/>
          </a:p>
        </p:txBody>
      </p:sp>
      <p:sp>
        <p:nvSpPr>
          <p:cNvPr id="404" name="Google Shape;40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while loop partitioned into two devices.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control-loop state machine on Recv operations on the loop body hand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Merge provides control flow for the receivers. In this graph dotted line: control edge, impose an order on operations</a:t>
            </a:r>
            <a:endParaRPr/>
          </a:p>
        </p:txBody>
      </p:sp>
      <p:sp>
        <p:nvSpPr>
          <p:cNvPr id="441" name="Google Shape;441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 A, Recv awaits a value from B</a:t>
            </a:r>
            <a:endParaRPr/>
          </a:p>
        </p:txBody>
      </p:sp>
      <p:sp>
        <p:nvSpPr>
          <p:cNvPr id="451" name="Google Shape;451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sends P to B, so B knows the decision on iteration i</a:t>
            </a:r>
            <a:endParaRPr/>
          </a:p>
        </p:txBody>
      </p:sp>
      <p:sp>
        <p:nvSpPr>
          <p:cNvPr id="461" name="Google Shape;461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predicate P evaluates True, A sends input tensor for 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Otherwise A sends is_dead signal to destination device (B)</a:t>
            </a:r>
            <a:endParaRPr/>
          </a:p>
        </p:txBody>
      </p:sp>
      <p:sp>
        <p:nvSpPr>
          <p:cNvPr id="472" name="Google Shape;472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choice of action sequences, long-term consequences of those choices.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Policy generating.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Improve policy based on data generated through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ulations</a:t>
            </a:r>
            <a:r>
              <a:rPr lang="en-US" dirty="0"/>
              <a:t> of interactions with environments. Serve policy in a control problem scenarios. </a:t>
            </a:r>
            <a:endParaRPr dirty="0"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Recv for Op gets a real tensor from A, B executes Op and sends back a real tensor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Otherwise, if the Recv gets an is_dead signal, B propagates the signal through Op and sends an is_dead signal back to A</a:t>
            </a:r>
            <a:endParaRPr/>
          </a:p>
        </p:txBody>
      </p:sp>
      <p:sp>
        <p:nvSpPr>
          <p:cNvPr id="483" name="Google Shape;483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Recv for Switch gets true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control-loop state machine further enables Recvs for the next iteration</a:t>
            </a:r>
            <a:endParaRPr/>
          </a:p>
        </p:txBody>
      </p:sp>
      <p:sp>
        <p:nvSpPr>
          <p:cNvPr id="496" name="Google Shape;49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 on A, if Recv gets a real tensor, the next iteration is started. Otherwise, execution terminates.</a:t>
            </a:r>
            <a:endParaRPr/>
          </a:p>
        </p:txBody>
      </p:sp>
      <p:sp>
        <p:nvSpPr>
          <p:cNvPr id="507" name="Google Shape;50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Discussed as support for potentially nested conditional and loops</a:t>
            </a:r>
            <a:endParaRPr/>
          </a:p>
        </p:txBody>
      </p:sp>
      <p:sp>
        <p:nvSpPr>
          <p:cNvPr id="518" name="Google Shape;518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The gradient of a loop features the same number of iterations</a:t>
            </a:r>
            <a:endParaRPr/>
          </a:p>
        </p:txBody>
      </p:sp>
      <p:sp>
        <p:nvSpPr>
          <p:cNvPr id="536" name="Google Shape;536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e20a0c0c7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e20a0c0c7_7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techniques that is used to alleviate the memory scarcity in GPUs is memory swapping.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iterations can run in parallel; forward computation can run ahead; I/O operation in gradient computation as well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Separate GPU streams for I/O and computation to improve the overlap</a:t>
            </a:r>
            <a:endParaRPr dirty="0"/>
          </a:p>
        </p:txBody>
      </p:sp>
      <p:sp>
        <p:nvSpPr>
          <p:cNvPr id="544" name="Google Shape;544;g6e20a0c0c7_7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1" name="Google Shape;571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Interacts repeatedly with the environment. Maximize the reward.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User requirements to system requirements.</a:t>
            </a:r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Dynamic computation framework handles millions of heterogeneous tasks millisecond-level latencies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stateless: easy for load balancing and movement of computation to data, good for fine-grained simulation and data processing, extracting features from images or videos.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stateful: good for implementing parameter servers, perform repeated computation GPU training process. </a:t>
            </a:r>
            <a:endParaRPr dirty="0"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Tasks: Immutable objects, output depends solely on inputs, no side-effect. Simplify fault tolerance through function re-execution on failure.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Actor methods invoked remotely and executed serially. Also returns a future. Handle is used to pass actor to other actors or tasks.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Actor implement parameter servers and GPU-based iterative computation (training)</a:t>
            </a:r>
            <a:endParaRPr dirty="0"/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Actor method invocation </a:t>
            </a:r>
            <a:r>
              <a:rPr lang="en-US" dirty="0" err="1"/>
              <a:t>identitcal</a:t>
            </a:r>
            <a:r>
              <a:rPr lang="en-US" dirty="0"/>
              <a:t> to tasks with one key difference. The stateful edges. </a:t>
            </a:r>
            <a:endParaRPr dirty="0"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EECS 598 – W19</a:t>
            </a: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1/22/19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1198771" y="1332679"/>
            <a:ext cx="43470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Ray: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Distributed Framework for Emerging AI Applications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43081" y="3261879"/>
            <a:ext cx="4458300" cy="1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Philipp Moritz, Robert Nishihara, Stephanie Wang, Alexey Tumanov, Richard Liaw,</a:t>
            </a:r>
            <a:endParaRPr sz="18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Eric Liang, Melih Elibol, Zongheng Yang, William Paul, Michael I. Jordan, Ion Stoica</a:t>
            </a:r>
            <a:endParaRPr sz="18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43153" y="5646745"/>
            <a:ext cx="99072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Presenter: Hengjia Zhang, Jiaqing Ni, Yide Gu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592255" y="3261904"/>
            <a:ext cx="4458300" cy="19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Yuan Yu, Martin Abadi, Paul Barham, Eugene Brevdo, Mike Burrows, Andy Davis, Jeff Dean, Sanjay Ghemawat, Tim Harley, Peter Hawkins, Michael Isard, Manjunath Kudlur, Rajat Monga, Derek Murray, Xiaoqiang Zheng</a:t>
            </a:r>
            <a:endParaRPr sz="18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647955" y="1371022"/>
            <a:ext cx="43470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Control Flow 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Large-Scale Machine Learning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Computation Model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150" y="1690825"/>
            <a:ext cx="4297264" cy="436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6400" y="365125"/>
            <a:ext cx="3911022" cy="63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Ray’s architecture comprises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application layer implementing the API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system layer providing high scalability and fault tolerance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438" y="3429125"/>
            <a:ext cx="4943137" cy="29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 Layer</a:t>
            </a:r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Driver: A process executing the user program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Worker: A stateless process that executes tasks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Actor: A stateful process that executes the methods it exposes</a:t>
            </a:r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438" y="3429125"/>
            <a:ext cx="4943137" cy="2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/>
          <p:nvPr/>
        </p:nvSpPr>
        <p:spPr>
          <a:xfrm>
            <a:off x="3624450" y="3422175"/>
            <a:ext cx="4986300" cy="79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Layer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Global Control Store (GCS)</a:t>
            </a:r>
            <a:endParaRPr sz="2400"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/>
              <a:t>Key-value store with pub-sub functionality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Maintains the </a:t>
            </a:r>
            <a:r>
              <a:rPr lang="en-US" b="1"/>
              <a:t>entire control state</a:t>
            </a:r>
            <a:r>
              <a:rPr lang="en-US"/>
              <a:t> of the system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Decouple </a:t>
            </a:r>
            <a:r>
              <a:rPr lang="en-US" b="1"/>
              <a:t>task dispatch</a:t>
            </a:r>
            <a:r>
              <a:rPr lang="en-US"/>
              <a:t> from task scheduling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438" y="3429125"/>
            <a:ext cx="4943137" cy="2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/>
          <p:nvPr/>
        </p:nvSpPr>
        <p:spPr>
          <a:xfrm>
            <a:off x="5338475" y="4877400"/>
            <a:ext cx="1969800" cy="147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Layer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Bottom-Up Distributed Scheduler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Dynamically schedule millions of tasks per second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two-level hierarchical scheduler consisting of a global scheduler and per-node local schedulers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438" y="3429125"/>
            <a:ext cx="4943137" cy="2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>
            <a:off x="3883250" y="5150025"/>
            <a:ext cx="1359000" cy="763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3979725" y="4337650"/>
            <a:ext cx="4587900" cy="48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Layer</a:t>
            </a:r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In-memory Distributed Object Store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Store the inputs and outputs of every task/stateless computation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Inputs are replicated if not local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Task writes its outputs to the local object store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438" y="3429125"/>
            <a:ext cx="4943137" cy="2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/>
          <p:nvPr/>
        </p:nvSpPr>
        <p:spPr>
          <a:xfrm>
            <a:off x="3979675" y="4032150"/>
            <a:ext cx="4587900" cy="48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Executing a task remotely</a:t>
            </a: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5888" y="1690825"/>
            <a:ext cx="8680234" cy="436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Returning the result of a remote task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563" y="1690825"/>
            <a:ext cx="8566871" cy="43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Differences with the related work</a:t>
            </a: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Dynamic task graphs (CIEL, Dask):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Ray extends the task model with an actor abstraction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Ray employs as fully distributed and decoupled control plane and scheduler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Dataflow systems (MapReduce, Spark, Dryad):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They are too restrictive for fine-grained and dynamic simulation workload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 Actor abstraction/distributed scalable control pane and scheduler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Machine Learning frameworks (TensorFlow, MXNet):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Limited support for coupling training with simulations and embedded serving</a:t>
            </a:r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188" y="1442200"/>
            <a:ext cx="42386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7575" y="3525988"/>
            <a:ext cx="413385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956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Training: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Ray Parameter-server SGD 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Serving: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server throughput achieved using a Ray actor to serve policy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Simulation: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Ray program that issues tasks as simulations while concurrently gathering results back to driver.</a:t>
            </a:r>
            <a:endParaRPr/>
          </a:p>
        </p:txBody>
      </p:sp>
      <p:pic>
        <p:nvPicPr>
          <p:cNvPr id="262" name="Google Shape;26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5651" y="5341938"/>
            <a:ext cx="44577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Ray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3200">
                <a:solidFill>
                  <a:schemeClr val="dk1"/>
                </a:solidFill>
              </a:rPr>
              <a:t>A Distributed Framework for Emerging AI Applications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>
            <a:spLocks noGrp="1"/>
          </p:cNvSpPr>
          <p:nvPr>
            <p:ph type="title"/>
          </p:nvPr>
        </p:nvSpPr>
        <p:spPr>
          <a:xfrm>
            <a:off x="838200" y="2130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/>
              <a:t>Dynamic Control Flow</a:t>
            </a:r>
            <a:endParaRPr sz="4800"/>
          </a:p>
        </p:txBody>
      </p:sp>
      <p:sp>
        <p:nvSpPr>
          <p:cNvPr id="269" name="Google Shape;269;p20"/>
          <p:cNvSpPr txBox="1">
            <a:spLocks noGrp="1"/>
          </p:cNvSpPr>
          <p:nvPr>
            <p:ph type="body" idx="1"/>
          </p:nvPr>
        </p:nvSpPr>
        <p:spPr>
          <a:xfrm>
            <a:off x="838200" y="456581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3200">
                <a:solidFill>
                  <a:schemeClr val="dk1"/>
                </a:solidFill>
              </a:rPr>
              <a:t>in Large-Scale Machine Learning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70" name="Google Shape;2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Advances in machine learning conflicts design objectives for the underlying systems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They should be scalable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They should be expressive and flexible to support both production and research</a:t>
            </a:r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Some architectures make essential use of </a:t>
            </a:r>
            <a:r>
              <a:rPr lang="en-US" b="1"/>
              <a:t>dynamic control flow.</a:t>
            </a:r>
            <a:endParaRPr b="1"/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913" y="3151325"/>
            <a:ext cx="4778183" cy="35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Machine learning systems should provide general facilities for </a:t>
            </a:r>
            <a:r>
              <a:rPr lang="en-US" b="1" dirty="0"/>
              <a:t>dynamic control flow</a:t>
            </a:r>
            <a:endParaRPr b="1"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in-graph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Encode control-flow decisions as operations in the dataflow graph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out-of-graph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US" dirty="0"/>
              <a:t>Implement control flow decisions in the client process, using control-flow primitives of a host language</a:t>
            </a:r>
            <a:endParaRPr dirty="0"/>
          </a:p>
        </p:txBody>
      </p:sp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Motivation and Background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02" name="Google Shape;30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TensorFlow is using </a:t>
            </a:r>
            <a:r>
              <a:rPr lang="en-US" b="1"/>
              <a:t>in-graph</a:t>
            </a:r>
            <a:r>
              <a:rPr lang="en-US"/>
              <a:t> dynamic control flow: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process a single unified dataflow graph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perform whole-program optimization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allow the entire computation to stay inside the system runtime during execution.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can be arbitrarily </a:t>
            </a:r>
            <a:r>
              <a:rPr lang="en-US" b="1"/>
              <a:t>partitioned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support </a:t>
            </a:r>
            <a:r>
              <a:rPr lang="en-US" b="1"/>
              <a:t>Automatic Differentiation</a:t>
            </a:r>
            <a:endParaRPr b="1"/>
          </a:p>
        </p:txBody>
      </p:sp>
      <p:sp>
        <p:nvSpPr>
          <p:cNvPr id="303" name="Google Shape;30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Programming Interface</a:t>
            </a:r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cond(pred, true_fn, false_fn)</a:t>
            </a:r>
            <a:r>
              <a:rPr lang="en-US"/>
              <a:t> (Conditional)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pred</a:t>
            </a:r>
            <a:r>
              <a:rPr lang="en-US"/>
              <a:t> is a boolean tensor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true_fn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false_fn</a:t>
            </a:r>
            <a:r>
              <a:rPr lang="en-US"/>
              <a:t> are functions that construct the subgraphs for the respective branches.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result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cond</a:t>
            </a:r>
            <a:r>
              <a:rPr lang="en-US"/>
              <a:t> is a tuple of tensors, representing the result of the branch that executes.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while_loop(pred, body, inits)</a:t>
            </a:r>
            <a:r>
              <a:rPr lang="en-US"/>
              <a:t> (Iterative)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US"/>
              <a:t> are functions that construct the subgraphs for the loop termination condition and the loop body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inits</a:t>
            </a:r>
            <a:r>
              <a:rPr lang="en-US"/>
              <a:t> is a tuple of tensors that specifies the initial values of the loop variables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Control Flow in Machine Learning</a:t>
            </a:r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Recurrent Neural Network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Apply a cell function to every element of a sequence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Neural Machine Translation (NMT)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an encoder and a decoder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TensorFlow implements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dynamic_rnn</a:t>
            </a:r>
            <a:r>
              <a:rPr lang="en-US"/>
              <a:t> operator using while-loops</a:t>
            </a:r>
            <a:endParaRPr/>
          </a:p>
          <a:p>
            <a:pPr marL="1371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Reinforcement Learning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</a:t>
            </a:r>
            <a:r>
              <a:rPr lang="en-US" b="1"/>
              <a:t>agent</a:t>
            </a:r>
            <a:r>
              <a:rPr lang="en-US"/>
              <a:t> interacts with its </a:t>
            </a:r>
            <a:r>
              <a:rPr lang="en-US" b="1"/>
              <a:t>environment</a:t>
            </a:r>
            <a:r>
              <a:rPr lang="en-US"/>
              <a:t> by performing a sequence of </a:t>
            </a:r>
            <a:r>
              <a:rPr lang="en-US" b="1"/>
              <a:t>actions</a:t>
            </a:r>
            <a:r>
              <a:rPr lang="en-US"/>
              <a:t> according to some learned </a:t>
            </a:r>
            <a:r>
              <a:rPr lang="en-US" b="1"/>
              <a:t>policy</a:t>
            </a:r>
            <a:r>
              <a:rPr lang="en-US"/>
              <a:t> and receives </a:t>
            </a:r>
            <a:r>
              <a:rPr lang="en-US" b="1"/>
              <a:t>rewards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Actions and rewards need not be deterministic or differentiable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Additional training techniques are required </a:t>
            </a: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Distributed execution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Central coordinator</a:t>
            </a:r>
            <a:r>
              <a:rPr lang="en-US"/>
              <a:t>: partitions the graph into a set of subgraphs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Partitioning would cut an edge between two devices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Send(t, k)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Recv(k)</a:t>
            </a:r>
            <a:r>
              <a:rPr lang="en-US"/>
              <a:t> to replace the edge with a pair of communication operations, share a rendezvous key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Problem with the rendezvous key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Without control flow, each operation in the graph executes exactly once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With control flow, an operation in a loop can execute zero or more times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328" name="Google Shape;328;p27"/>
          <p:cNvGrpSpPr/>
          <p:nvPr/>
        </p:nvGrpSpPr>
        <p:grpSpPr>
          <a:xfrm>
            <a:off x="6032500" y="826750"/>
            <a:ext cx="4819650" cy="1983075"/>
            <a:chOff x="6032500" y="826750"/>
            <a:chExt cx="4819650" cy="1983075"/>
          </a:xfrm>
        </p:grpSpPr>
        <p:cxnSp>
          <p:nvCxnSpPr>
            <p:cNvPr id="329" name="Google Shape;329;p27"/>
            <p:cNvCxnSpPr>
              <a:stCxn id="330" idx="6"/>
              <a:endCxn id="331" idx="2"/>
            </p:cNvCxnSpPr>
            <p:nvPr/>
          </p:nvCxnSpPr>
          <p:spPr>
            <a:xfrm>
              <a:off x="7016800" y="2246325"/>
              <a:ext cx="2851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30" name="Google Shape;330;p27"/>
            <p:cNvSpPr/>
            <p:nvPr/>
          </p:nvSpPr>
          <p:spPr>
            <a:xfrm>
              <a:off x="6032500" y="1952625"/>
              <a:ext cx="984300" cy="587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Op1</a:t>
              </a:r>
              <a:endParaRPr sz="1800"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9867850" y="1952625"/>
              <a:ext cx="984300" cy="587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Op2</a:t>
              </a:r>
              <a:endParaRPr sz="1800"/>
            </a:p>
          </p:txBody>
        </p:sp>
        <p:cxnSp>
          <p:nvCxnSpPr>
            <p:cNvPr id="332" name="Google Shape;332;p27"/>
            <p:cNvCxnSpPr/>
            <p:nvPr/>
          </p:nvCxnSpPr>
          <p:spPr>
            <a:xfrm>
              <a:off x="8366125" y="1508125"/>
              <a:ext cx="0" cy="1301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7"/>
            <p:cNvSpPr txBox="1"/>
            <p:nvPr/>
          </p:nvSpPr>
          <p:spPr>
            <a:xfrm>
              <a:off x="7419325" y="826750"/>
              <a:ext cx="1893600" cy="7527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Central Coordinator</a:t>
              </a:r>
              <a:endParaRPr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334" name="Google Shape;334;p27"/>
          <p:cNvGrpSpPr/>
          <p:nvPr/>
        </p:nvGrpSpPr>
        <p:grpSpPr>
          <a:xfrm>
            <a:off x="7239000" y="2008125"/>
            <a:ext cx="2168475" cy="476400"/>
            <a:chOff x="7239000" y="2008125"/>
            <a:chExt cx="2168475" cy="476400"/>
          </a:xfrm>
        </p:grpSpPr>
        <p:sp>
          <p:nvSpPr>
            <p:cNvPr id="335" name="Google Shape;335;p27"/>
            <p:cNvSpPr txBox="1"/>
            <p:nvPr/>
          </p:nvSpPr>
          <p:spPr>
            <a:xfrm>
              <a:off x="7239000" y="2008125"/>
              <a:ext cx="920700" cy="4764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Send</a:t>
              </a:r>
              <a:endParaRPr sz="1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8486775" y="2008125"/>
              <a:ext cx="920700" cy="476400"/>
            </a:xfrm>
            <a:prstGeom prst="rect">
              <a:avLst/>
            </a:prstGeom>
            <a:solidFill>
              <a:srgbClr val="D9EAD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Gill Sans"/>
                  <a:ea typeface="Gill Sans"/>
                  <a:cs typeface="Gill Sans"/>
                  <a:sym typeface="Gill Sans"/>
                </a:rPr>
                <a:t>Recv</a:t>
              </a:r>
              <a:endParaRPr sz="1800"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Control-Flow Primitives</a:t>
            </a:r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Every execution of an operation takes place within a “frame”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operation executes at most once per frame.</a:t>
            </a:r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1775" y="3151325"/>
            <a:ext cx="6008451" cy="34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Compilation of Control-Flow Constructs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Conditional Statement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cond(p, true_fn, false_fn)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/>
              <a:t>(demultiplexer)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lang="en-US"/>
              <a:t>(multiplexer)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60225" y="4504375"/>
            <a:ext cx="1450500" cy="5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690375" y="4452625"/>
            <a:ext cx="1626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Input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6" name="Google Shape;356;p29"/>
          <p:cNvCxnSpPr>
            <a:stCxn id="355" idx="3"/>
            <a:endCxn id="354" idx="1"/>
          </p:cNvCxnSpPr>
          <p:nvPr/>
        </p:nvCxnSpPr>
        <p:spPr>
          <a:xfrm>
            <a:off x="2317275" y="4778875"/>
            <a:ext cx="642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7" name="Google Shape;357;p29"/>
          <p:cNvSpPr txBox="1"/>
          <p:nvPr/>
        </p:nvSpPr>
        <p:spPr>
          <a:xfrm>
            <a:off x="3066725" y="5714175"/>
            <a:ext cx="12375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Control Input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8" name="Google Shape;358;p29"/>
          <p:cNvCxnSpPr>
            <a:stCxn id="357" idx="0"/>
            <a:endCxn id="354" idx="2"/>
          </p:cNvCxnSpPr>
          <p:nvPr/>
        </p:nvCxnSpPr>
        <p:spPr>
          <a:xfrm rot="10800000">
            <a:off x="3685475" y="5053275"/>
            <a:ext cx="0" cy="660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9" name="Google Shape;359;p29"/>
          <p:cNvSpPr txBox="1"/>
          <p:nvPr/>
        </p:nvSpPr>
        <p:spPr>
          <a:xfrm>
            <a:off x="5370300" y="3843725"/>
            <a:ext cx="1450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0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5375400" y="4937075"/>
            <a:ext cx="1450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1 (Dead)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1" name="Google Shape;361;p29"/>
          <p:cNvCxnSpPr>
            <a:endCxn id="359" idx="1"/>
          </p:cNvCxnSpPr>
          <p:nvPr/>
        </p:nvCxnSpPr>
        <p:spPr>
          <a:xfrm rot="10800000" flipH="1">
            <a:off x="4410600" y="4169975"/>
            <a:ext cx="959700" cy="60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2" name="Google Shape;362;p29"/>
          <p:cNvCxnSpPr>
            <a:stCxn id="354" idx="3"/>
            <a:endCxn id="360" idx="1"/>
          </p:cNvCxnSpPr>
          <p:nvPr/>
        </p:nvCxnSpPr>
        <p:spPr>
          <a:xfrm>
            <a:off x="4410725" y="4778875"/>
            <a:ext cx="964800" cy="48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3" name="Google Shape;363;p29"/>
          <p:cNvSpPr/>
          <p:nvPr/>
        </p:nvSpPr>
        <p:spPr>
          <a:xfrm>
            <a:off x="8285350" y="4504375"/>
            <a:ext cx="1237500" cy="5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4" name="Google Shape;364;p29"/>
          <p:cNvCxnSpPr>
            <a:stCxn id="360" idx="3"/>
            <a:endCxn id="363" idx="1"/>
          </p:cNvCxnSpPr>
          <p:nvPr/>
        </p:nvCxnSpPr>
        <p:spPr>
          <a:xfrm rot="10800000" flipH="1">
            <a:off x="6825900" y="4778825"/>
            <a:ext cx="1459500" cy="48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29"/>
          <p:cNvCxnSpPr>
            <a:stCxn id="359" idx="3"/>
            <a:endCxn id="363" idx="1"/>
          </p:cNvCxnSpPr>
          <p:nvPr/>
        </p:nvCxnSpPr>
        <p:spPr>
          <a:xfrm>
            <a:off x="6820800" y="4169975"/>
            <a:ext cx="1464600" cy="60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6" name="Google Shape;366;p29"/>
          <p:cNvCxnSpPr>
            <a:stCxn id="363" idx="3"/>
          </p:cNvCxnSpPr>
          <p:nvPr/>
        </p:nvCxnSpPr>
        <p:spPr>
          <a:xfrm>
            <a:off x="9522850" y="4778875"/>
            <a:ext cx="5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7" name="Google Shape;367;p29"/>
          <p:cNvSpPr txBox="1"/>
          <p:nvPr/>
        </p:nvSpPr>
        <p:spPr>
          <a:xfrm>
            <a:off x="10040650" y="4452625"/>
            <a:ext cx="1450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0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Reinforcement Learning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Learn to operate continuously within an uncertain environment based on delayed and limit feedback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6628" y="4012428"/>
            <a:ext cx="6378741" cy="23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Compilation of Control-Flow Constructs</a:t>
            </a:r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While-loop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loop predicate and the loop body are represented by the subgraphs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G_pred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G_body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838" y="3151325"/>
            <a:ext cx="4608327" cy="357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Local Execution</a:t>
            </a:r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Local Executor starts from the source nodes and repeatedly executes the nodes that become ready.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Graph without Dynamic Control Flow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every node is executed exactly </a:t>
            </a:r>
            <a:r>
              <a:rPr lang="en-US" b="1"/>
              <a:t>once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execution ends when all nodes have been executed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Graph with Dynamic Control Flow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 operation now can be executed </a:t>
            </a:r>
            <a:r>
              <a:rPr lang="en-US" b="1"/>
              <a:t>any number of times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executor manages the (possibly concurrent) execution of </a:t>
            </a:r>
            <a:r>
              <a:rPr lang="en-US" b="1"/>
              <a:t>multiple instances</a:t>
            </a:r>
            <a:r>
              <a:rPr lang="en-US"/>
              <a:t> of the same operation, and to determine the completion of the entire execution.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Local Execution</a:t>
            </a:r>
            <a:endParaRPr/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tensor is represented as a tuple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i="1">
                <a:latin typeface="Courier New"/>
                <a:ea typeface="Courier New"/>
                <a:cs typeface="Courier New"/>
                <a:sym typeface="Courier New"/>
              </a:rPr>
              <a:t>value, is_dead, tag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/>
              <a:t>value:</a:t>
            </a:r>
            <a:r>
              <a:rPr lang="en-US"/>
              <a:t> tensor value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/>
              <a:t>is_dead:</a:t>
            </a:r>
            <a:r>
              <a:rPr lang="en-US"/>
              <a:t> a </a:t>
            </a:r>
            <a:r>
              <a:rPr lang="en-US" b="1"/>
              <a:t>boolean</a:t>
            </a:r>
            <a:r>
              <a:rPr lang="en-US"/>
              <a:t> that indicates whether the tensor is on an untaken branch of a Switch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/>
              <a:t>tag:</a:t>
            </a:r>
            <a:r>
              <a:rPr lang="en-US"/>
              <a:t> </a:t>
            </a:r>
            <a:r>
              <a:rPr lang="en-US" b="1"/>
              <a:t>globally unique identifier</a:t>
            </a:r>
            <a:r>
              <a:rPr lang="en-US"/>
              <a:t> for the tensor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Define a “</a:t>
            </a:r>
            <a:r>
              <a:rPr lang="en-US" b="1"/>
              <a:t>Frame</a:t>
            </a:r>
            <a:r>
              <a:rPr lang="en-US"/>
              <a:t>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Tag is used to distinguish the tensors generated by different iterations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Used as the rendezvous keys</a:t>
            </a:r>
            <a:endParaRPr/>
          </a:p>
        </p:txBody>
      </p:sp>
      <p:sp>
        <p:nvSpPr>
          <p:cNvPr id="392" name="Google Shape;39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</a:t>
            </a:r>
            <a:endParaRPr/>
          </a:p>
        </p:txBody>
      </p:sp>
      <p:sp>
        <p:nvSpPr>
          <p:cNvPr id="399" name="Google Shape;39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if the subgraph of a conditional branch or loop body is </a:t>
            </a:r>
            <a:r>
              <a:rPr lang="en-US" b="1"/>
              <a:t>partitioned</a:t>
            </a:r>
            <a:r>
              <a:rPr lang="en-US"/>
              <a:t> across devices?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allows the executors of the partitions to make progress independently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local executors communicate only via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Recv</a:t>
            </a:r>
            <a:r>
              <a:rPr lang="en-US"/>
              <a:t> operations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centralized coordinator is involved only in the event of completion or failure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/>
          <p:nvPr/>
        </p:nvSpPr>
        <p:spPr>
          <a:xfrm>
            <a:off x="6663450" y="1711450"/>
            <a:ext cx="4836900" cy="4215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551225" y="1711450"/>
            <a:ext cx="5798700" cy="4215300"/>
          </a:xfrm>
          <a:prstGeom prst="rect">
            <a:avLst/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(Conditional)</a:t>
            </a: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2965463" y="3422763"/>
            <a:ext cx="1450500" cy="5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695613" y="3371013"/>
            <a:ext cx="1626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Input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2" name="Google Shape;412;p36"/>
          <p:cNvCxnSpPr>
            <a:stCxn id="411" idx="3"/>
            <a:endCxn id="410" idx="1"/>
          </p:cNvCxnSpPr>
          <p:nvPr/>
        </p:nvCxnSpPr>
        <p:spPr>
          <a:xfrm>
            <a:off x="2322513" y="3697263"/>
            <a:ext cx="642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3" name="Google Shape;413;p36"/>
          <p:cNvSpPr txBox="1"/>
          <p:nvPr/>
        </p:nvSpPr>
        <p:spPr>
          <a:xfrm>
            <a:off x="3071963" y="4632563"/>
            <a:ext cx="1237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Control Input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4" name="Google Shape;414;p36"/>
          <p:cNvCxnSpPr>
            <a:stCxn id="413" idx="0"/>
            <a:endCxn id="410" idx="2"/>
          </p:cNvCxnSpPr>
          <p:nvPr/>
        </p:nvCxnSpPr>
        <p:spPr>
          <a:xfrm rot="10800000">
            <a:off x="3690713" y="3971663"/>
            <a:ext cx="0" cy="660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5" name="Google Shape;415;p36"/>
          <p:cNvCxnSpPr/>
          <p:nvPr/>
        </p:nvCxnSpPr>
        <p:spPr>
          <a:xfrm rot="10800000" flipH="1">
            <a:off x="4415838" y="3088363"/>
            <a:ext cx="959700" cy="609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6" name="Google Shape;416;p36"/>
          <p:cNvCxnSpPr>
            <a:stCxn id="410" idx="3"/>
          </p:cNvCxnSpPr>
          <p:nvPr/>
        </p:nvCxnSpPr>
        <p:spPr>
          <a:xfrm>
            <a:off x="4415963" y="3697263"/>
            <a:ext cx="964800" cy="48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7" name="Google Shape;417;p36"/>
          <p:cNvSpPr/>
          <p:nvPr/>
        </p:nvSpPr>
        <p:spPr>
          <a:xfrm>
            <a:off x="8290588" y="3422763"/>
            <a:ext cx="1237500" cy="54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sz="2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8" name="Google Shape;418;p36"/>
          <p:cNvCxnSpPr>
            <a:endCxn id="417" idx="1"/>
          </p:cNvCxnSpPr>
          <p:nvPr/>
        </p:nvCxnSpPr>
        <p:spPr>
          <a:xfrm rot="10800000" flipH="1">
            <a:off x="7652488" y="3697263"/>
            <a:ext cx="638100" cy="576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9" name="Google Shape;419;p36"/>
          <p:cNvCxnSpPr>
            <a:endCxn id="417" idx="1"/>
          </p:cNvCxnSpPr>
          <p:nvPr/>
        </p:nvCxnSpPr>
        <p:spPr>
          <a:xfrm>
            <a:off x="7587688" y="3154263"/>
            <a:ext cx="702900" cy="54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0" name="Google Shape;420;p36"/>
          <p:cNvCxnSpPr>
            <a:stCxn id="417" idx="3"/>
          </p:cNvCxnSpPr>
          <p:nvPr/>
        </p:nvCxnSpPr>
        <p:spPr>
          <a:xfrm>
            <a:off x="9528088" y="3697263"/>
            <a:ext cx="5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1" name="Google Shape;421;p36"/>
          <p:cNvSpPr txBox="1"/>
          <p:nvPr/>
        </p:nvSpPr>
        <p:spPr>
          <a:xfrm>
            <a:off x="10045888" y="3371013"/>
            <a:ext cx="14505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0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9873575" y="3371025"/>
            <a:ext cx="1626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5380775" y="3867750"/>
            <a:ext cx="814800" cy="549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5380775" y="2822025"/>
            <a:ext cx="814800" cy="5490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6837700" y="2822025"/>
            <a:ext cx="814800" cy="549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Recv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6835688" y="3867750"/>
            <a:ext cx="814800" cy="5490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Recv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551225" y="1711450"/>
            <a:ext cx="16269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Device A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6663450" y="1711450"/>
            <a:ext cx="16269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Device B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1215950" y="5994100"/>
            <a:ext cx="93387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Noticed that transmits an </a:t>
            </a:r>
            <a:r>
              <a:rPr lang="en-US" sz="2400" b="1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is_dead</a:t>
            </a:r>
            <a:r>
              <a:rPr lang="en-US" sz="2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signal only once to the destination device and, there, broadcasts it to all Recv operations.</a:t>
            </a:r>
            <a:endParaRPr sz="2400" b="0" i="1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36" name="Google Shape;43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37" name="Google Shape;4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4225" y="1829775"/>
            <a:ext cx="5663550" cy="43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445" name="Google Shape;44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/>
          <p:nvPr/>
        </p:nvSpPr>
        <p:spPr>
          <a:xfrm>
            <a:off x="7879400" y="3388475"/>
            <a:ext cx="2253600" cy="2237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1832050" y="1945525"/>
            <a:ext cx="16050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55" name="Google Shape;45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9"/>
          <p:cNvSpPr/>
          <p:nvPr/>
        </p:nvSpPr>
        <p:spPr>
          <a:xfrm>
            <a:off x="1815825" y="1929325"/>
            <a:ext cx="3988500" cy="416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1815825" y="6211600"/>
            <a:ext cx="8558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 A, Recv awaits a value from B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65" name="Google Shape;46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/>
          <p:nvPr/>
        </p:nvSpPr>
        <p:spPr>
          <a:xfrm>
            <a:off x="1815825" y="1929325"/>
            <a:ext cx="3988500" cy="416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5658250" y="3647875"/>
            <a:ext cx="61620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1815825" y="6211600"/>
            <a:ext cx="8558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sends P to B, so B knows the decision on iteration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</a:t>
            </a:r>
            <a:endParaRPr sz="2400" b="0" i="1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476" name="Google Shape;47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1"/>
          <p:cNvSpPr/>
          <p:nvPr/>
        </p:nvSpPr>
        <p:spPr>
          <a:xfrm>
            <a:off x="1815825" y="1929325"/>
            <a:ext cx="3988500" cy="416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5658250" y="2577850"/>
            <a:ext cx="61620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1816650" y="6026500"/>
            <a:ext cx="85587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Depending on whether P is true, A sends either the input tensor for Op or dead signal to B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Goal of RL: Learn </a:t>
            </a:r>
            <a:r>
              <a:rPr lang="en-US" b="1"/>
              <a:t>policy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mapping from the state of the environment to a choice of action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3 main capabilities for finding policies in large-scale applications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Simulation </a:t>
            </a:r>
            <a:r>
              <a:rPr lang="en-US"/>
              <a:t>to evaluate policies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Distributed </a:t>
            </a:r>
            <a:r>
              <a:rPr lang="en-US" b="1"/>
              <a:t>training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b="1"/>
              <a:t>Serving </a:t>
            </a:r>
            <a:r>
              <a:rPr lang="en-US"/>
              <a:t>the policy in interactive closed/open-loop scenarios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86" name="Google Shape;48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487" name="Google Shape;48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2"/>
          <p:cNvSpPr/>
          <p:nvPr/>
        </p:nvSpPr>
        <p:spPr>
          <a:xfrm>
            <a:off x="6112225" y="1940250"/>
            <a:ext cx="4263900" cy="4145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5658250" y="2577850"/>
            <a:ext cx="61620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344375" y="2538300"/>
            <a:ext cx="907800" cy="27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5658250" y="4928675"/>
            <a:ext cx="5676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1816650" y="6026500"/>
            <a:ext cx="85587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Recv for Op gets a real tensor from A, B executes Op and sends back, otherwise, B propagates the signal and sends an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is_dead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to A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499" name="Google Shape;49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500" name="Google Shape;50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3"/>
          <p:cNvSpPr/>
          <p:nvPr/>
        </p:nvSpPr>
        <p:spPr>
          <a:xfrm>
            <a:off x="6112225" y="1940250"/>
            <a:ext cx="4263900" cy="4145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5658250" y="3647875"/>
            <a:ext cx="616200" cy="1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1816650" y="6026500"/>
            <a:ext cx="85587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If Recv for Switch gets true, the control-loop state machine further enables Recvs for the next iteration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Distributed Execution (Iterative)</a:t>
            </a:r>
            <a:endParaRPr/>
          </a:p>
        </p:txBody>
      </p:sp>
      <p:sp>
        <p:nvSpPr>
          <p:cNvPr id="510" name="Google Shape;51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511" name="Google Shape;5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750" y="1690825"/>
            <a:ext cx="9058492" cy="46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4"/>
          <p:cNvSpPr/>
          <p:nvPr/>
        </p:nvSpPr>
        <p:spPr>
          <a:xfrm>
            <a:off x="1815825" y="1929325"/>
            <a:ext cx="3988500" cy="4166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5658250" y="4928675"/>
            <a:ext cx="567600" cy="162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 txBox="1"/>
          <p:nvPr/>
        </p:nvSpPr>
        <p:spPr>
          <a:xfrm>
            <a:off x="1816650" y="6026500"/>
            <a:ext cx="85587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on A, if Recv gets a real tensor, the next iteration is started. Otherwise, execution terminates.</a:t>
            </a:r>
            <a:endParaRPr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Backpropagation with Control Flow</a:t>
            </a:r>
            <a:endParaRPr/>
          </a:p>
        </p:txBody>
      </p:sp>
      <p:sp>
        <p:nvSpPr>
          <p:cNvPr id="521" name="Google Shape;521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TensorFlow includes a reverse-mode automatic differentiation (autodiff) library that implements the well-known backpropagation algorithm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22" name="Google Shape;52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Backpropagation with Control Flow (Iterative)</a:t>
            </a:r>
            <a:endParaRPr/>
          </a:p>
        </p:txBody>
      </p:sp>
      <p:sp>
        <p:nvSpPr>
          <p:cNvPr id="529" name="Google Shape;52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530" name="Google Shape;53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28050"/>
            <a:ext cx="5494268" cy="4862374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31" name="Google Shape;53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8668" y="3481825"/>
            <a:ext cx="5554732" cy="2341251"/>
          </a:xfrm>
          <a:prstGeom prst="rect">
            <a:avLst/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2" name="Google Shape;532;p46"/>
          <p:cNvSpPr/>
          <p:nvPr/>
        </p:nvSpPr>
        <p:spPr>
          <a:xfrm flipH="1">
            <a:off x="6408675" y="2513425"/>
            <a:ext cx="1579500" cy="892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Unrolling</a:t>
            </a:r>
            <a:endParaRPr sz="18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Backpropagation with Control Flow (Iterative)</a:t>
            </a:r>
            <a:endParaRPr/>
          </a:p>
        </p:txBody>
      </p:sp>
      <p:sp>
        <p:nvSpPr>
          <p:cNvPr id="539" name="Google Shape;53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gradient of a tf.while_loop() is another loop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executes the gradient of the loop body for </a:t>
            </a:r>
            <a:r>
              <a:rPr lang="en-US" b="1">
                <a:solidFill>
                  <a:srgbClr val="000000"/>
                </a:solidFill>
              </a:rPr>
              <a:t>the same # of iterations</a:t>
            </a:r>
            <a:endParaRPr b="1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gradient of each differentiable loop variable becomes a loop variable in the gradient loop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Initial value is the gradient w.r.t. the corresponding loop output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gradient of each differentiable tensor that is constant in the loop is the sum of the gradients for that tensor at each iteration</a:t>
            </a:r>
            <a:endParaRPr/>
          </a:p>
        </p:txBody>
      </p:sp>
      <p:sp>
        <p:nvSpPr>
          <p:cNvPr id="540" name="Google Shape;54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e20a0c0c7_7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547" name="Google Shape;547;g6e20a0c0c7_7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41300" cy="78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Memory swapping performance</a:t>
            </a:r>
            <a:endParaRPr/>
          </a:p>
        </p:txBody>
      </p:sp>
      <p:sp>
        <p:nvSpPr>
          <p:cNvPr id="548" name="Google Shape;548;g6e20a0c0c7_7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549" name="Google Shape;549;g6e20a0c0c7_7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375" y="2935269"/>
            <a:ext cx="3925575" cy="2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6e20a0c0c7_7_18"/>
          <p:cNvSpPr txBox="1">
            <a:spLocks noGrp="1"/>
          </p:cNvSpPr>
          <p:nvPr>
            <p:ph type="body" idx="1"/>
          </p:nvPr>
        </p:nvSpPr>
        <p:spPr>
          <a:xfrm>
            <a:off x="6079500" y="1847975"/>
            <a:ext cx="5875800" cy="78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Dynamic control vs. static unrolling</a:t>
            </a:r>
            <a:endParaRPr/>
          </a:p>
        </p:txBody>
      </p:sp>
      <p:pic>
        <p:nvPicPr>
          <p:cNvPr id="551" name="Google Shape;551;g6e20a0c0c7_7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013979"/>
            <a:ext cx="5375176" cy="95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Differences with the related work</a:t>
            </a:r>
            <a:endParaRPr/>
          </a:p>
        </p:txBody>
      </p:sp>
      <p:sp>
        <p:nvSpPr>
          <p:cNvPr id="558" name="Google Shape;558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Naiad system: timely dataflow model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Supports: distributed execution, incremental computations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Does not support: heterogeneous devices, auto diff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Theano: programmer create computation graph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Does not support: nested loops, parallel/distributed execution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Other: inefficient auto diff</a:t>
            </a:r>
            <a:endParaRPr/>
          </a:p>
        </p:txBody>
      </p:sp>
      <p:sp>
        <p:nvSpPr>
          <p:cNvPr id="559" name="Google Shape;55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566" name="Google Shape;566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Ray: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Why no other systems seperate object locations and scheduler?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Distributed computational graph?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Dynamic Control Flow</a:t>
            </a:r>
            <a:endParaRPr/>
          </a:p>
        </p:txBody>
      </p:sp>
      <p:sp>
        <p:nvSpPr>
          <p:cNvPr id="567" name="Google Shape;56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574" name="Google Shape;574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75" name="Google Shape;57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35" name="Google Shape;135;p5"/>
          <p:cNvGraphicFramePr/>
          <p:nvPr/>
        </p:nvGraphicFramePr>
        <p:xfrm>
          <a:off x="952500" y="2289175"/>
          <a:ext cx="10287000" cy="3505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Existing frameworks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Simulation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Training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Serving</a:t>
                      </a: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Batch Dataflow System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(MapReduce/Spark/Dryad)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Task-parallel System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(CIEL/Dask)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Streaming System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(Naiad/Storm)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Deep-Learning Framework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(TensorFlow/MXNet)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Model-Serving System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(TensorFlow Serving/Clipper)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✖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Motivation and Background</a:t>
            </a:r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People doing ML are building new system from scratch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400"/>
              <a:t>AlphaGo (DeepMind), Do</a:t>
            </a:r>
            <a:r>
              <a:rPr lang="en-US"/>
              <a:t>tA</a:t>
            </a:r>
            <a:r>
              <a:rPr lang="en-US" sz="2400"/>
              <a:t> (OpenAI)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Ray</a:t>
            </a:r>
            <a:r>
              <a:rPr lang="en-US"/>
              <a:t>: a general-purpose cluster-computing framework that enables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Simulation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Training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Serving</a:t>
            </a:r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Requirement to satisfy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Fine-grained, heterogeneous computations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Duration range from milliseconds to hours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Flexible computation model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For both stateless and stateful computations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Dynamic execution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order in which computations finish is not always known in advance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Result of a computation can determine future computations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Tasks: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execution of a remote </a:t>
            </a:r>
            <a:r>
              <a:rPr lang="en-US" b="1"/>
              <a:t>function </a:t>
            </a:r>
            <a:r>
              <a:rPr lang="en-US"/>
              <a:t>on a </a:t>
            </a:r>
            <a:r>
              <a:rPr lang="en-US" b="1"/>
              <a:t>stateless </a:t>
            </a:r>
            <a:r>
              <a:rPr lang="en-US"/>
              <a:t>worker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Actors: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Represent </a:t>
            </a:r>
            <a:r>
              <a:rPr lang="en-US" b="1"/>
              <a:t>stateful </a:t>
            </a:r>
            <a:r>
              <a:rPr lang="en-US"/>
              <a:t>computations and instantiate </a:t>
            </a:r>
            <a:r>
              <a:rPr lang="en-US" b="1"/>
              <a:t>class </a:t>
            </a:r>
            <a:r>
              <a:rPr lang="en-US"/>
              <a:t>as a remote actor</a:t>
            </a:r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60" name="Google Shape;160;p8"/>
          <p:cNvGraphicFramePr/>
          <p:nvPr/>
        </p:nvGraphicFramePr>
        <p:xfrm>
          <a:off x="2610725" y="4015325"/>
          <a:ext cx="6970550" cy="2341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Tasks (stateless)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Actors (stateful)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Fine-grained load balancing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Coarse-grained load balancing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Support for object locality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Poor locality support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High overhead for small updates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Low overhead for small updates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Efficient failure handling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Overhead from checkpointing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Computation Model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Ray employs a dynamic task graph computation model.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Nodes Types: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 objects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Tasks (Remote function invocations)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Actor method invocations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Edges Types: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 Edges: dependencies between data objects and tasks/methods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Control Edges: Computation dependencies between tasks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Stateful Edges: State dependencies between method invocations on the same actor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3074</Words>
  <Application>Microsoft Office PowerPoint</Application>
  <PresentationFormat>宽屏</PresentationFormat>
  <Paragraphs>481</Paragraphs>
  <Slides>49</Slides>
  <Notes>49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Courier New</vt:lpstr>
      <vt:lpstr>Calibri</vt:lpstr>
      <vt:lpstr>Arial</vt:lpstr>
      <vt:lpstr>Gill Sans</vt:lpstr>
      <vt:lpstr>Office Theme</vt:lpstr>
      <vt:lpstr>PowerPoint 演示文稿</vt:lpstr>
      <vt:lpstr>Ray</vt:lpstr>
      <vt:lpstr>Motivation and Background</vt:lpstr>
      <vt:lpstr>Motivation and Background</vt:lpstr>
      <vt:lpstr>Motivation and Background</vt:lpstr>
      <vt:lpstr>Motivation and Background</vt:lpstr>
      <vt:lpstr>Requirement to satisfy</vt:lpstr>
      <vt:lpstr>Programming Model</vt:lpstr>
      <vt:lpstr>Computation Model</vt:lpstr>
      <vt:lpstr>Computation Model</vt:lpstr>
      <vt:lpstr>Architecture</vt:lpstr>
      <vt:lpstr>Application Layer</vt:lpstr>
      <vt:lpstr>System Layer</vt:lpstr>
      <vt:lpstr>System Layer</vt:lpstr>
      <vt:lpstr>System Layer</vt:lpstr>
      <vt:lpstr>Executing a task remotely</vt:lpstr>
      <vt:lpstr>Returning the result of a remote task</vt:lpstr>
      <vt:lpstr>Differences with the related work</vt:lpstr>
      <vt:lpstr>Evaluation</vt:lpstr>
      <vt:lpstr>Dynamic Control Flow</vt:lpstr>
      <vt:lpstr>Motivation and Background</vt:lpstr>
      <vt:lpstr>Motivation and Background</vt:lpstr>
      <vt:lpstr>Motivation and Background</vt:lpstr>
      <vt:lpstr>Motivation and Background </vt:lpstr>
      <vt:lpstr>Programming Interface</vt:lpstr>
      <vt:lpstr>Control Flow in Machine Learning</vt:lpstr>
      <vt:lpstr>System Architecture</vt:lpstr>
      <vt:lpstr>Control-Flow Primitives</vt:lpstr>
      <vt:lpstr>Compilation of Control-Flow Constructs</vt:lpstr>
      <vt:lpstr>Compilation of Control-Flow Constructs</vt:lpstr>
      <vt:lpstr>Local Execution</vt:lpstr>
      <vt:lpstr>Local Execution</vt:lpstr>
      <vt:lpstr>Distributed Execution</vt:lpstr>
      <vt:lpstr>Distributed Execution (Conditional)</vt:lpstr>
      <vt:lpstr>Distributed Execution (Iterative)</vt:lpstr>
      <vt:lpstr>Distributed Execution (Iterative)</vt:lpstr>
      <vt:lpstr>Distributed Execution (Iterative)</vt:lpstr>
      <vt:lpstr>Distributed Execution (Iterative)</vt:lpstr>
      <vt:lpstr>Distributed Execution (Iterative)</vt:lpstr>
      <vt:lpstr>Distributed Execution (Iterative)</vt:lpstr>
      <vt:lpstr>Distributed Execution (Iterative)</vt:lpstr>
      <vt:lpstr>Distributed Execution (Iterative)</vt:lpstr>
      <vt:lpstr>Backpropagation with Control Flow</vt:lpstr>
      <vt:lpstr>Backpropagation with Control Flow (Iterative)</vt:lpstr>
      <vt:lpstr>Backpropagation with Control Flow (Iterative)</vt:lpstr>
      <vt:lpstr>Evaluation</vt:lpstr>
      <vt:lpstr>Differences with the related work</vt:lpstr>
      <vt:lpstr>Discussion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Mosharaf Chowdhury</dc:creator>
  <cp:lastModifiedBy>Hengjia Zhang</cp:lastModifiedBy>
  <cp:revision>4</cp:revision>
  <dcterms:created xsi:type="dcterms:W3CDTF">2015-12-27T15:42:19Z</dcterms:created>
  <dcterms:modified xsi:type="dcterms:W3CDTF">2020-01-27T15:56:11Z</dcterms:modified>
</cp:coreProperties>
</file>