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44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298" r:id="rId34"/>
    <p:sldId id="343" r:id="rId35"/>
    <p:sldId id="265" r:id="rId36"/>
    <p:sldId id="266" r:id="rId37"/>
    <p:sldId id="267" r:id="rId38"/>
    <p:sldId id="268" r:id="rId39"/>
    <p:sldId id="284" r:id="rId40"/>
    <p:sldId id="269" r:id="rId41"/>
    <p:sldId id="271" r:id="rId42"/>
    <p:sldId id="272" r:id="rId43"/>
    <p:sldId id="273" r:id="rId44"/>
    <p:sldId id="275" r:id="rId45"/>
    <p:sldId id="280" r:id="rId46"/>
    <p:sldId id="288" r:id="rId47"/>
    <p:sldId id="277" r:id="rId48"/>
    <p:sldId id="278" r:id="rId49"/>
    <p:sldId id="279" r:id="rId50"/>
    <p:sldId id="281" r:id="rId51"/>
    <p:sldId id="287" r:id="rId52"/>
    <p:sldId id="300" r:id="rId53"/>
    <p:sldId id="285" r:id="rId54"/>
    <p:sldId id="286" r:id="rId55"/>
    <p:sldId id="289" r:id="rId56"/>
    <p:sldId id="290" r:id="rId57"/>
    <p:sldId id="291" r:id="rId58"/>
    <p:sldId id="292" r:id="rId59"/>
    <p:sldId id="294" r:id="rId60"/>
    <p:sldId id="302" r:id="rId61"/>
    <p:sldId id="293" r:id="rId62"/>
    <p:sldId id="303" r:id="rId63"/>
    <p:sldId id="295" r:id="rId64"/>
    <p:sldId id="296" r:id="rId65"/>
    <p:sldId id="297" r:id="rId66"/>
    <p:sldId id="301" r:id="rId67"/>
    <p:sldId id="30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CHEN LIU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1"/>
    <p:restoredTop sz="69427"/>
  </p:normalViewPr>
  <p:slideViewPr>
    <p:cSldViewPr snapToGrid="0" snapToObjects="1">
      <p:cViewPr>
        <p:scale>
          <a:sx n="79" d="100"/>
          <a:sy n="79" d="100"/>
        </p:scale>
        <p:origin x="146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b8aa536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7db8aa536e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7db8aa536e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76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1adaecd3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1adaecd3_1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f1adaecd3_1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77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1adaecd3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1adaecd3_1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6f1adaecd3_1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1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1adaecd3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1adaecd3_1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f1adaecd3_1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44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1adaecd3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1adaecd3_1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g6f1adaecd3_1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63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adaecd3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adaecd3_1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g6f1adaecd3_1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50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f1adaecd3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f1adaecd3_1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f1adaecd3_1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55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1adaecd3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1adaecd3_1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g6f1adaecd3_1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1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1adaecd3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1adaecd3_1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g6f1adaecd3_1_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722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f1adaecd3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f1adaecd3_1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f1adaecd3_1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05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1adaecd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1adaecd3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6f1adaecd3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48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1adaecd3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6f1adaecd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97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f1adaec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f1adaecd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6f1adaecd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681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f1adaec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f1adaecd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6f1adaecd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4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f1adaec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f1adaecd3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6f1adaecd3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24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1adaecd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1adaecd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6f1adaecd3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117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f1adaecd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f1adaecd3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6f1adaecd3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41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1adaec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f1adaecd3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6f1adaecd3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247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f1adaecd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f1adaecd3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f1adaecd3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212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1adaecd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1adaecd3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6f1adaecd3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335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f1adaecd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f1adaecd3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6f1adaecd3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8681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f1adaecd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f1adaecd3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6f1adaecd3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76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1adaecd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f1adaecd3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g6f1adaecd3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702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f1adaec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f1adaecd3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6f1adaecd3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185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f1adaecd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f1adaecd3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6f1adaecd3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190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f1adaecd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f1adaecd3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6f1adaecd3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579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2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4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7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1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1adaecd3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6f1adaecd3_1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during inference pipelines are often surfaced for direct users’ servicing and therefore require low latency, high throughput, and graceful degradation of performance in case of load spikes.</a:t>
            </a:r>
            <a:endParaRPr/>
          </a:p>
        </p:txBody>
      </p:sp>
      <p:sp>
        <p:nvSpPr>
          <p:cNvPr id="130" name="Google Shape;130;g6f1adaecd3_1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5966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5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99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71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6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3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3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33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5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1adaecd3_1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6f1adaecd3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7717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0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21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5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Parity</a:t>
            </a:r>
            <a:r>
              <a:rPr lang="en-US" baseline="0" dirty="0" smtClean="0"/>
              <a:t> model degraded mode accuracy is no more than 6.5% lower than the desired output.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46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can achieve at most 40% reduction</a:t>
            </a:r>
            <a:r>
              <a:rPr lang="en-US" baseline="0" dirty="0" smtClean="0"/>
              <a:t> in tail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1adaecd3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g6f1adaecd3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49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1adaecd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1adaecd3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6f1adaecd3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1adaecd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1adaecd3_1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6f1adaecd3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39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1adaecd3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1adaecd3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complex DAG of operators</a:t>
            </a:r>
            <a:endParaRPr/>
          </a:p>
        </p:txBody>
      </p:sp>
      <p:sp>
        <p:nvSpPr>
          <p:cNvPr id="186" name="Google Shape;186;g6f1adaecd3_1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69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53D-4D01-6B43-AED8-C7F86AD863CD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95C-5A72-4648-B62A-891206D2E361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62D4-F788-B045-B5A6-BC205EFFDF8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4183-D547-154B-9A07-F1FFFB674B6F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2B0-0AF1-194C-8051-9E4D91C09F44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29F-0A73-CE4D-840E-A1A46BB675CB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F279-1111-5144-9DB4-A95DE0E9E5B2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FC8C-4B6E-D343-8B39-A21BB41B927E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9CCB-74DC-0C4E-90C9-39CEE7B8DBB9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E948-AFA9-C643-8BFE-C18C90F6B6F7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50138A73-9F0B-3844-8C19-1BC53A762510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usenix.org/sites/default/files/conference/protected-files/osdi18_slides_lee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20.png"/><Relationship Id="rId5" Type="http://schemas.openxmlformats.org/officeDocument/2006/relationships/image" Target="../media/image150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81125" y="1698750"/>
            <a:ext cx="55551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3500" b="1"/>
              <a:t>Pretzel: </a:t>
            </a:r>
            <a:r>
              <a:rPr lang="en-US" sz="3500"/>
              <a:t>Opening the Black Box of Machine Learning Prediction Serving Systems</a:t>
            </a:r>
            <a:endParaRPr sz="3500" b="1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45459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</a:pPr>
            <a:r>
              <a:rPr lang="en-US">
                <a:solidFill>
                  <a:srgbClr val="B7B7B7"/>
                </a:solidFill>
              </a:rPr>
              <a:t>Presented by: Xiangfeng Zhu, Jiachen Liu, Chris Chen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2/13/20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754325" y="2481425"/>
            <a:ext cx="6155100" cy="2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Parity Models: </a:t>
            </a:r>
            <a:r>
              <a:rPr lang="en-US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Erasure-Coded Resilience for Prediction Serving Systems</a:t>
            </a:r>
            <a:endParaRPr sz="35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524000" y="-9198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Prediction Serving Systems</a:t>
            </a:r>
            <a:endParaRPr sz="5400" b="1"/>
          </a:p>
        </p:txBody>
      </p:sp>
    </p:spTree>
    <p:extLst>
      <p:ext uri="{BB962C8B-B14F-4D97-AF65-F5344CB8AC3E}">
        <p14:creationId xmlns:p14="http://schemas.microsoft.com/office/powerpoint/2010/main" val="8626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Models Have Similar Structures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Many part of a model can be re-used in other models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/>
              <a:t>• Identical set of operators with different parameters</a:t>
            </a:r>
            <a:endParaRPr u="sng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Application :  Customer personalization, Templates, Transfer Learning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2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146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Black Box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66666"/>
                </a:solidFill>
              </a:rPr>
              <a:t>Resource Waste: </a:t>
            </a:r>
            <a:endParaRPr sz="3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66666"/>
                </a:solidFill>
              </a:rPr>
              <a:t>Resources are isolated across Black boxes</a:t>
            </a:r>
            <a:endParaRPr sz="3500">
              <a:solidFill>
                <a:srgbClr val="666666"/>
              </a:solidFill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838200" y="3076275"/>
            <a:ext cx="10515600" cy="31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975" y="2431700"/>
            <a:ext cx="5848050" cy="392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6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146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Black Box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66666"/>
                </a:solidFill>
              </a:rPr>
              <a:t>Resource Waste: </a:t>
            </a:r>
            <a:endParaRPr sz="3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66666"/>
                </a:solidFill>
              </a:rPr>
              <a:t>Resources are isolated across Black boxes</a:t>
            </a:r>
            <a:endParaRPr sz="3500">
              <a:solidFill>
                <a:srgbClr val="666666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838200" y="2399075"/>
            <a:ext cx="10515600" cy="3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1. Unable to share memory space </a:t>
            </a:r>
            <a:endParaRPr sz="3300"/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Char char="➔"/>
            </a:pPr>
            <a:r>
              <a:rPr lang="en-US" sz="3000">
                <a:solidFill>
                  <a:srgbClr val="434343"/>
                </a:solidFill>
              </a:rPr>
              <a:t>Waste memory to maintain duplicate objects </a:t>
            </a: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2. No coordination for CPU resources between boxes</a:t>
            </a:r>
            <a:endParaRPr sz="3300"/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Char char="➔"/>
            </a:pPr>
            <a:r>
              <a:rPr lang="en-US" sz="3000">
                <a:solidFill>
                  <a:srgbClr val="434343"/>
                </a:solidFill>
              </a:rPr>
              <a:t> Serving many models can use too many threads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3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146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Black Box 2</a:t>
            </a:r>
            <a:endParaRPr sz="3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66666"/>
                </a:solidFill>
              </a:rPr>
              <a:t>Inconsideration for Ops’ Characteristics</a:t>
            </a:r>
            <a:endParaRPr sz="3500">
              <a:solidFill>
                <a:srgbClr val="666666"/>
              </a:solidFill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838200" y="1977925"/>
            <a:ext cx="10515600" cy="3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1. Operators have different performance characteristics </a:t>
            </a:r>
            <a:endParaRPr sz="330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2. 	 Re-use the existing vectors 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318" y="3056063"/>
            <a:ext cx="7297657" cy="22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9861"/>
          <a:stretch/>
        </p:blipFill>
        <p:spPr>
          <a:xfrm>
            <a:off x="442622" y="2997550"/>
            <a:ext cx="4147700" cy="222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146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Black Box 3</a:t>
            </a:r>
            <a:endParaRPr sz="3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66666"/>
                </a:solidFill>
              </a:rPr>
              <a:t>Prediction initialization</a:t>
            </a:r>
            <a:endParaRPr sz="3500">
              <a:solidFill>
                <a:srgbClr val="666666"/>
              </a:solidFill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838200" y="1977925"/>
            <a:ext cx="10515600" cy="37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1. ML.Net initializes code and memory lazily </a:t>
            </a:r>
            <a:endParaRPr sz="3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(efficient in training phase)</a:t>
            </a:r>
            <a:endParaRPr sz="330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9861"/>
          <a:stretch/>
        </p:blipFill>
        <p:spPr>
          <a:xfrm>
            <a:off x="720400" y="3607075"/>
            <a:ext cx="3726250" cy="19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541" y="3381275"/>
            <a:ext cx="6380810" cy="25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5769000" y="5977400"/>
            <a:ext cx="55848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Run 250 Sentiment Analysis models 100 times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A86E8"/>
                </a:solidFill>
                <a:latin typeface="Gill Sans"/>
                <a:ea typeface="Gill Sans"/>
                <a:cs typeface="Gill Sans"/>
                <a:sym typeface="Gill Sans"/>
              </a:rPr>
              <a:t>cold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first execution / 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hot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average of the rest 99</a:t>
            </a:r>
            <a:endParaRPr sz="20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409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Pretzel Contribution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White-box Prediction Serving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Pretzel  analyzes models to optimize the internal execution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Pretzel lets models co-exist on the same runtime, </a:t>
            </a:r>
            <a:r>
              <a:rPr lang="en-US" sz="3000" u="sng"/>
              <a:t>sharing computation and memory resources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Pretzel optimizes models in two directions: </a:t>
            </a:r>
            <a:endParaRPr sz="3000"/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-US" sz="3000"/>
              <a:t>End-to-end optimizations </a:t>
            </a:r>
            <a:endParaRPr sz="3000"/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-US" sz="3000"/>
              <a:t>Multi-model optimizations</a:t>
            </a:r>
            <a:endParaRPr sz="300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661225" y="22209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</a:rPr>
              <a:t>End-to-end optimizations</a:t>
            </a:r>
            <a:endParaRPr sz="4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34343"/>
                </a:solidFill>
              </a:rPr>
              <a:t>Inference: </a:t>
            </a:r>
            <a:r>
              <a:rPr lang="en-US" sz="4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a model has a defined structure and its operators are fixed 		</a:t>
            </a:r>
            <a:endParaRPr sz="4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		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>
          <a:xfrm>
            <a:off x="1211825" y="3580350"/>
            <a:ext cx="10515600" cy="274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4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Ahead-of-time Compilation</a:t>
            </a:r>
            <a:endParaRPr sz="3400"/>
          </a:p>
          <a:p>
            <a:pPr marL="9144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libri"/>
              <a:buChar char="•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Compile operators’ code in advance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Vector pooling</a:t>
            </a:r>
            <a:endParaRPr sz="3400"/>
          </a:p>
          <a:p>
            <a:pPr marL="914400" lvl="1" indent="-444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Pre-allocate data structures</a:t>
            </a:r>
            <a:endParaRPr sz="34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3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486700" y="11935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200" b="1"/>
              <a:t>Multi-model Optimizations：</a:t>
            </a:r>
            <a:endParaRPr sz="4200" b="1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666666"/>
                </a:solidFill>
              </a:rPr>
              <a:t>Share computation and memory across models</a:t>
            </a:r>
            <a:endParaRPr sz="42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988125" y="2546925"/>
            <a:ext cx="10515600" cy="274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Object Store</a:t>
            </a:r>
            <a:endParaRPr sz="3200"/>
          </a:p>
          <a:p>
            <a:pPr marL="914400" lvl="1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Share Operators parameters/weights</a:t>
            </a:r>
            <a:endParaRPr sz="320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Sub-plan Materialization</a:t>
            </a:r>
            <a:endParaRPr sz="3200"/>
          </a:p>
          <a:p>
            <a:pPr marL="914400" lvl="1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Reuse intermediate results computed by other models	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4493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Pretzel System components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38" y="1890962"/>
            <a:ext cx="10288916" cy="426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9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Serving with Pretzel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two-phase process for deployment and serving.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Offline phase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Analyze structural information of models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Model Plan for optimal execution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 ModelPlan to Runtime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Online phase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Handle prediction requests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Coordinate CPU &amp; memory resources 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250" y="2270926"/>
            <a:ext cx="4588325" cy="219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Machine Learning Lifecycle</a:t>
            </a:r>
            <a:endParaRPr/>
          </a:p>
        </p:txBody>
      </p:sp>
      <p:pic>
        <p:nvPicPr>
          <p:cNvPr id="111" name="Google Shape;11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3527" y="1664374"/>
            <a:ext cx="8183700" cy="40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2/13/20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371268" y="5859168"/>
            <a:ext cx="314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Credit: Joseph E. Gonzalez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6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Phase - 1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Translate model into </a:t>
            </a:r>
            <a:r>
              <a:rPr lang="en-US" i="1"/>
              <a:t>Flour</a:t>
            </a:r>
            <a:r>
              <a:rPr lang="en-US"/>
              <a:t> program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Intermediate representation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12" y="2906500"/>
            <a:ext cx="6453174" cy="352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5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Phase - 2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Build Model Plan with </a:t>
            </a:r>
            <a:r>
              <a:rPr lang="en-US" i="1"/>
              <a:t>Oven</a:t>
            </a:r>
            <a:r>
              <a:rPr lang="en-US"/>
              <a:t> optimizer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compiler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050" y="895125"/>
            <a:ext cx="5208826" cy="5067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2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Phase - </a:t>
            </a:r>
            <a:r>
              <a:rPr lang="en-US" i="1"/>
              <a:t>Object Store</a:t>
            </a:r>
            <a:endParaRPr i="1"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/>
              <a:t>Object Store</a:t>
            </a:r>
            <a:r>
              <a:rPr lang="en-US"/>
              <a:t> saves common parameters used by many models.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language dictionaries in the context of different NLP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 Store is populated offline by </a:t>
            </a:r>
            <a:r>
              <a:rPr lang="en-US" i="1"/>
              <a:t>Model Plan Compiler</a:t>
            </a:r>
            <a:r>
              <a:rPr lang="en-US"/>
              <a:t> 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Phase - Overview</a:t>
            </a:r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950" y="1415450"/>
            <a:ext cx="5846099" cy="5171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Phase - Initialization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1"/>
          </p:nvPr>
        </p:nvSpPr>
        <p:spPr>
          <a:xfrm>
            <a:off x="838200" y="1433725"/>
            <a:ext cx="10515600" cy="492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plans are registered in the </a:t>
            </a:r>
            <a:r>
              <a:rPr lang="en-US" i="1"/>
              <a:t>PRETZEL Runtime</a:t>
            </a:r>
            <a:r>
              <a:rPr lang="en-US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Unique pipeline 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Physical stages loaded into a system </a:t>
            </a:r>
            <a:r>
              <a:rPr lang="en-US" i="1"/>
              <a:t>catalog;</a:t>
            </a:r>
            <a:r>
              <a:rPr lang="en-US"/>
              <a:t> each stage only loaded </a:t>
            </a:r>
            <a:r>
              <a:rPr lang="en-US" b="1"/>
              <a:t>once</a:t>
            </a:r>
            <a:r>
              <a:rPr lang="en-US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set of vectors and long-running thread pools (</a:t>
            </a:r>
            <a:r>
              <a:rPr lang="en-US" i="1"/>
              <a:t>executors</a:t>
            </a:r>
            <a:r>
              <a:rPr lang="en-US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Executors are managed by the </a:t>
            </a:r>
            <a:r>
              <a:rPr lang="en-US" i="1"/>
              <a:t>Scheduler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Phase - Execution</a:t>
            </a:r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body" idx="1"/>
          </p:nvPr>
        </p:nvSpPr>
        <p:spPr>
          <a:xfrm>
            <a:off x="838200" y="1384750"/>
            <a:ext cx="10515600" cy="497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Inference requests: pipeline ID + input records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i="1"/>
              <a:t>Request-response engine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single predictions → latency is the major concern → context-switching and scheduling overheads can be costly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Inlined execution: the pipeline physical plan is JIT-compiled into a unique function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i="1"/>
              <a:t>Batch engine</a:t>
            </a:r>
            <a:r>
              <a:rPr lang="en-US"/>
              <a:t>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batch of records or predictions where the prediction time &gt;&gt; scheduling overheads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Requests forwarded to the Scheduler: allocate physical stages by current runtime and resource status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Choice of engine by a config parameter passed during registration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3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Phase - Scheduler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Late-binding event-based scheduling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Each core runs an Executor instance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 Executors pull work from a shared pair of queues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i="1"/>
              <a:t>low priority</a:t>
            </a:r>
            <a:r>
              <a:rPr lang="en-US"/>
              <a:t> queue for newly submitted plans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i="1"/>
              <a:t>high priority</a:t>
            </a:r>
            <a:r>
              <a:rPr lang="en-US"/>
              <a:t> queue for already started stages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Reservation-based scheduling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Option to reserve memory or computation resources for exclusive use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Reserved resources are pipeline-specific and not shared among plans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Parameters and physical stage objects are shared nonetheless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8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Latency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Throughput</a:t>
            </a: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4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- Memory</a:t>
            </a:r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59" name="Google Shape;3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187" y="1405875"/>
            <a:ext cx="6103626" cy="519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3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- Latency (micro-benchmark)</a:t>
            </a: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25" y="1478625"/>
            <a:ext cx="6589950" cy="504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7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2/13/20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7153149" y="1825625"/>
            <a:ext cx="5038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Performance Goal: </a:t>
            </a:r>
            <a:endParaRPr sz="3600"/>
          </a:p>
          <a:p>
            <a:pPr marL="457200" lvl="0" indent="-431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/>
              <a:t>Low latency </a:t>
            </a:r>
            <a:endParaRPr sz="320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/>
              <a:t>High throughput</a:t>
            </a:r>
            <a:endParaRPr sz="320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arenR"/>
            </a:pPr>
            <a:r>
              <a:rPr lang="en-US" sz="3200"/>
              <a:t>Minimal resource usage</a:t>
            </a:r>
            <a:endParaRPr sz="32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230" y="2523030"/>
            <a:ext cx="6076339" cy="2776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3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- Throughput</a:t>
            </a: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77" name="Google Shape;3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00" y="1424938"/>
            <a:ext cx="8167000" cy="515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7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 slides are adapted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https://www.usenix.org/sites/default/files/conference/protected-files/osdi18_slides_lee.pdf</a:t>
            </a:r>
            <a:r>
              <a:rPr lang="en-US"/>
              <a:t> </a:t>
            </a:r>
            <a:endParaRPr/>
          </a:p>
        </p:txBody>
      </p:sp>
      <p:sp>
        <p:nvSpPr>
          <p:cNvPr id="385" name="Google Shape;38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5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92" name="Google Shape;392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PRETZEL for deep learning models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Featurizers are no longer the bottleneck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Operator-specific optimization?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Adaptive switching b/w request-response engine and batch engine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Challenges and solutions?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 for other ML frameworks (e.g. TensorFlow)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Provide framework-specific Flour? Other methods?</a:t>
            </a:r>
            <a:endParaRPr/>
          </a:p>
        </p:txBody>
      </p:sp>
      <p:sp>
        <p:nvSpPr>
          <p:cNvPr id="393" name="Google Shape;39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94" name="Google Shape;3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975" y="1534400"/>
            <a:ext cx="4948324" cy="150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9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Parity Models: Erasure-Coded Resilience for Prediction Serving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7B7B7"/>
                </a:solidFill>
              </a:rPr>
              <a:t>Presented by: Xiangfeng Zhu, </a:t>
            </a:r>
            <a:r>
              <a:rPr lang="en-US" dirty="0" err="1" smtClean="0">
                <a:solidFill>
                  <a:srgbClr val="B7B7B7"/>
                </a:solidFill>
              </a:rPr>
              <a:t>Jiachen</a:t>
            </a:r>
            <a:r>
              <a:rPr lang="en-US" dirty="0" smtClean="0">
                <a:solidFill>
                  <a:srgbClr val="B7B7B7"/>
                </a:solidFill>
              </a:rPr>
              <a:t> Liu, Chris Chen</a:t>
            </a:r>
            <a:endParaRPr lang="en-US" dirty="0">
              <a:solidFill>
                <a:srgbClr val="B7B7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2/19/20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Clipper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5162309"/>
            <a:ext cx="610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Clipper: A Low-Latency Online Prediction Serving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System by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Crankshaw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et al. (2017)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43542" y="1825625"/>
            <a:ext cx="441025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Simplifies deployment through layered </a:t>
            </a:r>
            <a:r>
              <a:rPr lang="en-US" sz="2400" dirty="0" smtClean="0"/>
              <a:t>architecture</a:t>
            </a:r>
          </a:p>
          <a:p>
            <a:r>
              <a:rPr lang="en-US" sz="2400" dirty="0" smtClean="0"/>
              <a:t>Serves </a:t>
            </a:r>
            <a:r>
              <a:rPr lang="en-US" sz="2400" dirty="0"/>
              <a:t>many models across ML frameworks concurrently </a:t>
            </a:r>
            <a:endParaRPr lang="en-US" sz="2400" dirty="0" smtClean="0"/>
          </a:p>
          <a:p>
            <a:r>
              <a:rPr lang="en-US" sz="2400" dirty="0" smtClean="0"/>
              <a:t>Employs </a:t>
            </a:r>
            <a:r>
              <a:rPr lang="en-US" sz="2400" dirty="0"/>
              <a:t>caching, adaptive batching, container scale-out to meet interactive serving workload demand</a:t>
            </a:r>
          </a:p>
        </p:txBody>
      </p:sp>
      <p:pic>
        <p:nvPicPr>
          <p:cNvPr id="17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7" y="2433316"/>
            <a:ext cx="6251546" cy="3135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547598"/>
            <a:ext cx="610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Clipper: A Low-Latency Online Prediction Serving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System by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Crankshaw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15642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dirty="0" smtClean="0"/>
              <a:t>Slowdowns and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67" y="1825625"/>
            <a:ext cx="7569739" cy="4206240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5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Reactive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985"/>
            <a:ext cx="10515600" cy="4351338"/>
          </a:xfrm>
        </p:spPr>
        <p:txBody>
          <a:bodyPr/>
          <a:lstStyle/>
          <a:p>
            <a:r>
              <a:rPr lang="en-US" dirty="0" smtClean="0"/>
              <a:t>Send to one server</a:t>
            </a:r>
          </a:p>
          <a:p>
            <a:r>
              <a:rPr lang="en-US" dirty="0" smtClean="0"/>
              <a:t>Wait, retry request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Problem: delayed mitigation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Replicative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409"/>
            <a:ext cx="10515600" cy="4351338"/>
          </a:xfrm>
        </p:spPr>
        <p:txBody>
          <a:bodyPr/>
          <a:lstStyle/>
          <a:p>
            <a:r>
              <a:rPr lang="en-US" dirty="0" smtClean="0"/>
              <a:t>Proactively issue redundant queries </a:t>
            </a:r>
          </a:p>
          <a:p>
            <a:r>
              <a:rPr lang="en-US" dirty="0" smtClean="0"/>
              <a:t>Wait for first response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Problem: requires at least 2x 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Simplest approach: replication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4987" y="507394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6" y="3866694"/>
            <a:ext cx="1158490" cy="10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Simplest approach: replication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4987" y="507394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75411" y="5070814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6" y="3866694"/>
            <a:ext cx="1158490" cy="10717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71" y="3879947"/>
            <a:ext cx="1158490" cy="10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Two optimization on Inferencing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2/13/20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7273425" y="4418350"/>
            <a:ext cx="4613700" cy="25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 	 	 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000" b="1" i="1">
                <a:latin typeface="Arial"/>
                <a:ea typeface="Arial"/>
                <a:cs typeface="Arial"/>
                <a:sym typeface="Arial"/>
              </a:rPr>
              <a:t>Offline: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Pre-Materialize Predictions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000" b="1" i="1">
                <a:latin typeface="Arial"/>
                <a:ea typeface="Arial"/>
                <a:cs typeface="Arial"/>
                <a:sym typeface="Arial"/>
              </a:rPr>
              <a:t>Online: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Compute Predictions on the fly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 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		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230" y="1989630"/>
            <a:ext cx="6076339" cy="2776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3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Simplest approach: replication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34987" y="507394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411" y="5070814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6" y="3866694"/>
            <a:ext cx="1158490" cy="1071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71" y="3879947"/>
            <a:ext cx="1158490" cy="1071777"/>
          </a:xfrm>
          <a:prstGeom prst="rect">
            <a:avLst/>
          </a:prstGeom>
        </p:spPr>
      </p:pic>
      <p:sp>
        <p:nvSpPr>
          <p:cNvPr id="21" name="Multiply 20"/>
          <p:cNvSpPr/>
          <p:nvPr/>
        </p:nvSpPr>
        <p:spPr>
          <a:xfrm>
            <a:off x="4582443" y="3820278"/>
            <a:ext cx="1451936" cy="12225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Simplest approach: replication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1998" y="5669384"/>
            <a:ext cx="777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at least 50% resource overheads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4987" y="507394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75411" y="5070814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6" y="3866694"/>
            <a:ext cx="1158490" cy="10717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71" y="3879947"/>
            <a:ext cx="1158490" cy="1071777"/>
          </a:xfrm>
          <a:prstGeom prst="rect">
            <a:avLst/>
          </a:prstGeom>
        </p:spPr>
      </p:pic>
      <p:sp>
        <p:nvSpPr>
          <p:cNvPr id="18" name="Multiply 17"/>
          <p:cNvSpPr/>
          <p:nvPr/>
        </p:nvSpPr>
        <p:spPr>
          <a:xfrm>
            <a:off x="4582443" y="3820278"/>
            <a:ext cx="1451936" cy="12225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Redundancy via erasure coding</a:t>
            </a:r>
          </a:p>
          <a:p>
            <a:pPr lvl="1"/>
            <a:r>
              <a:rPr lang="en-US" dirty="0" smtClean="0"/>
              <a:t>Encode data into parties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93265" y="506069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33689" y="505756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44" y="3853441"/>
            <a:ext cx="1158490" cy="1071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49" y="3866694"/>
            <a:ext cx="1158490" cy="10717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31891" y="5057561"/>
            <a:ext cx="157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 = D1 + D2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54" y="3866694"/>
            <a:ext cx="1158490" cy="10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Redundancy via erasure coding</a:t>
            </a:r>
          </a:p>
          <a:p>
            <a:pPr lvl="1"/>
            <a:r>
              <a:rPr lang="en-US" dirty="0" smtClean="0"/>
              <a:t>Encode data into parties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93265" y="506069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33689" y="505756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44" y="3853441"/>
            <a:ext cx="1158490" cy="1071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49" y="3866694"/>
            <a:ext cx="1158490" cy="10717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31891" y="5057561"/>
            <a:ext cx="157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 = D1 + D2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54" y="3866694"/>
            <a:ext cx="1158490" cy="10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Redundancy via erasure coding</a:t>
            </a:r>
          </a:p>
          <a:p>
            <a:pPr lvl="1"/>
            <a:r>
              <a:rPr lang="en-US" dirty="0" smtClean="0"/>
              <a:t>Encode data into parties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03626" y="5426893"/>
            <a:ext cx="961066" cy="47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60751" y="5453037"/>
            <a:ext cx="808331" cy="51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9844" y="5967088"/>
            <a:ext cx="145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= P  - D1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3265" y="506069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33689" y="505756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44" y="3853441"/>
            <a:ext cx="1158490" cy="10717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49" y="3866694"/>
            <a:ext cx="1158490" cy="10717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31891" y="5057561"/>
            <a:ext cx="157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 = D1 + D2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54" y="3866694"/>
            <a:ext cx="1158490" cy="1071777"/>
          </a:xfrm>
          <a:prstGeom prst="rect">
            <a:avLst/>
          </a:prstGeom>
        </p:spPr>
      </p:pic>
      <p:sp>
        <p:nvSpPr>
          <p:cNvPr id="17" name="Multiply 16"/>
          <p:cNvSpPr/>
          <p:nvPr/>
        </p:nvSpPr>
        <p:spPr>
          <a:xfrm>
            <a:off x="5279726" y="3808582"/>
            <a:ext cx="1451936" cy="12225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133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Redundancy via erasure coding</a:t>
            </a:r>
          </a:p>
          <a:p>
            <a:pPr lvl="1"/>
            <a:r>
              <a:rPr lang="en-US" dirty="0" smtClean="0"/>
              <a:t>Encode data into parties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3265" y="506069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33689" y="505756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44" y="3853441"/>
            <a:ext cx="1158490" cy="10717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49" y="3866694"/>
            <a:ext cx="1158490" cy="10717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31891" y="5057561"/>
            <a:ext cx="157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 = D1 + D2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54" y="3866694"/>
            <a:ext cx="1158490" cy="1071777"/>
          </a:xfrm>
          <a:prstGeom prst="rect">
            <a:avLst/>
          </a:prstGeom>
        </p:spPr>
      </p:pic>
      <p:sp>
        <p:nvSpPr>
          <p:cNvPr id="28" name="Multiply 27"/>
          <p:cNvSpPr/>
          <p:nvPr/>
        </p:nvSpPr>
        <p:spPr>
          <a:xfrm>
            <a:off x="5279726" y="3808582"/>
            <a:ext cx="1451936" cy="12225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53024" y="5612127"/>
            <a:ext cx="777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Much </a:t>
            </a:r>
            <a:r>
              <a:rPr lang="en-US" sz="2400" smtClean="0">
                <a:solidFill>
                  <a:srgbClr val="FF0000"/>
                </a:solidFill>
              </a:rPr>
              <a:t>lower resource overhead!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rasure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 smtClean="0"/>
              <a:t>Goal:  Add resilience against disk failures</a:t>
            </a:r>
          </a:p>
          <a:p>
            <a:r>
              <a:rPr lang="en-US" dirty="0" smtClean="0"/>
              <a:t>Redundancy via erasure coding</a:t>
            </a:r>
          </a:p>
          <a:p>
            <a:pPr lvl="1"/>
            <a:r>
              <a:rPr lang="en-US" dirty="0" smtClean="0"/>
              <a:t>Encode k data units to produce r redundant parity units</a:t>
            </a:r>
          </a:p>
          <a:p>
            <a:pPr lvl="1"/>
            <a:r>
              <a:rPr lang="en-US" dirty="0" smtClean="0"/>
              <a:t>Any k of the total (k + r) is sufficient</a:t>
            </a:r>
          </a:p>
          <a:p>
            <a:pPr lvl="1"/>
            <a:r>
              <a:rPr lang="en-US" dirty="0" smtClean="0"/>
              <a:t>Resource overhead: (k + r)/k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53024" y="5612127"/>
            <a:ext cx="777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Much </a:t>
            </a:r>
            <a:r>
              <a:rPr lang="en-US" sz="2400" smtClean="0">
                <a:solidFill>
                  <a:srgbClr val="FF0000"/>
                </a:solidFill>
              </a:rPr>
              <a:t>lower resource overhead!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0"/>
            <a:ext cx="10515600" cy="4351338"/>
          </a:xfrm>
        </p:spPr>
        <p:txBody>
          <a:bodyPr/>
          <a:lstStyle/>
          <a:p>
            <a:r>
              <a:rPr lang="en-US" dirty="0" smtClean="0"/>
              <a:t>Multiple copies of a function F computed on different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38600" y="295472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44580" y="2949732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214768" y="3297727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214769" y="3483864"/>
            <a:ext cx="2030583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28886" y="3680954"/>
            <a:ext cx="716466" cy="147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45352" y="3390265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781767" y="3783457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68" y="4141899"/>
            <a:ext cx="892401" cy="7870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87" y="4141898"/>
            <a:ext cx="892401" cy="78706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66" y="4141898"/>
            <a:ext cx="892401" cy="7870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5528886" y="3297727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93729" y="425442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F(P)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199085" y="4270104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876404" y="425442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0"/>
            <a:ext cx="10515600" cy="4351338"/>
          </a:xfrm>
        </p:spPr>
        <p:txBody>
          <a:bodyPr/>
          <a:lstStyle/>
          <a:p>
            <a:r>
              <a:rPr lang="en-US" dirty="0" smtClean="0"/>
              <a:t>Multiple copies of a function F computed on different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4752" y="5307520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4769" y="4928968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75088" y="4928967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2"/>
          </p:cNvCxnSpPr>
          <p:nvPr/>
        </p:nvCxnSpPr>
        <p:spPr>
          <a:xfrm flipH="1">
            <a:off x="5458968" y="5700712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48773" y="589437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F(X2)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38600" y="295472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44580" y="2949732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14768" y="3297727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14769" y="3483864"/>
            <a:ext cx="2030583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28886" y="3680954"/>
            <a:ext cx="716466" cy="147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245352" y="3390265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781767" y="3783457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68" y="4141899"/>
            <a:ext cx="892401" cy="7870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87" y="4141898"/>
            <a:ext cx="892401" cy="7870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66" y="4141898"/>
            <a:ext cx="892401" cy="787069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5528886" y="3297727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15422" y="5052753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F(P)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199085" y="4270104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006246" y="5052753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F(X1)</a:t>
            </a:r>
            <a:endParaRPr lang="en-US" b="1" dirty="0"/>
          </a:p>
        </p:txBody>
      </p:sp>
      <p:sp>
        <p:nvSpPr>
          <p:cNvPr id="27" name="Multiply 26"/>
          <p:cNvSpPr/>
          <p:nvPr/>
        </p:nvSpPr>
        <p:spPr>
          <a:xfrm>
            <a:off x="4955370" y="4053840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632" y="1463296"/>
            <a:ext cx="3200400" cy="708223"/>
          </a:xfrm>
        </p:spPr>
        <p:txBody>
          <a:bodyPr>
            <a:noAutofit/>
          </a:bodyPr>
          <a:lstStyle/>
          <a:p>
            <a:r>
              <a:rPr lang="en-US" sz="2000" dirty="0" smtClean="0"/>
              <a:t>Codes for storage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66449" y="247680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80186" y="246105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D2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8512" y="2819809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8513" y="2997783"/>
            <a:ext cx="2100032" cy="2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2630" y="3217782"/>
            <a:ext cx="78591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08546" y="2912347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33386" y="3305539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22630" y="2819809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8496" y="4829602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08513" y="4451050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68832" y="4451049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52712" y="5222794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3804" y="541286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29630" y="247680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43367" y="246105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1693" y="2819809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71694" y="3005946"/>
            <a:ext cx="2030583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185811" y="3203036"/>
            <a:ext cx="716466" cy="147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902277" y="2912347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438692" y="3305539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93" y="3663981"/>
            <a:ext cx="892401" cy="78706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12" y="3663980"/>
            <a:ext cx="892401" cy="7870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91" y="3663980"/>
            <a:ext cx="892401" cy="787069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185811" y="2819809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81677" y="4829602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71694" y="4451050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632013" y="4451049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2"/>
          </p:cNvCxnSpPr>
          <p:nvPr/>
        </p:nvCxnSpPr>
        <p:spPr>
          <a:xfrm flipH="1">
            <a:off x="8153400" y="6056752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17535" y="541286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88161" y="461046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F(P)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13885" y="3792186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F(Y)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72123" y="460856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F(X1)</a:t>
            </a:r>
            <a:endParaRPr lang="en-US" b="1" dirty="0"/>
          </a:p>
        </p:txBody>
      </p:sp>
      <p:sp>
        <p:nvSpPr>
          <p:cNvPr id="46" name="Multiply 45"/>
          <p:cNvSpPr/>
          <p:nvPr/>
        </p:nvSpPr>
        <p:spPr>
          <a:xfrm>
            <a:off x="7621247" y="3578654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6943844" y="1496452"/>
            <a:ext cx="3200400" cy="70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z="2000" dirty="0" smtClean="0"/>
              <a:t>Codes for computation</a:t>
            </a:r>
            <a:endParaRPr lang="en-US" sz="2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85" y="3716967"/>
            <a:ext cx="713853" cy="66042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67" y="3712322"/>
            <a:ext cx="713853" cy="66042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49" y="3714428"/>
            <a:ext cx="713853" cy="66042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810166" y="461287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D1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154600" y="458495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</a:t>
            </a:r>
            <a:endParaRPr lang="en-US" b="1" dirty="0"/>
          </a:p>
        </p:txBody>
      </p:sp>
      <p:sp>
        <p:nvSpPr>
          <p:cNvPr id="72" name="Multiply 71"/>
          <p:cNvSpPr/>
          <p:nvPr/>
        </p:nvSpPr>
        <p:spPr>
          <a:xfrm>
            <a:off x="2656499" y="3638166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2408345" y="5639298"/>
            <a:ext cx="3200400" cy="70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Protect data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6859854" y="5639940"/>
            <a:ext cx="3200400" cy="70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z="2000" smtClean="0">
                <a:solidFill>
                  <a:srgbClr val="FF0000"/>
                </a:solidFill>
              </a:rPr>
              <a:t>Protect function outputs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State-of-art Prediction Serving Systems: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838200" y="3247001"/>
            <a:ext cx="105156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Problem : Assume models are black box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2/13/20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63" y="1673225"/>
            <a:ext cx="11158886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000" y="3775500"/>
            <a:ext cx="4593171" cy="30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8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F(X) = 4X</a:t>
                </a:r>
              </a:p>
              <a:p>
                <a:r>
                  <a:rPr lang="en-US" dirty="0" smtClean="0"/>
                  <a:t>F(P) 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=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- 2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Correct!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1351" y="380884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61938" y="36512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48139" y="72388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39" y="1568056"/>
            <a:ext cx="892401" cy="787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58" y="1568055"/>
            <a:ext cx="892401" cy="787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37" y="1568055"/>
            <a:ext cx="892401" cy="78706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9262257" y="72388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658123" y="2733677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48140" y="2355125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708459" y="2355124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192339" y="3126869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93981" y="331694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078076" y="252479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F(P)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990331" y="169626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F(Y)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08999" y="252428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F(X1)</a:t>
            </a:r>
            <a:endParaRPr lang="en-US" b="1" dirty="0"/>
          </a:p>
        </p:txBody>
      </p:sp>
      <p:sp>
        <p:nvSpPr>
          <p:cNvPr id="26" name="Multiply 25"/>
          <p:cNvSpPr/>
          <p:nvPr/>
        </p:nvSpPr>
        <p:spPr>
          <a:xfrm>
            <a:off x="8697693" y="1482729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515136" y="72759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54875" y="349041"/>
            <a:ext cx="149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 </a:t>
            </a:r>
            <a:r>
              <a:rPr lang="en-US" b="1" dirty="0" smtClean="0"/>
              <a:t>= X1 + X2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6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F(P) 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Incorrect!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51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71351" y="380884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061938" y="36512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48139" y="72388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39" y="1568056"/>
            <a:ext cx="892401" cy="7870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58" y="1568055"/>
            <a:ext cx="892401" cy="7870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37" y="1568055"/>
            <a:ext cx="892401" cy="78706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9262257" y="72388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58123" y="2733677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48140" y="2355125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08459" y="2355124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92339" y="3126869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93981" y="331694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078076" y="252479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F(P)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990331" y="169626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F(Y)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708999" y="252428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F(X1)</a:t>
            </a:r>
            <a:endParaRPr lang="en-US" b="1" dirty="0"/>
          </a:p>
        </p:txBody>
      </p:sp>
      <p:sp>
        <p:nvSpPr>
          <p:cNvPr id="44" name="Multiply 43"/>
          <p:cNvSpPr/>
          <p:nvPr/>
        </p:nvSpPr>
        <p:spPr>
          <a:xfrm>
            <a:off x="8697693" y="1482729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0515136" y="72759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54875" y="349041"/>
            <a:ext cx="149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 </a:t>
            </a:r>
            <a:r>
              <a:rPr lang="en-US" b="1" dirty="0" smtClean="0"/>
              <a:t>= X1 + X2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17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F(P) 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Incorrect!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1061" y="5107013"/>
            <a:ext cx="766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Existing coded computation schemes applicable only to limited class of functions: Linear functions and polynomials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1351" y="380884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061938" y="36512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48139" y="72388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39" y="1568056"/>
            <a:ext cx="892401" cy="7870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58" y="1568055"/>
            <a:ext cx="892401" cy="7870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37" y="1568055"/>
            <a:ext cx="892401" cy="78706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9262257" y="72388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58123" y="2733677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48140" y="2355125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08459" y="2355124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92339" y="3126869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93981" y="331694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078076" y="252479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F(P)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990331" y="169626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F(Y)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708999" y="252428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F(X1)</a:t>
            </a:r>
            <a:endParaRPr lang="en-US" b="1" dirty="0"/>
          </a:p>
        </p:txBody>
      </p:sp>
      <p:sp>
        <p:nvSpPr>
          <p:cNvPr id="44" name="Multiply 43"/>
          <p:cNvSpPr/>
          <p:nvPr/>
        </p:nvSpPr>
        <p:spPr>
          <a:xfrm>
            <a:off x="8697693" y="1482729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0515136" y="727594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54875" y="349041"/>
            <a:ext cx="149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 </a:t>
            </a:r>
            <a:r>
              <a:rPr lang="en-US" b="1" dirty="0" smtClean="0"/>
              <a:t>= X1 + X2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903"/>
            <a:ext cx="10515600" cy="4351338"/>
          </a:xfrm>
        </p:spPr>
        <p:txBody>
          <a:bodyPr/>
          <a:lstStyle/>
          <a:p>
            <a:r>
              <a:rPr lang="en-US" dirty="0"/>
              <a:t>Erasure codes for resilient ML </a:t>
            </a:r>
            <a:r>
              <a:rPr lang="en-US" dirty="0" smtClean="0"/>
              <a:t>inference</a:t>
            </a:r>
          </a:p>
          <a:p>
            <a:pPr lvl="1"/>
            <a:r>
              <a:rPr lang="en-US" dirty="0"/>
              <a:t>overcome challenges of </a:t>
            </a:r>
            <a:r>
              <a:rPr lang="en-US" dirty="0" smtClean="0"/>
              <a:t>coded-computation </a:t>
            </a:r>
            <a:r>
              <a:rPr lang="en-US" dirty="0"/>
              <a:t>by taking a learning-based </a:t>
            </a:r>
            <a:r>
              <a:rPr lang="en-US" dirty="0" smtClean="0"/>
              <a:t>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150100" cy="3924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/>
          <a:lstStyle/>
          <a:p>
            <a:r>
              <a:rPr lang="en-US" dirty="0" smtClean="0"/>
              <a:t>Replace the simple decoder and encoder with complex neural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16458" y="4513581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76777" y="4513580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60657" y="5285325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0462" y="5478983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0289" y="253934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46269" y="253434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16457" y="2882340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16458" y="3068477"/>
            <a:ext cx="2030583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575" y="3265567"/>
            <a:ext cx="716466" cy="147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83456" y="3368070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30575" y="2882340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7" y="2739182"/>
            <a:ext cx="702349" cy="7315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62" y="4635045"/>
            <a:ext cx="702349" cy="7315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57" y="3726512"/>
            <a:ext cx="892401" cy="7870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76" y="3726511"/>
            <a:ext cx="892401" cy="78706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55" y="3726511"/>
            <a:ext cx="892401" cy="787069"/>
          </a:xfrm>
          <a:prstGeom prst="rect">
            <a:avLst/>
          </a:prstGeom>
        </p:spPr>
      </p:pic>
      <p:sp>
        <p:nvSpPr>
          <p:cNvPr id="58" name="Multiply 57"/>
          <p:cNvSpPr/>
          <p:nvPr/>
        </p:nvSpPr>
        <p:spPr>
          <a:xfrm>
            <a:off x="5349545" y="3635532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94954" y="3868189"/>
            <a:ext cx="392032" cy="356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987439" y="3868189"/>
            <a:ext cx="392032" cy="3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/>
          <a:lstStyle/>
          <a:p>
            <a:r>
              <a:rPr lang="en-US" dirty="0" smtClean="0"/>
              <a:t>Replace the simple decoder and encoder with complex neural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56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16458" y="4513581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76777" y="4513580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60657" y="5285325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0462" y="5478983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0289" y="253934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46269" y="2534345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16457" y="2882340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16458" y="3068477"/>
            <a:ext cx="2030583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575" y="3265567"/>
            <a:ext cx="716466" cy="147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83456" y="3368070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30575" y="2882340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7" y="2739182"/>
            <a:ext cx="702349" cy="7315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62" y="4635045"/>
            <a:ext cx="702349" cy="7315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57" y="3726512"/>
            <a:ext cx="892401" cy="7870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76" y="3726511"/>
            <a:ext cx="892401" cy="78706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55" y="3726511"/>
            <a:ext cx="892401" cy="787069"/>
          </a:xfrm>
          <a:prstGeom prst="rect">
            <a:avLst/>
          </a:prstGeom>
        </p:spPr>
      </p:pic>
      <p:sp>
        <p:nvSpPr>
          <p:cNvPr id="58" name="Multiply 57"/>
          <p:cNvSpPr/>
          <p:nvPr/>
        </p:nvSpPr>
        <p:spPr>
          <a:xfrm>
            <a:off x="5349545" y="3635532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910064" y="5987017"/>
            <a:ext cx="398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Accurate but expensive encode/decode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94954" y="3868189"/>
            <a:ext cx="392032" cy="3563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987439" y="3868189"/>
            <a:ext cx="392032" cy="3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Parity Model(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20"/>
            <a:ext cx="10515600" cy="4351338"/>
          </a:xfrm>
        </p:spPr>
        <p:txBody>
          <a:bodyPr/>
          <a:lstStyle/>
          <a:p>
            <a:r>
              <a:rPr lang="en-US" dirty="0" smtClean="0"/>
              <a:t>Use simple encoder and encoder</a:t>
            </a:r>
          </a:p>
          <a:p>
            <a:r>
              <a:rPr lang="en-US" dirty="0" smtClean="0"/>
              <a:t>Use neural network for “parities”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99888" y="268495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13625" y="266919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41951" y="3027950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41952" y="3214087"/>
            <a:ext cx="2030583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56069" y="3411177"/>
            <a:ext cx="716466" cy="147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72535" y="3120488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08950" y="3513680"/>
            <a:ext cx="1" cy="35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1" y="3872122"/>
            <a:ext cx="892401" cy="787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70" y="3872121"/>
            <a:ext cx="892401" cy="787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49" y="3872121"/>
            <a:ext cx="892401" cy="78706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056069" y="3027950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51935" y="5037743"/>
            <a:ext cx="1072831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41952" y="4659191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02271" y="4659190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986151" y="5430935"/>
            <a:ext cx="2200" cy="2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87793" y="5621006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F(X2)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84143" y="4000327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F(Y)</a:t>
            </a:r>
            <a:endParaRPr lang="en-US" b="1" dirty="0"/>
          </a:p>
        </p:txBody>
      </p:sp>
      <p:sp>
        <p:nvSpPr>
          <p:cNvPr id="26" name="Multiply 25"/>
          <p:cNvSpPr/>
          <p:nvPr/>
        </p:nvSpPr>
        <p:spPr>
          <a:xfrm>
            <a:off x="5491505" y="3786795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528681" y="4006796"/>
            <a:ext cx="392032" cy="3563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9" y="4040614"/>
            <a:ext cx="308820" cy="32164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699713" y="3764379"/>
            <a:ext cx="1179273" cy="9588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8468" y="4080989"/>
            <a:ext cx="141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Parity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Parity Model(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0910" y="2426712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71497" y="2410953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57698" y="2769712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98" y="3613884"/>
            <a:ext cx="892401" cy="787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17" y="3613883"/>
            <a:ext cx="892401" cy="787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96" y="3613883"/>
            <a:ext cx="892401" cy="78706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6171816" y="2769712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7699" y="4400953"/>
            <a:ext cx="709983" cy="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18018" y="4400952"/>
            <a:ext cx="806679" cy="3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87142" y="4972008"/>
                <a:ext cx="221771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b="1" dirty="0" smtClean="0"/>
                  <a:t>(X2)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1" dirty="0" smtClean="0"/>
                  <a:t>(P) 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b="1" dirty="0" smtClean="0"/>
                  <a:t>(X1) </a:t>
                </a:r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142" y="4972008"/>
                <a:ext cx="2217716" cy="390748"/>
              </a:xfrm>
              <a:prstGeom prst="rect">
                <a:avLst/>
              </a:prstGeom>
              <a:blipFill rotWithShape="0">
                <a:blip r:embed="rId5"/>
                <a:stretch>
                  <a:fillRect t="-7813" r="-219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99890" y="374208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F(Y)</a:t>
            </a:r>
            <a:endParaRPr lang="en-US" b="1" dirty="0"/>
          </a:p>
        </p:txBody>
      </p:sp>
      <p:sp>
        <p:nvSpPr>
          <p:cNvPr id="22" name="Multiply 21"/>
          <p:cNvSpPr/>
          <p:nvPr/>
        </p:nvSpPr>
        <p:spPr>
          <a:xfrm>
            <a:off x="5607252" y="3528557"/>
            <a:ext cx="1148144" cy="8317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424695" y="2773422"/>
            <a:ext cx="1" cy="84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2664" y="2409369"/>
            <a:ext cx="149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 </a:t>
            </a:r>
            <a:r>
              <a:rPr lang="en-US" b="1" dirty="0" smtClean="0"/>
              <a:t>= X1 + X2</a:t>
            </a:r>
            <a:endParaRPr lang="en-US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61682" y="3748821"/>
            <a:ext cx="392032" cy="3563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85" y="3773718"/>
            <a:ext cx="308820" cy="32164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823941" y="3497382"/>
            <a:ext cx="1179273" cy="9588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62686" y="3794793"/>
            <a:ext cx="141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Parity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Parity Model(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899444"/>
            <a:ext cx="8343900" cy="4203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State-of-art Prediction Serving Systems: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838200" y="3399401"/>
            <a:ext cx="105156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Problem : Assume models are black box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Re-use the same code in training phase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Encapsulate all operations into a function call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Apply external optimizations (caching, batching and model selection)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2/13/20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63" y="1673225"/>
            <a:ext cx="11158886" cy="132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4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 a parity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328"/>
            <a:ext cx="10515600" cy="4351338"/>
          </a:xfrm>
        </p:spPr>
        <p:txBody>
          <a:bodyPr/>
          <a:lstStyle/>
          <a:p>
            <a:r>
              <a:rPr lang="en-US" dirty="0" smtClean="0"/>
              <a:t>Training dataset same as the original mode</a:t>
            </a:r>
          </a:p>
          <a:p>
            <a:r>
              <a:rPr lang="en-US" dirty="0" smtClean="0"/>
              <a:t>Mimic stragglers/failures by artificially erasing outputs from the model 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 a parity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Sample inputs and encode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Perform inference with parity model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Compute loss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Backpropagate</a:t>
            </a:r>
            <a:r>
              <a:rPr lang="en-US" dirty="0" smtClean="0"/>
              <a:t> loss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top of Clipper</a:t>
            </a:r>
          </a:p>
          <a:p>
            <a:r>
              <a:rPr lang="en-US" dirty="0" smtClean="0"/>
              <a:t>Encoder and decoder in Clipper’s frontend </a:t>
            </a:r>
          </a:p>
          <a:p>
            <a:r>
              <a:rPr lang="en-US" dirty="0" smtClean="0"/>
              <a:t>Original and parity models</a:t>
            </a:r>
          </a:p>
          <a:p>
            <a:pPr lvl="1"/>
            <a:r>
              <a:rPr lang="en-US" dirty="0" err="1" smtClean="0"/>
              <a:t>Pytorch</a:t>
            </a:r>
            <a:r>
              <a:rPr lang="en-US" dirty="0" smtClean="0"/>
              <a:t> models in Docker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9813"/>
            <a:ext cx="10515600" cy="4351338"/>
          </a:xfrm>
        </p:spPr>
        <p:txBody>
          <a:bodyPr/>
          <a:lstStyle/>
          <a:p>
            <a:r>
              <a:rPr lang="en-US" dirty="0" smtClean="0"/>
              <a:t>Predictions with parity model are approximations</a:t>
            </a:r>
          </a:p>
          <a:p>
            <a:pPr lvl="1"/>
            <a:r>
              <a:rPr lang="en-US" dirty="0" smtClean="0"/>
              <a:t>However, inaccuracy only at play when original computations are slow/failed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 </a:t>
            </a:r>
            <a:r>
              <a:rPr lang="en-US" dirty="0"/>
              <a:t>prediction is worse than </a:t>
            </a:r>
            <a:r>
              <a:rPr lang="en-US" dirty="0" smtClean="0"/>
              <a:t>inaccurate prediction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Accuracy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43" y="1825625"/>
            <a:ext cx="8712914" cy="4351338"/>
          </a:xfrm>
        </p:spPr>
      </p:pic>
    </p:spTree>
    <p:extLst>
      <p:ext uri="{BB962C8B-B14F-4D97-AF65-F5344CB8AC3E}">
        <p14:creationId xmlns:p14="http://schemas.microsoft.com/office/powerpoint/2010/main" val="10150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</a:t>
            </a:r>
            <a:r>
              <a:rPr lang="en-US" smtClean="0"/>
              <a:t>latency reduction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68" y="1825625"/>
            <a:ext cx="7177263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877"/>
            <a:ext cx="10515600" cy="4351338"/>
          </a:xfrm>
        </p:spPr>
        <p:txBody>
          <a:bodyPr/>
          <a:lstStyle/>
          <a:p>
            <a:r>
              <a:rPr lang="en-US" dirty="0" smtClean="0"/>
              <a:t>Accuracy is important to mission critical tasks</a:t>
            </a:r>
          </a:p>
          <a:p>
            <a:r>
              <a:rPr lang="en-US" dirty="0" smtClean="0"/>
              <a:t>More efficient encoder/decoder</a:t>
            </a:r>
          </a:p>
          <a:p>
            <a:pPr lvl="1"/>
            <a:r>
              <a:rPr lang="en-US" dirty="0" smtClean="0"/>
              <a:t>Generic or task-specific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Clipper: A Low-Latency Online Prediction Serving System by </a:t>
            </a:r>
            <a:r>
              <a:rPr lang="en-US" sz="2400" dirty="0" err="1"/>
              <a:t>Crankshaw</a:t>
            </a:r>
            <a:r>
              <a:rPr lang="en-US" sz="2400" dirty="0"/>
              <a:t> et al </a:t>
            </a:r>
            <a:r>
              <a:rPr lang="en-US" sz="2400" dirty="0" smtClean="0"/>
              <a:t>(NSDI’ 17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TensorFlow</a:t>
            </a:r>
            <a:r>
              <a:rPr lang="en-US" sz="2400" dirty="0"/>
              <a:t>-Serving: Flexible, High-Performance ML Serving by </a:t>
            </a:r>
            <a:r>
              <a:rPr lang="en-US" sz="2400" dirty="0" err="1"/>
              <a:t>Olston</a:t>
            </a:r>
            <a:r>
              <a:rPr lang="en-US" sz="2400" dirty="0"/>
              <a:t> et </a:t>
            </a:r>
            <a:r>
              <a:rPr lang="en-US" sz="2400"/>
              <a:t>al </a:t>
            </a:r>
            <a:r>
              <a:rPr lang="en-US" sz="2400" smtClean="0"/>
              <a:t>(NIPS’ 17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NoScope</a:t>
            </a:r>
            <a:r>
              <a:rPr lang="en-US" sz="2400" dirty="0"/>
              <a:t>: Optimizing Neural Network Queries Over Video at Scale by Kang et al </a:t>
            </a:r>
            <a:r>
              <a:rPr lang="en-US" sz="2400" dirty="0" smtClean="0"/>
              <a:t>(VLDB’ 17)</a:t>
            </a:r>
            <a:endParaRPr lang="en-US" sz="2400" dirty="0"/>
          </a:p>
          <a:p>
            <a:r>
              <a:rPr lang="en-US" sz="2400" dirty="0"/>
              <a:t>Focus: Querying Large Video Datasets with Low Latency and Low Cost by Hsieh et al </a:t>
            </a:r>
            <a:r>
              <a:rPr lang="en-US" sz="2400" dirty="0" smtClean="0"/>
              <a:t>(OSDI’ 18</a:t>
            </a:r>
            <a:r>
              <a:rPr lang="en-US" sz="2400" dirty="0"/>
              <a:t>)</a:t>
            </a:r>
          </a:p>
          <a:p>
            <a:r>
              <a:rPr lang="en-US" sz="2400" dirty="0"/>
              <a:t>Machine Learning at Facebook: Understanding Inference at the Edge </a:t>
            </a:r>
            <a:r>
              <a:rPr lang="en-US" sz="2400" dirty="0" smtClean="0"/>
              <a:t>by </a:t>
            </a:r>
            <a:r>
              <a:rPr lang="en-US" sz="2400" dirty="0"/>
              <a:t>Wu et </a:t>
            </a:r>
            <a:r>
              <a:rPr lang="en-US" sz="2400" dirty="0" smtClean="0"/>
              <a:t>al (HPCA’ 18)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they work with Black Boxes?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38200" y="5486400"/>
            <a:ext cx="10881900" cy="69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Sentiment Analysis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0" y="2863550"/>
            <a:ext cx="2868600" cy="137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Bubble Tea is tasty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(Text)</a:t>
            </a:r>
            <a:endParaRPr/>
          </a:p>
        </p:txBody>
      </p:sp>
      <p:cxnSp>
        <p:nvCxnSpPr>
          <p:cNvPr id="168" name="Google Shape;168;p20"/>
          <p:cNvCxnSpPr>
            <a:stCxn id="167" idx="3"/>
          </p:cNvCxnSpPr>
          <p:nvPr/>
        </p:nvCxnSpPr>
        <p:spPr>
          <a:xfrm>
            <a:off x="2868600" y="3552950"/>
            <a:ext cx="124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400" y="1843225"/>
            <a:ext cx="3737964" cy="34907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0"/>
          <p:cNvCxnSpPr/>
          <p:nvPr/>
        </p:nvCxnSpPr>
        <p:spPr>
          <a:xfrm>
            <a:off x="8153450" y="3425850"/>
            <a:ext cx="124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9237400" y="2815788"/>
            <a:ext cx="2868600" cy="137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Positive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VS.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Negative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l="69472"/>
          <a:stretch/>
        </p:blipFill>
        <p:spPr>
          <a:xfrm>
            <a:off x="9877324" y="623125"/>
            <a:ext cx="2080798" cy="8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ML Black Boxes: 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25" y="2130357"/>
            <a:ext cx="6767051" cy="40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3185650" y="1165035"/>
            <a:ext cx="4404900" cy="137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“Bubble Tea is tasty”</a:t>
            </a:r>
            <a:endParaRPr sz="3000"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4">
            <a:alphaModFix/>
          </a:blip>
          <a:srcRect l="69472"/>
          <a:stretch/>
        </p:blipFill>
        <p:spPr>
          <a:xfrm>
            <a:off x="9877324" y="623125"/>
            <a:ext cx="2080798" cy="8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2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ML Black Boxes: 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25" y="2130357"/>
            <a:ext cx="6767051" cy="40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3185650" y="1165035"/>
            <a:ext cx="4404900" cy="137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“Bubble Tea is tasty”</a:t>
            </a:r>
            <a:endParaRPr sz="3000"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l="69472"/>
          <a:stretch/>
        </p:blipFill>
        <p:spPr>
          <a:xfrm>
            <a:off x="9877324" y="623125"/>
            <a:ext cx="2080798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7865800" y="1836125"/>
            <a:ext cx="3284100" cy="707700"/>
          </a:xfrm>
          <a:prstGeom prst="wedgeRoundRectCallout">
            <a:avLst>
              <a:gd name="adj1" fmla="val -82395"/>
              <a:gd name="adj2" fmla="val 54553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Split text into tokens</a:t>
            </a:r>
            <a:endParaRPr sz="2400"/>
          </a:p>
        </p:txBody>
      </p:sp>
      <p:sp>
        <p:nvSpPr>
          <p:cNvPr id="194" name="Google Shape;194;p22"/>
          <p:cNvSpPr/>
          <p:nvPr/>
        </p:nvSpPr>
        <p:spPr>
          <a:xfrm flipH="1">
            <a:off x="393475" y="4033675"/>
            <a:ext cx="2457900" cy="707700"/>
          </a:xfrm>
          <a:prstGeom prst="wedgeRoundRectCallout">
            <a:avLst>
              <a:gd name="adj1" fmla="val -48276"/>
              <a:gd name="adj2" fmla="val -10036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Extract N-grams</a:t>
            </a:r>
            <a:endParaRPr sz="2400"/>
          </a:p>
        </p:txBody>
      </p:sp>
      <p:sp>
        <p:nvSpPr>
          <p:cNvPr id="195" name="Google Shape;195;p22"/>
          <p:cNvSpPr/>
          <p:nvPr/>
        </p:nvSpPr>
        <p:spPr>
          <a:xfrm flipH="1">
            <a:off x="7419425" y="4933325"/>
            <a:ext cx="2457900" cy="707700"/>
          </a:xfrm>
          <a:prstGeom prst="wedgeRoundRectCallout">
            <a:avLst>
              <a:gd name="adj1" fmla="val 83842"/>
              <a:gd name="adj2" fmla="val -160796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Merge vectors</a:t>
            </a:r>
            <a:endParaRPr sz="2400"/>
          </a:p>
        </p:txBody>
      </p:sp>
      <p:sp>
        <p:nvSpPr>
          <p:cNvPr id="196" name="Google Shape;196;p22"/>
          <p:cNvSpPr/>
          <p:nvPr/>
        </p:nvSpPr>
        <p:spPr>
          <a:xfrm flipH="1">
            <a:off x="707900" y="5759450"/>
            <a:ext cx="3028200" cy="707700"/>
          </a:xfrm>
          <a:prstGeom prst="wedgeRoundRectCallout">
            <a:avLst>
              <a:gd name="adj1" fmla="val -64941"/>
              <a:gd name="adj2" fmla="val -13859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Compute final score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8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2086</Words>
  <Application>Microsoft Macintosh PowerPoint</Application>
  <PresentationFormat>Widescreen</PresentationFormat>
  <Paragraphs>582</Paragraphs>
  <Slides>67</Slides>
  <Notes>54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Calibri</vt:lpstr>
      <vt:lpstr>Cambria Math</vt:lpstr>
      <vt:lpstr>DengXian</vt:lpstr>
      <vt:lpstr>Gill Sans</vt:lpstr>
      <vt:lpstr>Gill Sans Light</vt:lpstr>
      <vt:lpstr>Arial</vt:lpstr>
      <vt:lpstr>Office Theme</vt:lpstr>
      <vt:lpstr>Pretzel: Opening the Black Box of Machine Learning Prediction Serving Systems</vt:lpstr>
      <vt:lpstr>Machine Learning Lifecycle</vt:lpstr>
      <vt:lpstr>Challenge</vt:lpstr>
      <vt:lpstr>Two optimization on Inferencing</vt:lpstr>
      <vt:lpstr>State-of-art Prediction Serving Systems:</vt:lpstr>
      <vt:lpstr>State-of-art Prediction Serving Systems:</vt:lpstr>
      <vt:lpstr>How do they work with Black Boxes?</vt:lpstr>
      <vt:lpstr>Inside ML Black Boxes: </vt:lpstr>
      <vt:lpstr>Inside ML Black Boxes: </vt:lpstr>
      <vt:lpstr>Many Models Have Similar Structures</vt:lpstr>
      <vt:lpstr>Limitations of Black Box 1 Resource Waste:  Resources are isolated across Black boxes</vt:lpstr>
      <vt:lpstr>Limitations of Black Box 1 Resource Waste:  Resources are isolated across Black boxes</vt:lpstr>
      <vt:lpstr>Limitations of Black Box 2 Inconsideration for Ops’ Characteristics</vt:lpstr>
      <vt:lpstr>Limitations of Black Box 3 Prediction initialization</vt:lpstr>
      <vt:lpstr>Pretzel Contribution White-box Prediction Serving</vt:lpstr>
      <vt:lpstr>End-to-end optimizations Inference:  a model has a defined structure and its operators are fixed         </vt:lpstr>
      <vt:lpstr>Multi-model Optimizations： Share computation and memory across models </vt:lpstr>
      <vt:lpstr>Pretzel System components</vt:lpstr>
      <vt:lpstr>Prediction Serving with Pretzel</vt:lpstr>
      <vt:lpstr>Offline Phase - 1</vt:lpstr>
      <vt:lpstr>Offline Phase - 2</vt:lpstr>
      <vt:lpstr>Offline Phase - Object Store</vt:lpstr>
      <vt:lpstr>Online Phase - Overview</vt:lpstr>
      <vt:lpstr>Online Phase - Initialization</vt:lpstr>
      <vt:lpstr>Online Phase - Execution</vt:lpstr>
      <vt:lpstr>Online Phase - Scheduler</vt:lpstr>
      <vt:lpstr>Evaluation</vt:lpstr>
      <vt:lpstr>Evaluation - Memory</vt:lpstr>
      <vt:lpstr>Evaluation - Latency (micro-benchmark)</vt:lpstr>
      <vt:lpstr>Evaluation - Throughput</vt:lpstr>
      <vt:lpstr>Acknowledgement</vt:lpstr>
      <vt:lpstr>Discussion</vt:lpstr>
      <vt:lpstr>Parity Models: Erasure-Coded Resilience for Prediction Serving Systems</vt:lpstr>
      <vt:lpstr>Clipper </vt:lpstr>
      <vt:lpstr>Slowdowns and failure</vt:lpstr>
      <vt:lpstr>Solution 1: Reactive  </vt:lpstr>
      <vt:lpstr>Solution 2: Replicative</vt:lpstr>
      <vt:lpstr>Erasure coding </vt:lpstr>
      <vt:lpstr>Erasure coding </vt:lpstr>
      <vt:lpstr>Erasure coding </vt:lpstr>
      <vt:lpstr>Erasure coding </vt:lpstr>
      <vt:lpstr>Erasure coding </vt:lpstr>
      <vt:lpstr>Erasure coding </vt:lpstr>
      <vt:lpstr>Erasure coding </vt:lpstr>
      <vt:lpstr>Erasure coding </vt:lpstr>
      <vt:lpstr>Erasure coding </vt:lpstr>
      <vt:lpstr>Coded Computation</vt:lpstr>
      <vt:lpstr>Coded Computation</vt:lpstr>
      <vt:lpstr>Codes for storage</vt:lpstr>
      <vt:lpstr>Example 1</vt:lpstr>
      <vt:lpstr>Example 2</vt:lpstr>
      <vt:lpstr>Example 2</vt:lpstr>
      <vt:lpstr>Parity Model </vt:lpstr>
      <vt:lpstr>Architecture</vt:lpstr>
      <vt:lpstr>Attempt 1: </vt:lpstr>
      <vt:lpstr>Attempt 1: </vt:lpstr>
      <vt:lpstr>Parity Model(F_p)</vt:lpstr>
      <vt:lpstr>Parity Model(F_p)</vt:lpstr>
      <vt:lpstr>Parity Model(F_p)</vt:lpstr>
      <vt:lpstr>How to train a parity model?</vt:lpstr>
      <vt:lpstr>How to train a parity model?</vt:lpstr>
      <vt:lpstr>Implementation</vt:lpstr>
      <vt:lpstr>One caveat</vt:lpstr>
      <vt:lpstr>Evaluation of Accuracy</vt:lpstr>
      <vt:lpstr>Tail latency reduction</vt:lpstr>
      <vt:lpstr>Limitations</vt:lpstr>
      <vt:lpstr>Additional Readings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126</cp:revision>
  <dcterms:created xsi:type="dcterms:W3CDTF">2015-12-27T15:42:19Z</dcterms:created>
  <dcterms:modified xsi:type="dcterms:W3CDTF">2020-02-19T18:35:17Z</dcterms:modified>
</cp:coreProperties>
</file>