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58" r:id="rId4"/>
    <p:sldId id="266" r:id="rId5"/>
    <p:sldId id="260" r:id="rId6"/>
    <p:sldId id="259" r:id="rId7"/>
    <p:sldId id="267" r:id="rId8"/>
    <p:sldId id="263" r:id="rId9"/>
    <p:sldId id="268" r:id="rId10"/>
    <p:sldId id="264" r:id="rId11"/>
    <p:sldId id="265" r:id="rId12"/>
    <p:sldId id="269" r:id="rId13"/>
    <p:sldId id="270" r:id="rId14"/>
    <p:sldId id="271" r:id="rId15"/>
    <p:sldId id="272" r:id="rId16"/>
    <p:sldId id="273" r:id="rId17"/>
    <p:sldId id="261" r:id="rId18"/>
    <p:sldId id="274" r:id="rId19"/>
    <p:sldId id="275" r:id="rId20"/>
    <p:sldId id="276" r:id="rId21"/>
    <p:sldId id="277" r:id="rId22"/>
    <p:sldId id="278" r:id="rId23"/>
    <p:sldId id="279" r:id="rId24"/>
    <p:sldId id="262" r:id="rId25"/>
    <p:sldId id="280" r:id="rId26"/>
    <p:sldId id="281" r:id="rId27"/>
    <p:sldId id="282" r:id="rId28"/>
    <p:sldId id="283" r:id="rId29"/>
    <p:sldId id="284" r:id="rId30"/>
    <p:sldId id="285" r:id="rId31"/>
    <p:sldId id="286" r:id="rId32"/>
    <p:sldId id="287" r:id="rId33"/>
    <p:sldId id="300" r:id="rId34"/>
    <p:sldId id="288" r:id="rId35"/>
    <p:sldId id="289" r:id="rId36"/>
    <p:sldId id="290" r:id="rId37"/>
    <p:sldId id="291" r:id="rId38"/>
    <p:sldId id="292" r:id="rId39"/>
    <p:sldId id="293" r:id="rId40"/>
    <p:sldId id="294" r:id="rId41"/>
    <p:sldId id="295" r:id="rId42"/>
    <p:sldId id="296" r:id="rId43"/>
    <p:sldId id="297" r:id="rId44"/>
    <p:sldId id="298"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08"/>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2/24/20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3680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e8eb5800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e8eb5800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85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e8eb5800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e8eb5800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24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e8eb5800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e8eb5800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038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e8eb5800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e8eb5800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88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8eb58003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8eb5800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178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e8eb5800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e8eb5800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449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8eb5800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eb5800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395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e8eb5800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e8eb5800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707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e8eb5800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e8eb5800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950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e8eb5800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e8eb5800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99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2DBF5F-E884-8D4B-8536-498293E3FBD0}" type="slidenum">
              <a:rPr lang="en-US" smtClean="0"/>
              <a:t>11</a:t>
            </a:fld>
            <a:endParaRPr lang="en-US"/>
          </a:p>
        </p:txBody>
      </p:sp>
    </p:spTree>
    <p:extLst>
      <p:ext uri="{BB962C8B-B14F-4D97-AF65-F5344CB8AC3E}">
        <p14:creationId xmlns:p14="http://schemas.microsoft.com/office/powerpoint/2010/main" val="3280774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e8eb5800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e8eb5800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997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e8eb5800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e8eb5800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42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e8eb5800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e8eb5800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354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e8eb5800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e8eb5800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506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e8eb5800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e8eb5800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07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e8eb5800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e8eb5800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842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e8eb58003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e8eb58003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039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e8eb58003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e8eb58003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63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e8eb58003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e8eb5800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89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04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e8eb580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e8eb580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33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e8eb5800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e8eb5800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58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e8eb5800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e8eb580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63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e8eb580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e8eb580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31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8eb5800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8eb5800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31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e8eb5800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e8eb5800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9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4D95C-5A72-4648-B62A-891206D2E361}" type="datetime1">
              <a:rPr lang="en-US" smtClean="0"/>
              <a:t>2/24/20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362D4-F788-B045-B5A6-BC205EFFDF89}" type="datetime1">
              <a:rPr lang="en-US" smtClean="0"/>
              <a:t>2/24/20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46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6D3A3-091C-5A44-967E-898C9AADDEA5}" type="datetime1">
              <a:rPr lang="en-US" smtClean="0"/>
              <a:t>2/24/20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84183-D547-154B-9A07-F1FFFB674B6F}" type="datetime1">
              <a:rPr lang="en-US" smtClean="0"/>
              <a:t>2/24/20</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6462B0-0AF1-194C-8051-9E4D91C09F44}" type="datetime1">
              <a:rPr lang="en-US" smtClean="0"/>
              <a:t>2/24/20</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45929F-0A73-CE4D-840E-A1A46BB675CB}" type="datetime1">
              <a:rPr lang="en-US" smtClean="0"/>
              <a:t>2/24/20</a:t>
            </a:fld>
            <a:endParaRPr lang="en-US"/>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88F279-1111-5144-9DB4-A95DE0E9E5B2}" type="datetime1">
              <a:rPr lang="en-US" smtClean="0"/>
              <a:t>2/24/20</a:t>
            </a:fld>
            <a:endParaRPr lang="en-US"/>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FC8C-4B6E-D343-8B39-A21BB41B927E}" type="datetime1">
              <a:rPr lang="en-US" smtClean="0"/>
              <a:t>2/24/20</a:t>
            </a:fld>
            <a:endParaRPr lang="en-US"/>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69CCB-74DC-0C4E-90C9-39CEE7B8DBB9}" type="datetime1">
              <a:rPr lang="en-US" smtClean="0"/>
              <a:t>2/24/20</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4E948-AFA9-C643-8BFE-C18C90F6B6F7}" type="datetime1">
              <a:rPr lang="en-US" smtClean="0"/>
              <a:t>2/24/20</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50138A73-9F0B-3844-8C19-1BC53A762510}" type="datetime1">
              <a:rPr lang="en-US" smtClean="0"/>
              <a:t>2/24/20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GRNN: Low-Latency and Scalable RNN Inference on GPU’s</a:t>
            </a:r>
            <a:endParaRPr lang="en-US" dirty="0"/>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a:extLst>
              <a:ext uri="{FF2B5EF4-FFF2-40B4-BE49-F238E27FC236}">
                <a16:creationId xmlns:a16="http://schemas.microsoft.com/office/drawing/2014/main" id="{8AC1E511-B623-744A-BBC2-8341508042ED}"/>
              </a:ext>
            </a:extLst>
          </p:cNvPr>
          <p:cNvSpPr>
            <a:spLocks noGrp="1"/>
          </p:cNvSpPr>
          <p:nvPr>
            <p:ph type="dt" sz="half" idx="10"/>
          </p:nvPr>
        </p:nvSpPr>
        <p:spPr/>
        <p:txBody>
          <a:bodyPr/>
          <a:lstStyle/>
          <a:p>
            <a:fld id="{12142CCA-AFE3-A541-8226-D04F04A6DD14}" type="datetime1">
              <a:rPr lang="en-US" smtClean="0"/>
              <a:t>2/24/20</a:t>
            </a:fld>
            <a:endParaRPr lang="en-US"/>
          </a:p>
        </p:txBody>
      </p:sp>
      <p:sp>
        <p:nvSpPr>
          <p:cNvPr id="7" name="Google Shape;55;p13">
            <a:extLst>
              <a:ext uri="{FF2B5EF4-FFF2-40B4-BE49-F238E27FC236}">
                <a16:creationId xmlns:a16="http://schemas.microsoft.com/office/drawing/2014/main" id="{8ED2BB1D-BF58-FF4E-ABE3-27210592C23D}"/>
              </a:ext>
            </a:extLst>
          </p:cNvPr>
          <p:cNvSpPr txBox="1">
            <a:spLocks noGrp="1"/>
          </p:cNvSpPr>
          <p:nvPr>
            <p:ph type="subTitle" idx="1"/>
          </p:nvPr>
        </p:nvSpPr>
        <p:spPr>
          <a:xfrm>
            <a:off x="1835700" y="4140556"/>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Adam Stautberg and Mihir Patil</a:t>
            </a:r>
            <a:endParaRPr dirty="0"/>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1E11-4EEC-4B68-BFF9-BBB5A4AE0C04}"/>
              </a:ext>
            </a:extLst>
          </p:cNvPr>
          <p:cNvSpPr>
            <a:spLocks noGrp="1"/>
          </p:cNvSpPr>
          <p:nvPr>
            <p:ph type="ctrTitle"/>
          </p:nvPr>
        </p:nvSpPr>
        <p:spPr>
          <a:xfrm>
            <a:off x="838200" y="355107"/>
            <a:ext cx="9144000" cy="1655763"/>
          </a:xfrm>
        </p:spPr>
        <p:txBody>
          <a:bodyPr>
            <a:normAutofit/>
          </a:bodyPr>
          <a:lstStyle/>
          <a:p>
            <a:r>
              <a:rPr lang="en-US" sz="4000" dirty="0"/>
              <a:t>Flexible thread mapping for balancing Streaming Multiprocessor usage</a:t>
            </a:r>
          </a:p>
        </p:txBody>
      </p:sp>
      <p:sp>
        <p:nvSpPr>
          <p:cNvPr id="3" name="Subtitle 2">
            <a:extLst>
              <a:ext uri="{FF2B5EF4-FFF2-40B4-BE49-F238E27FC236}">
                <a16:creationId xmlns:a16="http://schemas.microsoft.com/office/drawing/2014/main" id="{5919A1C4-E1A4-4648-9FD7-3075012BE983}"/>
              </a:ext>
            </a:extLst>
          </p:cNvPr>
          <p:cNvSpPr>
            <a:spLocks noGrp="1"/>
          </p:cNvSpPr>
          <p:nvPr>
            <p:ph type="subTitle" idx="1"/>
          </p:nvPr>
        </p:nvSpPr>
        <p:spPr>
          <a:xfrm>
            <a:off x="1417468" y="2601118"/>
            <a:ext cx="9144000" cy="2787627"/>
          </a:xfrm>
        </p:spPr>
        <p:txBody>
          <a:bodyPr/>
          <a:lstStyle/>
          <a:p>
            <a:pPr marL="342900" indent="-342900" algn="l">
              <a:buFont typeface="Arial" panose="020B0604020202020204" pitchFamily="34" charset="0"/>
              <a:buChar char="•"/>
            </a:pPr>
            <a:r>
              <a:rPr lang="en-US" dirty="0"/>
              <a:t>Hierarchical GPU threading system</a:t>
            </a:r>
          </a:p>
          <a:p>
            <a:pPr marL="342900" indent="-342900" algn="l">
              <a:buFont typeface="Arial" panose="020B0604020202020204" pitchFamily="34" charset="0"/>
              <a:buChar char="•"/>
            </a:pPr>
            <a:r>
              <a:rPr lang="en-US" dirty="0"/>
              <a:t>Thread block contains many warps</a:t>
            </a:r>
          </a:p>
          <a:p>
            <a:pPr marL="342900" indent="-342900" algn="l">
              <a:buFont typeface="Arial" panose="020B0604020202020204" pitchFamily="34" charset="0"/>
              <a:buChar char="•"/>
            </a:pPr>
            <a:r>
              <a:rPr lang="en-US" dirty="0"/>
              <a:t>Each warp contains several threads</a:t>
            </a:r>
          </a:p>
          <a:p>
            <a:pPr marL="342900" indent="-342900" algn="l">
              <a:buFont typeface="Arial" panose="020B0604020202020204" pitchFamily="34" charset="0"/>
              <a:buChar char="•"/>
            </a:pPr>
            <a:r>
              <a:rPr lang="en-US" dirty="0"/>
              <a:t>Can map threads to optimize for computation or communication overhead</a:t>
            </a:r>
          </a:p>
          <a:p>
            <a:pPr marL="342900" indent="-342900" algn="l">
              <a:buFont typeface="Arial" panose="020B0604020202020204" pitchFamily="34" charset="0"/>
              <a:buChar char="•"/>
            </a:pPr>
            <a:r>
              <a:rPr lang="en-US" dirty="0"/>
              <a:t>Authors unfortunately omitted details of this part</a:t>
            </a:r>
          </a:p>
        </p:txBody>
      </p:sp>
      <p:sp>
        <p:nvSpPr>
          <p:cNvPr id="4" name="Date Placeholder 3">
            <a:extLst>
              <a:ext uri="{FF2B5EF4-FFF2-40B4-BE49-F238E27FC236}">
                <a16:creationId xmlns:a16="http://schemas.microsoft.com/office/drawing/2014/main" id="{E75E1593-E31E-43EB-8E2D-648FCF7E324E}"/>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5630817C-3B4D-4F1B-A4DB-974AE5BFF8E1}"/>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2BDEDD7C-1234-4EAE-B402-ABC32A7C9FE8}"/>
              </a:ext>
            </a:extLst>
          </p:cNvPr>
          <p:cNvSpPr>
            <a:spLocks noGrp="1"/>
          </p:cNvSpPr>
          <p:nvPr>
            <p:ph type="sldNum" sz="quarter" idx="12"/>
          </p:nvPr>
        </p:nvSpPr>
        <p:spPr/>
        <p:txBody>
          <a:bodyPr/>
          <a:lstStyle/>
          <a:p>
            <a:fld id="{4EEF9975-6C58-5C4C-8961-54FFA2646BAA}" type="slidenum">
              <a:rPr lang="en-US" smtClean="0"/>
              <a:t>10</a:t>
            </a:fld>
            <a:endParaRPr lang="en-US"/>
          </a:p>
        </p:txBody>
      </p:sp>
    </p:spTree>
    <p:extLst>
      <p:ext uri="{BB962C8B-B14F-4D97-AF65-F5344CB8AC3E}">
        <p14:creationId xmlns:p14="http://schemas.microsoft.com/office/powerpoint/2010/main" val="387993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1401-DA7A-4F70-98BE-F009A705BAD8}"/>
              </a:ext>
            </a:extLst>
          </p:cNvPr>
          <p:cNvSpPr>
            <a:spLocks noGrp="1"/>
          </p:cNvSpPr>
          <p:nvPr>
            <p:ph type="ctrTitle"/>
          </p:nvPr>
        </p:nvSpPr>
        <p:spPr>
          <a:xfrm>
            <a:off x="5554494" y="583660"/>
            <a:ext cx="5113506" cy="778212"/>
          </a:xfrm>
        </p:spPr>
        <p:txBody>
          <a:bodyPr>
            <a:normAutofit fontScale="90000"/>
          </a:bodyPr>
          <a:lstStyle/>
          <a:p>
            <a:r>
              <a:rPr lang="en-US" sz="4000" dirty="0"/>
              <a:t>Performance model and config selection</a:t>
            </a:r>
          </a:p>
        </p:txBody>
      </p:sp>
      <p:sp>
        <p:nvSpPr>
          <p:cNvPr id="4" name="Date Placeholder 3">
            <a:extLst>
              <a:ext uri="{FF2B5EF4-FFF2-40B4-BE49-F238E27FC236}">
                <a16:creationId xmlns:a16="http://schemas.microsoft.com/office/drawing/2014/main" id="{204A2307-3754-45DF-8A88-85FF39C6FFF4}"/>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18B8CF6B-A166-4FB9-8AF7-BB5126543FE8}"/>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E29181A6-D3E0-41C5-ACAA-20AAD10E07B1}"/>
              </a:ext>
            </a:extLst>
          </p:cNvPr>
          <p:cNvSpPr>
            <a:spLocks noGrp="1"/>
          </p:cNvSpPr>
          <p:nvPr>
            <p:ph type="sldNum" sz="quarter" idx="12"/>
          </p:nvPr>
        </p:nvSpPr>
        <p:spPr/>
        <p:txBody>
          <a:bodyPr/>
          <a:lstStyle/>
          <a:p>
            <a:fld id="{4EEF9975-6C58-5C4C-8961-54FFA2646BAA}" type="slidenum">
              <a:rPr lang="en-US" smtClean="0"/>
              <a:t>11</a:t>
            </a:fld>
            <a:endParaRPr lang="en-US"/>
          </a:p>
        </p:txBody>
      </p:sp>
      <p:pic>
        <p:nvPicPr>
          <p:cNvPr id="8" name="Picture 7" descr="A screenshot of a cell phone&#10;&#10;Description automatically generated">
            <a:extLst>
              <a:ext uri="{FF2B5EF4-FFF2-40B4-BE49-F238E27FC236}">
                <a16:creationId xmlns:a16="http://schemas.microsoft.com/office/drawing/2014/main" id="{FDA80A57-6994-4E81-B231-7027EAE220D9}"/>
              </a:ext>
            </a:extLst>
          </p:cNvPr>
          <p:cNvPicPr>
            <a:picLocks noChangeAspect="1"/>
          </p:cNvPicPr>
          <p:nvPr/>
        </p:nvPicPr>
        <p:blipFill>
          <a:blip r:embed="rId3"/>
          <a:stretch>
            <a:fillRect/>
          </a:stretch>
        </p:blipFill>
        <p:spPr>
          <a:xfrm>
            <a:off x="107957" y="233464"/>
            <a:ext cx="5067550" cy="6624536"/>
          </a:xfrm>
          <a:prstGeom prst="rect">
            <a:avLst/>
          </a:prstGeom>
        </p:spPr>
      </p:pic>
      <p:sp>
        <p:nvSpPr>
          <p:cNvPr id="9" name="TextBox 8">
            <a:extLst>
              <a:ext uri="{FF2B5EF4-FFF2-40B4-BE49-F238E27FC236}">
                <a16:creationId xmlns:a16="http://schemas.microsoft.com/office/drawing/2014/main" id="{47FBE0F6-9E41-41B5-9B8C-D22445C364CF}"/>
              </a:ext>
            </a:extLst>
          </p:cNvPr>
          <p:cNvSpPr txBox="1"/>
          <p:nvPr/>
        </p:nvSpPr>
        <p:spPr>
          <a:xfrm>
            <a:off x="6358647" y="2424280"/>
            <a:ext cx="358950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Estimate cost of single time step (communication + computation)</a:t>
            </a:r>
          </a:p>
          <a:p>
            <a:pPr marL="285750" indent="-285750">
              <a:buFont typeface="Arial" panose="020B0604020202020204" pitchFamily="34" charset="0"/>
              <a:buChar char="•"/>
            </a:pPr>
            <a:r>
              <a:rPr lang="en-US" dirty="0"/>
              <a:t>Communication cost estimated by analytical model</a:t>
            </a:r>
          </a:p>
          <a:p>
            <a:pPr marL="285750" indent="-285750">
              <a:buFont typeface="Arial" panose="020B0604020202020204" pitchFamily="34" charset="0"/>
              <a:buChar char="•"/>
            </a:pPr>
            <a:r>
              <a:rPr lang="en-US" dirty="0"/>
              <a:t>Communication happens once every timestep to sync global H</a:t>
            </a:r>
          </a:p>
          <a:p>
            <a:pPr marL="285750" indent="-285750">
              <a:buFont typeface="Arial" panose="020B0604020202020204" pitchFamily="34" charset="0"/>
              <a:buChar char="•"/>
            </a:pPr>
            <a:r>
              <a:rPr lang="en-US" dirty="0"/>
              <a:t>Microbenchmarks are designed to estimate computation costs</a:t>
            </a:r>
          </a:p>
          <a:p>
            <a:pPr marL="285750" indent="-285750">
              <a:buFont typeface="Arial" panose="020B0604020202020204" pitchFamily="34" charset="0"/>
              <a:buChar char="•"/>
            </a:pPr>
            <a:r>
              <a:rPr lang="en-US" dirty="0"/>
              <a:t>Begin with a full config set and prune to top K set according to cost estimate</a:t>
            </a:r>
          </a:p>
        </p:txBody>
      </p:sp>
    </p:spTree>
    <p:extLst>
      <p:ext uri="{BB962C8B-B14F-4D97-AF65-F5344CB8AC3E}">
        <p14:creationId xmlns:p14="http://schemas.microsoft.com/office/powerpoint/2010/main" val="10254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8A53-4778-4F28-BDFB-869C643A0602}"/>
              </a:ext>
            </a:extLst>
          </p:cNvPr>
          <p:cNvSpPr>
            <a:spLocks noGrp="1"/>
          </p:cNvSpPr>
          <p:nvPr>
            <p:ph type="title"/>
          </p:nvPr>
        </p:nvSpPr>
        <p:spPr>
          <a:xfrm>
            <a:off x="838200" y="365126"/>
            <a:ext cx="10515600" cy="584786"/>
          </a:xfrm>
        </p:spPr>
        <p:txBody>
          <a:bodyPr>
            <a:normAutofit fontScale="90000"/>
          </a:bodyPr>
          <a:lstStyle/>
          <a:p>
            <a:r>
              <a:rPr lang="en-US" dirty="0"/>
              <a:t>Evaluation</a:t>
            </a:r>
          </a:p>
        </p:txBody>
      </p:sp>
      <p:pic>
        <p:nvPicPr>
          <p:cNvPr id="8" name="Content Placeholder 7" descr="A screenshot of a social media post&#10;&#10;Description automatically generated">
            <a:extLst>
              <a:ext uri="{FF2B5EF4-FFF2-40B4-BE49-F238E27FC236}">
                <a16:creationId xmlns:a16="http://schemas.microsoft.com/office/drawing/2014/main" id="{D919A9FA-A2D4-4086-A1E8-60FA5FC1E29A}"/>
              </a:ext>
            </a:extLst>
          </p:cNvPr>
          <p:cNvPicPr>
            <a:picLocks noGrp="1" noChangeAspect="1"/>
          </p:cNvPicPr>
          <p:nvPr>
            <p:ph idx="1"/>
          </p:nvPr>
        </p:nvPicPr>
        <p:blipFill>
          <a:blip r:embed="rId2"/>
          <a:stretch>
            <a:fillRect/>
          </a:stretch>
        </p:blipFill>
        <p:spPr>
          <a:xfrm>
            <a:off x="838200" y="1066642"/>
            <a:ext cx="11208280" cy="3362483"/>
          </a:xfrm>
        </p:spPr>
      </p:pic>
      <p:sp>
        <p:nvSpPr>
          <p:cNvPr id="4" name="Date Placeholder 3">
            <a:extLst>
              <a:ext uri="{FF2B5EF4-FFF2-40B4-BE49-F238E27FC236}">
                <a16:creationId xmlns:a16="http://schemas.microsoft.com/office/drawing/2014/main" id="{F39FFFAA-19A1-441A-AAFD-37040E9FF83C}"/>
              </a:ext>
            </a:extLst>
          </p:cNvPr>
          <p:cNvSpPr>
            <a:spLocks noGrp="1"/>
          </p:cNvSpPr>
          <p:nvPr>
            <p:ph type="dt" sz="half" idx="10"/>
          </p:nvPr>
        </p:nvSpPr>
        <p:spPr/>
        <p:txBody>
          <a:bodyPr/>
          <a:lstStyle/>
          <a:p>
            <a:fld id="{2076D3A3-091C-5A44-967E-898C9AADDEA5}" type="datetime1">
              <a:rPr lang="en-US" smtClean="0"/>
              <a:t>2/24/20</a:t>
            </a:fld>
            <a:endParaRPr lang="en-US"/>
          </a:p>
        </p:txBody>
      </p:sp>
      <p:sp>
        <p:nvSpPr>
          <p:cNvPr id="5" name="Footer Placeholder 4">
            <a:extLst>
              <a:ext uri="{FF2B5EF4-FFF2-40B4-BE49-F238E27FC236}">
                <a16:creationId xmlns:a16="http://schemas.microsoft.com/office/drawing/2014/main" id="{41E80ED6-6FA6-4AD7-A2D0-67D49A26D7EC}"/>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40ACDEBF-ACA2-4BBB-A040-45533CA120B3}"/>
              </a:ext>
            </a:extLst>
          </p:cNvPr>
          <p:cNvSpPr>
            <a:spLocks noGrp="1"/>
          </p:cNvSpPr>
          <p:nvPr>
            <p:ph type="sldNum" sz="quarter" idx="12"/>
          </p:nvPr>
        </p:nvSpPr>
        <p:spPr/>
        <p:txBody>
          <a:bodyPr/>
          <a:lstStyle/>
          <a:p>
            <a:fld id="{4EEF9975-6C58-5C4C-8961-54FFA2646BAA}" type="slidenum">
              <a:rPr lang="en-US" smtClean="0"/>
              <a:t>12</a:t>
            </a:fld>
            <a:endParaRPr lang="en-US"/>
          </a:p>
        </p:txBody>
      </p:sp>
      <p:sp>
        <p:nvSpPr>
          <p:cNvPr id="9" name="TextBox 8">
            <a:extLst>
              <a:ext uri="{FF2B5EF4-FFF2-40B4-BE49-F238E27FC236}">
                <a16:creationId xmlns:a16="http://schemas.microsoft.com/office/drawing/2014/main" id="{BA9378C8-EEE4-46C2-8B78-B5466B5127B3}"/>
              </a:ext>
            </a:extLst>
          </p:cNvPr>
          <p:cNvSpPr txBox="1"/>
          <p:nvPr/>
        </p:nvSpPr>
        <p:spPr>
          <a:xfrm>
            <a:off x="1078920" y="4648069"/>
            <a:ext cx="8852170" cy="1200329"/>
          </a:xfrm>
          <a:prstGeom prst="rect">
            <a:avLst/>
          </a:prstGeom>
          <a:noFill/>
        </p:spPr>
        <p:txBody>
          <a:bodyPr wrap="square" rtlCol="0">
            <a:spAutoFit/>
          </a:bodyPr>
          <a:lstStyle/>
          <a:p>
            <a:r>
              <a:rPr lang="en-US" dirty="0"/>
              <a:t>-GRNN latency scales much better with batch size than </a:t>
            </a:r>
            <a:r>
              <a:rPr lang="en-US" dirty="0" err="1"/>
              <a:t>cuDNN</a:t>
            </a:r>
            <a:r>
              <a:rPr lang="en-US" dirty="0"/>
              <a:t> persistent</a:t>
            </a:r>
          </a:p>
          <a:p>
            <a:r>
              <a:rPr lang="en-US" dirty="0"/>
              <a:t>-</a:t>
            </a:r>
            <a:r>
              <a:rPr lang="en-US" dirty="0" err="1"/>
              <a:t>cuDNN</a:t>
            </a:r>
            <a:r>
              <a:rPr lang="en-US" dirty="0"/>
              <a:t> traditional comes close to GRNN Top-5 for large models with larger batches</a:t>
            </a:r>
          </a:p>
          <a:p>
            <a:r>
              <a:rPr lang="en-US" dirty="0"/>
              <a:t>-</a:t>
            </a:r>
            <a:r>
              <a:rPr lang="en-US" dirty="0" err="1"/>
              <a:t>DeepCPU</a:t>
            </a:r>
            <a:r>
              <a:rPr lang="en-US" dirty="0"/>
              <a:t> is outgunned</a:t>
            </a:r>
          </a:p>
          <a:p>
            <a:endParaRPr lang="en-US" dirty="0"/>
          </a:p>
        </p:txBody>
      </p:sp>
    </p:spTree>
    <p:extLst>
      <p:ext uri="{BB962C8B-B14F-4D97-AF65-F5344CB8AC3E}">
        <p14:creationId xmlns:p14="http://schemas.microsoft.com/office/powerpoint/2010/main" val="95016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8A53-4778-4F28-BDFB-869C643A0602}"/>
              </a:ext>
            </a:extLst>
          </p:cNvPr>
          <p:cNvSpPr>
            <a:spLocks noGrp="1"/>
          </p:cNvSpPr>
          <p:nvPr>
            <p:ph type="title"/>
          </p:nvPr>
        </p:nvSpPr>
        <p:spPr>
          <a:xfrm>
            <a:off x="838200" y="365126"/>
            <a:ext cx="10515600" cy="584786"/>
          </a:xfrm>
        </p:spPr>
        <p:txBody>
          <a:bodyPr>
            <a:normAutofit fontScale="90000"/>
          </a:bodyPr>
          <a:lstStyle/>
          <a:p>
            <a:r>
              <a:rPr lang="en-US" dirty="0"/>
              <a:t>Evaluation</a:t>
            </a:r>
          </a:p>
        </p:txBody>
      </p:sp>
      <p:sp>
        <p:nvSpPr>
          <p:cNvPr id="4" name="Date Placeholder 3">
            <a:extLst>
              <a:ext uri="{FF2B5EF4-FFF2-40B4-BE49-F238E27FC236}">
                <a16:creationId xmlns:a16="http://schemas.microsoft.com/office/drawing/2014/main" id="{F39FFFAA-19A1-441A-AAFD-37040E9FF83C}"/>
              </a:ext>
            </a:extLst>
          </p:cNvPr>
          <p:cNvSpPr>
            <a:spLocks noGrp="1"/>
          </p:cNvSpPr>
          <p:nvPr>
            <p:ph type="dt" sz="half" idx="10"/>
          </p:nvPr>
        </p:nvSpPr>
        <p:spPr/>
        <p:txBody>
          <a:bodyPr/>
          <a:lstStyle/>
          <a:p>
            <a:fld id="{2076D3A3-091C-5A44-967E-898C9AADDEA5}" type="datetime1">
              <a:rPr lang="en-US" smtClean="0"/>
              <a:t>2/24/20</a:t>
            </a:fld>
            <a:endParaRPr lang="en-US"/>
          </a:p>
        </p:txBody>
      </p:sp>
      <p:sp>
        <p:nvSpPr>
          <p:cNvPr id="5" name="Footer Placeholder 4">
            <a:extLst>
              <a:ext uri="{FF2B5EF4-FFF2-40B4-BE49-F238E27FC236}">
                <a16:creationId xmlns:a16="http://schemas.microsoft.com/office/drawing/2014/main" id="{41E80ED6-6FA6-4AD7-A2D0-67D49A26D7EC}"/>
              </a:ext>
            </a:extLst>
          </p:cNvPr>
          <p:cNvSpPr>
            <a:spLocks noGrp="1"/>
          </p:cNvSpPr>
          <p:nvPr>
            <p:ph type="ftr" sz="quarter" idx="11"/>
          </p:nvPr>
        </p:nvSpPr>
        <p:spPr/>
        <p:txBody>
          <a:bodyPr/>
          <a:lstStyle/>
          <a:p>
            <a:r>
              <a:rPr lang="en-US" dirty="0"/>
              <a:t>EECS 598 – W19</a:t>
            </a:r>
          </a:p>
        </p:txBody>
      </p:sp>
      <p:sp>
        <p:nvSpPr>
          <p:cNvPr id="6" name="Slide Number Placeholder 5">
            <a:extLst>
              <a:ext uri="{FF2B5EF4-FFF2-40B4-BE49-F238E27FC236}">
                <a16:creationId xmlns:a16="http://schemas.microsoft.com/office/drawing/2014/main" id="{40ACDEBF-ACA2-4BBB-A040-45533CA120B3}"/>
              </a:ext>
            </a:extLst>
          </p:cNvPr>
          <p:cNvSpPr>
            <a:spLocks noGrp="1"/>
          </p:cNvSpPr>
          <p:nvPr>
            <p:ph type="sldNum" sz="quarter" idx="12"/>
          </p:nvPr>
        </p:nvSpPr>
        <p:spPr/>
        <p:txBody>
          <a:bodyPr/>
          <a:lstStyle/>
          <a:p>
            <a:fld id="{4EEF9975-6C58-5C4C-8961-54FFA2646BAA}" type="slidenum">
              <a:rPr lang="en-US" smtClean="0"/>
              <a:t>13</a:t>
            </a:fld>
            <a:endParaRPr lang="en-US"/>
          </a:p>
        </p:txBody>
      </p:sp>
      <p:pic>
        <p:nvPicPr>
          <p:cNvPr id="11" name="Picture 10" descr="A screenshot of a cell phone&#10;&#10;Description automatically generated">
            <a:extLst>
              <a:ext uri="{FF2B5EF4-FFF2-40B4-BE49-F238E27FC236}">
                <a16:creationId xmlns:a16="http://schemas.microsoft.com/office/drawing/2014/main" id="{AC2DBE15-9F11-474F-A321-FDF90E69B504}"/>
              </a:ext>
            </a:extLst>
          </p:cNvPr>
          <p:cNvPicPr>
            <a:picLocks noChangeAspect="1"/>
          </p:cNvPicPr>
          <p:nvPr/>
        </p:nvPicPr>
        <p:blipFill>
          <a:blip r:embed="rId2"/>
          <a:stretch>
            <a:fillRect/>
          </a:stretch>
        </p:blipFill>
        <p:spPr>
          <a:xfrm>
            <a:off x="437745" y="803997"/>
            <a:ext cx="10596664" cy="4649099"/>
          </a:xfrm>
          <a:prstGeom prst="rect">
            <a:avLst/>
          </a:prstGeom>
        </p:spPr>
      </p:pic>
      <p:sp>
        <p:nvSpPr>
          <p:cNvPr id="13" name="TextBox 12">
            <a:extLst>
              <a:ext uri="{FF2B5EF4-FFF2-40B4-BE49-F238E27FC236}">
                <a16:creationId xmlns:a16="http://schemas.microsoft.com/office/drawing/2014/main" id="{EEBED74C-A3E1-4322-92FB-9ABA2B42B837}"/>
              </a:ext>
            </a:extLst>
          </p:cNvPr>
          <p:cNvSpPr txBox="1"/>
          <p:nvPr/>
        </p:nvSpPr>
        <p:spPr>
          <a:xfrm>
            <a:off x="890440" y="5513757"/>
            <a:ext cx="7193251" cy="646331"/>
          </a:xfrm>
          <a:prstGeom prst="rect">
            <a:avLst/>
          </a:prstGeom>
          <a:noFill/>
        </p:spPr>
        <p:txBody>
          <a:bodyPr wrap="none" rtlCol="0">
            <a:spAutoFit/>
          </a:bodyPr>
          <a:lstStyle/>
          <a:p>
            <a:r>
              <a:rPr lang="en-US" dirty="0"/>
              <a:t>Clearly GRNN is much faster than the alternatives in most situations. </a:t>
            </a:r>
          </a:p>
          <a:p>
            <a:r>
              <a:rPr lang="en-US" dirty="0" err="1"/>
              <a:t>cuDNN</a:t>
            </a:r>
            <a:r>
              <a:rPr lang="en-US" dirty="0"/>
              <a:t> traditional approaches its speed when tasked with a larger model.</a:t>
            </a:r>
          </a:p>
        </p:txBody>
      </p:sp>
    </p:spTree>
    <p:extLst>
      <p:ext uri="{BB962C8B-B14F-4D97-AF65-F5344CB8AC3E}">
        <p14:creationId xmlns:p14="http://schemas.microsoft.com/office/powerpoint/2010/main" val="329845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8D16-BF2B-4CA9-AE5A-0395F0D2F9D9}"/>
              </a:ext>
            </a:extLst>
          </p:cNvPr>
          <p:cNvSpPr>
            <a:spLocks noGrp="1"/>
          </p:cNvSpPr>
          <p:nvPr>
            <p:ph type="title"/>
          </p:nvPr>
        </p:nvSpPr>
        <p:spPr>
          <a:xfrm>
            <a:off x="838200" y="365125"/>
            <a:ext cx="10515600" cy="815605"/>
          </a:xfrm>
        </p:spPr>
        <p:txBody>
          <a:bodyPr/>
          <a:lstStyle/>
          <a:p>
            <a:r>
              <a:rPr lang="en-US" dirty="0"/>
              <a:t>Assessing configuration accuracy</a:t>
            </a:r>
          </a:p>
        </p:txBody>
      </p:sp>
      <p:pic>
        <p:nvPicPr>
          <p:cNvPr id="8" name="Content Placeholder 7" descr="A screenshot of a cell phone&#10;&#10;Description automatically generated">
            <a:extLst>
              <a:ext uri="{FF2B5EF4-FFF2-40B4-BE49-F238E27FC236}">
                <a16:creationId xmlns:a16="http://schemas.microsoft.com/office/drawing/2014/main" id="{FE87CDE0-5223-409A-9777-0916C5061831}"/>
              </a:ext>
            </a:extLst>
          </p:cNvPr>
          <p:cNvPicPr>
            <a:picLocks noGrp="1" noChangeAspect="1"/>
          </p:cNvPicPr>
          <p:nvPr>
            <p:ph idx="1"/>
          </p:nvPr>
        </p:nvPicPr>
        <p:blipFill>
          <a:blip r:embed="rId2"/>
          <a:stretch>
            <a:fillRect/>
          </a:stretch>
        </p:blipFill>
        <p:spPr>
          <a:xfrm>
            <a:off x="476655" y="1083102"/>
            <a:ext cx="8623502" cy="3994635"/>
          </a:xfrm>
        </p:spPr>
      </p:pic>
      <p:sp>
        <p:nvSpPr>
          <p:cNvPr id="4" name="Date Placeholder 3">
            <a:extLst>
              <a:ext uri="{FF2B5EF4-FFF2-40B4-BE49-F238E27FC236}">
                <a16:creationId xmlns:a16="http://schemas.microsoft.com/office/drawing/2014/main" id="{6B13C6A2-18B9-4200-974A-1CB754EACD62}"/>
              </a:ext>
            </a:extLst>
          </p:cNvPr>
          <p:cNvSpPr>
            <a:spLocks noGrp="1"/>
          </p:cNvSpPr>
          <p:nvPr>
            <p:ph type="dt" sz="half" idx="10"/>
          </p:nvPr>
        </p:nvSpPr>
        <p:spPr/>
        <p:txBody>
          <a:bodyPr/>
          <a:lstStyle/>
          <a:p>
            <a:fld id="{2076D3A3-091C-5A44-967E-898C9AADDEA5}" type="datetime1">
              <a:rPr lang="en-US" smtClean="0"/>
              <a:t>2/24/20</a:t>
            </a:fld>
            <a:endParaRPr lang="en-US"/>
          </a:p>
        </p:txBody>
      </p:sp>
      <p:sp>
        <p:nvSpPr>
          <p:cNvPr id="5" name="Footer Placeholder 4">
            <a:extLst>
              <a:ext uri="{FF2B5EF4-FFF2-40B4-BE49-F238E27FC236}">
                <a16:creationId xmlns:a16="http://schemas.microsoft.com/office/drawing/2014/main" id="{4487381A-B39A-4052-AB8A-973F17B8571B}"/>
              </a:ext>
            </a:extLst>
          </p:cNvPr>
          <p:cNvSpPr>
            <a:spLocks noGrp="1"/>
          </p:cNvSpPr>
          <p:nvPr>
            <p:ph type="ftr" sz="quarter" idx="11"/>
          </p:nvPr>
        </p:nvSpPr>
        <p:spPr/>
        <p:txBody>
          <a:bodyPr/>
          <a:lstStyle/>
          <a:p>
            <a:r>
              <a:rPr lang="en-US"/>
              <a:t>EECS 598 – W19</a:t>
            </a:r>
          </a:p>
        </p:txBody>
      </p:sp>
      <p:sp>
        <p:nvSpPr>
          <p:cNvPr id="6" name="Slide Number Placeholder 5">
            <a:extLst>
              <a:ext uri="{FF2B5EF4-FFF2-40B4-BE49-F238E27FC236}">
                <a16:creationId xmlns:a16="http://schemas.microsoft.com/office/drawing/2014/main" id="{07D6CBB7-B200-4684-918D-123EE4AB2D8A}"/>
              </a:ext>
            </a:extLst>
          </p:cNvPr>
          <p:cNvSpPr>
            <a:spLocks noGrp="1"/>
          </p:cNvSpPr>
          <p:nvPr>
            <p:ph type="sldNum" sz="quarter" idx="12"/>
          </p:nvPr>
        </p:nvSpPr>
        <p:spPr/>
        <p:txBody>
          <a:bodyPr/>
          <a:lstStyle/>
          <a:p>
            <a:fld id="{4EEF9975-6C58-5C4C-8961-54FFA2646BAA}" type="slidenum">
              <a:rPr lang="en-US" smtClean="0"/>
              <a:t>14</a:t>
            </a:fld>
            <a:endParaRPr lang="en-US"/>
          </a:p>
        </p:txBody>
      </p:sp>
      <p:sp>
        <p:nvSpPr>
          <p:cNvPr id="9" name="TextBox 8">
            <a:extLst>
              <a:ext uri="{FF2B5EF4-FFF2-40B4-BE49-F238E27FC236}">
                <a16:creationId xmlns:a16="http://schemas.microsoft.com/office/drawing/2014/main" id="{72E3BE9C-D812-44F8-BBA7-557B9D02EFBC}"/>
              </a:ext>
            </a:extLst>
          </p:cNvPr>
          <p:cNvSpPr txBox="1"/>
          <p:nvPr/>
        </p:nvSpPr>
        <p:spPr>
          <a:xfrm>
            <a:off x="5291752" y="5151195"/>
            <a:ext cx="6128425" cy="923330"/>
          </a:xfrm>
          <a:prstGeom prst="rect">
            <a:avLst/>
          </a:prstGeom>
          <a:noFill/>
        </p:spPr>
        <p:txBody>
          <a:bodyPr wrap="square" rtlCol="0">
            <a:spAutoFit/>
          </a:bodyPr>
          <a:lstStyle/>
          <a:p>
            <a:r>
              <a:rPr lang="en-US" dirty="0"/>
              <a:t>This seemed to be one of the weakest parts of the paper. The third model was selected as the best which is good. But the result sounds anecdotal.</a:t>
            </a:r>
          </a:p>
        </p:txBody>
      </p:sp>
    </p:spTree>
    <p:extLst>
      <p:ext uri="{BB962C8B-B14F-4D97-AF65-F5344CB8AC3E}">
        <p14:creationId xmlns:p14="http://schemas.microsoft.com/office/powerpoint/2010/main" val="426747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19E5-43BB-4030-A42E-4364D243744F}"/>
              </a:ext>
            </a:extLst>
          </p:cNvPr>
          <p:cNvSpPr>
            <a:spLocks noGrp="1"/>
          </p:cNvSpPr>
          <p:nvPr>
            <p:ph type="ctrTitle"/>
          </p:nvPr>
        </p:nvSpPr>
        <p:spPr>
          <a:xfrm>
            <a:off x="132945" y="229983"/>
            <a:ext cx="9144000" cy="1056633"/>
          </a:xfrm>
        </p:spPr>
        <p:txBody>
          <a:bodyPr>
            <a:normAutofit/>
          </a:bodyPr>
          <a:lstStyle/>
          <a:p>
            <a:r>
              <a:rPr lang="en-US" sz="4000"/>
              <a:t>Eval: Real world models</a:t>
            </a:r>
            <a:endParaRPr lang="en-US" sz="4000" dirty="0"/>
          </a:p>
        </p:txBody>
      </p:sp>
      <p:sp>
        <p:nvSpPr>
          <p:cNvPr id="4" name="Date Placeholder 3">
            <a:extLst>
              <a:ext uri="{FF2B5EF4-FFF2-40B4-BE49-F238E27FC236}">
                <a16:creationId xmlns:a16="http://schemas.microsoft.com/office/drawing/2014/main" id="{1251C85B-0EE8-495F-A54B-EDAED4C92BF1}"/>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9FD44BA0-8176-4F98-BD18-C5DE374022E7}"/>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6305921D-121B-41D8-9C20-05DD10EB56DF}"/>
              </a:ext>
            </a:extLst>
          </p:cNvPr>
          <p:cNvSpPr>
            <a:spLocks noGrp="1"/>
          </p:cNvSpPr>
          <p:nvPr>
            <p:ph type="sldNum" sz="quarter" idx="12"/>
          </p:nvPr>
        </p:nvSpPr>
        <p:spPr/>
        <p:txBody>
          <a:bodyPr/>
          <a:lstStyle/>
          <a:p>
            <a:fld id="{4EEF9975-6C58-5C4C-8961-54FFA2646BAA}" type="slidenum">
              <a:rPr lang="en-US" smtClean="0"/>
              <a:t>15</a:t>
            </a:fld>
            <a:endParaRPr lang="en-US"/>
          </a:p>
        </p:txBody>
      </p:sp>
      <p:pic>
        <p:nvPicPr>
          <p:cNvPr id="8" name="Picture 7" descr="A close up of a map&#10;&#10;Description automatically generated">
            <a:extLst>
              <a:ext uri="{FF2B5EF4-FFF2-40B4-BE49-F238E27FC236}">
                <a16:creationId xmlns:a16="http://schemas.microsoft.com/office/drawing/2014/main" id="{5868CAAD-A2DF-4C4B-B571-1EED979CD786}"/>
              </a:ext>
            </a:extLst>
          </p:cNvPr>
          <p:cNvPicPr>
            <a:picLocks noChangeAspect="1"/>
          </p:cNvPicPr>
          <p:nvPr/>
        </p:nvPicPr>
        <p:blipFill>
          <a:blip r:embed="rId2"/>
          <a:stretch>
            <a:fillRect/>
          </a:stretch>
        </p:blipFill>
        <p:spPr>
          <a:xfrm>
            <a:off x="622569" y="1286616"/>
            <a:ext cx="7783862" cy="5341401"/>
          </a:xfrm>
          <a:prstGeom prst="rect">
            <a:avLst/>
          </a:prstGeom>
        </p:spPr>
      </p:pic>
      <p:sp>
        <p:nvSpPr>
          <p:cNvPr id="10" name="TextBox 9">
            <a:extLst>
              <a:ext uri="{FF2B5EF4-FFF2-40B4-BE49-F238E27FC236}">
                <a16:creationId xmlns:a16="http://schemas.microsoft.com/office/drawing/2014/main" id="{CC278ECF-4E19-4AA2-911B-E5DB5941716F}"/>
              </a:ext>
            </a:extLst>
          </p:cNvPr>
          <p:cNvSpPr txBox="1"/>
          <p:nvPr/>
        </p:nvSpPr>
        <p:spPr>
          <a:xfrm>
            <a:off x="8540318" y="1704512"/>
            <a:ext cx="3029113" cy="4247317"/>
          </a:xfrm>
          <a:prstGeom prst="rect">
            <a:avLst/>
          </a:prstGeom>
          <a:noFill/>
        </p:spPr>
        <p:txBody>
          <a:bodyPr wrap="square" rtlCol="0">
            <a:spAutoFit/>
          </a:bodyPr>
          <a:lstStyle/>
          <a:p>
            <a:r>
              <a:rPr lang="en-US" dirty="0"/>
              <a:t>Hidden size: 256</a:t>
            </a:r>
          </a:p>
          <a:p>
            <a:endParaRPr lang="en-US" dirty="0"/>
          </a:p>
          <a:p>
            <a:r>
              <a:rPr lang="en-US" dirty="0"/>
              <a:t>Alternatives have issues with scalability of latency</a:t>
            </a:r>
          </a:p>
          <a:p>
            <a:endParaRPr lang="en-US" dirty="0"/>
          </a:p>
          <a:p>
            <a:r>
              <a:rPr lang="en-US" dirty="0"/>
              <a:t>Latency for </a:t>
            </a:r>
            <a:r>
              <a:rPr lang="en-US" dirty="0" err="1"/>
              <a:t>cuDNN</a:t>
            </a:r>
            <a:r>
              <a:rPr lang="en-US" dirty="0"/>
              <a:t> traditional doesn’t increase much with model size</a:t>
            </a:r>
          </a:p>
          <a:p>
            <a:endParaRPr lang="en-US" dirty="0"/>
          </a:p>
          <a:p>
            <a:r>
              <a:rPr lang="en-US" dirty="0"/>
              <a:t>Larger models incur significant synchronization costs for GRNN</a:t>
            </a:r>
          </a:p>
          <a:p>
            <a:endParaRPr lang="en-US" dirty="0"/>
          </a:p>
          <a:p>
            <a:r>
              <a:rPr lang="en-US" dirty="0"/>
              <a:t>This is where </a:t>
            </a:r>
            <a:r>
              <a:rPr lang="en-US" dirty="0" err="1"/>
              <a:t>cuDNN</a:t>
            </a:r>
            <a:r>
              <a:rPr lang="en-US" dirty="0"/>
              <a:t> catches up</a:t>
            </a:r>
          </a:p>
        </p:txBody>
      </p:sp>
    </p:spTree>
    <p:extLst>
      <p:ext uri="{BB962C8B-B14F-4D97-AF65-F5344CB8AC3E}">
        <p14:creationId xmlns:p14="http://schemas.microsoft.com/office/powerpoint/2010/main" val="237019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6FE3-D552-42E3-93A1-A706551B1510}"/>
              </a:ext>
            </a:extLst>
          </p:cNvPr>
          <p:cNvSpPr>
            <a:spLocks noGrp="1"/>
          </p:cNvSpPr>
          <p:nvPr>
            <p:ph type="ctrTitle"/>
          </p:nvPr>
        </p:nvSpPr>
        <p:spPr>
          <a:xfrm>
            <a:off x="1293181" y="408357"/>
            <a:ext cx="9291961" cy="1006475"/>
          </a:xfrm>
        </p:spPr>
        <p:txBody>
          <a:bodyPr/>
          <a:lstStyle/>
          <a:p>
            <a:r>
              <a:rPr lang="en-US" dirty="0"/>
              <a:t>Related works</a:t>
            </a:r>
          </a:p>
        </p:txBody>
      </p:sp>
      <p:sp>
        <p:nvSpPr>
          <p:cNvPr id="3" name="Subtitle 2">
            <a:extLst>
              <a:ext uri="{FF2B5EF4-FFF2-40B4-BE49-F238E27FC236}">
                <a16:creationId xmlns:a16="http://schemas.microsoft.com/office/drawing/2014/main" id="{D1B4BC4E-34BA-42B9-84B6-E0C8517BD19B}"/>
              </a:ext>
            </a:extLst>
          </p:cNvPr>
          <p:cNvSpPr>
            <a:spLocks noGrp="1"/>
          </p:cNvSpPr>
          <p:nvPr>
            <p:ph type="subTitle" idx="1"/>
          </p:nvPr>
        </p:nvSpPr>
        <p:spPr>
          <a:xfrm>
            <a:off x="1524000" y="2399221"/>
            <a:ext cx="9144000" cy="3704208"/>
          </a:xfrm>
        </p:spPr>
        <p:txBody>
          <a:bodyPr>
            <a:normAutofit lnSpcReduction="10000"/>
          </a:bodyPr>
          <a:lstStyle/>
          <a:p>
            <a:pPr algn="l"/>
            <a:r>
              <a:rPr lang="en-US" dirty="0"/>
              <a:t>Multiple full-fledged deep learning systems like </a:t>
            </a:r>
            <a:r>
              <a:rPr lang="en-US" dirty="0" err="1"/>
              <a:t>Tensorflow</a:t>
            </a:r>
            <a:r>
              <a:rPr lang="en-US" dirty="0"/>
              <a:t>, Caffe, </a:t>
            </a:r>
            <a:r>
              <a:rPr lang="en-US" dirty="0" err="1"/>
              <a:t>Pytorch</a:t>
            </a:r>
            <a:r>
              <a:rPr lang="en-US" dirty="0"/>
              <a:t>, </a:t>
            </a:r>
            <a:r>
              <a:rPr lang="en-US" dirty="0" err="1"/>
              <a:t>MXNet</a:t>
            </a:r>
            <a:r>
              <a:rPr lang="en-US" dirty="0"/>
              <a:t>, Theano </a:t>
            </a:r>
            <a:r>
              <a:rPr lang="en-US" dirty="0" err="1"/>
              <a:t>etc</a:t>
            </a:r>
            <a:r>
              <a:rPr lang="en-US" dirty="0"/>
              <a:t>, are optimized for model declaration and training, not necessarily inference.</a:t>
            </a:r>
          </a:p>
          <a:p>
            <a:pPr algn="l"/>
            <a:r>
              <a:rPr lang="en-US" dirty="0"/>
              <a:t>Their default implementations fail to exploit the inherent data reutilization opportunities in RNN’s</a:t>
            </a:r>
          </a:p>
          <a:p>
            <a:pPr algn="l"/>
            <a:r>
              <a:rPr lang="en-US" dirty="0" err="1"/>
              <a:t>TensorFlowServing</a:t>
            </a:r>
            <a:r>
              <a:rPr lang="en-US" dirty="0"/>
              <a:t> is specialized for inference, but it uses the same operators as TensorFlow so it inherits the same limitations. Much like </a:t>
            </a:r>
            <a:r>
              <a:rPr lang="en-US" dirty="0" err="1"/>
              <a:t>BatchMaker</a:t>
            </a:r>
            <a:r>
              <a:rPr lang="en-US" dirty="0"/>
              <a:t> with </a:t>
            </a:r>
            <a:r>
              <a:rPr lang="en-US" dirty="0" err="1"/>
              <a:t>MXNet</a:t>
            </a:r>
            <a:r>
              <a:rPr lang="en-US" dirty="0"/>
              <a:t>.</a:t>
            </a:r>
          </a:p>
          <a:p>
            <a:pPr algn="l"/>
            <a:r>
              <a:rPr lang="en-US" dirty="0"/>
              <a:t>The TVM and XLA compilers DO produce high performance inference optimizations which could be incorporated into GRNN in the future</a:t>
            </a:r>
          </a:p>
          <a:p>
            <a:pPr algn="l"/>
            <a:endParaRPr lang="en-US" dirty="0"/>
          </a:p>
          <a:p>
            <a:pPr algn="l"/>
            <a:endParaRPr lang="en-US" dirty="0"/>
          </a:p>
        </p:txBody>
      </p:sp>
      <p:sp>
        <p:nvSpPr>
          <p:cNvPr id="4" name="Date Placeholder 3">
            <a:extLst>
              <a:ext uri="{FF2B5EF4-FFF2-40B4-BE49-F238E27FC236}">
                <a16:creationId xmlns:a16="http://schemas.microsoft.com/office/drawing/2014/main" id="{EEFCC394-5888-462A-8B87-3DEC68BB6E18}"/>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134EAC5B-D2F6-4FF0-BEB2-1BE5CD1027CF}"/>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533E1FCF-0DA5-4315-BC36-BEA0E6134156}"/>
              </a:ext>
            </a:extLst>
          </p:cNvPr>
          <p:cNvSpPr>
            <a:spLocks noGrp="1"/>
          </p:cNvSpPr>
          <p:nvPr>
            <p:ph type="sldNum" sz="quarter" idx="12"/>
          </p:nvPr>
        </p:nvSpPr>
        <p:spPr/>
        <p:txBody>
          <a:bodyPr/>
          <a:lstStyle/>
          <a:p>
            <a:fld id="{4EEF9975-6C58-5C4C-8961-54FFA2646BAA}" type="slidenum">
              <a:rPr lang="en-US" smtClean="0"/>
              <a:t>16</a:t>
            </a:fld>
            <a:endParaRPr lang="en-US"/>
          </a:p>
        </p:txBody>
      </p:sp>
    </p:spTree>
    <p:extLst>
      <p:ext uri="{BB962C8B-B14F-4D97-AF65-F5344CB8AC3E}">
        <p14:creationId xmlns:p14="http://schemas.microsoft.com/office/powerpoint/2010/main" val="190537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5C0-CD63-441D-9DD3-6297DF0AF771}"/>
              </a:ext>
            </a:extLst>
          </p:cNvPr>
          <p:cNvSpPr>
            <a:spLocks noGrp="1"/>
          </p:cNvSpPr>
          <p:nvPr>
            <p:ph type="ctrTitle"/>
          </p:nvPr>
        </p:nvSpPr>
        <p:spPr>
          <a:xfrm>
            <a:off x="1260628" y="452762"/>
            <a:ext cx="8919099" cy="899928"/>
          </a:xfrm>
        </p:spPr>
        <p:txBody>
          <a:bodyPr>
            <a:normAutofit fontScale="90000"/>
          </a:bodyPr>
          <a:lstStyle/>
          <a:p>
            <a:r>
              <a:rPr lang="en-US" dirty="0"/>
              <a:t>Discussion</a:t>
            </a:r>
          </a:p>
        </p:txBody>
      </p:sp>
      <p:sp>
        <p:nvSpPr>
          <p:cNvPr id="3" name="Subtitle 2">
            <a:extLst>
              <a:ext uri="{FF2B5EF4-FFF2-40B4-BE49-F238E27FC236}">
                <a16:creationId xmlns:a16="http://schemas.microsoft.com/office/drawing/2014/main" id="{7B5B43CC-8AE9-447B-A2AA-5C454D43C7E7}"/>
              </a:ext>
            </a:extLst>
          </p:cNvPr>
          <p:cNvSpPr>
            <a:spLocks noGrp="1"/>
          </p:cNvSpPr>
          <p:nvPr>
            <p:ph type="subTitle" idx="1"/>
          </p:nvPr>
        </p:nvSpPr>
        <p:spPr>
          <a:xfrm>
            <a:off x="1524000" y="2299317"/>
            <a:ext cx="9144000" cy="2958483"/>
          </a:xfrm>
        </p:spPr>
        <p:txBody>
          <a:bodyPr>
            <a:normAutofit fontScale="92500"/>
          </a:bodyPr>
          <a:lstStyle/>
          <a:p>
            <a:pPr marL="342900" indent="-342900" algn="l">
              <a:buFont typeface="Arial" panose="020B0604020202020204" pitchFamily="34" charset="0"/>
              <a:buChar char="•"/>
            </a:pPr>
            <a:r>
              <a:rPr lang="en-US" dirty="0"/>
              <a:t>Transformer models and attention?</a:t>
            </a:r>
          </a:p>
          <a:p>
            <a:pPr marL="342900" indent="-342900" algn="l">
              <a:buFont typeface="Arial" panose="020B0604020202020204" pitchFamily="34" charset="0"/>
              <a:buChar char="•"/>
            </a:pPr>
            <a:r>
              <a:rPr lang="en-US" dirty="0"/>
              <a:t>Paper was limited to LSTM and GRU cells within RNN’s</a:t>
            </a:r>
          </a:p>
          <a:p>
            <a:pPr marL="342900" indent="-342900" algn="l">
              <a:buFont typeface="Arial" panose="020B0604020202020204" pitchFamily="34" charset="0"/>
              <a:buChar char="•"/>
            </a:pPr>
            <a:r>
              <a:rPr lang="en-US" dirty="0"/>
              <a:t>Even then multiple  implementation details were omitted</a:t>
            </a:r>
          </a:p>
          <a:p>
            <a:pPr marL="342900" indent="-342900" algn="l">
              <a:buFont typeface="Arial" panose="020B0604020202020204" pitchFamily="34" charset="0"/>
              <a:buChar char="•"/>
            </a:pPr>
            <a:r>
              <a:rPr lang="en-US" dirty="0"/>
              <a:t>That being said the three-pronged approach seemed robust and should be applicable to other cell structures</a:t>
            </a:r>
          </a:p>
          <a:p>
            <a:pPr marL="342900" indent="-342900" algn="l">
              <a:buFont typeface="Arial" panose="020B0604020202020204" pitchFamily="34" charset="0"/>
              <a:buChar char="•"/>
            </a:pPr>
            <a:r>
              <a:rPr lang="en-US" dirty="0"/>
              <a:t>Implementation details of “flexible thread mapping technique” were omitted</a:t>
            </a:r>
          </a:p>
          <a:p>
            <a:pPr marL="342900" indent="-342900" algn="l">
              <a:buFont typeface="Arial" panose="020B0604020202020204" pitchFamily="34" charset="0"/>
              <a:buChar char="•"/>
            </a:pPr>
            <a:r>
              <a:rPr lang="en-US" dirty="0"/>
              <a:t>Why are RNN’s so underserved?</a:t>
            </a:r>
          </a:p>
          <a:p>
            <a:pPr marL="342900" indent="-342900" algn="l">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5310ED90-0DBF-424F-9E4D-104C9BD48B6A}"/>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FD373D92-E103-41B1-A1CA-FDAF51B04F92}"/>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1B83C510-DD56-4E78-9C29-5A4D5DA25D63}"/>
              </a:ext>
            </a:extLst>
          </p:cNvPr>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97323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a:t>Nexus: A GPU Cluster Engine for Accelerating DNN-Based Video Analysis</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dirty="0"/>
              <a:t>Presented by Adam Stautberg and Mihir Patil</a:t>
            </a:r>
            <a:endParaRPr dirty="0"/>
          </a:p>
        </p:txBody>
      </p:sp>
    </p:spTree>
    <p:extLst>
      <p:ext uri="{BB962C8B-B14F-4D97-AF65-F5344CB8AC3E}">
        <p14:creationId xmlns:p14="http://schemas.microsoft.com/office/powerpoint/2010/main" val="195634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Motivation</a:t>
            </a:r>
            <a:endParaRPr dirty="0"/>
          </a:p>
        </p:txBody>
      </p:sp>
      <p:sp>
        <p:nvSpPr>
          <p:cNvPr id="61" name="Google Shape;61;p14"/>
          <p:cNvSpPr txBox="1">
            <a:spLocks noGrp="1"/>
          </p:cNvSpPr>
          <p:nvPr>
            <p:ph type="body" idx="1"/>
          </p:nvPr>
        </p:nvSpPr>
        <p:spPr>
          <a:xfrm>
            <a:off x="415600" y="1536633"/>
            <a:ext cx="11360800" cy="4816400"/>
          </a:xfrm>
          <a:prstGeom prst="rect">
            <a:avLst/>
          </a:prstGeom>
        </p:spPr>
        <p:txBody>
          <a:bodyPr spcFirstLastPara="1" vert="horz" wrap="square" lIns="121900" tIns="121900" rIns="121900" bIns="121900" rtlCol="0" anchor="t" anchorCtr="0">
            <a:noAutofit/>
          </a:bodyPr>
          <a:lstStyle/>
          <a:p>
            <a:pPr marL="0" indent="0">
              <a:buNone/>
            </a:pPr>
            <a:r>
              <a:rPr lang="en"/>
              <a:t>Cloud-scale video analysis service using DNNs with GPU accelerators </a:t>
            </a: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buNone/>
            </a:pPr>
            <a:endParaRPr/>
          </a:p>
          <a:p>
            <a:pPr marL="0" indent="0">
              <a:spcBef>
                <a:spcPts val="2133"/>
              </a:spcBef>
              <a:buNone/>
            </a:pPr>
            <a:r>
              <a:rPr lang="en"/>
              <a:t>CPU-based code selects frames from the stream for processing, identifies what parts of the image need deeper analysis, applies a DNN query to these windows, and aggregates the result</a:t>
            </a:r>
            <a:endParaRPr/>
          </a:p>
          <a:p>
            <a:pPr marL="0" indent="0">
              <a:spcBef>
                <a:spcPts val="2133"/>
              </a:spcBef>
              <a:spcAft>
                <a:spcPts val="2133"/>
              </a:spcAft>
              <a:buNone/>
            </a:pPr>
            <a:endParaRPr/>
          </a:p>
        </p:txBody>
      </p:sp>
      <p:pic>
        <p:nvPicPr>
          <p:cNvPr id="62" name="Google Shape;62;p14"/>
          <p:cNvPicPr preferRelativeResize="0"/>
          <p:nvPr/>
        </p:nvPicPr>
        <p:blipFill>
          <a:blip r:embed="rId3">
            <a:alphaModFix/>
          </a:blip>
          <a:stretch>
            <a:fillRect/>
          </a:stretch>
        </p:blipFill>
        <p:spPr>
          <a:xfrm>
            <a:off x="16" y="2395401"/>
            <a:ext cx="10761968" cy="2377999"/>
          </a:xfrm>
          <a:prstGeom prst="rect">
            <a:avLst/>
          </a:prstGeom>
          <a:noFill/>
          <a:ln>
            <a:noFill/>
          </a:ln>
        </p:spPr>
      </p:pic>
    </p:spTree>
    <p:extLst>
      <p:ext uri="{BB962C8B-B14F-4D97-AF65-F5344CB8AC3E}">
        <p14:creationId xmlns:p14="http://schemas.microsoft.com/office/powerpoint/2010/main" val="7105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0990-496F-4554-9588-4015FD0824D1}"/>
              </a:ext>
            </a:extLst>
          </p:cNvPr>
          <p:cNvSpPr>
            <a:spLocks noGrp="1"/>
          </p:cNvSpPr>
          <p:nvPr>
            <p:ph type="ctrTitle"/>
          </p:nvPr>
        </p:nvSpPr>
        <p:spPr>
          <a:xfrm>
            <a:off x="1314450" y="850901"/>
            <a:ext cx="8682037" cy="925512"/>
          </a:xfrm>
        </p:spPr>
        <p:txBody>
          <a:bodyPr/>
          <a:lstStyle/>
          <a:p>
            <a:r>
              <a:rPr lang="en-US"/>
              <a:t>Base Motivation</a:t>
            </a:r>
            <a:endParaRPr lang="en-US" dirty="0"/>
          </a:p>
        </p:txBody>
      </p:sp>
      <p:sp>
        <p:nvSpPr>
          <p:cNvPr id="3" name="Subtitle 2">
            <a:extLst>
              <a:ext uri="{FF2B5EF4-FFF2-40B4-BE49-F238E27FC236}">
                <a16:creationId xmlns:a16="http://schemas.microsoft.com/office/drawing/2014/main" id="{CCBE5802-9A59-4104-A510-487605FBD78B}"/>
              </a:ext>
            </a:extLst>
          </p:cNvPr>
          <p:cNvSpPr>
            <a:spLocks noGrp="1"/>
          </p:cNvSpPr>
          <p:nvPr>
            <p:ph type="subTitle" idx="1"/>
          </p:nvPr>
        </p:nvSpPr>
        <p:spPr>
          <a:xfrm>
            <a:off x="1524000" y="2314575"/>
            <a:ext cx="9144000" cy="2943225"/>
          </a:xfrm>
        </p:spPr>
        <p:txBody>
          <a:bodyPr>
            <a:normAutofit/>
          </a:bodyPr>
          <a:lstStyle/>
          <a:p>
            <a:r>
              <a:rPr lang="en-US" sz="2800"/>
              <a:t>RNN’s are not well optimized for inference on GPU’s. They should be.</a:t>
            </a:r>
            <a:endParaRPr lang="en-US" sz="2800" dirty="0"/>
          </a:p>
        </p:txBody>
      </p:sp>
      <p:sp>
        <p:nvSpPr>
          <p:cNvPr id="4" name="Date Placeholder 3">
            <a:extLst>
              <a:ext uri="{FF2B5EF4-FFF2-40B4-BE49-F238E27FC236}">
                <a16:creationId xmlns:a16="http://schemas.microsoft.com/office/drawing/2014/main" id="{5EE58D94-6149-444F-B3FC-470497168EDC}"/>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370D50DF-1846-45E0-A54B-1B02D7D6BED2}"/>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EA3A80F5-F4E6-47D6-A23D-64FDC926BB98}"/>
              </a:ext>
            </a:extLst>
          </p:cNvPr>
          <p:cNvSpPr>
            <a:spLocks noGrp="1"/>
          </p:cNvSpPr>
          <p:nvPr>
            <p:ph type="sldNum" sz="quarter" idx="12"/>
          </p:nvPr>
        </p:nvSpPr>
        <p:spPr/>
        <p:txBody>
          <a:bodyPr/>
          <a:lstStyle/>
          <a:p>
            <a:fld id="{4EEF9975-6C58-5C4C-8961-54FFA2646BAA}" type="slidenum">
              <a:rPr lang="en-US" smtClean="0"/>
              <a:t>2</a:t>
            </a:fld>
            <a:endParaRPr lang="en-US"/>
          </a:p>
        </p:txBody>
      </p:sp>
    </p:spTree>
    <p:extLst>
      <p:ext uri="{BB962C8B-B14F-4D97-AF65-F5344CB8AC3E}">
        <p14:creationId xmlns:p14="http://schemas.microsoft.com/office/powerpoint/2010/main" val="288794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a:t>Motivation Continued</a:t>
            </a:r>
            <a:endParaRPr/>
          </a:p>
        </p:txBody>
      </p:sp>
      <p:sp>
        <p:nvSpPr>
          <p:cNvPr id="68" name="Google Shape;68;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“A fundamental problem, therefore, is to distribute the large incoming workload onto a cluster of accelerators at high accelerator utilization and acceptable latency”</a:t>
            </a: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spcAft>
                <a:spcPts val="2133"/>
              </a:spcAft>
              <a:buClr>
                <a:schemeClr val="dk1"/>
              </a:buClr>
              <a:buSzPts val="1100"/>
              <a:buNone/>
            </a:pPr>
            <a:r>
              <a:rPr lang="en" dirty="0"/>
              <a:t>“The primary goal of Nexus is to attain high execution efficiency on GPU clusters while serving video analysis requests within a specified latency SLO”</a:t>
            </a:r>
            <a:endParaRPr dirty="0"/>
          </a:p>
        </p:txBody>
      </p:sp>
      <p:pic>
        <p:nvPicPr>
          <p:cNvPr id="69" name="Google Shape;69;p15"/>
          <p:cNvPicPr preferRelativeResize="0"/>
          <p:nvPr/>
        </p:nvPicPr>
        <p:blipFill>
          <a:blip r:embed="rId3">
            <a:alphaModFix/>
          </a:blip>
          <a:stretch>
            <a:fillRect/>
          </a:stretch>
        </p:blipFill>
        <p:spPr>
          <a:xfrm>
            <a:off x="3687579" y="2427997"/>
            <a:ext cx="6197200" cy="2592167"/>
          </a:xfrm>
          <a:prstGeom prst="rect">
            <a:avLst/>
          </a:prstGeom>
          <a:noFill/>
          <a:ln>
            <a:noFill/>
          </a:ln>
        </p:spPr>
      </p:pic>
    </p:spTree>
    <p:extLst>
      <p:ext uri="{BB962C8B-B14F-4D97-AF65-F5344CB8AC3E}">
        <p14:creationId xmlns:p14="http://schemas.microsoft.com/office/powerpoint/2010/main" val="151335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Conceptual Overview</a:t>
            </a:r>
            <a:endParaRPr dirty="0"/>
          </a:p>
        </p:txBody>
      </p:sp>
      <p:sp>
        <p:nvSpPr>
          <p:cNvPr id="75" name="Google Shape;75;p16"/>
          <p:cNvSpPr txBox="1">
            <a:spLocks noGrp="1"/>
          </p:cNvSpPr>
          <p:nvPr>
            <p:ph type="body" idx="1"/>
          </p:nvPr>
        </p:nvSpPr>
        <p:spPr>
          <a:xfrm>
            <a:off x="415600" y="1536633"/>
            <a:ext cx="11571200" cy="4555200"/>
          </a:xfrm>
          <a:prstGeom prst="rect">
            <a:avLst/>
          </a:prstGeom>
        </p:spPr>
        <p:txBody>
          <a:bodyPr spcFirstLastPara="1" vert="horz" wrap="square" lIns="121900" tIns="121900" rIns="121900" bIns="121900" rtlCol="0" anchor="t" anchorCtr="0">
            <a:noAutofit/>
          </a:bodyPr>
          <a:lstStyle/>
          <a:p>
            <a:pPr marL="0" indent="0">
              <a:buNone/>
            </a:pPr>
            <a:r>
              <a:rPr lang="en"/>
              <a:t>Nexus: A GPU Cluster Engine for Accelerating DNN-Based Video Analysis. Conceptually, Nexus works by sharding inputs via a distributed frontend onto DNNs on backend GPUs. </a:t>
            </a:r>
            <a:endParaRPr/>
          </a:p>
          <a:p>
            <a:pPr marL="0" indent="0">
              <a:spcBef>
                <a:spcPts val="2133"/>
              </a:spcBef>
              <a:buNone/>
            </a:pPr>
            <a:r>
              <a:rPr lang="en"/>
              <a:t>Factors Nexus addresses:</a:t>
            </a:r>
            <a:endParaRPr/>
          </a:p>
          <a:p>
            <a:pPr>
              <a:spcBef>
                <a:spcPts val="2133"/>
              </a:spcBef>
            </a:pPr>
            <a:r>
              <a:rPr lang="en"/>
              <a:t>Scheduling different types of networks on the same GPU</a:t>
            </a:r>
            <a:endParaRPr/>
          </a:p>
          <a:p>
            <a:r>
              <a:rPr lang="en"/>
              <a:t>Specifying groups of DNNs and scheduling execution to maximize performance</a:t>
            </a:r>
            <a:endParaRPr/>
          </a:p>
          <a:p>
            <a:r>
              <a:rPr lang="en"/>
              <a:t>Batching together inputs for more efficient DNN execution</a:t>
            </a:r>
            <a:endParaRPr/>
          </a:p>
          <a:p>
            <a:r>
              <a:rPr lang="en"/>
              <a:t>Increase use of transfer learning means models are not fully identical which makes batching more difficult</a:t>
            </a:r>
            <a:endParaRPr/>
          </a:p>
          <a:p>
            <a:pPr marL="0" indent="0">
              <a:spcBef>
                <a:spcPts val="2133"/>
              </a:spcBef>
              <a:spcAft>
                <a:spcPts val="2133"/>
              </a:spcAft>
              <a:buNone/>
            </a:pPr>
            <a:endParaRPr/>
          </a:p>
        </p:txBody>
      </p:sp>
    </p:spTree>
    <p:extLst>
      <p:ext uri="{BB962C8B-B14F-4D97-AF65-F5344CB8AC3E}">
        <p14:creationId xmlns:p14="http://schemas.microsoft.com/office/powerpoint/2010/main" val="117896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Main Techniques</a:t>
            </a:r>
            <a:endParaRPr dirty="0"/>
          </a:p>
        </p:txBody>
      </p:sp>
      <p:sp>
        <p:nvSpPr>
          <p:cNvPr id="81" name="Google Shape;81;p1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a:t>Utilizes a Batching-aware scheduler </a:t>
            </a:r>
            <a:endParaRPr/>
          </a:p>
          <a:p>
            <a:r>
              <a:rPr lang="en"/>
              <a:t>Allows groups of related DNN invocations to be written as queries and provides automated query optimization to assign optimal batch sizes to the components of the query </a:t>
            </a:r>
            <a:endParaRPr/>
          </a:p>
          <a:p>
            <a:r>
              <a:rPr lang="en"/>
              <a:t>Allows batching of parts of networks with different batch sizes</a:t>
            </a:r>
            <a:endParaRPr/>
          </a:p>
        </p:txBody>
      </p:sp>
    </p:spTree>
    <p:extLst>
      <p:ext uri="{BB962C8B-B14F-4D97-AF65-F5344CB8AC3E}">
        <p14:creationId xmlns:p14="http://schemas.microsoft.com/office/powerpoint/2010/main" val="155949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Squishy Bin Packing</a:t>
            </a:r>
            <a:endParaRPr dirty="0"/>
          </a:p>
        </p:txBody>
      </p:sp>
      <p:sp>
        <p:nvSpPr>
          <p:cNvPr id="87" name="Google Shape;87;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a:t>The processing cost of an input is “squishy”, i.e., it varies with the size of the batch within which that input is processed. Further, the latency of execution also depends on the batch size.</a:t>
            </a:r>
            <a:endParaRPr/>
          </a:p>
        </p:txBody>
      </p:sp>
      <p:pic>
        <p:nvPicPr>
          <p:cNvPr id="88" name="Google Shape;88;p18"/>
          <p:cNvPicPr preferRelativeResize="0"/>
          <p:nvPr/>
        </p:nvPicPr>
        <p:blipFill>
          <a:blip r:embed="rId3">
            <a:alphaModFix/>
          </a:blip>
          <a:stretch>
            <a:fillRect/>
          </a:stretch>
        </p:blipFill>
        <p:spPr>
          <a:xfrm>
            <a:off x="415601" y="3082734"/>
            <a:ext cx="7154465" cy="3009100"/>
          </a:xfrm>
          <a:prstGeom prst="rect">
            <a:avLst/>
          </a:prstGeom>
          <a:noFill/>
          <a:ln>
            <a:noFill/>
          </a:ln>
        </p:spPr>
      </p:pic>
    </p:spTree>
    <p:extLst>
      <p:ext uri="{BB962C8B-B14F-4D97-AF65-F5344CB8AC3E}">
        <p14:creationId xmlns:p14="http://schemas.microsoft.com/office/powerpoint/2010/main" val="2254109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Squishy Bin Packing Example</a:t>
            </a:r>
            <a:endParaRPr dirty="0"/>
          </a:p>
        </p:txBody>
      </p:sp>
      <p:sp>
        <p:nvSpPr>
          <p:cNvPr id="94" name="Google Shape;94;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Models requiring less than one GPU each.</a:t>
            </a:r>
            <a:endParaRPr/>
          </a:p>
          <a:p>
            <a:pPr marL="0" indent="0">
              <a:spcBef>
                <a:spcPts val="2133"/>
              </a:spcBef>
              <a:spcAft>
                <a:spcPts val="2133"/>
              </a:spcAft>
              <a:buNone/>
            </a:pPr>
            <a:r>
              <a:rPr lang="en"/>
              <a:t>Combine models as long as they can fit in the same duty cycle</a:t>
            </a:r>
            <a:endParaRPr/>
          </a:p>
        </p:txBody>
      </p:sp>
      <p:pic>
        <p:nvPicPr>
          <p:cNvPr id="95" name="Google Shape;95;p19"/>
          <p:cNvPicPr preferRelativeResize="0"/>
          <p:nvPr/>
        </p:nvPicPr>
        <p:blipFill>
          <a:blip r:embed="rId3">
            <a:alphaModFix/>
          </a:blip>
          <a:stretch>
            <a:fillRect/>
          </a:stretch>
        </p:blipFill>
        <p:spPr>
          <a:xfrm>
            <a:off x="415601" y="2696867"/>
            <a:ext cx="8534833" cy="3636600"/>
          </a:xfrm>
          <a:prstGeom prst="rect">
            <a:avLst/>
          </a:prstGeom>
          <a:noFill/>
          <a:ln>
            <a:noFill/>
          </a:ln>
        </p:spPr>
      </p:pic>
    </p:spTree>
    <p:extLst>
      <p:ext uri="{BB962C8B-B14F-4D97-AF65-F5344CB8AC3E}">
        <p14:creationId xmlns:p14="http://schemas.microsoft.com/office/powerpoint/2010/main" val="403342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Complex Query Scheduling</a:t>
            </a:r>
            <a:endParaRPr dirty="0"/>
          </a:p>
        </p:txBody>
      </p:sp>
      <p:sp>
        <p:nvSpPr>
          <p:cNvPr id="101" name="Google Shape;101;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Latency SLO specified for entire query which then has to be split into steps.</a:t>
            </a:r>
            <a:endParaRPr dirty="0"/>
          </a:p>
          <a:p>
            <a:pPr marL="0" indent="0">
              <a:lnSpc>
                <a:spcPct val="100000"/>
              </a:lnSpc>
              <a:spcBef>
                <a:spcPts val="2133"/>
              </a:spcBef>
              <a:buNone/>
            </a:pPr>
            <a:r>
              <a:rPr lang="en" dirty="0"/>
              <a:t>p and q = #GPUs for X and Y							        T</a:t>
            </a:r>
            <a:r>
              <a:rPr lang="en" baseline="-25000" dirty="0"/>
              <a:t>X</a:t>
            </a:r>
            <a:r>
              <a:rPr lang="en" dirty="0"/>
              <a:t> and T</a:t>
            </a:r>
            <a:r>
              <a:rPr lang="en" baseline="-25000" dirty="0"/>
              <a:t>Y</a:t>
            </a:r>
            <a:r>
              <a:rPr lang="en" dirty="0"/>
              <a:t> = throughput                             </a:t>
            </a:r>
            <a:r>
              <a:rPr lang="en" dirty="0" err="1"/>
              <a:t>γ</a:t>
            </a:r>
            <a:r>
              <a:rPr lang="en" dirty="0"/>
              <a:t> · p · T</a:t>
            </a:r>
            <a:r>
              <a:rPr lang="en" baseline="-25000" dirty="0"/>
              <a:t>X</a:t>
            </a:r>
            <a:r>
              <a:rPr lang="en" dirty="0"/>
              <a:t> = q · T</a:t>
            </a:r>
            <a:r>
              <a:rPr lang="en" baseline="-25000" dirty="0"/>
              <a:t>Y</a:t>
            </a:r>
            <a:r>
              <a:rPr lang="en" dirty="0"/>
              <a:t>                             </a:t>
            </a:r>
            <a:r>
              <a:rPr lang="en" dirty="0" err="1"/>
              <a:t>γ</a:t>
            </a:r>
            <a:r>
              <a:rPr lang="en" dirty="0"/>
              <a:t> = #outputs for an invocation of X</a:t>
            </a:r>
            <a:endParaRPr dirty="0"/>
          </a:p>
          <a:p>
            <a:pPr marL="0" indent="0">
              <a:spcBef>
                <a:spcPts val="2133"/>
              </a:spcBef>
              <a:buNone/>
            </a:pPr>
            <a:endParaRPr dirty="0"/>
          </a:p>
          <a:p>
            <a:pPr marL="0" indent="0">
              <a:spcBef>
                <a:spcPts val="2133"/>
              </a:spcBef>
              <a:buNone/>
            </a:pPr>
            <a:r>
              <a:rPr lang="en" dirty="0"/>
              <a:t>										</a:t>
            </a:r>
            <a:endParaRPr dirty="0"/>
          </a:p>
          <a:p>
            <a:pPr marL="6095848" indent="609585">
              <a:spcBef>
                <a:spcPts val="2133"/>
              </a:spcBef>
              <a:spcAft>
                <a:spcPts val="2133"/>
              </a:spcAft>
              <a:buNone/>
            </a:pPr>
            <a:endParaRPr dirty="0"/>
          </a:p>
        </p:txBody>
      </p:sp>
      <p:pic>
        <p:nvPicPr>
          <p:cNvPr id="102" name="Google Shape;102;p20"/>
          <p:cNvPicPr preferRelativeResize="0"/>
          <p:nvPr/>
        </p:nvPicPr>
        <p:blipFill>
          <a:blip r:embed="rId3">
            <a:alphaModFix/>
          </a:blip>
          <a:stretch>
            <a:fillRect/>
          </a:stretch>
        </p:blipFill>
        <p:spPr>
          <a:xfrm>
            <a:off x="6096000" y="3330433"/>
            <a:ext cx="4608700" cy="2761400"/>
          </a:xfrm>
          <a:prstGeom prst="rect">
            <a:avLst/>
          </a:prstGeom>
          <a:noFill/>
          <a:ln>
            <a:noFill/>
          </a:ln>
        </p:spPr>
      </p:pic>
      <p:pic>
        <p:nvPicPr>
          <p:cNvPr id="103" name="Google Shape;103;p20"/>
          <p:cNvPicPr preferRelativeResize="0"/>
          <p:nvPr/>
        </p:nvPicPr>
        <p:blipFill>
          <a:blip r:embed="rId4">
            <a:alphaModFix/>
          </a:blip>
          <a:stretch>
            <a:fillRect/>
          </a:stretch>
        </p:blipFill>
        <p:spPr>
          <a:xfrm>
            <a:off x="505752" y="3619838"/>
            <a:ext cx="4916254" cy="2904456"/>
          </a:xfrm>
          <a:prstGeom prst="rect">
            <a:avLst/>
          </a:prstGeom>
          <a:noFill/>
          <a:ln>
            <a:noFill/>
          </a:ln>
        </p:spPr>
      </p:pic>
    </p:spTree>
    <p:extLst>
      <p:ext uri="{BB962C8B-B14F-4D97-AF65-F5344CB8AC3E}">
        <p14:creationId xmlns:p14="http://schemas.microsoft.com/office/powerpoint/2010/main" val="366423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Nexus Architecture </a:t>
            </a:r>
            <a:endParaRPr dirty="0"/>
          </a:p>
        </p:txBody>
      </p:sp>
      <p:pic>
        <p:nvPicPr>
          <p:cNvPr id="109" name="Google Shape;109;p21"/>
          <p:cNvPicPr preferRelativeResize="0"/>
          <p:nvPr/>
        </p:nvPicPr>
        <p:blipFill>
          <a:blip r:embed="rId3">
            <a:alphaModFix/>
          </a:blip>
          <a:stretch>
            <a:fillRect/>
          </a:stretch>
        </p:blipFill>
        <p:spPr>
          <a:xfrm>
            <a:off x="2175934" y="1536634"/>
            <a:ext cx="7185068" cy="5010900"/>
          </a:xfrm>
          <a:prstGeom prst="rect">
            <a:avLst/>
          </a:prstGeom>
          <a:noFill/>
          <a:ln>
            <a:noFill/>
          </a:ln>
        </p:spPr>
      </p:pic>
    </p:spTree>
    <p:extLst>
      <p:ext uri="{BB962C8B-B14F-4D97-AF65-F5344CB8AC3E}">
        <p14:creationId xmlns:p14="http://schemas.microsoft.com/office/powerpoint/2010/main" val="1919940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Epoch Steps</a:t>
            </a:r>
            <a:endParaRPr dirty="0"/>
          </a:p>
        </p:txBody>
      </p:sp>
      <p:sp>
        <p:nvSpPr>
          <p:cNvPr id="115" name="Google Shape;115;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Allocation, scheduling, and routing updates happen at the granularity of an epoch, typically 30-60s.</a:t>
            </a:r>
            <a:endParaRPr/>
          </a:p>
          <a:p>
            <a:pPr>
              <a:spcBef>
                <a:spcPts val="2133"/>
              </a:spcBef>
            </a:pPr>
            <a:r>
              <a:rPr lang="en"/>
              <a:t>Produce an updated split of the latency SLO for the individual models inside a query. </a:t>
            </a:r>
            <a:endParaRPr/>
          </a:p>
          <a:p>
            <a:r>
              <a:rPr lang="en"/>
              <a:t>Combine two or more models that share a prefix and latency SLO into a new prefix-batched model.</a:t>
            </a:r>
            <a:endParaRPr/>
          </a:p>
          <a:p>
            <a:r>
              <a:rPr lang="en"/>
              <a:t>Perform profile-guided squishy bin packing to allocate the GPU resources for each model.</a:t>
            </a:r>
            <a:endParaRPr/>
          </a:p>
        </p:txBody>
      </p:sp>
    </p:spTree>
    <p:extLst>
      <p:ext uri="{BB962C8B-B14F-4D97-AF65-F5344CB8AC3E}">
        <p14:creationId xmlns:p14="http://schemas.microsoft.com/office/powerpoint/2010/main" val="1992815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Batch-aware Scheduling</a:t>
            </a:r>
            <a:endParaRPr dirty="0"/>
          </a:p>
        </p:txBody>
      </p:sp>
      <p:sp>
        <p:nvSpPr>
          <p:cNvPr id="121" name="Google Shape;121;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buNone/>
            </a:pPr>
            <a:r>
              <a:rPr lang="en" sz="2400" dirty="0"/>
              <a:t>Batch size B</a:t>
            </a:r>
            <a:r>
              <a:rPr lang="en" sz="2400" baseline="-25000" dirty="0"/>
              <a:t>i</a:t>
            </a:r>
            <a:r>
              <a:rPr lang="en" sz="2400" dirty="0"/>
              <a:t> is the maximum value for b that meets the constraint 2ℓ</a:t>
            </a:r>
            <a:r>
              <a:rPr lang="en" sz="2400" baseline="-25000" dirty="0" err="1"/>
              <a:t>ki</a:t>
            </a:r>
            <a:r>
              <a:rPr lang="en" sz="2400" dirty="0"/>
              <a:t> (b) ≤ L</a:t>
            </a:r>
            <a:r>
              <a:rPr lang="en" sz="2400" baseline="-25000" dirty="0"/>
              <a:t>i	          </a:t>
            </a:r>
            <a:r>
              <a:rPr lang="en" sz="2400" dirty="0"/>
              <a:t>Max throughput </a:t>
            </a:r>
            <a:r>
              <a:rPr lang="en" sz="2400" dirty="0" err="1"/>
              <a:t>T</a:t>
            </a:r>
            <a:r>
              <a:rPr lang="en" sz="2400" baseline="-25000" dirty="0" err="1"/>
              <a:t>i</a:t>
            </a:r>
            <a:r>
              <a:rPr lang="en" sz="2400" dirty="0"/>
              <a:t> , for session S</a:t>
            </a:r>
            <a:r>
              <a:rPr lang="en" sz="2400" baseline="-25000" dirty="0"/>
              <a:t>i</a:t>
            </a:r>
            <a:r>
              <a:rPr lang="en" sz="2400" dirty="0"/>
              <a:t> on a single GPU is B</a:t>
            </a:r>
            <a:r>
              <a:rPr lang="en" sz="2400" baseline="-25000" dirty="0"/>
              <a:t>i </a:t>
            </a:r>
            <a:r>
              <a:rPr lang="en" sz="2400" dirty="0"/>
              <a:t>/ℓ</a:t>
            </a:r>
            <a:r>
              <a:rPr lang="en" sz="2400" baseline="-25000" dirty="0" err="1"/>
              <a:t>ki</a:t>
            </a:r>
            <a:r>
              <a:rPr lang="en" sz="2400" dirty="0"/>
              <a:t>(B</a:t>
            </a:r>
            <a:r>
              <a:rPr lang="en" sz="2400" baseline="-25000" dirty="0"/>
              <a:t>i</a:t>
            </a:r>
            <a:r>
              <a:rPr lang="en" sz="2400" dirty="0"/>
              <a:t>)			           # of GPU nodes we allocate to execute S</a:t>
            </a:r>
            <a:r>
              <a:rPr lang="en" sz="2400" baseline="-25000" dirty="0"/>
              <a:t>i</a:t>
            </a:r>
            <a:r>
              <a:rPr lang="en" sz="2400" dirty="0"/>
              <a:t> requests is n = ⌊R</a:t>
            </a:r>
            <a:r>
              <a:rPr lang="en" sz="2400" baseline="-25000" dirty="0"/>
              <a:t>i</a:t>
            </a:r>
            <a:r>
              <a:rPr lang="en" sz="2400" dirty="0"/>
              <a:t> /</a:t>
            </a:r>
            <a:r>
              <a:rPr lang="en" sz="2400" dirty="0" err="1"/>
              <a:t>T</a:t>
            </a:r>
            <a:r>
              <a:rPr lang="en" sz="2400" baseline="-25000" dirty="0" err="1"/>
              <a:t>i</a:t>
            </a:r>
            <a:r>
              <a:rPr lang="en" sz="2400" dirty="0"/>
              <a:t>⌋</a:t>
            </a:r>
            <a:endParaRPr sz="2400" dirty="0"/>
          </a:p>
          <a:p>
            <a:pPr marL="0" indent="0">
              <a:spcBef>
                <a:spcPts val="2133"/>
              </a:spcBef>
              <a:spcAft>
                <a:spcPts val="2133"/>
              </a:spcAft>
              <a:buNone/>
            </a:pPr>
            <a:endParaRPr dirty="0"/>
          </a:p>
        </p:txBody>
      </p:sp>
      <p:pic>
        <p:nvPicPr>
          <p:cNvPr id="122" name="Google Shape;122;p23"/>
          <p:cNvPicPr preferRelativeResize="0"/>
          <p:nvPr/>
        </p:nvPicPr>
        <p:blipFill>
          <a:blip r:embed="rId3">
            <a:alphaModFix/>
          </a:blip>
          <a:stretch>
            <a:fillRect/>
          </a:stretch>
        </p:blipFill>
        <p:spPr>
          <a:xfrm>
            <a:off x="415600" y="1632034"/>
            <a:ext cx="6099701" cy="2517033"/>
          </a:xfrm>
          <a:prstGeom prst="rect">
            <a:avLst/>
          </a:prstGeom>
          <a:noFill/>
          <a:ln>
            <a:noFill/>
          </a:ln>
        </p:spPr>
      </p:pic>
    </p:spTree>
    <p:extLst>
      <p:ext uri="{BB962C8B-B14F-4D97-AF65-F5344CB8AC3E}">
        <p14:creationId xmlns:p14="http://schemas.microsoft.com/office/powerpoint/2010/main" val="285527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a:t>Scheduling Residual Workloads</a:t>
            </a:r>
            <a:endParaRPr/>
          </a:p>
        </p:txBody>
      </p:sp>
      <p:sp>
        <p:nvSpPr>
          <p:cNvPr id="128" name="Google Shape;128;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dirty="0"/>
          </a:p>
          <a:p>
            <a:pPr marL="0" indent="0">
              <a:spcBef>
                <a:spcPts val="2133"/>
              </a:spcBef>
              <a:buNone/>
            </a:pPr>
            <a:endParaRPr dirty="0"/>
          </a:p>
          <a:p>
            <a:pPr>
              <a:spcBef>
                <a:spcPts val="2133"/>
              </a:spcBef>
            </a:pPr>
            <a:r>
              <a:rPr lang="en" dirty="0"/>
              <a:t>Satisfying constraints is NP-Hard</a:t>
            </a:r>
            <a:endParaRPr dirty="0"/>
          </a:p>
          <a:p>
            <a:r>
              <a:rPr lang="en" dirty="0"/>
              <a:t>Greedy scheduling algorithm</a:t>
            </a:r>
            <a:endParaRPr dirty="0"/>
          </a:p>
          <a:p>
            <a:r>
              <a:rPr lang="en" dirty="0"/>
              <a:t>Choose largest batch size</a:t>
            </a:r>
            <a:endParaRPr dirty="0"/>
          </a:p>
        </p:txBody>
      </p:sp>
      <p:pic>
        <p:nvPicPr>
          <p:cNvPr id="129" name="Google Shape;129;p24"/>
          <p:cNvPicPr preferRelativeResize="0"/>
          <p:nvPr/>
        </p:nvPicPr>
        <p:blipFill>
          <a:blip r:embed="rId3">
            <a:alphaModFix/>
          </a:blip>
          <a:stretch>
            <a:fillRect/>
          </a:stretch>
        </p:blipFill>
        <p:spPr>
          <a:xfrm>
            <a:off x="415600" y="1536634"/>
            <a:ext cx="5373867" cy="1432567"/>
          </a:xfrm>
          <a:prstGeom prst="rect">
            <a:avLst/>
          </a:prstGeom>
          <a:noFill/>
          <a:ln>
            <a:noFill/>
          </a:ln>
        </p:spPr>
      </p:pic>
      <p:pic>
        <p:nvPicPr>
          <p:cNvPr id="130" name="Google Shape;130;p24"/>
          <p:cNvPicPr preferRelativeResize="0"/>
          <p:nvPr/>
        </p:nvPicPr>
        <p:blipFill>
          <a:blip r:embed="rId4">
            <a:alphaModFix/>
          </a:blip>
          <a:stretch>
            <a:fillRect/>
          </a:stretch>
        </p:blipFill>
        <p:spPr>
          <a:xfrm>
            <a:off x="5867467" y="1536632"/>
            <a:ext cx="5934933" cy="2493044"/>
          </a:xfrm>
          <a:prstGeom prst="rect">
            <a:avLst/>
          </a:prstGeom>
          <a:noFill/>
          <a:ln>
            <a:noFill/>
          </a:ln>
        </p:spPr>
      </p:pic>
    </p:spTree>
    <p:extLst>
      <p:ext uri="{BB962C8B-B14F-4D97-AF65-F5344CB8AC3E}">
        <p14:creationId xmlns:p14="http://schemas.microsoft.com/office/powerpoint/2010/main" val="292039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356-7D7B-4881-AB82-7402AD1954EC}"/>
              </a:ext>
            </a:extLst>
          </p:cNvPr>
          <p:cNvSpPr>
            <a:spLocks noGrp="1"/>
          </p:cNvSpPr>
          <p:nvPr>
            <p:ph type="ctrTitle"/>
          </p:nvPr>
        </p:nvSpPr>
        <p:spPr>
          <a:xfrm>
            <a:off x="-306279" y="425351"/>
            <a:ext cx="10210800" cy="1191752"/>
          </a:xfrm>
        </p:spPr>
        <p:txBody>
          <a:bodyPr>
            <a:normAutofit/>
          </a:bodyPr>
          <a:lstStyle/>
          <a:p>
            <a:r>
              <a:rPr lang="en-US" sz="4400" dirty="0"/>
              <a:t> What’s so special about RNN’s?</a:t>
            </a:r>
          </a:p>
        </p:txBody>
      </p:sp>
      <p:sp>
        <p:nvSpPr>
          <p:cNvPr id="3" name="Subtitle 2">
            <a:extLst>
              <a:ext uri="{FF2B5EF4-FFF2-40B4-BE49-F238E27FC236}">
                <a16:creationId xmlns:a16="http://schemas.microsoft.com/office/drawing/2014/main" id="{C0C96BE1-9057-4188-AA01-DEF82626B376}"/>
              </a:ext>
            </a:extLst>
          </p:cNvPr>
          <p:cNvSpPr>
            <a:spLocks noGrp="1"/>
          </p:cNvSpPr>
          <p:nvPr>
            <p:ph type="subTitle" idx="1"/>
          </p:nvPr>
        </p:nvSpPr>
        <p:spPr>
          <a:xfrm>
            <a:off x="1337569" y="1909702"/>
            <a:ext cx="9144000" cy="4128055"/>
          </a:xfrm>
        </p:spPr>
        <p:txBody>
          <a:bodyPr>
            <a:normAutofit/>
          </a:bodyPr>
          <a:lstStyle/>
          <a:p>
            <a:pPr marL="342900" indent="-342900" algn="l">
              <a:buFont typeface="Arial" panose="020B0604020202020204" pitchFamily="34" charset="0"/>
              <a:buChar char="•"/>
            </a:pPr>
            <a:r>
              <a:rPr lang="en-US" dirty="0"/>
              <a:t>An RNN is a recurrent neural network.</a:t>
            </a:r>
          </a:p>
          <a:p>
            <a:pPr marL="342900" indent="-342900" algn="l">
              <a:buFont typeface="Arial" panose="020B0604020202020204" pitchFamily="34" charset="0"/>
              <a:buChar char="•"/>
            </a:pPr>
            <a:r>
              <a:rPr lang="en-US" dirty="0"/>
              <a:t> Useful in natural language processing, and similar problems where the sequence of input contextualizes the problem</a:t>
            </a:r>
          </a:p>
          <a:p>
            <a:pPr marL="342900" indent="-342900" algn="l">
              <a:buFont typeface="Arial" panose="020B0604020202020204" pitchFamily="34" charset="0"/>
              <a:buChar char="•"/>
            </a:pPr>
            <a:r>
              <a:rPr lang="en-US" dirty="0"/>
              <a:t> Can process input sequences of varying length.</a:t>
            </a:r>
          </a:p>
          <a:p>
            <a:pPr marL="342900" indent="-342900" algn="l">
              <a:buFont typeface="Arial" panose="020B0604020202020204" pitchFamily="34" charset="0"/>
              <a:buChar char="•"/>
            </a:pPr>
            <a:r>
              <a:rPr lang="en-US" dirty="0"/>
              <a:t> Not strictly feed forward.</a:t>
            </a:r>
          </a:p>
          <a:p>
            <a:pPr marL="342900" indent="-342900" algn="l">
              <a:buFont typeface="Arial" panose="020B0604020202020204" pitchFamily="34" charset="0"/>
              <a:buChar char="•"/>
            </a:pPr>
            <a:r>
              <a:rPr lang="en-US" dirty="0"/>
              <a:t> Many more interconnections and dependencies between nodes than something like a CNN</a:t>
            </a:r>
          </a:p>
        </p:txBody>
      </p:sp>
      <p:sp>
        <p:nvSpPr>
          <p:cNvPr id="4" name="Date Placeholder 3">
            <a:extLst>
              <a:ext uri="{FF2B5EF4-FFF2-40B4-BE49-F238E27FC236}">
                <a16:creationId xmlns:a16="http://schemas.microsoft.com/office/drawing/2014/main" id="{6187DE9D-F777-4C14-B1DD-F8EC91AE8994}"/>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D9862B25-9F6B-4E3D-A1D7-C3EAE0C24C00}"/>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983157F2-CCE0-48C9-ADD6-8D0966557896}"/>
              </a:ext>
            </a:extLst>
          </p:cNvPr>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3957556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Scheduling Residual Workloads</a:t>
            </a:r>
            <a:endParaRPr dirty="0"/>
          </a:p>
        </p:txBody>
      </p:sp>
      <p:pic>
        <p:nvPicPr>
          <p:cNvPr id="136" name="Google Shape;136;p25"/>
          <p:cNvPicPr preferRelativeResize="0"/>
          <p:nvPr/>
        </p:nvPicPr>
        <p:blipFill>
          <a:blip r:embed="rId3">
            <a:alphaModFix/>
          </a:blip>
          <a:stretch>
            <a:fillRect/>
          </a:stretch>
        </p:blipFill>
        <p:spPr>
          <a:xfrm>
            <a:off x="2902518" y="1536618"/>
            <a:ext cx="6386965" cy="4668100"/>
          </a:xfrm>
          <a:prstGeom prst="rect">
            <a:avLst/>
          </a:prstGeom>
          <a:noFill/>
          <a:ln>
            <a:noFill/>
          </a:ln>
        </p:spPr>
      </p:pic>
    </p:spTree>
    <p:extLst>
      <p:ext uri="{BB962C8B-B14F-4D97-AF65-F5344CB8AC3E}">
        <p14:creationId xmlns:p14="http://schemas.microsoft.com/office/powerpoint/2010/main" val="1304359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Scheduling Complex Queries</a:t>
            </a:r>
            <a:endParaRPr dirty="0"/>
          </a:p>
        </p:txBody>
      </p:sp>
      <p:sp>
        <p:nvSpPr>
          <p:cNvPr id="142" name="Google Shape;142;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dirty="0"/>
          </a:p>
          <a:p>
            <a:pPr marL="0" indent="0">
              <a:spcBef>
                <a:spcPts val="2133"/>
              </a:spcBef>
              <a:buNone/>
            </a:pPr>
            <a:endParaRPr dirty="0"/>
          </a:p>
          <a:p>
            <a:pPr marL="0" indent="0">
              <a:spcBef>
                <a:spcPts val="2133"/>
              </a:spcBef>
              <a:buNone/>
            </a:pPr>
            <a:endParaRPr dirty="0"/>
          </a:p>
          <a:p>
            <a:pPr marL="0" indent="0">
              <a:spcBef>
                <a:spcPts val="2133"/>
              </a:spcBef>
              <a:spcAft>
                <a:spcPts val="2133"/>
              </a:spcAft>
              <a:buNone/>
            </a:pPr>
            <a:r>
              <a:rPr lang="en" dirty="0"/>
              <a:t>Nexus uses Dynamic Programming	 					         to solve this optimization problem</a:t>
            </a:r>
            <a:endParaRPr dirty="0"/>
          </a:p>
        </p:txBody>
      </p:sp>
      <p:pic>
        <p:nvPicPr>
          <p:cNvPr id="143" name="Google Shape;143;p26"/>
          <p:cNvPicPr preferRelativeResize="0"/>
          <p:nvPr/>
        </p:nvPicPr>
        <p:blipFill>
          <a:blip r:embed="rId3">
            <a:alphaModFix/>
          </a:blip>
          <a:stretch>
            <a:fillRect/>
          </a:stretch>
        </p:blipFill>
        <p:spPr>
          <a:xfrm>
            <a:off x="5834130" y="1536633"/>
            <a:ext cx="6117136" cy="2893699"/>
          </a:xfrm>
          <a:prstGeom prst="rect">
            <a:avLst/>
          </a:prstGeom>
          <a:noFill/>
          <a:ln>
            <a:noFill/>
          </a:ln>
        </p:spPr>
      </p:pic>
      <p:pic>
        <p:nvPicPr>
          <p:cNvPr id="144" name="Google Shape;144;p26"/>
          <p:cNvPicPr preferRelativeResize="0"/>
          <p:nvPr/>
        </p:nvPicPr>
        <p:blipFill>
          <a:blip r:embed="rId4">
            <a:alphaModFix/>
          </a:blip>
          <a:stretch>
            <a:fillRect/>
          </a:stretch>
        </p:blipFill>
        <p:spPr>
          <a:xfrm>
            <a:off x="415600" y="1620934"/>
            <a:ext cx="5680400" cy="1585244"/>
          </a:xfrm>
          <a:prstGeom prst="rect">
            <a:avLst/>
          </a:prstGeom>
          <a:noFill/>
          <a:ln>
            <a:noFill/>
          </a:ln>
        </p:spPr>
      </p:pic>
    </p:spTree>
    <p:extLst>
      <p:ext uri="{BB962C8B-B14F-4D97-AF65-F5344CB8AC3E}">
        <p14:creationId xmlns:p14="http://schemas.microsoft.com/office/powerpoint/2010/main" val="72784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Batch-aware Dispatch</a:t>
            </a:r>
            <a:endParaRPr dirty="0"/>
          </a:p>
        </p:txBody>
      </p:sp>
      <p:sp>
        <p:nvSpPr>
          <p:cNvPr id="150" name="Google Shape;150;p2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dirty="0"/>
              <a:t>Overlapping CPU and GPU computation</a:t>
            </a:r>
            <a:endParaRPr dirty="0"/>
          </a:p>
          <a:p>
            <a:pPr lvl="1">
              <a:spcBef>
                <a:spcPts val="0"/>
              </a:spcBef>
            </a:pPr>
            <a:r>
              <a:rPr lang="en" dirty="0"/>
              <a:t>Overlap pre and post processing in CPU with GPU DNN runs</a:t>
            </a:r>
            <a:endParaRPr dirty="0"/>
          </a:p>
          <a:p>
            <a:r>
              <a:rPr lang="en" dirty="0"/>
              <a:t>GPU Multiplexing</a:t>
            </a:r>
            <a:endParaRPr dirty="0"/>
          </a:p>
          <a:p>
            <a:pPr lvl="1">
              <a:spcBef>
                <a:spcPts val="0"/>
              </a:spcBef>
            </a:pPr>
            <a:r>
              <a:rPr lang="en" dirty="0"/>
              <a:t>Nexus runtime manages execution of models on GPUs to prevent random interleaving</a:t>
            </a:r>
            <a:endParaRPr dirty="0"/>
          </a:p>
          <a:p>
            <a:r>
              <a:rPr lang="en" dirty="0"/>
              <a:t>Prefix Batching</a:t>
            </a:r>
            <a:endParaRPr dirty="0"/>
          </a:p>
          <a:p>
            <a:pPr lvl="1">
              <a:spcBef>
                <a:spcPts val="0"/>
              </a:spcBef>
            </a:pPr>
            <a:r>
              <a:rPr lang="en" dirty="0"/>
              <a:t>Batched at the sub-tree level for similar models</a:t>
            </a:r>
            <a:endParaRPr dirty="0"/>
          </a:p>
          <a:p>
            <a:r>
              <a:rPr lang="en" dirty="0"/>
              <a:t>Adaptive Batching</a:t>
            </a:r>
            <a:endParaRPr dirty="0"/>
          </a:p>
          <a:p>
            <a:pPr lvl="1">
              <a:spcBef>
                <a:spcPts val="0"/>
              </a:spcBef>
            </a:pPr>
            <a:r>
              <a:rPr lang="en" dirty="0"/>
              <a:t>Uses early drop instead of lazy drop</a:t>
            </a:r>
            <a:endParaRPr dirty="0"/>
          </a:p>
        </p:txBody>
      </p:sp>
    </p:spTree>
    <p:extLst>
      <p:ext uri="{BB962C8B-B14F-4D97-AF65-F5344CB8AC3E}">
        <p14:creationId xmlns:p14="http://schemas.microsoft.com/office/powerpoint/2010/main" val="1100564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6FC4-31BB-A94A-9AD9-84CA584B3F7B}"/>
              </a:ext>
            </a:extLst>
          </p:cNvPr>
          <p:cNvSpPr>
            <a:spLocks noGrp="1"/>
          </p:cNvSpPr>
          <p:nvPr>
            <p:ph type="title"/>
          </p:nvPr>
        </p:nvSpPr>
        <p:spPr/>
        <p:txBody>
          <a:bodyPr/>
          <a:lstStyle/>
          <a:p>
            <a:pPr algn="ctr"/>
            <a:r>
              <a:rPr lang="en-US" dirty="0"/>
              <a:t>Related Work</a:t>
            </a:r>
          </a:p>
        </p:txBody>
      </p:sp>
      <p:sp>
        <p:nvSpPr>
          <p:cNvPr id="3" name="Text Placeholder 2">
            <a:extLst>
              <a:ext uri="{FF2B5EF4-FFF2-40B4-BE49-F238E27FC236}">
                <a16:creationId xmlns:a16="http://schemas.microsoft.com/office/drawing/2014/main" id="{B1CD783E-3112-EE48-971F-F69C10194F9E}"/>
              </a:ext>
            </a:extLst>
          </p:cNvPr>
          <p:cNvSpPr>
            <a:spLocks noGrp="1"/>
          </p:cNvSpPr>
          <p:nvPr>
            <p:ph type="body" idx="1"/>
          </p:nvPr>
        </p:nvSpPr>
        <p:spPr/>
        <p:txBody>
          <a:bodyPr/>
          <a:lstStyle/>
          <a:p>
            <a:r>
              <a:rPr lang="en-US" dirty="0"/>
              <a:t>Clipper – prediction serving system. Given a request to serve a machine learning task, Clipper selects the type of model to serve it, batches requests, and forwards the batched requests to a backend container</a:t>
            </a:r>
          </a:p>
          <a:p>
            <a:r>
              <a:rPr lang="en-US" dirty="0"/>
              <a:t>TensorFlow Serving – can be seen as a variant of Clipper that does not provide approximation and caching, but also has additional machinery for versioning models</a:t>
            </a:r>
          </a:p>
          <a:p>
            <a:r>
              <a:rPr lang="en-US" dirty="0"/>
              <a:t>MCDNN, Mainstream - exploited shared model prefixes resulting from specialization on mobile </a:t>
            </a:r>
            <a:r>
              <a:rPr lang="en-US" dirty="0" err="1"/>
              <a:t>cpus</a:t>
            </a:r>
            <a:r>
              <a:rPr lang="en-US" dirty="0"/>
              <a:t>. (operating on same input)</a:t>
            </a:r>
          </a:p>
          <a:p>
            <a:r>
              <a:rPr lang="en-US" dirty="0"/>
              <a:t>Sparrow, Slicer – service for dividing back ends into shards and load balancing across them, lack query processing, task allocation, and sub task scheduling functionality </a:t>
            </a:r>
          </a:p>
          <a:p>
            <a:endParaRPr lang="en-US" dirty="0"/>
          </a:p>
        </p:txBody>
      </p:sp>
      <p:sp>
        <p:nvSpPr>
          <p:cNvPr id="4" name="Slide Number Placeholder 3">
            <a:extLst>
              <a:ext uri="{FF2B5EF4-FFF2-40B4-BE49-F238E27FC236}">
                <a16:creationId xmlns:a16="http://schemas.microsoft.com/office/drawing/2014/main" id="{4078A340-8C9F-024B-A257-54202CD6DD6B}"/>
              </a:ext>
            </a:extLst>
          </p:cNvPr>
          <p:cNvSpPr>
            <a:spLocks noGrp="1"/>
          </p:cNvSpPr>
          <p:nvPr>
            <p:ph type="sldNum" idx="12"/>
          </p:nvPr>
        </p:nvSpPr>
        <p:spPr/>
        <p:txBody>
          <a:bodyPr/>
          <a:lstStyle/>
          <a:p>
            <a:fld id="{00000000-1234-1234-1234-123412341234}" type="slidenum">
              <a:rPr lang="en" smtClean="0"/>
              <a:pPr/>
              <a:t>33</a:t>
            </a:fld>
            <a:endParaRPr lang="en"/>
          </a:p>
        </p:txBody>
      </p:sp>
    </p:spTree>
    <p:extLst>
      <p:ext uri="{BB962C8B-B14F-4D97-AF65-F5344CB8AC3E}">
        <p14:creationId xmlns:p14="http://schemas.microsoft.com/office/powerpoint/2010/main" val="2905913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Evaluation</a:t>
            </a:r>
            <a:endParaRPr dirty="0"/>
          </a:p>
        </p:txBody>
      </p:sp>
      <p:sp>
        <p:nvSpPr>
          <p:cNvPr id="156" name="Google Shape;156;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buAutoNum type="arabicPeriod"/>
            </a:pPr>
            <a:r>
              <a:rPr lang="en"/>
              <a:t>Does using Nexus result in better cluster utilization while meeting SLOs with respect to existing systems?</a:t>
            </a:r>
            <a:endParaRPr/>
          </a:p>
          <a:p>
            <a:pPr>
              <a:buAutoNum type="arabicPeriod"/>
            </a:pPr>
            <a:r>
              <a:rPr lang="en"/>
              <a:t>Does high performance persist when Nexus is used at a large scale?</a:t>
            </a:r>
            <a:endParaRPr/>
          </a:p>
          <a:p>
            <a:pPr>
              <a:buAutoNum type="arabicPeriod"/>
            </a:pPr>
            <a:r>
              <a:rPr lang="en"/>
              <a:t>How do the new techniques in Nexus contribute to its performance?</a:t>
            </a:r>
            <a:endParaRPr/>
          </a:p>
          <a:p>
            <a:pPr>
              <a:buAutoNum type="arabicPeriod"/>
            </a:pPr>
            <a:r>
              <a:rPr lang="en"/>
              <a:t>What determines how well each of these techniques work?</a:t>
            </a:r>
            <a:endParaRPr/>
          </a:p>
          <a:p>
            <a:pPr marL="0" indent="0">
              <a:spcBef>
                <a:spcPts val="2133"/>
              </a:spcBef>
              <a:spcAft>
                <a:spcPts val="2133"/>
              </a:spcAft>
              <a:buNone/>
            </a:pPr>
            <a:r>
              <a:rPr lang="en"/>
              <a:t>Implemented in 10k lines of code. Measures throughput as the maximum rate of queries that Nexus can process such that 99% of them are served within their latency SLOs.</a:t>
            </a:r>
            <a:endParaRPr/>
          </a:p>
        </p:txBody>
      </p:sp>
    </p:spTree>
    <p:extLst>
      <p:ext uri="{BB962C8B-B14F-4D97-AF65-F5344CB8AC3E}">
        <p14:creationId xmlns:p14="http://schemas.microsoft.com/office/powerpoint/2010/main" val="259705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Evaluation Methods</a:t>
            </a:r>
            <a:endParaRPr dirty="0"/>
          </a:p>
        </p:txBody>
      </p:sp>
      <p:sp>
        <p:nvSpPr>
          <p:cNvPr id="162" name="Google Shape;162;p2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a:t>Run on small (16 GPU) and Large (100 									GPU) clusters.</a:t>
            </a:r>
            <a:endParaRPr/>
          </a:p>
          <a:p>
            <a:r>
              <a:rPr lang="en"/>
              <a:t>Uses Clipper and Tensorflow as baselines</a:t>
            </a:r>
            <a:endParaRPr/>
          </a:p>
          <a:p>
            <a:pPr indent="0">
              <a:spcBef>
                <a:spcPts val="2133"/>
              </a:spcBef>
              <a:spcAft>
                <a:spcPts val="2133"/>
              </a:spcAft>
              <a:buNone/>
            </a:pPr>
            <a:endParaRPr/>
          </a:p>
        </p:txBody>
      </p:sp>
      <p:pic>
        <p:nvPicPr>
          <p:cNvPr id="163" name="Google Shape;163;p29"/>
          <p:cNvPicPr preferRelativeResize="0"/>
          <p:nvPr/>
        </p:nvPicPr>
        <p:blipFill>
          <a:blip r:embed="rId3">
            <a:alphaModFix/>
          </a:blip>
          <a:stretch>
            <a:fillRect/>
          </a:stretch>
        </p:blipFill>
        <p:spPr>
          <a:xfrm>
            <a:off x="6887304" y="1536634"/>
            <a:ext cx="4889099" cy="4998033"/>
          </a:xfrm>
          <a:prstGeom prst="rect">
            <a:avLst/>
          </a:prstGeom>
          <a:noFill/>
          <a:ln>
            <a:noFill/>
          </a:ln>
        </p:spPr>
      </p:pic>
    </p:spTree>
    <p:extLst>
      <p:ext uri="{BB962C8B-B14F-4D97-AF65-F5344CB8AC3E}">
        <p14:creationId xmlns:p14="http://schemas.microsoft.com/office/powerpoint/2010/main" val="770416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Evaluation Results (Game)</a:t>
            </a:r>
            <a:endParaRPr dirty="0"/>
          </a:p>
        </p:txBody>
      </p:sp>
      <p:pic>
        <p:nvPicPr>
          <p:cNvPr id="169" name="Google Shape;169;p30"/>
          <p:cNvPicPr preferRelativeResize="0"/>
          <p:nvPr/>
        </p:nvPicPr>
        <p:blipFill>
          <a:blip r:embed="rId3">
            <a:alphaModFix/>
          </a:blip>
          <a:stretch>
            <a:fillRect/>
          </a:stretch>
        </p:blipFill>
        <p:spPr>
          <a:xfrm>
            <a:off x="415600" y="1561433"/>
            <a:ext cx="8991600" cy="4648200"/>
          </a:xfrm>
          <a:prstGeom prst="rect">
            <a:avLst/>
          </a:prstGeom>
          <a:noFill/>
          <a:ln>
            <a:noFill/>
          </a:ln>
        </p:spPr>
      </p:pic>
    </p:spTree>
    <p:extLst>
      <p:ext uri="{BB962C8B-B14F-4D97-AF65-F5344CB8AC3E}">
        <p14:creationId xmlns:p14="http://schemas.microsoft.com/office/powerpoint/2010/main" val="2520494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Evaluation Results (Traffic)</a:t>
            </a:r>
            <a:endParaRPr dirty="0"/>
          </a:p>
        </p:txBody>
      </p:sp>
      <p:pic>
        <p:nvPicPr>
          <p:cNvPr id="175" name="Google Shape;175;p31"/>
          <p:cNvPicPr preferRelativeResize="0"/>
          <p:nvPr/>
        </p:nvPicPr>
        <p:blipFill>
          <a:blip r:embed="rId3">
            <a:alphaModFix/>
          </a:blip>
          <a:stretch>
            <a:fillRect/>
          </a:stretch>
        </p:blipFill>
        <p:spPr>
          <a:xfrm>
            <a:off x="415600" y="1536633"/>
            <a:ext cx="8255000" cy="4826000"/>
          </a:xfrm>
          <a:prstGeom prst="rect">
            <a:avLst/>
          </a:prstGeom>
          <a:noFill/>
          <a:ln>
            <a:noFill/>
          </a:ln>
        </p:spPr>
      </p:pic>
    </p:spTree>
    <p:extLst>
      <p:ext uri="{BB962C8B-B14F-4D97-AF65-F5344CB8AC3E}">
        <p14:creationId xmlns:p14="http://schemas.microsoft.com/office/powerpoint/2010/main" val="3065113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 dirty="0"/>
              <a:t>Evaluation Results (Traffic) </a:t>
            </a:r>
            <a:endParaRPr dirty="0"/>
          </a:p>
          <a:p>
            <a:endParaRPr dirty="0"/>
          </a:p>
        </p:txBody>
      </p:sp>
      <p:pic>
        <p:nvPicPr>
          <p:cNvPr id="181" name="Google Shape;181;p32"/>
          <p:cNvPicPr preferRelativeResize="0"/>
          <p:nvPr/>
        </p:nvPicPr>
        <p:blipFill>
          <a:blip r:embed="rId3">
            <a:alphaModFix/>
          </a:blip>
          <a:stretch>
            <a:fillRect/>
          </a:stretch>
        </p:blipFill>
        <p:spPr>
          <a:xfrm>
            <a:off x="415600" y="1515533"/>
            <a:ext cx="8890000" cy="4597400"/>
          </a:xfrm>
          <a:prstGeom prst="rect">
            <a:avLst/>
          </a:prstGeom>
          <a:noFill/>
          <a:ln>
            <a:noFill/>
          </a:ln>
        </p:spPr>
      </p:pic>
    </p:spTree>
    <p:extLst>
      <p:ext uri="{BB962C8B-B14F-4D97-AF65-F5344CB8AC3E}">
        <p14:creationId xmlns:p14="http://schemas.microsoft.com/office/powerpoint/2010/main" val="1014321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Long-running Multi-application Evaluation</a:t>
            </a:r>
            <a:endParaRPr dirty="0"/>
          </a:p>
        </p:txBody>
      </p:sp>
      <p:sp>
        <p:nvSpPr>
          <p:cNvPr id="187" name="Google Shape;187;p33"/>
          <p:cNvSpPr txBox="1">
            <a:spLocks noGrp="1"/>
          </p:cNvSpPr>
          <p:nvPr>
            <p:ph type="body" idx="1"/>
          </p:nvPr>
        </p:nvSpPr>
        <p:spPr>
          <a:xfrm>
            <a:off x="415600" y="1356967"/>
            <a:ext cx="11360800" cy="4555200"/>
          </a:xfrm>
          <a:prstGeom prst="rect">
            <a:avLst/>
          </a:prstGeom>
        </p:spPr>
        <p:txBody>
          <a:bodyPr spcFirstLastPara="1" vert="horz" wrap="square" lIns="121900" tIns="121900" rIns="121900" bIns="121900" rtlCol="0" anchor="t" anchorCtr="0">
            <a:noAutofit/>
          </a:bodyPr>
          <a:lstStyle/>
          <a:p>
            <a:pPr marL="0" indent="0">
              <a:buNone/>
            </a:pPr>
            <a:r>
              <a:rPr lang="en"/>
              <a:t>Nexus was run on cluster ranging from 16 to 100 GPUs on a commercial cloud, running all applications from Table 4 simultaneously for a period of several hours.</a:t>
            </a:r>
            <a:endParaRPr/>
          </a:p>
          <a:p>
            <a:pPr marL="0" indent="0">
              <a:spcBef>
                <a:spcPts val="2133"/>
              </a:spcBef>
              <a:spcAft>
                <a:spcPts val="2133"/>
              </a:spcAft>
              <a:buNone/>
            </a:pPr>
            <a:endParaRPr/>
          </a:p>
        </p:txBody>
      </p:sp>
      <p:pic>
        <p:nvPicPr>
          <p:cNvPr id="188" name="Google Shape;188;p33"/>
          <p:cNvPicPr preferRelativeResize="0"/>
          <p:nvPr/>
        </p:nvPicPr>
        <p:blipFill>
          <a:blip r:embed="rId3">
            <a:alphaModFix/>
          </a:blip>
          <a:stretch>
            <a:fillRect/>
          </a:stretch>
        </p:blipFill>
        <p:spPr>
          <a:xfrm>
            <a:off x="415600" y="2261110"/>
            <a:ext cx="5466133" cy="4354092"/>
          </a:xfrm>
          <a:prstGeom prst="rect">
            <a:avLst/>
          </a:prstGeom>
          <a:noFill/>
          <a:ln>
            <a:noFill/>
          </a:ln>
        </p:spPr>
      </p:pic>
    </p:spTree>
    <p:extLst>
      <p:ext uri="{BB962C8B-B14F-4D97-AF65-F5344CB8AC3E}">
        <p14:creationId xmlns:p14="http://schemas.microsoft.com/office/powerpoint/2010/main" val="55052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B6F5-AFB5-4FBE-ABB4-806849959F08}"/>
              </a:ext>
            </a:extLst>
          </p:cNvPr>
          <p:cNvSpPr>
            <a:spLocks noGrp="1"/>
          </p:cNvSpPr>
          <p:nvPr>
            <p:ph type="ctrTitle"/>
          </p:nvPr>
        </p:nvSpPr>
        <p:spPr>
          <a:xfrm>
            <a:off x="1260629" y="460574"/>
            <a:ext cx="9327472" cy="1139625"/>
          </a:xfrm>
        </p:spPr>
        <p:txBody>
          <a:bodyPr>
            <a:normAutofit/>
          </a:bodyPr>
          <a:lstStyle/>
          <a:p>
            <a:r>
              <a:rPr lang="en-US" sz="4000" dirty="0"/>
              <a:t>Background: Nvidia Volta architecture peek</a:t>
            </a:r>
          </a:p>
        </p:txBody>
      </p:sp>
      <p:sp>
        <p:nvSpPr>
          <p:cNvPr id="4" name="Date Placeholder 3">
            <a:extLst>
              <a:ext uri="{FF2B5EF4-FFF2-40B4-BE49-F238E27FC236}">
                <a16:creationId xmlns:a16="http://schemas.microsoft.com/office/drawing/2014/main" id="{348994F8-A789-424D-9F27-DF72B3787AD6}"/>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84749ABC-10E1-43AD-85C3-90C7E135C340}"/>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868113A8-4CA6-4116-9B69-9621D7331094}"/>
              </a:ext>
            </a:extLst>
          </p:cNvPr>
          <p:cNvSpPr>
            <a:spLocks noGrp="1"/>
          </p:cNvSpPr>
          <p:nvPr>
            <p:ph type="sldNum" sz="quarter" idx="12"/>
          </p:nvPr>
        </p:nvSpPr>
        <p:spPr/>
        <p:txBody>
          <a:bodyPr/>
          <a:lstStyle/>
          <a:p>
            <a:fld id="{4EEF9975-6C58-5C4C-8961-54FFA2646BAA}" type="slidenum">
              <a:rPr lang="en-US" smtClean="0"/>
              <a:t>4</a:t>
            </a:fld>
            <a:endParaRPr lang="en-US"/>
          </a:p>
        </p:txBody>
      </p:sp>
      <p:pic>
        <p:nvPicPr>
          <p:cNvPr id="8" name="Picture 7" descr="A screenshot of a cell phone&#10;&#10;Description automatically generated">
            <a:extLst>
              <a:ext uri="{FF2B5EF4-FFF2-40B4-BE49-F238E27FC236}">
                <a16:creationId xmlns:a16="http://schemas.microsoft.com/office/drawing/2014/main" id="{C35D65B4-2672-4DED-B339-8EA1D3743006}"/>
              </a:ext>
            </a:extLst>
          </p:cNvPr>
          <p:cNvPicPr>
            <a:picLocks noChangeAspect="1"/>
          </p:cNvPicPr>
          <p:nvPr/>
        </p:nvPicPr>
        <p:blipFill>
          <a:blip r:embed="rId2"/>
          <a:stretch>
            <a:fillRect/>
          </a:stretch>
        </p:blipFill>
        <p:spPr>
          <a:xfrm>
            <a:off x="420512" y="1969176"/>
            <a:ext cx="7056815" cy="4387174"/>
          </a:xfrm>
          <a:prstGeom prst="rect">
            <a:avLst/>
          </a:prstGeom>
        </p:spPr>
      </p:pic>
      <p:sp>
        <p:nvSpPr>
          <p:cNvPr id="9" name="TextBox 8">
            <a:extLst>
              <a:ext uri="{FF2B5EF4-FFF2-40B4-BE49-F238E27FC236}">
                <a16:creationId xmlns:a16="http://schemas.microsoft.com/office/drawing/2014/main" id="{34D69ECE-33B6-44A4-9994-B193CAA42166}"/>
              </a:ext>
            </a:extLst>
          </p:cNvPr>
          <p:cNvSpPr txBox="1"/>
          <p:nvPr/>
        </p:nvSpPr>
        <p:spPr>
          <a:xfrm>
            <a:off x="7477328" y="2752927"/>
            <a:ext cx="3876472" cy="2862322"/>
          </a:xfrm>
          <a:prstGeom prst="rect">
            <a:avLst/>
          </a:prstGeom>
          <a:noFill/>
        </p:spPr>
        <p:txBody>
          <a:bodyPr wrap="square" rtlCol="0">
            <a:spAutoFit/>
          </a:bodyPr>
          <a:lstStyle/>
          <a:p>
            <a:r>
              <a:rPr lang="en-US" dirty="0"/>
              <a:t>Eventually our tiles/submatrices are going to be split across SM’s</a:t>
            </a:r>
          </a:p>
          <a:p>
            <a:endParaRPr lang="en-US" dirty="0"/>
          </a:p>
          <a:p>
            <a:r>
              <a:rPr lang="en-US" dirty="0"/>
              <a:t>We want to minimize inter-SM communication </a:t>
            </a:r>
          </a:p>
          <a:p>
            <a:endParaRPr lang="en-US" dirty="0"/>
          </a:p>
          <a:p>
            <a:r>
              <a:rPr lang="en-US" dirty="0"/>
              <a:t>Or maximize memory reuse in L1 Cache and Register File</a:t>
            </a:r>
          </a:p>
          <a:p>
            <a:endParaRPr lang="en-US" dirty="0"/>
          </a:p>
          <a:p>
            <a:r>
              <a:rPr lang="en-US" dirty="0"/>
              <a:t>32 threads per Warp Scheduler</a:t>
            </a:r>
          </a:p>
        </p:txBody>
      </p:sp>
    </p:spTree>
    <p:extLst>
      <p:ext uri="{BB962C8B-B14F-4D97-AF65-F5344CB8AC3E}">
        <p14:creationId xmlns:p14="http://schemas.microsoft.com/office/powerpoint/2010/main" val="3212361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Feature Evaluation (GPU Multiplexing)</a:t>
            </a:r>
            <a:endParaRPr dirty="0"/>
          </a:p>
        </p:txBody>
      </p:sp>
      <p:pic>
        <p:nvPicPr>
          <p:cNvPr id="194" name="Google Shape;194;p34"/>
          <p:cNvPicPr preferRelativeResize="0"/>
          <p:nvPr/>
        </p:nvPicPr>
        <p:blipFill>
          <a:blip r:embed="rId3">
            <a:alphaModFix/>
          </a:blip>
          <a:stretch>
            <a:fillRect/>
          </a:stretch>
        </p:blipFill>
        <p:spPr>
          <a:xfrm>
            <a:off x="415604" y="1667800"/>
            <a:ext cx="7874297" cy="4555200"/>
          </a:xfrm>
          <a:prstGeom prst="rect">
            <a:avLst/>
          </a:prstGeom>
          <a:noFill/>
          <a:ln>
            <a:noFill/>
          </a:ln>
        </p:spPr>
      </p:pic>
    </p:spTree>
    <p:extLst>
      <p:ext uri="{BB962C8B-B14F-4D97-AF65-F5344CB8AC3E}">
        <p14:creationId xmlns:p14="http://schemas.microsoft.com/office/powerpoint/2010/main" val="734638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Feature Evaluation (Prefix Batching)</a:t>
            </a:r>
            <a:endParaRPr dirty="0"/>
          </a:p>
        </p:txBody>
      </p:sp>
      <p:pic>
        <p:nvPicPr>
          <p:cNvPr id="200" name="Google Shape;200;p35"/>
          <p:cNvPicPr preferRelativeResize="0"/>
          <p:nvPr/>
        </p:nvPicPr>
        <p:blipFill>
          <a:blip r:embed="rId3">
            <a:alphaModFix/>
          </a:blip>
          <a:stretch>
            <a:fillRect/>
          </a:stretch>
        </p:blipFill>
        <p:spPr>
          <a:xfrm>
            <a:off x="415600" y="1552200"/>
            <a:ext cx="8966200" cy="5029200"/>
          </a:xfrm>
          <a:prstGeom prst="rect">
            <a:avLst/>
          </a:prstGeom>
          <a:noFill/>
          <a:ln>
            <a:noFill/>
          </a:ln>
        </p:spPr>
      </p:pic>
    </p:spTree>
    <p:extLst>
      <p:ext uri="{BB962C8B-B14F-4D97-AF65-F5344CB8AC3E}">
        <p14:creationId xmlns:p14="http://schemas.microsoft.com/office/powerpoint/2010/main" val="2328698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dirty="0"/>
              <a:t>Feature Evaluation (Squishy Scheduling)</a:t>
            </a:r>
            <a:endParaRPr dirty="0"/>
          </a:p>
        </p:txBody>
      </p:sp>
      <p:pic>
        <p:nvPicPr>
          <p:cNvPr id="206" name="Google Shape;206;p36"/>
          <p:cNvPicPr preferRelativeResize="0"/>
          <p:nvPr/>
        </p:nvPicPr>
        <p:blipFill>
          <a:blip r:embed="rId3">
            <a:alphaModFix/>
          </a:blip>
          <a:stretch>
            <a:fillRect/>
          </a:stretch>
        </p:blipFill>
        <p:spPr>
          <a:xfrm>
            <a:off x="415600" y="1536634"/>
            <a:ext cx="7622133" cy="4975567"/>
          </a:xfrm>
          <a:prstGeom prst="rect">
            <a:avLst/>
          </a:prstGeom>
          <a:noFill/>
          <a:ln>
            <a:noFill/>
          </a:ln>
        </p:spPr>
      </p:pic>
    </p:spTree>
    <p:extLst>
      <p:ext uri="{BB962C8B-B14F-4D97-AF65-F5344CB8AC3E}">
        <p14:creationId xmlns:p14="http://schemas.microsoft.com/office/powerpoint/2010/main" val="3546899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 dirty="0"/>
              <a:t>Feature Evaluation (Complex Query Analysis)</a:t>
            </a:r>
            <a:endParaRPr dirty="0"/>
          </a:p>
          <a:p>
            <a:endParaRPr dirty="0"/>
          </a:p>
        </p:txBody>
      </p:sp>
      <p:pic>
        <p:nvPicPr>
          <p:cNvPr id="212" name="Google Shape;212;p37"/>
          <p:cNvPicPr preferRelativeResize="0"/>
          <p:nvPr/>
        </p:nvPicPr>
        <p:blipFill>
          <a:blip r:embed="rId3">
            <a:alphaModFix/>
          </a:blip>
          <a:stretch>
            <a:fillRect/>
          </a:stretch>
        </p:blipFill>
        <p:spPr>
          <a:xfrm>
            <a:off x="621201" y="1473534"/>
            <a:ext cx="7538465" cy="4927367"/>
          </a:xfrm>
          <a:prstGeom prst="rect">
            <a:avLst/>
          </a:prstGeom>
          <a:noFill/>
          <a:ln>
            <a:noFill/>
          </a:ln>
        </p:spPr>
      </p:pic>
    </p:spTree>
    <p:extLst>
      <p:ext uri="{BB962C8B-B14F-4D97-AF65-F5344CB8AC3E}">
        <p14:creationId xmlns:p14="http://schemas.microsoft.com/office/powerpoint/2010/main" val="2594842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
              <a:t>Conclusion</a:t>
            </a:r>
            <a:endParaRPr/>
          </a:p>
        </p:txBody>
      </p:sp>
      <p:sp>
        <p:nvSpPr>
          <p:cNvPr id="218" name="Google Shape;218;p3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a:p>
          <a:p>
            <a:pPr indent="0">
              <a:spcBef>
                <a:spcPts val="2133"/>
              </a:spcBef>
              <a:buNone/>
            </a:pPr>
            <a:endParaRPr/>
          </a:p>
          <a:p>
            <a:pPr indent="0">
              <a:spcBef>
                <a:spcPts val="2133"/>
              </a:spcBef>
              <a:spcAft>
                <a:spcPts val="2133"/>
              </a:spcAft>
              <a:buNone/>
            </a:pPr>
            <a:r>
              <a:rPr lang="en"/>
              <a:t>“Nexus can achieve 1.8-12.7× more throughput relative to state-of-the-art baselines while staying within latency constraints (achieving a “good rate”) over 99% of the time”</a:t>
            </a:r>
            <a:endParaRPr/>
          </a:p>
        </p:txBody>
      </p:sp>
    </p:spTree>
    <p:extLst>
      <p:ext uri="{BB962C8B-B14F-4D97-AF65-F5344CB8AC3E}">
        <p14:creationId xmlns:p14="http://schemas.microsoft.com/office/powerpoint/2010/main" val="672835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31AA-8B9C-C14A-AB0E-86A528D6B866}"/>
              </a:ext>
            </a:extLst>
          </p:cNvPr>
          <p:cNvSpPr>
            <a:spLocks noGrp="1"/>
          </p:cNvSpPr>
          <p:nvPr>
            <p:ph type="title"/>
          </p:nvPr>
        </p:nvSpPr>
        <p:spPr/>
        <p:txBody>
          <a:bodyPr/>
          <a:lstStyle/>
          <a:p>
            <a:r>
              <a:rPr lang="en-US" dirty="0"/>
              <a:t>Discussion/Questions?</a:t>
            </a:r>
          </a:p>
        </p:txBody>
      </p:sp>
      <p:sp>
        <p:nvSpPr>
          <p:cNvPr id="3" name="Text Placeholder 2">
            <a:extLst>
              <a:ext uri="{FF2B5EF4-FFF2-40B4-BE49-F238E27FC236}">
                <a16:creationId xmlns:a16="http://schemas.microsoft.com/office/drawing/2014/main" id="{CD6E9A5C-68B1-F54E-9CE5-6BB54D358373}"/>
              </a:ext>
            </a:extLst>
          </p:cNvPr>
          <p:cNvSpPr>
            <a:spLocks noGrp="1"/>
          </p:cNvSpPr>
          <p:nvPr>
            <p:ph type="body" idx="1"/>
          </p:nvPr>
        </p:nvSpPr>
        <p:spPr/>
        <p:txBody>
          <a:bodyPr/>
          <a:lstStyle/>
          <a:p>
            <a:r>
              <a:rPr lang="en-US" dirty="0"/>
              <a:t>No downsides mentioned in the paper</a:t>
            </a:r>
          </a:p>
          <a:p>
            <a:pPr marL="152396" indent="0">
              <a:buNone/>
            </a:pPr>
            <a:endParaRPr lang="en-US" dirty="0"/>
          </a:p>
          <a:p>
            <a:r>
              <a:rPr lang="en-US" dirty="0"/>
              <a:t>What if we changed the 99% SLO limit?</a:t>
            </a:r>
          </a:p>
          <a:p>
            <a:pPr marL="152396" indent="0">
              <a:buNone/>
            </a:pPr>
            <a:endParaRPr lang="en-US" dirty="0"/>
          </a:p>
          <a:p>
            <a:r>
              <a:rPr lang="en-US" dirty="0"/>
              <a:t>Could early drop lead to starvation?</a:t>
            </a:r>
          </a:p>
          <a:p>
            <a:endParaRPr lang="en-US" dirty="0"/>
          </a:p>
          <a:p>
            <a:r>
              <a:rPr lang="en-US" dirty="0"/>
              <a:t>How does Nexus handle failures?</a:t>
            </a:r>
          </a:p>
          <a:p>
            <a:pPr marL="152396" indent="0">
              <a:buNone/>
            </a:pPr>
            <a:endParaRPr lang="en-US" dirty="0"/>
          </a:p>
          <a:p>
            <a:endParaRPr lang="en-US" dirty="0"/>
          </a:p>
        </p:txBody>
      </p:sp>
      <p:sp>
        <p:nvSpPr>
          <p:cNvPr id="4" name="Slide Number Placeholder 3">
            <a:extLst>
              <a:ext uri="{FF2B5EF4-FFF2-40B4-BE49-F238E27FC236}">
                <a16:creationId xmlns:a16="http://schemas.microsoft.com/office/drawing/2014/main" id="{3F7270D9-9327-CC46-A742-EE79E3A52656}"/>
              </a:ext>
            </a:extLst>
          </p:cNvPr>
          <p:cNvSpPr>
            <a:spLocks noGrp="1"/>
          </p:cNvSpPr>
          <p:nvPr>
            <p:ph type="sldNum" idx="12"/>
          </p:nvPr>
        </p:nvSpPr>
        <p:spPr/>
        <p:txBody>
          <a:bodyPr/>
          <a:lstStyle/>
          <a:p>
            <a:fld id="{00000000-1234-1234-1234-123412341234}" type="slidenum">
              <a:rPr lang="en" smtClean="0"/>
              <a:pPr/>
              <a:t>45</a:t>
            </a:fld>
            <a:endParaRPr lang="en"/>
          </a:p>
        </p:txBody>
      </p:sp>
    </p:spTree>
    <p:extLst>
      <p:ext uri="{BB962C8B-B14F-4D97-AF65-F5344CB8AC3E}">
        <p14:creationId xmlns:p14="http://schemas.microsoft.com/office/powerpoint/2010/main" val="136705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DFE8-B0D6-4989-BB54-1023DD23C0B2}"/>
              </a:ext>
            </a:extLst>
          </p:cNvPr>
          <p:cNvSpPr>
            <a:spLocks noGrp="1"/>
          </p:cNvSpPr>
          <p:nvPr>
            <p:ph type="ctrTitle"/>
          </p:nvPr>
        </p:nvSpPr>
        <p:spPr>
          <a:xfrm>
            <a:off x="838200" y="604836"/>
            <a:ext cx="10182225" cy="1452563"/>
          </a:xfrm>
        </p:spPr>
        <p:txBody>
          <a:bodyPr>
            <a:normAutofit/>
          </a:bodyPr>
          <a:lstStyle/>
          <a:p>
            <a:r>
              <a:rPr lang="en-US" sz="4400" dirty="0"/>
              <a:t>Competitors/foils</a:t>
            </a:r>
          </a:p>
        </p:txBody>
      </p:sp>
      <p:sp>
        <p:nvSpPr>
          <p:cNvPr id="3" name="Subtitle 2">
            <a:extLst>
              <a:ext uri="{FF2B5EF4-FFF2-40B4-BE49-F238E27FC236}">
                <a16:creationId xmlns:a16="http://schemas.microsoft.com/office/drawing/2014/main" id="{41512AE6-59FB-46EB-8C7A-3A59D4732315}"/>
              </a:ext>
            </a:extLst>
          </p:cNvPr>
          <p:cNvSpPr>
            <a:spLocks noGrp="1"/>
          </p:cNvSpPr>
          <p:nvPr>
            <p:ph type="subTitle" idx="1"/>
          </p:nvPr>
        </p:nvSpPr>
        <p:spPr>
          <a:xfrm>
            <a:off x="1524000" y="2057399"/>
            <a:ext cx="9144000" cy="4361156"/>
          </a:xfrm>
        </p:spPr>
        <p:txBody>
          <a:bodyPr>
            <a:normAutofit/>
          </a:bodyPr>
          <a:lstStyle/>
          <a:p>
            <a:pPr marL="342900" indent="-342900" algn="l">
              <a:buFont typeface="Arial" panose="020B0604020202020204" pitchFamily="34" charset="0"/>
              <a:buChar char="•"/>
            </a:pPr>
            <a:r>
              <a:rPr lang="en-US" sz="2800" dirty="0" err="1"/>
              <a:t>DeepCPU</a:t>
            </a:r>
            <a:r>
              <a:rPr lang="en-US" sz="2800" dirty="0"/>
              <a:t> - current best option but uses only CPU, doesn’t scale with model size</a:t>
            </a:r>
          </a:p>
          <a:p>
            <a:pPr marL="342900" indent="-342900" algn="l">
              <a:buFont typeface="Arial" panose="020B0604020202020204" pitchFamily="34" charset="0"/>
              <a:buChar char="•"/>
            </a:pPr>
            <a:r>
              <a:rPr lang="en-US" sz="2800" dirty="0" err="1"/>
              <a:t>cuDNN</a:t>
            </a:r>
            <a:r>
              <a:rPr lang="en-US" sz="2800" dirty="0"/>
              <a:t> - works but doesn’t scale with batch size</a:t>
            </a:r>
          </a:p>
          <a:p>
            <a:pPr marL="342900" indent="-342900" algn="l">
              <a:buFont typeface="Arial" panose="020B0604020202020204" pitchFamily="34" charset="0"/>
              <a:buChar char="•"/>
            </a:pPr>
            <a:r>
              <a:rPr lang="en-US" sz="2800" dirty="0" err="1"/>
              <a:t>Tensorflow</a:t>
            </a:r>
            <a:r>
              <a:rPr lang="en-US" sz="2800" dirty="0"/>
              <a:t> - very high latency, repeatedly loads model weights</a:t>
            </a:r>
          </a:p>
          <a:p>
            <a:pPr marL="342900" indent="-342900" algn="l">
              <a:buFont typeface="Arial" panose="020B0604020202020204" pitchFamily="34" charset="0"/>
              <a:buChar char="•"/>
            </a:pPr>
            <a:r>
              <a:rPr lang="en-US" sz="2800" dirty="0" err="1"/>
              <a:t>TensorRT</a:t>
            </a:r>
            <a:r>
              <a:rPr lang="en-US" sz="2800" dirty="0"/>
              <a:t> - good operator optimizations, very high latency</a:t>
            </a:r>
          </a:p>
        </p:txBody>
      </p:sp>
      <p:sp>
        <p:nvSpPr>
          <p:cNvPr id="4" name="Date Placeholder 3">
            <a:extLst>
              <a:ext uri="{FF2B5EF4-FFF2-40B4-BE49-F238E27FC236}">
                <a16:creationId xmlns:a16="http://schemas.microsoft.com/office/drawing/2014/main" id="{7BD06034-5B40-4594-9E15-3A266AE8E94E}"/>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7CE48CBB-159D-4A11-831A-3A0F49719F51}"/>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479C78D6-1B23-4A64-84E6-A363AEF13027}"/>
              </a:ext>
            </a:extLst>
          </p:cNvPr>
          <p:cNvSpPr>
            <a:spLocks noGrp="1"/>
          </p:cNvSpPr>
          <p:nvPr>
            <p:ph type="sldNum" sz="quarter" idx="12"/>
          </p:nvPr>
        </p:nvSpPr>
        <p:spPr/>
        <p:txBody>
          <a:bodyPr/>
          <a:lstStyle/>
          <a:p>
            <a:fld id="{4EEF9975-6C58-5C4C-8961-54FFA2646BAA}" type="slidenum">
              <a:rPr lang="en-US" smtClean="0"/>
              <a:t>5</a:t>
            </a:fld>
            <a:endParaRPr lang="en-US"/>
          </a:p>
        </p:txBody>
      </p:sp>
    </p:spTree>
    <p:extLst>
      <p:ext uri="{BB962C8B-B14F-4D97-AF65-F5344CB8AC3E}">
        <p14:creationId xmlns:p14="http://schemas.microsoft.com/office/powerpoint/2010/main" val="20706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6397-19B9-4198-B21B-3E7B0E42C9EE}"/>
              </a:ext>
            </a:extLst>
          </p:cNvPr>
          <p:cNvSpPr>
            <a:spLocks noGrp="1"/>
          </p:cNvSpPr>
          <p:nvPr>
            <p:ph type="ctrTitle"/>
          </p:nvPr>
        </p:nvSpPr>
        <p:spPr>
          <a:xfrm>
            <a:off x="1524000" y="625474"/>
            <a:ext cx="9144000" cy="1006475"/>
          </a:xfrm>
        </p:spPr>
        <p:txBody>
          <a:bodyPr>
            <a:normAutofit/>
          </a:bodyPr>
          <a:lstStyle/>
          <a:p>
            <a:r>
              <a:rPr lang="en-US" sz="4400" dirty="0"/>
              <a:t>Introducing GRNN</a:t>
            </a:r>
          </a:p>
        </p:txBody>
      </p:sp>
      <p:sp>
        <p:nvSpPr>
          <p:cNvPr id="3" name="Subtitle 2">
            <a:extLst>
              <a:ext uri="{FF2B5EF4-FFF2-40B4-BE49-F238E27FC236}">
                <a16:creationId xmlns:a16="http://schemas.microsoft.com/office/drawing/2014/main" id="{C2E9CCF3-6E12-4723-943A-F3EE8ACD7BDA}"/>
              </a:ext>
            </a:extLst>
          </p:cNvPr>
          <p:cNvSpPr>
            <a:spLocks noGrp="1"/>
          </p:cNvSpPr>
          <p:nvPr>
            <p:ph type="subTitle" idx="1"/>
          </p:nvPr>
        </p:nvSpPr>
        <p:spPr>
          <a:xfrm>
            <a:off x="1524000" y="2228296"/>
            <a:ext cx="9144000" cy="3861786"/>
          </a:xfrm>
        </p:spPr>
        <p:txBody>
          <a:bodyPr>
            <a:normAutofit/>
          </a:bodyPr>
          <a:lstStyle/>
          <a:p>
            <a:pPr algn="l"/>
            <a:r>
              <a:rPr lang="en-US" dirty="0"/>
              <a:t>GRNN is a GPU based library for serving RNN models which utilizes a persistent threading technique to minimize memory overhead </a:t>
            </a:r>
          </a:p>
          <a:p>
            <a:pPr algn="l"/>
            <a:endParaRPr lang="en-US" dirty="0"/>
          </a:p>
          <a:p>
            <a:pPr algn="l"/>
            <a:r>
              <a:rPr lang="en-US" dirty="0"/>
              <a:t>Main targets of innovation:</a:t>
            </a:r>
          </a:p>
          <a:p>
            <a:pPr marL="342900" indent="-342900" algn="l">
              <a:buFont typeface="Arial" panose="020B0604020202020204" pitchFamily="34" charset="0"/>
              <a:buChar char="•"/>
            </a:pPr>
            <a:r>
              <a:rPr lang="en-US" dirty="0"/>
              <a:t>Novel output based tiling technique to reduce global synchronization costs</a:t>
            </a:r>
          </a:p>
          <a:p>
            <a:pPr marL="342900" indent="-342900" algn="l">
              <a:buFont typeface="Arial" panose="020B0604020202020204" pitchFamily="34" charset="0"/>
              <a:buChar char="•"/>
            </a:pPr>
            <a:r>
              <a:rPr lang="en-US" dirty="0"/>
              <a:t>A flexible thread-to-computation mapping strategy to maximize chip utilization</a:t>
            </a:r>
          </a:p>
          <a:p>
            <a:pPr marL="342900" indent="-342900" algn="l">
              <a:buFont typeface="Arial" panose="020B0604020202020204" pitchFamily="34" charset="0"/>
              <a:buChar char="•"/>
            </a:pPr>
            <a:r>
              <a:rPr lang="en-US" dirty="0"/>
              <a:t>A model configuration optimizer</a:t>
            </a:r>
          </a:p>
          <a:p>
            <a:pPr algn="l"/>
            <a:endParaRPr lang="en-US" dirty="0"/>
          </a:p>
        </p:txBody>
      </p:sp>
      <p:sp>
        <p:nvSpPr>
          <p:cNvPr id="4" name="Date Placeholder 3">
            <a:extLst>
              <a:ext uri="{FF2B5EF4-FFF2-40B4-BE49-F238E27FC236}">
                <a16:creationId xmlns:a16="http://schemas.microsoft.com/office/drawing/2014/main" id="{93EE5277-10B9-4E42-88B8-01E21AF6A57A}"/>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090AEFDB-B804-4C90-9B39-088C880BD039}"/>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A91005DF-8B92-47C3-B90D-384986A87D30}"/>
              </a:ext>
            </a:extLst>
          </p:cNvPr>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428600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61EF-A944-4CEF-873A-1301BBD0A0B4}"/>
              </a:ext>
            </a:extLst>
          </p:cNvPr>
          <p:cNvSpPr>
            <a:spLocks noGrp="1"/>
          </p:cNvSpPr>
          <p:nvPr>
            <p:ph type="ctrTitle"/>
          </p:nvPr>
        </p:nvSpPr>
        <p:spPr>
          <a:xfrm>
            <a:off x="1524000" y="390601"/>
            <a:ext cx="9144000" cy="1006475"/>
          </a:xfrm>
        </p:spPr>
        <p:txBody>
          <a:bodyPr>
            <a:normAutofit/>
          </a:bodyPr>
          <a:lstStyle/>
          <a:p>
            <a:r>
              <a:rPr lang="en-US" sz="4000" dirty="0"/>
              <a:t>Basic sketch of GRNN flow</a:t>
            </a:r>
          </a:p>
        </p:txBody>
      </p:sp>
      <p:sp>
        <p:nvSpPr>
          <p:cNvPr id="3" name="Subtitle 2">
            <a:extLst>
              <a:ext uri="{FF2B5EF4-FFF2-40B4-BE49-F238E27FC236}">
                <a16:creationId xmlns:a16="http://schemas.microsoft.com/office/drawing/2014/main" id="{EAB70F59-B8E2-46B7-B3B5-64E49973B4A1}"/>
              </a:ext>
            </a:extLst>
          </p:cNvPr>
          <p:cNvSpPr>
            <a:spLocks noGrp="1"/>
          </p:cNvSpPr>
          <p:nvPr>
            <p:ph type="subTitle" idx="1"/>
          </p:nvPr>
        </p:nvSpPr>
        <p:spPr>
          <a:xfrm>
            <a:off x="8754895" y="1750979"/>
            <a:ext cx="2976662" cy="4202349"/>
          </a:xfrm>
        </p:spPr>
        <p:txBody>
          <a:bodyPr>
            <a:normAutofit/>
          </a:bodyPr>
          <a:lstStyle/>
          <a:p>
            <a:pPr marL="457200" indent="-457200" algn="l">
              <a:buFont typeface="+mj-lt"/>
              <a:buAutoNum type="arabicPeriod"/>
            </a:pPr>
            <a:r>
              <a:rPr lang="en-US" sz="2000" dirty="0"/>
              <a:t>Hidden state H is replicated in each SM’s shared memory</a:t>
            </a:r>
          </a:p>
          <a:p>
            <a:pPr marL="457200" indent="-457200" algn="l">
              <a:buFont typeface="+mj-lt"/>
              <a:buAutoNum type="arabicPeriod"/>
            </a:pPr>
            <a:r>
              <a:rPr lang="en-US" sz="2000" dirty="0"/>
              <a:t>Threads are mapped to the weight matrix and state</a:t>
            </a:r>
          </a:p>
          <a:p>
            <a:pPr marL="457200" indent="-457200" algn="l">
              <a:buFont typeface="+mj-lt"/>
              <a:buAutoNum type="arabicPeriod"/>
            </a:pPr>
            <a:r>
              <a:rPr lang="en-US" sz="2000" dirty="0"/>
              <a:t>Optimized operators are applied to locally update H</a:t>
            </a:r>
          </a:p>
          <a:p>
            <a:pPr marL="457200" indent="-457200" algn="l">
              <a:buFont typeface="+mj-lt"/>
              <a:buAutoNum type="arabicPeriod"/>
            </a:pPr>
            <a:r>
              <a:rPr lang="en-US" sz="2000" dirty="0"/>
              <a:t> Local slices of H are merged into global H</a:t>
            </a:r>
          </a:p>
          <a:p>
            <a:pPr marL="457200" indent="-457200" algn="l">
              <a:buFont typeface="+mj-lt"/>
              <a:buAutoNum type="arabicPeriod"/>
            </a:pPr>
            <a:endParaRPr lang="en-US" sz="2000" dirty="0"/>
          </a:p>
          <a:p>
            <a:pPr marL="457200" indent="-457200" algn="l">
              <a:buFont typeface="+mj-lt"/>
              <a:buAutoNum type="arabicPeriod"/>
            </a:pPr>
            <a:endParaRPr lang="en-US" sz="2000" dirty="0"/>
          </a:p>
        </p:txBody>
      </p:sp>
      <p:sp>
        <p:nvSpPr>
          <p:cNvPr id="4" name="Date Placeholder 3">
            <a:extLst>
              <a:ext uri="{FF2B5EF4-FFF2-40B4-BE49-F238E27FC236}">
                <a16:creationId xmlns:a16="http://schemas.microsoft.com/office/drawing/2014/main" id="{6AF783CF-C61C-4B4F-A0C4-A0E9F8CC989E}"/>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66D9AB1E-932A-494E-A9F5-3889CEA7DD1D}"/>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44947D09-FB29-435B-A5E7-3C01279AE449}"/>
              </a:ext>
            </a:extLst>
          </p:cNvPr>
          <p:cNvSpPr>
            <a:spLocks noGrp="1"/>
          </p:cNvSpPr>
          <p:nvPr>
            <p:ph type="sldNum" sz="quarter" idx="12"/>
          </p:nvPr>
        </p:nvSpPr>
        <p:spPr/>
        <p:txBody>
          <a:bodyPr/>
          <a:lstStyle/>
          <a:p>
            <a:fld id="{4EEF9975-6C58-5C4C-8961-54FFA2646BAA}" type="slidenum">
              <a:rPr lang="en-US" smtClean="0"/>
              <a:t>7</a:t>
            </a:fld>
            <a:endParaRPr lang="en-US"/>
          </a:p>
        </p:txBody>
      </p:sp>
      <p:pic>
        <p:nvPicPr>
          <p:cNvPr id="8" name="Picture 7" descr="A screenshot of a cell phone&#10;&#10;Description automatically generated">
            <a:extLst>
              <a:ext uri="{FF2B5EF4-FFF2-40B4-BE49-F238E27FC236}">
                <a16:creationId xmlns:a16="http://schemas.microsoft.com/office/drawing/2014/main" id="{718039D4-9600-4D14-B9E4-CB0D381292A9}"/>
              </a:ext>
            </a:extLst>
          </p:cNvPr>
          <p:cNvPicPr>
            <a:picLocks noChangeAspect="1"/>
          </p:cNvPicPr>
          <p:nvPr/>
        </p:nvPicPr>
        <p:blipFill>
          <a:blip r:embed="rId2"/>
          <a:stretch>
            <a:fillRect/>
          </a:stretch>
        </p:blipFill>
        <p:spPr>
          <a:xfrm>
            <a:off x="301557" y="1595941"/>
            <a:ext cx="8153400" cy="4561543"/>
          </a:xfrm>
          <a:prstGeom prst="rect">
            <a:avLst/>
          </a:prstGeom>
        </p:spPr>
      </p:pic>
    </p:spTree>
    <p:extLst>
      <p:ext uri="{BB962C8B-B14F-4D97-AF65-F5344CB8AC3E}">
        <p14:creationId xmlns:p14="http://schemas.microsoft.com/office/powerpoint/2010/main" val="420332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64B-5BFA-4581-8D9F-9F9B105DFF4B}"/>
              </a:ext>
            </a:extLst>
          </p:cNvPr>
          <p:cNvSpPr>
            <a:spLocks noGrp="1"/>
          </p:cNvSpPr>
          <p:nvPr>
            <p:ph type="ctrTitle"/>
          </p:nvPr>
        </p:nvSpPr>
        <p:spPr>
          <a:xfrm>
            <a:off x="838200" y="528145"/>
            <a:ext cx="10120543" cy="914400"/>
          </a:xfrm>
        </p:spPr>
        <p:txBody>
          <a:bodyPr>
            <a:normAutofit/>
          </a:bodyPr>
          <a:lstStyle/>
          <a:p>
            <a:r>
              <a:rPr lang="en-US" sz="4400" dirty="0"/>
              <a:t>Tiling based persistent kernel</a:t>
            </a:r>
          </a:p>
        </p:txBody>
      </p:sp>
      <p:sp>
        <p:nvSpPr>
          <p:cNvPr id="3" name="Subtitle 2">
            <a:extLst>
              <a:ext uri="{FF2B5EF4-FFF2-40B4-BE49-F238E27FC236}">
                <a16:creationId xmlns:a16="http://schemas.microsoft.com/office/drawing/2014/main" id="{D044F761-4A8D-44D1-9A81-25BF868F5B0B}"/>
              </a:ext>
            </a:extLst>
          </p:cNvPr>
          <p:cNvSpPr>
            <a:spLocks noGrp="1"/>
          </p:cNvSpPr>
          <p:nvPr>
            <p:ph type="subTitle" idx="1"/>
          </p:nvPr>
        </p:nvSpPr>
        <p:spPr>
          <a:xfrm>
            <a:off x="1524000" y="1722268"/>
            <a:ext cx="9144000" cy="3535532"/>
          </a:xfrm>
        </p:spPr>
        <p:txBody>
          <a:bodyPr/>
          <a:lstStyle/>
          <a:p>
            <a:pPr marL="342900" indent="-342900" algn="l">
              <a:buFont typeface="Arial" panose="020B0604020202020204" pitchFamily="34" charset="0"/>
              <a:buChar char="•"/>
            </a:pPr>
            <a:r>
              <a:rPr lang="en-US" dirty="0"/>
              <a:t>The persistent thread approach is established and allows for data to persist in register files</a:t>
            </a:r>
          </a:p>
          <a:p>
            <a:pPr marL="342900" indent="-342900" algn="l">
              <a:buFont typeface="Arial" panose="020B0604020202020204" pitchFamily="34" charset="0"/>
              <a:buChar char="•"/>
            </a:pPr>
            <a:r>
              <a:rPr lang="en-US" dirty="0"/>
              <a:t>Matrices/operators are split across streaming multiprocessors</a:t>
            </a:r>
          </a:p>
          <a:p>
            <a:pPr marL="342900" indent="-342900" algn="l">
              <a:buFont typeface="Arial" panose="020B0604020202020204" pitchFamily="34" charset="0"/>
              <a:buChar char="•"/>
            </a:pPr>
            <a:r>
              <a:rPr lang="en-US" dirty="0"/>
              <a:t>Instead of splitting across the input tensors, GRNN first splits the output, identifies the relevant weights needed to produce said split, and then groups those weights into a tile on a single SM</a:t>
            </a:r>
          </a:p>
          <a:p>
            <a:pPr marL="342900" indent="-342900" algn="l">
              <a:buFont typeface="Arial" panose="020B0604020202020204" pitchFamily="34" charset="0"/>
              <a:buChar char="•"/>
            </a:pPr>
            <a:r>
              <a:rPr lang="en-US" dirty="0"/>
              <a:t>This allows the SM to perform all elementwise operations without any inter-SM communication until the next timestep/Global sync</a:t>
            </a:r>
          </a:p>
          <a:p>
            <a:pPr marL="342900" indent="-3429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1B21CDE2-8DD0-491D-ACE4-DDA717E6E945}"/>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CAC7D6AE-FCE6-4903-849B-4EFAB5D4CF05}"/>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990F3488-D010-4B73-B47B-CDC5B2C6A567}"/>
              </a:ext>
            </a:extLst>
          </p:cNvPr>
          <p:cNvSpPr>
            <a:spLocks noGrp="1"/>
          </p:cNvSpPr>
          <p:nvPr>
            <p:ph type="sldNum" sz="quarter" idx="12"/>
          </p:nvPr>
        </p:nvSpPr>
        <p:spPr/>
        <p:txBody>
          <a:bodyPr/>
          <a:lstStyle/>
          <a:p>
            <a:fld id="{4EEF9975-6C58-5C4C-8961-54FFA2646BAA}" type="slidenum">
              <a:rPr lang="en-US" smtClean="0"/>
              <a:t>8</a:t>
            </a:fld>
            <a:endParaRPr lang="en-US"/>
          </a:p>
        </p:txBody>
      </p:sp>
    </p:spTree>
    <p:extLst>
      <p:ext uri="{BB962C8B-B14F-4D97-AF65-F5344CB8AC3E}">
        <p14:creationId xmlns:p14="http://schemas.microsoft.com/office/powerpoint/2010/main" val="45594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64B-5BFA-4581-8D9F-9F9B105DFF4B}"/>
              </a:ext>
            </a:extLst>
          </p:cNvPr>
          <p:cNvSpPr>
            <a:spLocks noGrp="1"/>
          </p:cNvSpPr>
          <p:nvPr>
            <p:ph type="ctrTitle"/>
          </p:nvPr>
        </p:nvSpPr>
        <p:spPr>
          <a:xfrm>
            <a:off x="838200" y="528145"/>
            <a:ext cx="10120543" cy="914400"/>
          </a:xfrm>
        </p:spPr>
        <p:txBody>
          <a:bodyPr>
            <a:normAutofit/>
          </a:bodyPr>
          <a:lstStyle/>
          <a:p>
            <a:r>
              <a:rPr lang="en-US" sz="4400" dirty="0"/>
              <a:t>Tiling based persistent kernel</a:t>
            </a:r>
          </a:p>
        </p:txBody>
      </p:sp>
      <p:sp>
        <p:nvSpPr>
          <p:cNvPr id="4" name="Date Placeholder 3">
            <a:extLst>
              <a:ext uri="{FF2B5EF4-FFF2-40B4-BE49-F238E27FC236}">
                <a16:creationId xmlns:a16="http://schemas.microsoft.com/office/drawing/2014/main" id="{1B21CDE2-8DD0-491D-ACE4-DDA717E6E945}"/>
              </a:ext>
            </a:extLst>
          </p:cNvPr>
          <p:cNvSpPr>
            <a:spLocks noGrp="1"/>
          </p:cNvSpPr>
          <p:nvPr>
            <p:ph type="dt" sz="half" idx="10"/>
          </p:nvPr>
        </p:nvSpPr>
        <p:spPr/>
        <p:txBody>
          <a:bodyPr/>
          <a:lstStyle/>
          <a:p>
            <a:fld id="{739A753D-4D01-6B43-AED8-C7F86AD863CD}" type="datetime1">
              <a:rPr lang="en-US" smtClean="0"/>
              <a:t>2/24/20</a:t>
            </a:fld>
            <a:endParaRPr lang="en-US"/>
          </a:p>
        </p:txBody>
      </p:sp>
      <p:sp>
        <p:nvSpPr>
          <p:cNvPr id="5" name="Footer Placeholder 4">
            <a:extLst>
              <a:ext uri="{FF2B5EF4-FFF2-40B4-BE49-F238E27FC236}">
                <a16:creationId xmlns:a16="http://schemas.microsoft.com/office/drawing/2014/main" id="{CAC7D6AE-FCE6-4903-849B-4EFAB5D4CF05}"/>
              </a:ext>
            </a:extLst>
          </p:cNvPr>
          <p:cNvSpPr>
            <a:spLocks noGrp="1"/>
          </p:cNvSpPr>
          <p:nvPr>
            <p:ph type="ftr" sz="quarter" idx="11"/>
          </p:nvPr>
        </p:nvSpPr>
        <p:spPr/>
        <p:txBody>
          <a:bodyPr/>
          <a:lstStyle/>
          <a:p>
            <a:r>
              <a:rPr lang="en-US"/>
              <a:t>EECS 598 – W19</a:t>
            </a:r>
            <a:endParaRPr lang="en-US" dirty="0"/>
          </a:p>
        </p:txBody>
      </p:sp>
      <p:sp>
        <p:nvSpPr>
          <p:cNvPr id="6" name="Slide Number Placeholder 5">
            <a:extLst>
              <a:ext uri="{FF2B5EF4-FFF2-40B4-BE49-F238E27FC236}">
                <a16:creationId xmlns:a16="http://schemas.microsoft.com/office/drawing/2014/main" id="{990F3488-D010-4B73-B47B-CDC5B2C6A567}"/>
              </a:ext>
            </a:extLst>
          </p:cNvPr>
          <p:cNvSpPr>
            <a:spLocks noGrp="1"/>
          </p:cNvSpPr>
          <p:nvPr>
            <p:ph type="sldNum" sz="quarter" idx="12"/>
          </p:nvPr>
        </p:nvSpPr>
        <p:spPr/>
        <p:txBody>
          <a:bodyPr/>
          <a:lstStyle/>
          <a:p>
            <a:fld id="{4EEF9975-6C58-5C4C-8961-54FFA2646BAA}" type="slidenum">
              <a:rPr lang="en-US" smtClean="0"/>
              <a:t>9</a:t>
            </a:fld>
            <a:endParaRPr lang="en-US"/>
          </a:p>
        </p:txBody>
      </p:sp>
      <p:pic>
        <p:nvPicPr>
          <p:cNvPr id="12" name="Picture 11" descr="A close up of a map&#10;&#10;Description automatically generated">
            <a:extLst>
              <a:ext uri="{FF2B5EF4-FFF2-40B4-BE49-F238E27FC236}">
                <a16:creationId xmlns:a16="http://schemas.microsoft.com/office/drawing/2014/main" id="{D59CC5E9-4075-4B36-9E5C-81650F7AACDB}"/>
              </a:ext>
            </a:extLst>
          </p:cNvPr>
          <p:cNvPicPr>
            <a:picLocks noChangeAspect="1"/>
          </p:cNvPicPr>
          <p:nvPr/>
        </p:nvPicPr>
        <p:blipFill>
          <a:blip r:embed="rId2"/>
          <a:stretch>
            <a:fillRect/>
          </a:stretch>
        </p:blipFill>
        <p:spPr>
          <a:xfrm>
            <a:off x="905389" y="1437681"/>
            <a:ext cx="10381221" cy="4741395"/>
          </a:xfrm>
          <a:prstGeom prst="rect">
            <a:avLst/>
          </a:prstGeom>
        </p:spPr>
      </p:pic>
    </p:spTree>
    <p:extLst>
      <p:ext uri="{BB962C8B-B14F-4D97-AF65-F5344CB8AC3E}">
        <p14:creationId xmlns:p14="http://schemas.microsoft.com/office/powerpoint/2010/main" val="3799730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1686</Words>
  <Application>Microsoft Macintosh PowerPoint</Application>
  <PresentationFormat>Widescreen</PresentationFormat>
  <Paragraphs>243</Paragraphs>
  <Slides>45</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Gill Sans</vt:lpstr>
      <vt:lpstr>Gill Sans Light</vt:lpstr>
      <vt:lpstr>Office Theme</vt:lpstr>
      <vt:lpstr>GRNN: Low-Latency and Scalable RNN Inference on GPU’s</vt:lpstr>
      <vt:lpstr>Base Motivation</vt:lpstr>
      <vt:lpstr> What’s so special about RNN’s?</vt:lpstr>
      <vt:lpstr>Background: Nvidia Volta architecture peek</vt:lpstr>
      <vt:lpstr>Competitors/foils</vt:lpstr>
      <vt:lpstr>Introducing GRNN</vt:lpstr>
      <vt:lpstr>Basic sketch of GRNN flow</vt:lpstr>
      <vt:lpstr>Tiling based persistent kernel</vt:lpstr>
      <vt:lpstr>Tiling based persistent kernel</vt:lpstr>
      <vt:lpstr>Flexible thread mapping for balancing Streaming Multiprocessor usage</vt:lpstr>
      <vt:lpstr>Performance model and config selection</vt:lpstr>
      <vt:lpstr>Evaluation</vt:lpstr>
      <vt:lpstr>Evaluation</vt:lpstr>
      <vt:lpstr>Assessing configuration accuracy</vt:lpstr>
      <vt:lpstr>Eval: Real world models</vt:lpstr>
      <vt:lpstr>Related works</vt:lpstr>
      <vt:lpstr>Discussion</vt:lpstr>
      <vt:lpstr>Nexus: A GPU Cluster Engine for Accelerating DNN-Based Video Analysis</vt:lpstr>
      <vt:lpstr>Motivation</vt:lpstr>
      <vt:lpstr>Motivation Continued</vt:lpstr>
      <vt:lpstr>Conceptual Overview</vt:lpstr>
      <vt:lpstr>Main Techniques</vt:lpstr>
      <vt:lpstr>Squishy Bin Packing</vt:lpstr>
      <vt:lpstr>Squishy Bin Packing Example</vt:lpstr>
      <vt:lpstr>Complex Query Scheduling</vt:lpstr>
      <vt:lpstr>Nexus Architecture </vt:lpstr>
      <vt:lpstr>Epoch Steps</vt:lpstr>
      <vt:lpstr>Batch-aware Scheduling</vt:lpstr>
      <vt:lpstr>Scheduling Residual Workloads</vt:lpstr>
      <vt:lpstr>Scheduling Residual Workloads</vt:lpstr>
      <vt:lpstr>Scheduling Complex Queries</vt:lpstr>
      <vt:lpstr>Batch-aware Dispatch</vt:lpstr>
      <vt:lpstr>Related Work</vt:lpstr>
      <vt:lpstr>Evaluation</vt:lpstr>
      <vt:lpstr>Evaluation Methods</vt:lpstr>
      <vt:lpstr>Evaluation Results (Game)</vt:lpstr>
      <vt:lpstr>Evaluation Results (Traffic)</vt:lpstr>
      <vt:lpstr>Evaluation Results (Traffic)  </vt:lpstr>
      <vt:lpstr>Long-running Multi-application Evaluation</vt:lpstr>
      <vt:lpstr>Feature Evaluation (GPU Multiplexing)</vt:lpstr>
      <vt:lpstr>Feature Evaluation (Prefix Batching)</vt:lpstr>
      <vt:lpstr>Feature Evaluation (Squishy Scheduling)</vt:lpstr>
      <vt:lpstr>Feature Evaluation (Complex Query Analysis) </vt:lpstr>
      <vt:lpstr>Conclusion</vt:lpstr>
      <vt:lpstr>Discussion/Questions?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Stautberg, Adam</cp:lastModifiedBy>
  <cp:revision>45</cp:revision>
  <cp:lastPrinted>2020-02-24T16:45:35Z</cp:lastPrinted>
  <dcterms:created xsi:type="dcterms:W3CDTF">2015-12-27T15:42:19Z</dcterms:created>
  <dcterms:modified xsi:type="dcterms:W3CDTF">2020-02-24T16:52:14Z</dcterms:modified>
</cp:coreProperties>
</file>