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87" r:id="rId4"/>
    <p:sldId id="269" r:id="rId5"/>
    <p:sldId id="258" r:id="rId6"/>
    <p:sldId id="260" r:id="rId7"/>
    <p:sldId id="261" r:id="rId8"/>
    <p:sldId id="263" r:id="rId9"/>
    <p:sldId id="262" r:id="rId10"/>
    <p:sldId id="265" r:id="rId11"/>
    <p:sldId id="288" r:id="rId12"/>
    <p:sldId id="266" r:id="rId13"/>
    <p:sldId id="267" r:id="rId14"/>
    <p:sldId id="289" r:id="rId15"/>
    <p:sldId id="268" r:id="rId16"/>
    <p:sldId id="277" r:id="rId17"/>
    <p:sldId id="270" r:id="rId18"/>
    <p:sldId id="278" r:id="rId19"/>
    <p:sldId id="271" r:id="rId20"/>
    <p:sldId id="275" r:id="rId21"/>
    <p:sldId id="276" r:id="rId22"/>
    <p:sldId id="273" r:id="rId23"/>
    <p:sldId id="272" r:id="rId24"/>
    <p:sldId id="290" r:id="rId25"/>
    <p:sldId id="291" r:id="rId26"/>
    <p:sldId id="292" r:id="rId27"/>
    <p:sldId id="293" r:id="rId28"/>
    <p:sldId id="294" r:id="rId29"/>
    <p:sldId id="295" r:id="rId30"/>
    <p:sldId id="296" r:id="rId31"/>
    <p:sldId id="297" r:id="rId32"/>
    <p:sldId id="29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2401"/>
  </p:normalViewPr>
  <p:slideViewPr>
    <p:cSldViewPr snapToGrid="0" snapToObjects="1">
      <p:cViewPr varScale="1">
        <p:scale>
          <a:sx n="80" d="100"/>
          <a:sy n="80" d="100"/>
        </p:scale>
        <p:origin x="1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90234-F3E2-5C44-A2C9-30348AE59201}" type="datetimeFigureOut">
              <a:rPr lang="en-US" smtClean="0"/>
              <a:t>11/28/17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26283-1A6E-314D-9764-5052ADD717E0}" type="slidenum">
              <a:rPr lang="en-US" smtClean="0"/>
              <a:t>‹#›</a:t>
            </a:fld>
            <a:endParaRPr lang="en-US"/>
          </a:p>
        </p:txBody>
      </p:sp>
    </p:spTree>
    <p:extLst>
      <p:ext uri="{BB962C8B-B14F-4D97-AF65-F5344CB8AC3E}">
        <p14:creationId xmlns:p14="http://schemas.microsoft.com/office/powerpoint/2010/main" val="80304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Two</a:t>
            </a:r>
            <a:r>
              <a:rPr lang="zh-CN" altLang="en-US" dirty="0" smtClean="0"/>
              <a:t> </a:t>
            </a:r>
            <a:r>
              <a:rPr lang="en-US" altLang="zh-CN" dirty="0" smtClean="0"/>
              <a:t>papers</a:t>
            </a:r>
            <a:r>
              <a:rPr lang="zh-CN" altLang="en-US" baseline="0" dirty="0" smtClean="0"/>
              <a:t> </a:t>
            </a:r>
            <a:r>
              <a:rPr lang="en-US" altLang="zh-CN" baseline="0" dirty="0" smtClean="0"/>
              <a:t>about</a:t>
            </a:r>
            <a:r>
              <a:rPr lang="zh-CN" altLang="en-US" baseline="0" dirty="0" smtClean="0"/>
              <a:t> </a:t>
            </a:r>
            <a:r>
              <a:rPr lang="en-US" altLang="zh-CN" baseline="0" dirty="0" smtClean="0"/>
              <a:t>farm</a:t>
            </a:r>
            <a:endParaRPr lang="en-US" altLang="zh-CN" dirty="0" smtClean="0"/>
          </a:p>
          <a:p>
            <a:endParaRPr lang="en-US" dirty="0" smtClean="0"/>
          </a:p>
          <a:p>
            <a:r>
              <a:rPr lang="en-US" altLang="zh-CN" dirty="0" smtClean="0"/>
              <a:t>The</a:t>
            </a:r>
            <a:r>
              <a:rPr lang="zh-CN" altLang="en-US" dirty="0" smtClean="0"/>
              <a:t> </a:t>
            </a:r>
            <a:r>
              <a:rPr lang="en-US" altLang="zh-CN" dirty="0" err="1" smtClean="0"/>
              <a:t>firstone</a:t>
            </a:r>
            <a:r>
              <a:rPr lang="zh-CN" altLang="en-US" dirty="0" smtClean="0"/>
              <a:t> </a:t>
            </a:r>
            <a:r>
              <a:rPr lang="en-US" altLang="zh-CN" dirty="0" smtClean="0"/>
              <a:t>will</a:t>
            </a:r>
            <a:r>
              <a:rPr lang="zh-CN" altLang="en-US" baseline="0" dirty="0" smtClean="0"/>
              <a:t> </a:t>
            </a:r>
            <a:r>
              <a:rPr lang="en-US" altLang="zh-CN" baseline="0" dirty="0" smtClean="0"/>
              <a:t>give</a:t>
            </a:r>
            <a:r>
              <a:rPr lang="zh-CN" altLang="en-US" baseline="0" dirty="0" smtClean="0"/>
              <a:t> </a:t>
            </a:r>
            <a:r>
              <a:rPr lang="en-US" altLang="zh-CN" baseline="0" dirty="0" smtClean="0"/>
              <a:t>you</a:t>
            </a:r>
            <a:r>
              <a:rPr lang="zh-CN" altLang="en-US" baseline="0" dirty="0" smtClean="0"/>
              <a:t> </a:t>
            </a:r>
            <a:r>
              <a:rPr lang="en-US" altLang="zh-CN" baseline="0" dirty="0" smtClean="0"/>
              <a:t>an</a:t>
            </a:r>
            <a:r>
              <a:rPr lang="zh-CN" altLang="en-US" baseline="0" dirty="0" smtClean="0"/>
              <a:t> </a:t>
            </a:r>
            <a:r>
              <a:rPr lang="en-US" altLang="zh-CN" baseline="0" dirty="0" smtClean="0"/>
              <a:t>overall</a:t>
            </a:r>
            <a:r>
              <a:rPr lang="zh-CN" altLang="en-US" baseline="0" dirty="0" smtClean="0"/>
              <a:t> </a:t>
            </a:r>
            <a:r>
              <a:rPr lang="en-US" altLang="zh-CN" baseline="0" dirty="0" smtClean="0"/>
              <a:t>introduction</a:t>
            </a:r>
            <a:r>
              <a:rPr lang="zh-CN" altLang="en-US" baseline="0" dirty="0" smtClean="0"/>
              <a:t> </a:t>
            </a:r>
            <a:r>
              <a:rPr lang="en-US" altLang="zh-CN" baseline="0" dirty="0" smtClean="0"/>
              <a:t>to</a:t>
            </a:r>
            <a:r>
              <a:rPr lang="zh-CN" altLang="en-US" baseline="0" dirty="0" smtClean="0"/>
              <a:t> </a:t>
            </a:r>
            <a:r>
              <a:rPr lang="en-US" altLang="zh-CN" baseline="0" dirty="0" smtClean="0"/>
              <a:t>it,</a:t>
            </a:r>
            <a:r>
              <a:rPr lang="zh-CN" altLang="en-US" baseline="0" dirty="0" smtClean="0"/>
              <a:t> </a:t>
            </a:r>
            <a:r>
              <a:rPr lang="en-US" altLang="zh-CN" baseline="0" dirty="0" smtClean="0"/>
              <a:t>while</a:t>
            </a:r>
            <a:r>
              <a:rPr lang="zh-CN" altLang="en-US" baseline="0" dirty="0" smtClean="0"/>
              <a:t> </a:t>
            </a:r>
            <a:r>
              <a:rPr lang="en-US" altLang="zh-CN" baseline="0" dirty="0" smtClean="0"/>
              <a:t>the</a:t>
            </a:r>
            <a:r>
              <a:rPr lang="zh-CN" altLang="en-US" baseline="0" dirty="0" smtClean="0"/>
              <a:t> </a:t>
            </a:r>
            <a:r>
              <a:rPr lang="en-US" altLang="zh-CN" baseline="0" dirty="0" smtClean="0"/>
              <a:t>other</a:t>
            </a:r>
            <a:r>
              <a:rPr lang="zh-CN" altLang="en-US" baseline="0" dirty="0" smtClean="0"/>
              <a:t> </a:t>
            </a:r>
            <a:r>
              <a:rPr lang="en-US" altLang="zh-CN" baseline="0" dirty="0" smtClean="0"/>
              <a:t>one</a:t>
            </a:r>
            <a:r>
              <a:rPr lang="zh-CN" altLang="en-US" baseline="0" dirty="0" smtClean="0"/>
              <a:t> </a:t>
            </a:r>
            <a:r>
              <a:rPr lang="en-US" altLang="zh-CN" baseline="0" dirty="0" smtClean="0"/>
              <a:t>focus</a:t>
            </a:r>
            <a:r>
              <a:rPr lang="zh-CN" altLang="en-US" baseline="0" dirty="0" smtClean="0"/>
              <a:t> </a:t>
            </a:r>
            <a:r>
              <a:rPr lang="en-US" altLang="zh-CN" baseline="0" dirty="0" smtClean="0"/>
              <a:t>on</a:t>
            </a:r>
            <a:r>
              <a:rPr lang="zh-CN" altLang="en-US" baseline="0" dirty="0" smtClean="0"/>
              <a:t> </a:t>
            </a:r>
            <a:r>
              <a:rPr lang="en-US" altLang="zh-CN" baseline="0" dirty="0" smtClean="0"/>
              <a:t>the</a:t>
            </a:r>
            <a:r>
              <a:rPr lang="zh-CN" altLang="en-US" baseline="0" dirty="0" smtClean="0"/>
              <a:t> </a:t>
            </a:r>
            <a:r>
              <a:rPr lang="en-US" altLang="zh-CN" baseline="0" dirty="0" smtClean="0"/>
              <a:t>transaction.</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1</a:t>
            </a:fld>
            <a:endParaRPr lang="en-US"/>
          </a:p>
        </p:txBody>
      </p:sp>
    </p:spTree>
    <p:extLst>
      <p:ext uri="{BB962C8B-B14F-4D97-AF65-F5344CB8AC3E}">
        <p14:creationId xmlns:p14="http://schemas.microsoft.com/office/powerpoint/2010/main" val="923028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zh-CN" altLang="en-US" dirty="0" smtClean="0"/>
              <a:t> </a:t>
            </a:r>
            <a:r>
              <a:rPr lang="en-US" altLang="zh-CN" dirty="0" smtClean="0"/>
              <a:t>format</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address</a:t>
            </a:r>
            <a:r>
              <a:rPr lang="zh-CN" altLang="en-US" dirty="0" smtClean="0"/>
              <a:t>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the region is stored locally, </a:t>
            </a:r>
            <a:r>
              <a:rPr lang="en-US" sz="1200" kern="1200" dirty="0" err="1" smtClean="0">
                <a:solidFill>
                  <a:schemeClr val="tx1"/>
                </a:solidFill>
                <a:effectLst/>
                <a:latin typeface="+mn-lt"/>
                <a:ea typeface="+mn-ea"/>
                <a:cs typeface="+mn-cs"/>
              </a:rPr>
              <a:t>FaRM</a:t>
            </a:r>
            <a:r>
              <a:rPr lang="en-US" sz="1200" kern="1200" dirty="0" smtClean="0">
                <a:solidFill>
                  <a:schemeClr val="tx1"/>
                </a:solidFill>
                <a:effectLst/>
                <a:latin typeface="+mn-lt"/>
                <a:ea typeface="+mn-ea"/>
                <a:cs typeface="+mn-cs"/>
              </a:rPr>
              <a:t> uses local memory accesses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选择性</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Otherwise, </a:t>
            </a:r>
            <a:r>
              <a:rPr lang="en-US" sz="1200" kern="1200" dirty="0" err="1" smtClean="0">
                <a:solidFill>
                  <a:schemeClr val="tx1"/>
                </a:solidFill>
                <a:effectLst/>
                <a:latin typeface="+mn-lt"/>
                <a:ea typeface="+mn-ea"/>
                <a:cs typeface="+mn-cs"/>
              </a:rPr>
              <a:t>FaRM</a:t>
            </a:r>
            <a:r>
              <a:rPr lang="en-US" sz="1200" kern="1200" dirty="0" smtClean="0">
                <a:solidFill>
                  <a:schemeClr val="tx1"/>
                </a:solidFill>
                <a:effectLst/>
                <a:latin typeface="+mn-lt"/>
                <a:ea typeface="+mn-ea"/>
                <a:cs typeface="+mn-cs"/>
              </a:rPr>
              <a:t> contacts the remote machine to obtain a capability for the region, and then uses the capability, the offset in the address and the object size to build an RDMA request.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7326283-1A6E-314D-9764-5052ADD717E0}" type="slidenum">
              <a:rPr lang="en-US" smtClean="0"/>
              <a:t>10</a:t>
            </a:fld>
            <a:endParaRPr lang="en-US"/>
          </a:p>
        </p:txBody>
      </p:sp>
    </p:spTree>
    <p:extLst>
      <p:ext uri="{BB962C8B-B14F-4D97-AF65-F5344CB8AC3E}">
        <p14:creationId xmlns:p14="http://schemas.microsoft.com/office/powerpoint/2010/main" val="596132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access an object, </a:t>
            </a:r>
            <a:r>
              <a:rPr lang="en-US" sz="1200" kern="1200" dirty="0" err="1" smtClean="0">
                <a:solidFill>
                  <a:schemeClr val="tx1"/>
                </a:solidFill>
                <a:effectLst/>
                <a:latin typeface="+mn-lt"/>
                <a:ea typeface="+mn-ea"/>
                <a:cs typeface="+mn-cs"/>
              </a:rPr>
              <a:t>FaRM</a:t>
            </a:r>
            <a:r>
              <a:rPr lang="en-US" sz="1200" kern="1200" dirty="0" smtClean="0">
                <a:solidFill>
                  <a:schemeClr val="tx1"/>
                </a:solidFill>
                <a:effectLst/>
                <a:latin typeface="+mn-lt"/>
                <a:ea typeface="+mn-ea"/>
                <a:cs typeface="+mn-cs"/>
              </a:rPr>
              <a:t> uses a form of consistent hashing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will</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introduce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consistent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hashing</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use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7326283-1A6E-314D-9764-5052ADD717E0}" type="slidenum">
              <a:rPr lang="en-US" smtClean="0"/>
              <a:t>11</a:t>
            </a:fld>
            <a:endParaRPr lang="en-US"/>
          </a:p>
        </p:txBody>
      </p:sp>
    </p:spTree>
    <p:extLst>
      <p:ext uri="{BB962C8B-B14F-4D97-AF65-F5344CB8AC3E}">
        <p14:creationId xmlns:p14="http://schemas.microsoft.com/office/powerpoint/2010/main" val="1181008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shows a simple example with </a:t>
            </a:r>
            <a:r>
              <a:rPr lang="en-US" sz="1200" i="1" kern="1200" dirty="0" smtClean="0">
                <a:solidFill>
                  <a:schemeClr val="tx1"/>
                </a:solidFill>
                <a:effectLst/>
                <a:latin typeface="+mn-lt"/>
                <a:ea typeface="+mn-ea"/>
                <a:cs typeface="+mn-cs"/>
              </a:rPr>
              <a:t>k </a:t>
            </a:r>
            <a:r>
              <a:rPr lang="en-US" sz="1200" kern="1200" dirty="0" smtClean="0">
                <a:solidFill>
                  <a:schemeClr val="tx1"/>
                </a:solidFill>
                <a:effectLst/>
                <a:latin typeface="+mn-lt"/>
                <a:ea typeface="+mn-ea"/>
                <a:cs typeface="+mn-cs"/>
              </a:rPr>
              <a:t>= 3 and </a:t>
            </a:r>
            <a:r>
              <a:rPr lang="en-US" sz="1200" i="1" kern="1200" dirty="0" smtClean="0">
                <a:solidFill>
                  <a:schemeClr val="tx1"/>
                </a:solidFill>
                <a:effectLst/>
                <a:latin typeface="+mn-lt"/>
                <a:ea typeface="+mn-ea"/>
                <a:cs typeface="+mn-cs"/>
              </a:rPr>
              <a:t>r </a:t>
            </a:r>
            <a:r>
              <a:rPr lang="en-US" sz="1200" kern="1200" dirty="0" smtClean="0">
                <a:solidFill>
                  <a:schemeClr val="tx1"/>
                </a:solidFill>
                <a:effectLst/>
                <a:latin typeface="+mn-lt"/>
                <a:ea typeface="+mn-ea"/>
                <a:cs typeface="+mn-cs"/>
              </a:rPr>
              <a:t>= 3.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can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see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a:t>
            </a:r>
            <a:r>
              <a:rPr lang="en-US" sz="1200" kern="1200" dirty="0" smtClean="0">
                <a:solidFill>
                  <a:schemeClr val="tx1"/>
                </a:solidFill>
                <a:effectLst/>
                <a:latin typeface="+mn-lt"/>
                <a:ea typeface="+mn-ea"/>
                <a:cs typeface="+mn-cs"/>
              </a:rPr>
              <a:t>he address of an object in the shared address space consists of the 32-bit region ide</a:t>
            </a:r>
            <a:r>
              <a:rPr lang="en-US" altLang="zh-CN" sz="1200"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tifier and the 32-bit offset</a:t>
            </a:r>
            <a:r>
              <a:rPr lang="en-US" altLang="zh-CN"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machine is mapped into </a:t>
            </a:r>
            <a:r>
              <a:rPr lang="en-US" sz="1200" i="1" kern="1200" dirty="0" smtClean="0">
                <a:solidFill>
                  <a:schemeClr val="tx1"/>
                </a:solidFill>
                <a:effectLst/>
                <a:latin typeface="+mn-lt"/>
                <a:ea typeface="+mn-ea"/>
                <a:cs typeface="+mn-cs"/>
              </a:rPr>
              <a:t>k </a:t>
            </a:r>
            <a:r>
              <a:rPr lang="en-US" sz="1200" kern="1200" dirty="0" smtClean="0">
                <a:solidFill>
                  <a:schemeClr val="tx1"/>
                </a:solidFill>
                <a:effectLst/>
                <a:latin typeface="+mn-lt"/>
                <a:ea typeface="+mn-ea"/>
                <a:cs typeface="+mn-cs"/>
              </a:rPr>
              <a:t>virtual rings by hashing its IP address with </a:t>
            </a:r>
            <a:r>
              <a:rPr lang="en-US" sz="1200" i="1" kern="1200" dirty="0" smtClean="0">
                <a:solidFill>
                  <a:schemeClr val="tx1"/>
                </a:solidFill>
                <a:effectLst/>
                <a:latin typeface="+mn-lt"/>
                <a:ea typeface="+mn-ea"/>
                <a:cs typeface="+mn-cs"/>
              </a:rPr>
              <a:t>k </a:t>
            </a:r>
            <a:r>
              <a:rPr lang="en-US" sz="1200" kern="1200" dirty="0" smtClean="0">
                <a:solidFill>
                  <a:schemeClr val="tx1"/>
                </a:solidFill>
                <a:effectLst/>
                <a:latin typeface="+mn-lt"/>
                <a:ea typeface="+mn-ea"/>
                <a:cs typeface="+mn-cs"/>
              </a:rPr>
              <a:t>hash </a:t>
            </a:r>
            <a:r>
              <a:rPr lang="en-US" sz="1200" kern="1200" dirty="0" err="1" smtClean="0">
                <a:solidFill>
                  <a:schemeClr val="tx1"/>
                </a:solidFill>
                <a:effectLst/>
                <a:latin typeface="+mn-lt"/>
                <a:ea typeface="+mn-ea"/>
                <a:cs typeface="+mn-cs"/>
              </a:rPr>
              <a:t>func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tions</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the</a:t>
            </a:r>
            <a:r>
              <a:rPr lang="zh-CN" altLang="en-US"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regionID</a:t>
            </a:r>
            <a:r>
              <a:rPr lang="en-US" altLang="zh-CN" sz="1200" kern="1200" baseline="0" dirty="0" smtClean="0">
                <a:solidFill>
                  <a:schemeClr val="tx1"/>
                </a:solidFill>
                <a:effectLst/>
                <a:latin typeface="+mn-lt"/>
                <a:ea typeface="+mn-ea"/>
                <a:cs typeface="+mn-cs"/>
              </a:rPr>
              <a: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there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one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bit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which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used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to</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identify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baseline="0" dirty="0" smtClean="0">
                <a:solidFill>
                  <a:schemeClr val="tx1"/>
                </a:solidFill>
                <a:effectLst/>
                <a:latin typeface="+mn-lt"/>
                <a:ea typeface="+mn-ea"/>
                <a:cs typeface="+mn-cs"/>
              </a:rPr>
              <a:t>自由发挥</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altLang="zh-CN" dirty="0" smtClean="0"/>
              <a:t>【replicas</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12</a:t>
            </a:fld>
            <a:endParaRPr lang="en-US"/>
          </a:p>
        </p:txBody>
      </p:sp>
    </p:spTree>
    <p:extLst>
      <p:ext uri="{BB962C8B-B14F-4D97-AF65-F5344CB8AC3E}">
        <p14:creationId xmlns:p14="http://schemas.microsoft.com/office/powerpoint/2010/main" val="468692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a:t>
            </a:r>
            <a:r>
              <a:rPr lang="zh-CN" altLang="en-US" dirty="0" smtClean="0"/>
              <a:t> </a:t>
            </a:r>
            <a:r>
              <a:rPr lang="en-US" altLang="zh-CN" dirty="0" smtClean="0"/>
              <a:t>is</a:t>
            </a:r>
            <a:r>
              <a:rPr lang="zh-CN" altLang="en-US" dirty="0" smtClean="0"/>
              <a:t> </a:t>
            </a:r>
            <a:r>
              <a:rPr lang="en-US" altLang="zh-CN" dirty="0" smtClean="0"/>
              <a:t>just</a:t>
            </a:r>
            <a:r>
              <a:rPr lang="zh-CN" altLang="en-US" dirty="0" smtClean="0"/>
              <a:t> </a:t>
            </a:r>
            <a:r>
              <a:rPr lang="en-US" altLang="zh-CN" dirty="0" smtClean="0"/>
              <a:t>for</a:t>
            </a:r>
            <a:r>
              <a:rPr lang="zh-CN" altLang="en-US" dirty="0" smtClean="0"/>
              <a:t> </a:t>
            </a:r>
            <a:r>
              <a:rPr lang="en-US" altLang="zh-CN" dirty="0" smtClean="0"/>
              <a:t>store</a:t>
            </a:r>
            <a:r>
              <a:rPr lang="zh-CN" altLang="en-US" dirty="0" smtClean="0"/>
              <a:t> </a:t>
            </a:r>
            <a:r>
              <a:rPr lang="en-US" altLang="zh-CN" dirty="0" smtClean="0"/>
              <a:t>efficiency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Block</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sz="1200" kern="1200" dirty="0" smtClean="0">
                <a:solidFill>
                  <a:schemeClr val="tx1"/>
                </a:solidFill>
                <a:effectLst/>
                <a:latin typeface="+mn-lt"/>
                <a:ea typeface="+mn-ea"/>
                <a:cs typeface="+mn-cs"/>
              </a:rPr>
              <a:t>machine-wide</a:t>
            </a:r>
            <a:r>
              <a:rPr lang="en-US" altLang="zh-CN" sz="1200" kern="1200" dirty="0" smtClean="0">
                <a:solidFill>
                  <a:schemeClr val="tx1"/>
                </a:solidFill>
                <a:effectLst/>
                <a:latin typeface="+mn-lt"/>
                <a:ea typeface="+mn-ea"/>
                <a:cs typeface="+mn-cs"/>
              </a:rPr>
              <a: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Region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cluster</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block allocator </a:t>
            </a:r>
            <a:r>
              <a:rPr lang="en-US" sz="1200" kern="1200" dirty="0" smtClean="0">
                <a:solidFill>
                  <a:schemeClr val="tx1"/>
                </a:solidFill>
                <a:effectLst/>
                <a:latin typeface="+mn-lt"/>
                <a:ea typeface="+mn-ea"/>
                <a:cs typeface="+mn-cs"/>
              </a:rPr>
              <a:t>It splits the regions into blocks whose size is a multiple of 1 M</a:t>
            </a:r>
            <a:r>
              <a:rPr lang="en-US" altLang="zh-CN" sz="1200" kern="1200" dirty="0" smtClean="0">
                <a:solidFill>
                  <a:schemeClr val="tx1"/>
                </a:solidFill>
                <a:effectLst/>
                <a:latin typeface="+mn-lt"/>
                <a:ea typeface="+mn-ea"/>
                <a:cs typeface="+mn-cs"/>
              </a:rPr>
              <a:t>B</a:t>
            </a:r>
            <a:endParaRPr lang="en-US" dirty="0" smtClean="0"/>
          </a:p>
          <a:p>
            <a:endParaRPr lang="en-US" dirty="0" smtClean="0"/>
          </a:p>
          <a:p>
            <a:r>
              <a:rPr lang="en-US" altLang="zh-CN" sz="1200" b="0" i="0" kern="1200" dirty="0" smtClean="0">
                <a:solidFill>
                  <a:schemeClr val="tx1"/>
                </a:solidFill>
                <a:effectLst/>
                <a:latin typeface="+mn-lt"/>
                <a:ea typeface="+mn-ea"/>
                <a:cs typeface="+mn-cs"/>
              </a:rPr>
              <a:t>slab</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操作系统的一种内存分配机制，</a:t>
            </a:r>
            <a:r>
              <a:rPr lang="en-US" altLang="zh-CN" sz="1200" b="0" i="0" kern="1200" dirty="0" smtClean="0">
                <a:solidFill>
                  <a:schemeClr val="tx1"/>
                </a:solidFill>
                <a:effectLst/>
                <a:latin typeface="+mn-lt"/>
                <a:ea typeface="+mn-ea"/>
                <a:cs typeface="+mn-cs"/>
              </a:rPr>
              <a:t>slab</a:t>
            </a:r>
            <a:r>
              <a:rPr lang="zh-CN" altLang="en-US" sz="1200" b="0" i="0" kern="1200" dirty="0" smtClean="0">
                <a:solidFill>
                  <a:schemeClr val="tx1"/>
                </a:solidFill>
                <a:effectLst/>
                <a:latin typeface="+mn-lt"/>
                <a:ea typeface="+mn-ea"/>
                <a:cs typeface="+mn-cs"/>
              </a:rPr>
              <a:t>分配算法采用</a:t>
            </a:r>
            <a:r>
              <a:rPr lang="en-US" altLang="zh-CN" sz="1200" b="0" i="0" kern="1200" dirty="0" smtClean="0">
                <a:solidFill>
                  <a:schemeClr val="tx1"/>
                </a:solidFill>
                <a:effectLst/>
                <a:latin typeface="+mn-lt"/>
                <a:ea typeface="+mn-ea"/>
                <a:cs typeface="+mn-cs"/>
              </a:rPr>
              <a:t>cache </a:t>
            </a:r>
            <a:r>
              <a:rPr lang="zh-CN" altLang="en-US" sz="1200" b="0" i="0" kern="1200" dirty="0" smtClean="0">
                <a:solidFill>
                  <a:schemeClr val="tx1"/>
                </a:solidFill>
                <a:effectLst/>
                <a:latin typeface="+mn-lt"/>
                <a:ea typeface="+mn-ea"/>
                <a:cs typeface="+mn-cs"/>
              </a:rPr>
              <a:t>存储内核对象</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allocate small objects from large blocks. </a:t>
            </a:r>
            <a:r>
              <a:rPr lang="en-US"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 location hint, which is the address of an existing object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in the same block as the hint, in the same region, or in a region with a </a:t>
            </a:r>
            <a:r>
              <a:rPr lang="en-US" sz="1200" kern="1200" dirty="0" err="1" smtClean="0">
                <a:solidFill>
                  <a:schemeClr val="tx1"/>
                </a:solidFill>
                <a:effectLst/>
                <a:latin typeface="+mn-lt"/>
                <a:ea typeface="+mn-ea"/>
                <a:cs typeface="+mn-cs"/>
              </a:rPr>
              <a:t>nearb</a:t>
            </a:r>
            <a:r>
              <a:rPr lang="en-US" sz="1200" kern="1200" dirty="0" smtClean="0">
                <a:solidFill>
                  <a:schemeClr val="tx1"/>
                </a:solidFill>
                <a:effectLst/>
                <a:latin typeface="+mn-lt"/>
                <a:ea typeface="+mn-ea"/>
                <a:cs typeface="+mn-cs"/>
              </a:rPr>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13</a:t>
            </a:fld>
            <a:endParaRPr lang="en-US"/>
          </a:p>
        </p:txBody>
      </p:sp>
    </p:spTree>
    <p:extLst>
      <p:ext uri="{BB962C8B-B14F-4D97-AF65-F5344CB8AC3E}">
        <p14:creationId xmlns:p14="http://schemas.microsoft.com/office/powerpoint/2010/main" val="17974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Allocated</a:t>
            </a:r>
            <a:r>
              <a:rPr lang="zh-CN" altLang="en-US" dirty="0" smtClean="0"/>
              <a:t> </a:t>
            </a:r>
            <a:r>
              <a:rPr lang="en-US" altLang="zh-CN" dirty="0" smtClean="0"/>
              <a:t>the</a:t>
            </a:r>
            <a:r>
              <a:rPr lang="zh-CN" altLang="en-US" dirty="0" smtClean="0"/>
              <a:t> </a:t>
            </a:r>
            <a:r>
              <a:rPr lang="en-US" altLang="zh-CN" dirty="0" smtClean="0"/>
              <a:t>related</a:t>
            </a:r>
            <a:r>
              <a:rPr lang="zh-CN" altLang="en-US" dirty="0" smtClean="0"/>
              <a:t> </a:t>
            </a:r>
            <a:r>
              <a:rPr lang="en-US" altLang="zh-CN" dirty="0" smtClean="0"/>
              <a:t>object</a:t>
            </a:r>
            <a:r>
              <a:rPr lang="zh-CN" altLang="en-US" dirty="0" smtClean="0"/>
              <a:t> </a:t>
            </a:r>
            <a:r>
              <a:rPr lang="en-US" altLang="zh-CN" dirty="0" smtClean="0"/>
              <a:t>at</a:t>
            </a:r>
            <a:r>
              <a:rPr lang="zh-CN" altLang="en-US" baseline="0" dirty="0" smtClean="0"/>
              <a:t> </a:t>
            </a:r>
            <a:r>
              <a:rPr lang="en-US" altLang="zh-CN" baseline="0" dirty="0" smtClean="0"/>
              <a:t>the</a:t>
            </a:r>
            <a:r>
              <a:rPr lang="zh-CN" altLang="en-US" baseline="0" dirty="0" smtClean="0"/>
              <a:t> </a:t>
            </a:r>
            <a:r>
              <a:rPr lang="en-US" altLang="zh-CN" baseline="0" dirty="0" smtClean="0"/>
              <a:t>same</a:t>
            </a:r>
            <a:r>
              <a:rPr lang="zh-CN" altLang="en-US" baseline="0" dirty="0" smtClean="0"/>
              <a:t> </a:t>
            </a:r>
            <a:r>
              <a:rPr lang="en-US" altLang="zh-CN" baseline="0" dirty="0" smtClean="0"/>
              <a:t>machine,</a:t>
            </a:r>
            <a:r>
              <a:rPr lang="zh-CN" altLang="en-US" baseline="0" dirty="0" smtClean="0"/>
              <a:t> </a:t>
            </a:r>
            <a:r>
              <a:rPr lang="en-US" altLang="zh-CN" baseline="0" dirty="0" smtClean="0"/>
              <a:t>then</a:t>
            </a:r>
            <a:r>
              <a:rPr lang="zh-CN" altLang="en-US" baseline="0" dirty="0" smtClean="0"/>
              <a:t> </a:t>
            </a:r>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err="1" smtClean="0"/>
              <a:t>shiping</a:t>
            </a:r>
            <a:r>
              <a:rPr lang="zh-CN" altLang="en-US" baseline="0" dirty="0" smtClean="0"/>
              <a:t> </a:t>
            </a:r>
            <a:r>
              <a:rPr lang="en-US" altLang="zh-CN" baseline="0" dirty="0" smtClean="0"/>
              <a:t>the</a:t>
            </a:r>
            <a:r>
              <a:rPr lang="zh-CN" altLang="en-US" baseline="0" dirty="0" smtClean="0"/>
              <a:t> </a:t>
            </a:r>
            <a:r>
              <a:rPr lang="en-US" altLang="zh-CN" baseline="0" dirty="0" smtClean="0"/>
              <a:t>computation</a:t>
            </a:r>
            <a:r>
              <a:rPr lang="zh-CN" altLang="en-US" baseline="0" dirty="0" smtClean="0"/>
              <a:t> </a:t>
            </a:r>
            <a:r>
              <a:rPr lang="en-US" altLang="zh-CN" baseline="0" dirty="0" smtClean="0"/>
              <a:t>to</a:t>
            </a:r>
            <a:r>
              <a:rPr lang="zh-CN" altLang="en-US" baseline="0" dirty="0" smtClean="0"/>
              <a:t> </a:t>
            </a:r>
            <a:r>
              <a:rPr lang="en-US" altLang="zh-CN" baseline="0" dirty="0" smtClean="0"/>
              <a:t>that</a:t>
            </a:r>
            <a:r>
              <a:rPr lang="zh-CN" altLang="en-US" baseline="0" dirty="0" smtClean="0"/>
              <a:t> </a:t>
            </a:r>
            <a:r>
              <a:rPr lang="en-US" altLang="zh-CN" baseline="0" dirty="0" smtClean="0"/>
              <a:t>machine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Do</a:t>
            </a:r>
            <a:r>
              <a:rPr lang="zh-CN" altLang="en-US" baseline="0" dirty="0" smtClean="0"/>
              <a:t> </a:t>
            </a:r>
            <a:r>
              <a:rPr lang="en-US" altLang="zh-CN" baseline="0" dirty="0" smtClean="0"/>
              <a:t>the</a:t>
            </a:r>
            <a:r>
              <a:rPr lang="zh-CN" altLang="en-US" baseline="0" dirty="0" smtClean="0"/>
              <a:t> </a:t>
            </a:r>
            <a:r>
              <a:rPr lang="en-US" altLang="zh-CN" baseline="0" dirty="0" smtClean="0"/>
              <a:t>single-machine</a:t>
            </a:r>
            <a:r>
              <a:rPr lang="zh-CN" altLang="en-US" baseline="0" dirty="0" smtClean="0"/>
              <a:t> </a:t>
            </a:r>
            <a:r>
              <a:rPr lang="en-US" altLang="zh-CN" baseline="0" dirty="0" smtClean="0"/>
              <a:t>transaction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Send</a:t>
            </a:r>
            <a:r>
              <a:rPr lang="zh-CN" altLang="en-US" baseline="0" dirty="0" smtClean="0"/>
              <a:t> </a:t>
            </a:r>
            <a:r>
              <a:rPr lang="en-US" altLang="zh-CN" baseline="0" dirty="0" err="1" smtClean="0"/>
              <a:t>rpc</a:t>
            </a:r>
            <a:r>
              <a:rPr lang="zh-CN" altLang="en-US" baseline="0" dirty="0" smtClean="0"/>
              <a:t> </a:t>
            </a:r>
            <a:r>
              <a:rPr lang="en-US" altLang="zh-CN" baseline="0" dirty="0" smtClean="0"/>
              <a:t>to</a:t>
            </a:r>
            <a:r>
              <a:rPr lang="zh-CN" altLang="en-US" baseline="0" dirty="0" smtClean="0"/>
              <a:t> </a:t>
            </a:r>
            <a:r>
              <a:rPr lang="en-US" altLang="zh-CN" baseline="0" dirty="0" smtClean="0"/>
              <a:t>that</a:t>
            </a:r>
            <a:r>
              <a:rPr lang="zh-CN" altLang="en-US" baseline="0" dirty="0" smtClean="0"/>
              <a:t> </a:t>
            </a:r>
            <a:r>
              <a:rPr lang="en-US" altLang="zh-CN" baseline="0" dirty="0" smtClean="0"/>
              <a:t>machine,</a:t>
            </a:r>
            <a:r>
              <a:rPr lang="zh-CN" altLang="en-US" baseline="0" dirty="0" smtClean="0"/>
              <a:t> </a:t>
            </a:r>
            <a:r>
              <a:rPr lang="en-US" altLang="zh-CN" baseline="0" dirty="0" smtClean="0"/>
              <a:t>and</a:t>
            </a:r>
            <a:r>
              <a:rPr lang="zh-CN" altLang="en-US" baseline="0" dirty="0" smtClean="0"/>
              <a:t> </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flat combining one node acts as the combiner to combine all the transactions issued by the other nodes. </a:t>
            </a:r>
            <a:r>
              <a:rPr lang="en-US" altLang="zh-CN" sz="1200" b="0" i="0" kern="1200" dirty="0" smtClean="0">
                <a:solidFill>
                  <a:schemeClr val="tx1"/>
                </a:solidFill>
                <a:effectLst/>
                <a:latin typeface="+mn-lt"/>
                <a:ea typeface="+mn-ea"/>
                <a:cs typeface="+mn-cs"/>
              </a:rPr>
              <a:t>It</a:t>
            </a:r>
            <a:r>
              <a:rPr lang="zh-CN" alt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done by combining the request records published by other threads.</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首先了解什么叫</a:t>
            </a:r>
            <a:r>
              <a:rPr lang="en-US" altLang="zh-CN" sz="1200" b="0" i="0" kern="1200" dirty="0" smtClean="0">
                <a:solidFill>
                  <a:schemeClr val="tx1"/>
                </a:solidFill>
                <a:effectLst/>
                <a:latin typeface="+mn-lt"/>
                <a:ea typeface="+mn-ea"/>
                <a:cs typeface="+mn-cs"/>
              </a:rPr>
              <a:t>RPC,</a:t>
            </a:r>
            <a:r>
              <a:rPr lang="zh-CN" altLang="en-US" sz="1200" b="0" i="0" kern="1200" dirty="0" smtClean="0">
                <a:solidFill>
                  <a:schemeClr val="tx1"/>
                </a:solidFill>
                <a:effectLst/>
                <a:latin typeface="+mn-lt"/>
                <a:ea typeface="+mn-ea"/>
                <a:cs typeface="+mn-cs"/>
              </a:rPr>
              <a:t>为什么要</a:t>
            </a:r>
            <a:r>
              <a:rPr lang="en-US" altLang="zh-CN" sz="1200" b="0" i="0" kern="1200" dirty="0" smtClean="0">
                <a:solidFill>
                  <a:schemeClr val="tx1"/>
                </a:solidFill>
                <a:effectLst/>
                <a:latin typeface="+mn-lt"/>
                <a:ea typeface="+mn-ea"/>
                <a:cs typeface="+mn-cs"/>
              </a:rPr>
              <a:t>RPC,RPC(</a:t>
            </a:r>
            <a:r>
              <a:rPr lang="en-US" sz="1200" b="0" i="0" kern="1200" dirty="0" smtClean="0">
                <a:solidFill>
                  <a:schemeClr val="tx1"/>
                </a:solidFill>
                <a:effectLst/>
                <a:latin typeface="+mn-lt"/>
                <a:ea typeface="+mn-ea"/>
                <a:cs typeface="+mn-cs"/>
              </a:rPr>
              <a:t>Remote Procedure Call）</a:t>
            </a:r>
            <a:r>
              <a:rPr lang="zh-CN" altLang="en-US" sz="1200" b="0" i="0" kern="1200" dirty="0" smtClean="0">
                <a:solidFill>
                  <a:schemeClr val="tx1"/>
                </a:solidFill>
                <a:effectLst/>
                <a:latin typeface="+mn-lt"/>
                <a:ea typeface="+mn-ea"/>
                <a:cs typeface="+mn-cs"/>
              </a:rPr>
              <a:t>是指远程过程调用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也就是说两台服务器</a:t>
            </a:r>
            <a:r>
              <a:rPr lang="en-US" altLang="zh-CN" sz="1200" b="0" i="0" kern="1200" dirty="0" smtClean="0">
                <a:solidFill>
                  <a:schemeClr val="tx1"/>
                </a:solidFill>
                <a:effectLst/>
                <a:latin typeface="+mn-lt"/>
                <a:ea typeface="+mn-ea"/>
                <a:cs typeface="+mn-cs"/>
              </a:rPr>
              <a:t>A,B,</a:t>
            </a:r>
            <a:r>
              <a:rPr lang="zh-CN" altLang="en-US" sz="1200" b="0" i="0" kern="1200" dirty="0" smtClean="0">
                <a:solidFill>
                  <a:schemeClr val="tx1"/>
                </a:solidFill>
                <a:effectLst/>
                <a:latin typeface="+mn-lt"/>
                <a:ea typeface="+mn-ea"/>
                <a:cs typeface="+mn-cs"/>
              </a:rPr>
              <a:t>一个应用部署在</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服务器上</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想要调用</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服务器上应用提供的函数</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14</a:t>
            </a:fld>
            <a:endParaRPr lang="en-US"/>
          </a:p>
        </p:txBody>
      </p:sp>
    </p:spTree>
    <p:extLst>
      <p:ext uri="{BB962C8B-B14F-4D97-AF65-F5344CB8AC3E}">
        <p14:creationId xmlns:p14="http://schemas.microsoft.com/office/powerpoint/2010/main" val="1111630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Traditionally,</a:t>
            </a:r>
            <a:r>
              <a:rPr lang="zh-CN" altLang="en-US" baseline="0" dirty="0" smtClean="0"/>
              <a:t> </a:t>
            </a:r>
            <a:r>
              <a:rPr lang="en-US" altLang="zh-CN" baseline="0" dirty="0" smtClean="0"/>
              <a:t>in</a:t>
            </a:r>
            <a:r>
              <a:rPr lang="zh-CN" altLang="en-US" baseline="0" dirty="0" smtClean="0"/>
              <a:t> </a:t>
            </a:r>
            <a:r>
              <a:rPr lang="en-US" altLang="zh-CN" baseline="0" dirty="0" smtClean="0"/>
              <a:t>order</a:t>
            </a:r>
            <a:r>
              <a:rPr lang="zh-CN" altLang="en-US" baseline="0" dirty="0" smtClean="0"/>
              <a:t> </a:t>
            </a:r>
            <a:r>
              <a:rPr lang="en-US" altLang="zh-CN" baseline="0" dirty="0" smtClean="0"/>
              <a:t>to</a:t>
            </a:r>
            <a:r>
              <a:rPr lang="zh-CN" altLang="en-US" baseline="0" dirty="0" smtClean="0"/>
              <a:t> </a:t>
            </a:r>
            <a:r>
              <a:rPr lang="en-US" altLang="zh-CN" baseline="0" dirty="0" smtClean="0"/>
              <a:t>ensure</a:t>
            </a:r>
            <a:r>
              <a:rPr lang="zh-CN" altLang="en-US" baseline="0" dirty="0" smtClean="0"/>
              <a:t> </a:t>
            </a:r>
            <a:r>
              <a:rPr lang="en-US" altLang="zh-CN" baseline="0" dirty="0" smtClean="0"/>
              <a:t>consistency,</a:t>
            </a:r>
            <a:r>
              <a:rPr lang="zh-CN" altLang="en-US" baseline="0" dirty="0" smtClean="0"/>
              <a:t> </a:t>
            </a:r>
            <a:r>
              <a:rPr lang="en-US" altLang="zh-CN" baseline="0" dirty="0" smtClean="0"/>
              <a:t>we</a:t>
            </a:r>
            <a:r>
              <a:rPr lang="zh-CN" altLang="en-US" baseline="0" dirty="0" smtClean="0"/>
              <a:t> </a:t>
            </a:r>
            <a:r>
              <a:rPr lang="en-US" altLang="zh-CN" baseline="0" dirty="0" smtClean="0"/>
              <a:t>put</a:t>
            </a:r>
            <a:r>
              <a:rPr lang="zh-CN" altLang="en-US" baseline="0" dirty="0" smtClean="0"/>
              <a:t> </a:t>
            </a:r>
            <a:r>
              <a:rPr lang="en-US" altLang="zh-CN" baseline="0" dirty="0" smtClean="0"/>
              <a:t>a</a:t>
            </a:r>
            <a:r>
              <a:rPr lang="zh-CN" altLang="en-US" baseline="0" dirty="0" smtClean="0"/>
              <a:t> </a:t>
            </a:r>
            <a:r>
              <a:rPr lang="en-US" altLang="zh-CN" baseline="0" dirty="0" smtClean="0"/>
              <a:t>version</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header.</a:t>
            </a:r>
            <a:r>
              <a:rPr lang="zh-CN" altLang="en-US" baseline="0" dirty="0" smtClean="0"/>
              <a:t> </a:t>
            </a:r>
            <a:r>
              <a:rPr lang="en-US" altLang="zh-CN" baseline="0" dirty="0" smtClean="0"/>
              <a:t>If</a:t>
            </a:r>
            <a:r>
              <a:rPr lang="zh-CN" altLang="en-US" baseline="0" dirty="0" smtClean="0"/>
              <a:t> </a:t>
            </a:r>
            <a:r>
              <a:rPr lang="en-US" altLang="zh-CN" baseline="0" dirty="0" smtClean="0"/>
              <a:t>there</a:t>
            </a:r>
            <a:r>
              <a:rPr lang="zh-CN" altLang="en-US" baseline="0" dirty="0" smtClean="0"/>
              <a:t> </a:t>
            </a:r>
            <a:r>
              <a:rPr lang="en-US" altLang="zh-CN" baseline="0" dirty="0" smtClean="0"/>
              <a:t>is</a:t>
            </a:r>
            <a:r>
              <a:rPr lang="zh-CN" altLang="en-US" baseline="0" dirty="0" smtClean="0"/>
              <a:t> </a:t>
            </a:r>
            <a:r>
              <a:rPr lang="en-US" altLang="zh-CN" baseline="0" dirty="0" smtClean="0"/>
              <a:t>write,</a:t>
            </a:r>
            <a:r>
              <a:rPr lang="zh-CN" altLang="en-US" baseline="0" dirty="0" smtClean="0"/>
              <a:t> </a:t>
            </a:r>
            <a:r>
              <a:rPr lang="en-US" altLang="zh-CN" baseline="0" dirty="0" smtClean="0"/>
              <a:t>it</a:t>
            </a:r>
            <a:r>
              <a:rPr lang="zh-CN" altLang="en-US" baseline="0" dirty="0" smtClean="0"/>
              <a:t> </a:t>
            </a:r>
            <a:r>
              <a:rPr lang="en-US" altLang="zh-CN" baseline="0" dirty="0" smtClean="0"/>
              <a:t>will</a:t>
            </a:r>
            <a:r>
              <a:rPr lang="zh-CN" altLang="en-US" baseline="0" dirty="0" smtClean="0"/>
              <a:t> </a:t>
            </a:r>
            <a:r>
              <a:rPr lang="en-US" altLang="zh-CN" baseline="0" dirty="0" smtClean="0"/>
              <a:t>first</a:t>
            </a:r>
            <a:r>
              <a:rPr lang="zh-CN" altLang="en-US" baseline="0" dirty="0" smtClean="0"/>
              <a:t> </a:t>
            </a:r>
            <a:r>
              <a:rPr lang="en-US" altLang="zh-CN" baseline="0" dirty="0" smtClean="0"/>
              <a:t>lock</a:t>
            </a:r>
            <a:r>
              <a:rPr lang="zh-CN" altLang="en-US" baseline="0" dirty="0" smtClean="0"/>
              <a:t> </a:t>
            </a:r>
            <a:r>
              <a:rPr lang="en-US" altLang="zh-CN" baseline="0" dirty="0" smtClean="0"/>
              <a:t>the</a:t>
            </a:r>
            <a:r>
              <a:rPr lang="zh-CN" altLang="en-US" baseline="0" dirty="0" smtClean="0"/>
              <a:t> </a:t>
            </a:r>
            <a:r>
              <a:rPr lang="en-US" altLang="zh-CN" baseline="0" dirty="0" smtClean="0"/>
              <a:t>object,</a:t>
            </a:r>
            <a:r>
              <a:rPr lang="zh-CN" altLang="en-US" baseline="0" dirty="0" smtClean="0"/>
              <a:t> </a:t>
            </a:r>
            <a:r>
              <a:rPr lang="en-US" altLang="zh-CN" baseline="0" dirty="0" smtClean="0"/>
              <a:t>update</a:t>
            </a:r>
            <a:r>
              <a:rPr lang="zh-CN" altLang="en-US" baseline="0" dirty="0" smtClean="0"/>
              <a:t> </a:t>
            </a:r>
            <a:r>
              <a:rPr lang="en-US" altLang="zh-CN" baseline="0" dirty="0" smtClean="0"/>
              <a:t>the</a:t>
            </a:r>
            <a:r>
              <a:rPr lang="zh-CN" altLang="en-US" baseline="0" dirty="0" smtClean="0"/>
              <a:t> </a:t>
            </a:r>
            <a:r>
              <a:rPr lang="en-US" altLang="zh-CN" baseline="0" dirty="0" smtClean="0"/>
              <a:t>object</a:t>
            </a:r>
            <a:r>
              <a:rPr lang="zh-CN" altLang="en-US" baseline="0" dirty="0" smtClean="0"/>
              <a:t> </a:t>
            </a:r>
            <a:r>
              <a:rPr lang="en-US" altLang="zh-CN" baseline="0" dirty="0" smtClean="0"/>
              <a:t>and</a:t>
            </a:r>
            <a:r>
              <a:rPr lang="zh-CN" altLang="en-US" baseline="0" dirty="0" smtClean="0"/>
              <a:t> </a:t>
            </a:r>
            <a:r>
              <a:rPr lang="en-US" altLang="zh-CN" baseline="0" dirty="0" smtClean="0"/>
              <a:t>unlock</a:t>
            </a:r>
            <a:r>
              <a:rPr lang="zh-CN" altLang="en-US" baseline="0" dirty="0" smtClean="0"/>
              <a:t> </a:t>
            </a:r>
            <a:r>
              <a:rPr lang="en-US" altLang="zh-CN" baseline="0" dirty="0" smtClean="0"/>
              <a:t>it</a:t>
            </a:r>
            <a:r>
              <a:rPr lang="zh-CN" altLang="en-US" baseline="0" dirty="0" smtClean="0"/>
              <a:t> </a:t>
            </a:r>
            <a:r>
              <a:rPr lang="en-US" altLang="zh-CN" baseline="0" dirty="0" smtClean="0"/>
              <a:t>and</a:t>
            </a:r>
            <a:r>
              <a:rPr lang="zh-CN" altLang="en-US" baseline="0" dirty="0" smtClean="0"/>
              <a:t> </a:t>
            </a:r>
            <a:r>
              <a:rPr lang="en-US" altLang="zh-CN" baseline="0" dirty="0" smtClean="0"/>
              <a:t>increase</a:t>
            </a:r>
            <a:r>
              <a:rPr lang="zh-CN" altLang="en-US" baseline="0" dirty="0" smtClean="0"/>
              <a:t> </a:t>
            </a:r>
            <a:r>
              <a:rPr lang="en-US" altLang="zh-CN" baseline="0" dirty="0" smtClean="0"/>
              <a:t>the</a:t>
            </a:r>
            <a:r>
              <a:rPr lang="zh-CN" altLang="en-US" baseline="0" dirty="0" smtClean="0"/>
              <a:t> </a:t>
            </a:r>
            <a:r>
              <a:rPr lang="en-US" altLang="zh-CN" baseline="0" dirty="0" smtClean="0"/>
              <a:t>version</a:t>
            </a:r>
            <a:r>
              <a:rPr lang="zh-CN" altLang="en-US" baseline="0" dirty="0" smtClean="0"/>
              <a:t> </a:t>
            </a:r>
            <a:r>
              <a:rPr lang="en-US" altLang="zh-CN" baseline="0" dirty="0" smtClean="0"/>
              <a:t>number</a:t>
            </a:r>
          </a:p>
          <a:p>
            <a:endParaRPr lang="en-US" altLang="zh-CN" baseline="0" dirty="0" smtClean="0"/>
          </a:p>
          <a:p>
            <a:r>
              <a:rPr lang="zh-CN" altLang="en-US" baseline="0" dirty="0" smtClean="0"/>
              <a:t>读</a:t>
            </a:r>
            <a:endParaRPr lang="en-US" altLang="zh-CN" baseline="0" dirty="0" smtClean="0"/>
          </a:p>
          <a:p>
            <a:endParaRPr lang="en-US" altLang="zh-CN" baseline="0" dirty="0" smtClean="0"/>
          </a:p>
          <a:p>
            <a:r>
              <a:rPr lang="en-US" altLang="zh-CN" baseline="0" dirty="0" smtClean="0"/>
              <a:t>Otherwise</a:t>
            </a:r>
            <a:r>
              <a:rPr lang="zh-CN" altLang="en-US" baseline="0" dirty="0" smtClean="0"/>
              <a:t> </a:t>
            </a:r>
            <a:r>
              <a:rPr lang="en-US" altLang="zh-CN" baseline="0" dirty="0" smtClean="0"/>
              <a:t>restart</a:t>
            </a:r>
            <a:r>
              <a:rPr lang="zh-CN" altLang="en-US" baseline="0" dirty="0" smtClean="0"/>
              <a:t> </a:t>
            </a:r>
            <a:r>
              <a:rPr lang="en-US" altLang="zh-CN" baseline="0" dirty="0" smtClean="0"/>
              <a:t>the</a:t>
            </a:r>
            <a:r>
              <a:rPr lang="zh-CN" altLang="en-US" baseline="0" dirty="0" smtClean="0"/>
              <a:t> </a:t>
            </a:r>
            <a:r>
              <a:rPr lang="en-US" altLang="zh-CN" baseline="0" dirty="0" smtClean="0"/>
              <a:t>read</a:t>
            </a:r>
          </a:p>
          <a:p>
            <a:endParaRPr lang="en-US" altLang="zh-CN" baseline="0" dirty="0" smtClean="0"/>
          </a:p>
          <a:p>
            <a:r>
              <a:rPr lang="en-US" altLang="zh-CN" baseline="0" dirty="0" smtClean="0"/>
              <a:t>But</a:t>
            </a:r>
            <a:r>
              <a:rPr lang="zh-CN" altLang="en-US" baseline="0" dirty="0" smtClean="0"/>
              <a:t> </a:t>
            </a:r>
            <a:r>
              <a:rPr lang="en-US" altLang="zh-CN" baseline="0" dirty="0" smtClean="0"/>
              <a:t>in</a:t>
            </a:r>
            <a:r>
              <a:rPr lang="zh-CN" altLang="en-US" baseline="0" dirty="0" smtClean="0"/>
              <a:t> </a:t>
            </a:r>
            <a:r>
              <a:rPr lang="en-US" altLang="zh-CN" baseline="0" dirty="0" smtClean="0"/>
              <a:t>this</a:t>
            </a:r>
            <a:r>
              <a:rPr lang="zh-CN" altLang="en-US" baseline="0" dirty="0" smtClean="0"/>
              <a:t> </a:t>
            </a:r>
            <a:r>
              <a:rPr lang="en-US" altLang="zh-CN" baseline="0" dirty="0" smtClean="0"/>
              <a:t>way</a:t>
            </a:r>
            <a:r>
              <a:rPr lang="zh-CN" altLang="en-US" baseline="0" dirty="0" smtClean="0"/>
              <a:t> </a:t>
            </a:r>
            <a:r>
              <a:rPr lang="en-US" altLang="zh-CN" baseline="0" dirty="0" smtClean="0"/>
              <a:t>we</a:t>
            </a:r>
            <a:r>
              <a:rPr lang="zh-CN" altLang="en-US" baseline="0" dirty="0" smtClean="0"/>
              <a:t> </a:t>
            </a:r>
            <a:r>
              <a:rPr lang="en-US" altLang="zh-CN" baseline="0" dirty="0" smtClean="0"/>
              <a:t>need</a:t>
            </a:r>
            <a:r>
              <a:rPr lang="zh-CN" altLang="en-US" baseline="0" dirty="0" smtClean="0"/>
              <a:t> </a:t>
            </a:r>
            <a:r>
              <a:rPr lang="en-US" altLang="zh-CN" baseline="0" dirty="0" smtClean="0"/>
              <a:t>three</a:t>
            </a:r>
            <a:r>
              <a:rPr lang="zh-CN" altLang="en-US" baseline="0" dirty="0" smtClean="0"/>
              <a:t> </a:t>
            </a:r>
            <a:r>
              <a:rPr lang="en-US" altLang="zh-CN" baseline="0" dirty="0" smtClean="0"/>
              <a:t>times</a:t>
            </a:r>
            <a:r>
              <a:rPr lang="zh-CN" altLang="en-US" baseline="0" dirty="0" smtClean="0"/>
              <a:t> </a:t>
            </a:r>
            <a:r>
              <a:rPr lang="en-US" altLang="zh-CN" baseline="0" dirty="0" smtClean="0"/>
              <a:t>for</a:t>
            </a:r>
            <a:r>
              <a:rPr lang="zh-CN" altLang="en-US" baseline="0" dirty="0" smtClean="0"/>
              <a:t> </a:t>
            </a:r>
            <a:r>
              <a:rPr lang="en-US" altLang="zh-CN" baseline="0" dirty="0" smtClean="0"/>
              <a:t>read,</a:t>
            </a:r>
            <a:r>
              <a:rPr lang="zh-CN" altLang="en-US" baseline="0" dirty="0" smtClean="0"/>
              <a:t> </a:t>
            </a:r>
            <a:r>
              <a:rPr lang="en-US" altLang="zh-CN" baseline="0" dirty="0" smtClean="0"/>
              <a:t>which</a:t>
            </a:r>
            <a:r>
              <a:rPr lang="zh-CN" altLang="en-US" baseline="0" dirty="0" smtClean="0"/>
              <a:t> </a:t>
            </a:r>
            <a:r>
              <a:rPr lang="en-US" altLang="zh-CN" baseline="0" dirty="0" smtClean="0"/>
              <a:t>means</a:t>
            </a:r>
            <a:r>
              <a:rPr lang="zh-CN" altLang="en-US" baseline="0" dirty="0" smtClean="0"/>
              <a:t> </a:t>
            </a:r>
            <a:r>
              <a:rPr lang="en-US" altLang="zh-CN" baseline="0" dirty="0" smtClean="0"/>
              <a:t>three</a:t>
            </a:r>
            <a:r>
              <a:rPr lang="zh-CN" altLang="en-US" baseline="0" dirty="0" smtClean="0"/>
              <a:t> </a:t>
            </a:r>
            <a:r>
              <a:rPr lang="en-US" altLang="zh-CN" baseline="0" dirty="0" smtClean="0"/>
              <a:t>times</a:t>
            </a:r>
            <a:r>
              <a:rPr lang="zh-CN" altLang="en-US" baseline="0" dirty="0" smtClean="0"/>
              <a:t> </a:t>
            </a:r>
            <a:r>
              <a:rPr lang="en-US" altLang="zh-CN" baseline="0" dirty="0" smtClean="0"/>
              <a:t>network</a:t>
            </a:r>
            <a:r>
              <a:rPr lang="zh-CN" altLang="en-US" baseline="0" dirty="0" smtClean="0"/>
              <a:t> </a:t>
            </a:r>
            <a:r>
              <a:rPr lang="en-US" altLang="zh-CN" baseline="0" dirty="0" smtClean="0"/>
              <a:t>accesses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t>
            </a:r>
            <a:r>
              <a:rPr lang="en-US" sz="1200" kern="1200" dirty="0" smtClean="0">
                <a:solidFill>
                  <a:schemeClr val="tx1"/>
                </a:solidFill>
                <a:effectLst/>
                <a:latin typeface="+mn-lt"/>
                <a:ea typeface="+mn-ea"/>
                <a:cs typeface="+mn-cs"/>
              </a:rPr>
              <a:t>objects are first locked in a mode that allows lock-free reads and the primary locks objects in exclusive mode just before </a:t>
            </a:r>
            <a:r>
              <a:rPr lang="en-US" sz="1200" kern="1200" dirty="0" err="1" smtClean="0">
                <a:solidFill>
                  <a:schemeClr val="tx1"/>
                </a:solidFill>
                <a:effectLst/>
                <a:latin typeface="+mn-lt"/>
                <a:ea typeface="+mn-ea"/>
                <a:cs typeface="+mn-cs"/>
              </a:rPr>
              <a:t>updat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ing</a:t>
            </a:r>
            <a:r>
              <a:rPr lang="en-US" sz="1200" kern="1200" dirty="0" smtClean="0">
                <a:solidFill>
                  <a:schemeClr val="tx1"/>
                </a:solidFill>
                <a:effectLst/>
                <a:latin typeface="+mn-lt"/>
                <a:ea typeface="+mn-ea"/>
                <a:cs typeface="+mn-cs"/>
              </a:rPr>
              <a:t> them (after the commit messages are delivered to the replicas </a:t>
            </a:r>
            <a:endParaRPr lang="en-US" dirty="0" smtClean="0"/>
          </a:p>
          <a:p>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16</a:t>
            </a:fld>
            <a:endParaRPr lang="en-US"/>
          </a:p>
        </p:txBody>
      </p:sp>
    </p:spTree>
    <p:extLst>
      <p:ext uri="{BB962C8B-B14F-4D97-AF65-F5344CB8AC3E}">
        <p14:creationId xmlns:p14="http://schemas.microsoft.com/office/powerpoint/2010/main" val="643433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Read</a:t>
            </a:r>
            <a:r>
              <a:rPr lang="zh-CN" altLang="en-US" dirty="0" smtClean="0"/>
              <a:t> </a:t>
            </a:r>
            <a:r>
              <a:rPr lang="en-US" altLang="zh-CN" dirty="0" smtClean="0"/>
              <a:t>at</a:t>
            </a:r>
            <a:r>
              <a:rPr lang="zh-CN" altLang="en-US" dirty="0" smtClean="0"/>
              <a:t> </a:t>
            </a:r>
            <a:r>
              <a:rPr lang="en-US" altLang="zh-CN" dirty="0" smtClean="0"/>
              <a:t>the</a:t>
            </a:r>
            <a:r>
              <a:rPr lang="zh-CN" altLang="en-US" dirty="0" smtClean="0"/>
              <a:t> </a:t>
            </a:r>
            <a:r>
              <a:rPr lang="en-US" altLang="zh-CN" dirty="0" smtClean="0"/>
              <a:t>same</a:t>
            </a:r>
            <a:r>
              <a:rPr lang="zh-CN" altLang="en-US" baseline="0" dirty="0" smtClean="0"/>
              <a:t> </a:t>
            </a:r>
            <a:r>
              <a:rPr lang="en-US" altLang="zh-CN" baseline="0" dirty="0" smtClean="0"/>
              <a:t>time</a:t>
            </a:r>
            <a:r>
              <a:rPr lang="zh-CN" altLang="en-US" baseline="0" dirty="0" smtClean="0"/>
              <a:t> </a:t>
            </a:r>
            <a:r>
              <a:rPr lang="en-US" altLang="zh-CN" baseline="0" dirty="0" smtClean="0"/>
              <a:t>when</a:t>
            </a:r>
            <a:r>
              <a:rPr lang="zh-CN" altLang="en-US" baseline="0" dirty="0" smtClean="0"/>
              <a:t> </a:t>
            </a:r>
            <a:r>
              <a:rPr lang="en-US" altLang="zh-CN" baseline="0" dirty="0" smtClean="0"/>
              <a:t>other</a:t>
            </a:r>
            <a:r>
              <a:rPr lang="zh-CN" altLang="en-US" baseline="0" dirty="0" smtClean="0"/>
              <a:t> </a:t>
            </a:r>
            <a:r>
              <a:rPr lang="en-US" altLang="zh-CN" baseline="0" dirty="0" err="1" smtClean="0"/>
              <a:t>disrtributed</a:t>
            </a:r>
            <a:r>
              <a:rPr lang="zh-CN" altLang="en-US" baseline="0" dirty="0" smtClean="0"/>
              <a:t> </a:t>
            </a:r>
            <a:r>
              <a:rPr lang="en-US" altLang="zh-CN" baseline="0" dirty="0" smtClean="0"/>
              <a:t>transactions</a:t>
            </a:r>
            <a:r>
              <a:rPr lang="zh-CN" altLang="en-US" baseline="0" dirty="0" smtClean="0"/>
              <a:t> </a:t>
            </a:r>
            <a:r>
              <a:rPr lang="en-US" altLang="zh-CN" baseline="0" dirty="0" smtClean="0"/>
              <a:t>are</a:t>
            </a:r>
            <a:r>
              <a:rPr lang="zh-CN" altLang="en-US" baseline="0" dirty="0" smtClean="0"/>
              <a:t> </a:t>
            </a:r>
            <a:r>
              <a:rPr lang="en-US" altLang="zh-CN" baseline="0" dirty="0" smtClean="0"/>
              <a:t>executed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reducing the number of messages and by fu</a:t>
            </a:r>
            <a:r>
              <a:rPr lang="en-US" altLang="zh-CN" sz="1200" kern="1200" dirty="0" smtClean="0">
                <a:solidFill>
                  <a:schemeClr val="tx1"/>
                </a:solidFill>
                <a:effectLst/>
                <a:latin typeface="+mn-lt"/>
                <a:ea typeface="+mn-ea"/>
                <a:cs typeface="+mn-cs"/>
              </a:rPr>
              <a:t>r</a:t>
            </a:r>
            <a:r>
              <a:rPr lang="en-US" sz="1200" kern="1200" dirty="0" smtClean="0">
                <a:solidFill>
                  <a:schemeClr val="tx1"/>
                </a:solidFill>
                <a:effectLst/>
                <a:latin typeface="+mn-lt"/>
                <a:ea typeface="+mn-ea"/>
                <a:cs typeface="+mn-cs"/>
              </a:rPr>
              <a:t>ther reducing delays due to locks. </a:t>
            </a:r>
            <a:endParaRPr lang="en-US" dirty="0" smtClean="0"/>
          </a:p>
          <a:p>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17</a:t>
            </a:fld>
            <a:endParaRPr lang="en-US"/>
          </a:p>
        </p:txBody>
      </p:sp>
    </p:spTree>
    <p:extLst>
      <p:ext uri="{BB962C8B-B14F-4D97-AF65-F5344CB8AC3E}">
        <p14:creationId xmlns:p14="http://schemas.microsoft.com/office/powerpoint/2010/main" val="924849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t>
            </a:r>
            <a:r>
              <a:rPr lang="zh-CN" altLang="en-US" dirty="0" smtClean="0"/>
              <a:t> </a:t>
            </a:r>
            <a:r>
              <a:rPr lang="en-US" altLang="zh-CN" dirty="0" smtClean="0"/>
              <a:t>farm,</a:t>
            </a:r>
            <a:r>
              <a:rPr lang="zh-CN" altLang="en-US" dirty="0" smtClean="0"/>
              <a:t> </a:t>
            </a:r>
            <a:r>
              <a:rPr lang="en-US" altLang="zh-CN" dirty="0" smtClean="0"/>
              <a:t>the</a:t>
            </a:r>
            <a:r>
              <a:rPr lang="zh-CN" altLang="en-US" dirty="0" smtClean="0"/>
              <a:t> </a:t>
            </a:r>
            <a:r>
              <a:rPr lang="en-US" altLang="zh-CN" dirty="0" smtClean="0"/>
              <a:t>object</a:t>
            </a:r>
            <a:r>
              <a:rPr lang="zh-CN" altLang="en-US" dirty="0" smtClean="0"/>
              <a:t> </a:t>
            </a:r>
            <a:r>
              <a:rPr lang="en-US" altLang="zh-CN" dirty="0" smtClean="0"/>
              <a:t>is</a:t>
            </a:r>
            <a:r>
              <a:rPr lang="zh-CN" altLang="en-US" dirty="0" smtClean="0"/>
              <a:t> </a:t>
            </a:r>
            <a:r>
              <a:rPr lang="en-US" altLang="zh-CN" dirty="0" smtClean="0"/>
              <a:t>stored</a:t>
            </a:r>
            <a:r>
              <a:rPr lang="zh-CN" altLang="en-US" baseline="0" dirty="0" smtClean="0"/>
              <a:t> </a:t>
            </a:r>
            <a:r>
              <a:rPr lang="en-US" altLang="zh-CN" baseline="0" dirty="0" smtClean="0"/>
              <a:t>in</a:t>
            </a:r>
            <a:r>
              <a:rPr lang="zh-CN" altLang="en-US" baseline="0" dirty="0" smtClean="0"/>
              <a:t> </a:t>
            </a:r>
            <a:r>
              <a:rPr lang="en-US" altLang="zh-CN" baseline="0" dirty="0" smtClean="0"/>
              <a:t>several</a:t>
            </a:r>
            <a:r>
              <a:rPr lang="zh-CN" altLang="en-US" baseline="0" dirty="0" smtClean="0"/>
              <a:t> </a:t>
            </a:r>
            <a:r>
              <a:rPr lang="en-US" altLang="zh-CN" baseline="0" dirty="0" smtClean="0"/>
              <a:t>cache</a:t>
            </a:r>
            <a:r>
              <a:rPr lang="zh-CN" altLang="en-US" baseline="0" dirty="0" smtClean="0"/>
              <a:t> </a:t>
            </a:r>
            <a:r>
              <a:rPr lang="en-US" altLang="zh-CN" baseline="0" dirty="0" smtClean="0"/>
              <a:t>lines,</a:t>
            </a:r>
            <a:r>
              <a:rPr lang="zh-CN" altLang="en-US" baseline="0" dirty="0" smtClean="0"/>
              <a:t> </a:t>
            </a:r>
            <a:r>
              <a:rPr lang="en-US" altLang="zh-CN" baseline="0" dirty="0" smtClean="0"/>
              <a:t>we</a:t>
            </a:r>
            <a:r>
              <a:rPr lang="zh-CN" altLang="en-US" baseline="0" dirty="0" smtClean="0"/>
              <a:t> </a:t>
            </a:r>
            <a:r>
              <a:rPr lang="en-US" altLang="zh-CN" baseline="0" dirty="0" smtClean="0"/>
              <a:t>assume</a:t>
            </a:r>
            <a:r>
              <a:rPr lang="zh-CN" altLang="en-US" baseline="0" dirty="0" smtClean="0"/>
              <a:t> </a:t>
            </a:r>
            <a:r>
              <a:rPr lang="en-US" altLang="zh-CN" baseline="0" dirty="0" smtClean="0"/>
              <a:t>it</a:t>
            </a:r>
            <a:r>
              <a:rPr lang="zh-CN" altLang="en-US" baseline="0" dirty="0" smtClean="0"/>
              <a:t> </a:t>
            </a:r>
            <a:r>
              <a:rPr lang="en-US" altLang="zh-CN" baseline="0" dirty="0" smtClean="0"/>
              <a:t>is</a:t>
            </a:r>
            <a:r>
              <a:rPr lang="zh-CN" altLang="en-US" baseline="0" dirty="0" smtClean="0"/>
              <a:t> </a:t>
            </a:r>
            <a:r>
              <a:rPr lang="en-US" sz="1200" kern="1200" dirty="0" smtClean="0">
                <a:solidFill>
                  <a:schemeClr val="tx1"/>
                </a:solidFill>
                <a:effectLst/>
                <a:latin typeface="+mn-lt"/>
                <a:ea typeface="+mn-ea"/>
                <a:cs typeface="+mn-cs"/>
              </a:rPr>
              <a:t>cache coherent DMA </a:t>
            </a:r>
            <a:endParaRPr lang="en-US" dirty="0" smtClean="0"/>
          </a:p>
          <a:p>
            <a:endParaRPr lang="en-US" altLang="zh-CN" dirty="0" smtClean="0"/>
          </a:p>
          <a:p>
            <a:endParaRPr lang="en-US" altLang="zh-CN" dirty="0" smtClean="0"/>
          </a:p>
          <a:p>
            <a:r>
              <a:rPr lang="en-US" altLang="zh-CN" dirty="0" smtClean="0"/>
              <a:t>We</a:t>
            </a:r>
            <a:r>
              <a:rPr lang="zh-CN" altLang="en-US" dirty="0" smtClean="0"/>
              <a:t> </a:t>
            </a:r>
            <a:r>
              <a:rPr lang="en-US" altLang="zh-CN" dirty="0" smtClean="0"/>
              <a:t>also</a:t>
            </a:r>
            <a:r>
              <a:rPr lang="zh-CN" altLang="en-US" dirty="0" smtClean="0"/>
              <a:t> </a:t>
            </a:r>
            <a:r>
              <a:rPr lang="en-US" altLang="zh-CN" dirty="0" smtClean="0"/>
              <a:t>put</a:t>
            </a:r>
            <a:r>
              <a:rPr lang="zh-CN" altLang="en-US" baseline="0" dirty="0" smtClean="0"/>
              <a:t> </a:t>
            </a:r>
            <a:r>
              <a:rPr lang="en-US" altLang="zh-CN" baseline="0" dirty="0" smtClean="0"/>
              <a:t>a</a:t>
            </a:r>
            <a:r>
              <a:rPr lang="zh-CN" altLang="en-US" baseline="0" dirty="0" smtClean="0"/>
              <a:t> </a:t>
            </a:r>
            <a:r>
              <a:rPr lang="en-US" altLang="zh-CN" baseline="0" dirty="0" smtClean="0"/>
              <a:t>version</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object</a:t>
            </a:r>
            <a:r>
              <a:rPr lang="zh-CN" altLang="en-US" baseline="0" dirty="0" smtClean="0"/>
              <a:t> </a:t>
            </a:r>
            <a:r>
              <a:rPr lang="en-US" altLang="zh-CN" baseline="0" dirty="0" smtClean="0"/>
              <a:t>header,</a:t>
            </a:r>
            <a:r>
              <a:rPr lang="zh-CN" altLang="en-US" baseline="0" dirty="0" smtClean="0"/>
              <a:t> </a:t>
            </a:r>
            <a:r>
              <a:rPr lang="en-US" altLang="zh-CN" baseline="0" dirty="0" smtClean="0"/>
              <a:t>but</a:t>
            </a:r>
            <a:r>
              <a:rPr lang="zh-CN" altLang="en-US" baseline="0" dirty="0" smtClean="0"/>
              <a:t> </a:t>
            </a:r>
            <a:r>
              <a:rPr lang="en-US" altLang="zh-CN" baseline="0" dirty="0" smtClean="0"/>
              <a:t>furthermore</a:t>
            </a:r>
            <a:r>
              <a:rPr lang="zh-CN" altLang="en-US" baseline="0" dirty="0" smtClean="0"/>
              <a:t> </a:t>
            </a:r>
            <a:r>
              <a:rPr lang="en-US" altLang="zh-CN" baseline="0" dirty="0" smtClean="0"/>
              <a:t>we</a:t>
            </a:r>
            <a:r>
              <a:rPr lang="zh-CN" altLang="en-US" baseline="0" dirty="0" smtClean="0"/>
              <a:t> </a:t>
            </a:r>
            <a:r>
              <a:rPr lang="en-US" altLang="zh-CN" baseline="0" dirty="0" smtClean="0"/>
              <a:t>put</a:t>
            </a:r>
            <a:r>
              <a:rPr lang="zh-CN" altLang="en-US" baseline="0" dirty="0" smtClean="0"/>
              <a:t> </a:t>
            </a:r>
            <a:r>
              <a:rPr lang="en-US" altLang="zh-CN" baseline="0" dirty="0" smtClean="0"/>
              <a:t>a</a:t>
            </a:r>
            <a:r>
              <a:rPr lang="zh-CN" altLang="en-US" baseline="0" dirty="0" smtClean="0"/>
              <a:t> </a:t>
            </a:r>
            <a:r>
              <a:rPr lang="en-US" altLang="zh-CN" baseline="0" dirty="0" smtClean="0"/>
              <a:t>version</a:t>
            </a:r>
            <a:r>
              <a:rPr lang="zh-CN" altLang="en-US" baseline="0" dirty="0" smtClean="0"/>
              <a:t> </a:t>
            </a:r>
            <a:r>
              <a:rPr lang="en-US" altLang="zh-CN" baseline="0" dirty="0" smtClean="0"/>
              <a:t>into</a:t>
            </a:r>
            <a:r>
              <a:rPr lang="zh-CN" altLang="en-US" baseline="0" dirty="0" smtClean="0"/>
              <a:t> </a:t>
            </a:r>
            <a:r>
              <a:rPr lang="en-US" altLang="zh-CN" baseline="0" dirty="0" smtClean="0"/>
              <a:t>the</a:t>
            </a:r>
            <a:r>
              <a:rPr lang="zh-CN" altLang="en-US" baseline="0" dirty="0" smtClean="0"/>
              <a:t> </a:t>
            </a:r>
            <a:r>
              <a:rPr lang="en-US" altLang="zh-CN" baseline="0" dirty="0" smtClean="0"/>
              <a:t>header</a:t>
            </a:r>
            <a:r>
              <a:rPr lang="zh-CN" altLang="en-US" baseline="0" dirty="0" smtClean="0"/>
              <a:t> </a:t>
            </a:r>
            <a:r>
              <a:rPr lang="en-US" altLang="zh-CN" baseline="0" dirty="0" smtClean="0"/>
              <a:t>of</a:t>
            </a:r>
            <a:r>
              <a:rPr lang="zh-CN" altLang="en-US" baseline="0" dirty="0" smtClean="0"/>
              <a:t> </a:t>
            </a:r>
            <a:r>
              <a:rPr lang="en-US" altLang="zh-CN" baseline="0" dirty="0" smtClean="0"/>
              <a:t>each</a:t>
            </a:r>
            <a:r>
              <a:rPr lang="zh-CN" altLang="en-US" baseline="0" dirty="0" smtClean="0"/>
              <a:t> </a:t>
            </a:r>
            <a:r>
              <a:rPr lang="en-US" altLang="zh-CN" baseline="0" dirty="0" smtClean="0"/>
              <a:t>cache</a:t>
            </a:r>
            <a:r>
              <a:rPr lang="zh-CN" altLang="en-US" baseline="0" dirty="0" smtClean="0"/>
              <a:t> </a:t>
            </a:r>
            <a:r>
              <a:rPr lang="en-US" altLang="zh-CN" baseline="0" dirty="0" smtClean="0"/>
              <a:t>lines.</a:t>
            </a:r>
            <a:r>
              <a:rPr lang="zh-CN" altLang="en-US" baseline="0" dirty="0" smtClean="0"/>
              <a:t>  </a:t>
            </a:r>
            <a:r>
              <a:rPr lang="en-US" altLang="zh-CN" baseline="0" dirty="0" smtClean="0"/>
              <a:t>During</a:t>
            </a:r>
            <a:r>
              <a:rPr lang="zh-CN" altLang="en-US" baseline="0" dirty="0" smtClean="0"/>
              <a:t> </a:t>
            </a:r>
            <a:r>
              <a:rPr lang="en-US" altLang="zh-CN" baseline="0" dirty="0" smtClean="0"/>
              <a:t>the</a:t>
            </a:r>
            <a:r>
              <a:rPr lang="zh-CN" altLang="en-US" baseline="0" dirty="0" smtClean="0"/>
              <a:t> </a:t>
            </a:r>
            <a:r>
              <a:rPr lang="en-US" altLang="zh-CN" baseline="0" dirty="0" smtClean="0"/>
              <a:t>update</a:t>
            </a:r>
            <a:r>
              <a:rPr lang="zh-CN" altLang="en-US" baseline="0" dirty="0" smtClean="0"/>
              <a:t> </a:t>
            </a:r>
            <a:r>
              <a:rPr lang="en-US" altLang="zh-CN" baseline="0" dirty="0" smtClean="0"/>
              <a:t>we</a:t>
            </a:r>
            <a:r>
              <a:rPr lang="zh-CN" altLang="en-US" baseline="0" dirty="0" smtClean="0"/>
              <a:t> </a:t>
            </a:r>
            <a:r>
              <a:rPr lang="en-US" altLang="zh-CN" baseline="0" dirty="0" smtClean="0"/>
              <a:t>first</a:t>
            </a:r>
            <a:r>
              <a:rPr lang="zh-CN" altLang="en-US" baseline="0" dirty="0" smtClean="0"/>
              <a:t> </a:t>
            </a:r>
            <a:r>
              <a:rPr lang="en-US" altLang="zh-CN" baseline="0" dirty="0" smtClean="0"/>
              <a:t>update</a:t>
            </a:r>
            <a:r>
              <a:rPr lang="zh-CN" altLang="en-US" baseline="0" dirty="0" smtClean="0"/>
              <a:t> </a:t>
            </a:r>
            <a:r>
              <a:rPr lang="en-US" altLang="zh-CN" baseline="0" dirty="0" smtClean="0"/>
              <a:t>the</a:t>
            </a:r>
            <a:r>
              <a:rPr lang="zh-CN" altLang="en-US" baseline="0" dirty="0" smtClean="0"/>
              <a:t> </a:t>
            </a:r>
            <a:r>
              <a:rPr lang="en-US" altLang="zh-CN" baseline="0" dirty="0" smtClean="0"/>
              <a:t>version</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err="1" smtClean="0"/>
              <a:t>cacheline</a:t>
            </a:r>
            <a:r>
              <a:rPr lang="en-US" altLang="zh-CN" baseline="0" dirty="0" smtClean="0"/>
              <a:t>,</a:t>
            </a:r>
            <a:r>
              <a:rPr lang="zh-CN" altLang="en-US" baseline="0" dirty="0" smtClean="0"/>
              <a:t> </a:t>
            </a:r>
            <a:r>
              <a:rPr lang="en-US" altLang="zh-CN" baseline="0" dirty="0" smtClean="0"/>
              <a:t>then</a:t>
            </a:r>
            <a:r>
              <a:rPr lang="zh-CN" altLang="en-US" baseline="0" dirty="0" smtClean="0"/>
              <a:t> </a:t>
            </a:r>
            <a:r>
              <a:rPr lang="en-US" altLang="zh-CN" baseline="0" dirty="0" smtClean="0"/>
              <a:t>the</a:t>
            </a:r>
            <a:r>
              <a:rPr lang="zh-CN" altLang="en-US" baseline="0" dirty="0" smtClean="0"/>
              <a:t> </a:t>
            </a:r>
            <a:r>
              <a:rPr lang="en-US" altLang="zh-CN" baseline="0" dirty="0" smtClean="0"/>
              <a:t>version</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object</a:t>
            </a:r>
            <a:r>
              <a:rPr lang="zh-CN" altLang="en-US" baseline="0" dirty="0" smtClean="0"/>
              <a:t> </a:t>
            </a:r>
            <a:r>
              <a:rPr lang="en-US" altLang="zh-CN" baseline="0" dirty="0" smtClean="0"/>
              <a:t>header.</a:t>
            </a:r>
            <a:r>
              <a:rPr lang="zh-CN" altLang="en-US" baseline="0" dirty="0" smtClean="0"/>
              <a:t> </a:t>
            </a:r>
            <a:r>
              <a:rPr lang="en-US" sz="1200" b="0" i="0" kern="1200" dirty="0" smtClean="0">
                <a:solidFill>
                  <a:schemeClr val="tx1"/>
                </a:solidFill>
                <a:effectLst/>
                <a:latin typeface="+mn-lt"/>
                <a:ea typeface="+mn-ea"/>
                <a:cs typeface="+mn-cs"/>
              </a:rPr>
              <a:t>The order these cache lines got updated might be different.</a:t>
            </a:r>
            <a:r>
              <a:rPr lang="zh-CN" altLang="en-US" sz="1200" b="0" i="0" kern="1200" dirty="0" smtClean="0">
                <a:solidFill>
                  <a:schemeClr val="tx1"/>
                </a:solidFill>
                <a:effectLst/>
                <a:latin typeface="+mn-lt"/>
                <a:ea typeface="+mn-ea"/>
                <a:cs typeface="+mn-cs"/>
              </a:rPr>
              <a:t> </a:t>
            </a:r>
            <a:r>
              <a:rPr lang="en-US" altLang="zh-CN" baseline="0" dirty="0" smtClean="0"/>
              <a:t>So</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read</a:t>
            </a:r>
            <a:r>
              <a:rPr lang="zh-CN" altLang="en-US" baseline="0" dirty="0" smtClean="0"/>
              <a:t> </a:t>
            </a:r>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check</a:t>
            </a:r>
            <a:r>
              <a:rPr lang="zh-CN" altLang="en-US" baseline="0" dirty="0" smtClean="0"/>
              <a:t> </a:t>
            </a:r>
            <a:r>
              <a:rPr lang="en-US" altLang="zh-CN" baseline="0" dirty="0" smtClean="0"/>
              <a:t>if</a:t>
            </a:r>
            <a:r>
              <a:rPr lang="zh-CN" altLang="en-US" baseline="0" dirty="0" smtClean="0"/>
              <a:t> </a:t>
            </a:r>
            <a:r>
              <a:rPr lang="en-US" altLang="zh-CN" baseline="0" dirty="0" smtClean="0"/>
              <a:t>the</a:t>
            </a:r>
            <a:r>
              <a:rPr lang="zh-CN" altLang="en-US" baseline="0" dirty="0" smtClean="0"/>
              <a:t> </a:t>
            </a:r>
            <a:r>
              <a:rPr lang="en-US" altLang="zh-CN" baseline="0" dirty="0" smtClean="0"/>
              <a:t>version</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object</a:t>
            </a:r>
            <a:r>
              <a:rPr lang="zh-CN" altLang="en-US" baseline="0" dirty="0" smtClean="0"/>
              <a:t> </a:t>
            </a:r>
            <a:r>
              <a:rPr lang="en-US" altLang="zh-CN" baseline="0" dirty="0" smtClean="0"/>
              <a:t>match</a:t>
            </a:r>
            <a:r>
              <a:rPr lang="zh-CN" altLang="en-US" baseline="0" dirty="0" smtClean="0"/>
              <a:t> </a:t>
            </a:r>
            <a:r>
              <a:rPr lang="en-US" altLang="zh-CN" baseline="0" dirty="0" smtClean="0"/>
              <a:t>the</a:t>
            </a:r>
            <a:r>
              <a:rPr lang="zh-CN" altLang="en-US" baseline="0" dirty="0" smtClean="0"/>
              <a:t> </a:t>
            </a:r>
            <a:r>
              <a:rPr lang="en-US" altLang="zh-CN" baseline="0" dirty="0" smtClean="0"/>
              <a:t>version</a:t>
            </a:r>
            <a:r>
              <a:rPr lang="zh-CN" altLang="en-US" baseline="0" dirty="0" smtClean="0"/>
              <a:t> </a:t>
            </a:r>
            <a:r>
              <a:rPr lang="en-US" altLang="zh-CN" baseline="0" dirty="0" smtClean="0"/>
              <a:t>of</a:t>
            </a:r>
            <a:r>
              <a:rPr lang="zh-CN" altLang="en-US" baseline="0" dirty="0" smtClean="0"/>
              <a:t> </a:t>
            </a:r>
            <a:r>
              <a:rPr lang="en-US" altLang="zh-CN" baseline="0" dirty="0" smtClean="0"/>
              <a:t>cache</a:t>
            </a:r>
            <a:r>
              <a:rPr lang="zh-CN" altLang="en-US" baseline="0" dirty="0" smtClean="0"/>
              <a:t> </a:t>
            </a:r>
            <a:r>
              <a:rPr lang="en-US" altLang="zh-CN" baseline="0" dirty="0" smtClean="0"/>
              <a:t>lines.</a:t>
            </a:r>
          </a:p>
          <a:p>
            <a:endParaRPr lang="en-US" baseline="0" dirty="0" smtClean="0"/>
          </a:p>
          <a:p>
            <a:r>
              <a:rPr lang="en-US" altLang="zh-CN" baseline="0" dirty="0" smtClean="0"/>
              <a:t>Now</a:t>
            </a:r>
            <a:r>
              <a:rPr lang="zh-CN" altLang="en-US" baseline="0" dirty="0" smtClean="0"/>
              <a:t> </a:t>
            </a:r>
            <a:r>
              <a:rPr lang="en-US" altLang="zh-CN" baseline="0" dirty="0" smtClean="0"/>
              <a:t>we</a:t>
            </a:r>
            <a:r>
              <a:rPr lang="zh-CN" altLang="en-US" baseline="0" dirty="0" smtClean="0"/>
              <a:t> </a:t>
            </a:r>
            <a:r>
              <a:rPr lang="en-US" altLang="zh-CN" baseline="0" dirty="0" smtClean="0"/>
              <a:t>only</a:t>
            </a:r>
            <a:r>
              <a:rPr lang="zh-CN" altLang="en-US" baseline="0" dirty="0" smtClean="0"/>
              <a:t> </a:t>
            </a:r>
            <a:r>
              <a:rPr lang="en-US" altLang="zh-CN" baseline="0" dirty="0" smtClean="0"/>
              <a:t>need</a:t>
            </a:r>
            <a:r>
              <a:rPr lang="zh-CN" altLang="en-US" baseline="0" dirty="0" smtClean="0"/>
              <a:t> </a:t>
            </a:r>
            <a:r>
              <a:rPr lang="en-US" altLang="zh-CN" baseline="0" dirty="0" smtClean="0"/>
              <a:t>one</a:t>
            </a:r>
            <a:r>
              <a:rPr lang="zh-CN" altLang="en-US" baseline="0" dirty="0" smtClean="0"/>
              <a:t> </a:t>
            </a:r>
            <a:r>
              <a:rPr lang="en-US" altLang="zh-CN" baseline="0" dirty="0" smtClean="0"/>
              <a:t>RDMA</a:t>
            </a:r>
            <a:r>
              <a:rPr lang="zh-CN" altLang="en-US" baseline="0" dirty="0" smtClean="0"/>
              <a:t> </a:t>
            </a:r>
            <a:r>
              <a:rPr lang="en-US" altLang="zh-CN" baseline="0" dirty="0" smtClean="0"/>
              <a:t>read,</a:t>
            </a:r>
            <a:r>
              <a:rPr lang="zh-CN" altLang="en-US" baseline="0" dirty="0" smtClean="0"/>
              <a:t> </a:t>
            </a:r>
            <a:r>
              <a:rPr lang="en-US" altLang="zh-CN" baseline="0" dirty="0" smtClean="0"/>
              <a:t>it</a:t>
            </a:r>
            <a:r>
              <a:rPr lang="zh-CN" altLang="en-US" baseline="0" dirty="0" smtClean="0"/>
              <a:t> </a:t>
            </a:r>
            <a:r>
              <a:rPr lang="en-US" altLang="zh-CN" baseline="0" dirty="0" smtClean="0"/>
              <a:t>is</a:t>
            </a:r>
            <a:r>
              <a:rPr lang="zh-CN" altLang="en-US" baseline="0" dirty="0" smtClean="0"/>
              <a:t> </a:t>
            </a:r>
            <a:r>
              <a:rPr lang="en-US" altLang="zh-CN" baseline="0" dirty="0" smtClean="0"/>
              <a:t>efficient.</a:t>
            </a:r>
          </a:p>
          <a:p>
            <a:endParaRPr lang="en-US" baseline="0" dirty="0" smtClean="0"/>
          </a:p>
          <a:p>
            <a:r>
              <a:rPr lang="en-US" altLang="zh-CN" baseline="0" dirty="0" smtClean="0"/>
              <a:t>【</a:t>
            </a:r>
            <a:r>
              <a:rPr lang="en-US" sz="1200" b="0" i="0" kern="1200" dirty="0" smtClean="0">
                <a:solidFill>
                  <a:schemeClr val="tx1"/>
                </a:solidFill>
                <a:effectLst/>
                <a:latin typeface="+mn-lt"/>
                <a:ea typeface="+mn-ea"/>
                <a:cs typeface="+mn-cs"/>
              </a:rPr>
              <a:t>I thought the DMA read will observe memory in all cache lines in the orde</a:t>
            </a:r>
            <a:r>
              <a:rPr lang="en-US" altLang="zh-CN" sz="1200" b="0" i="0"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only observe memory writes within a single cache line</a:t>
            </a:r>
          </a:p>
          <a:p>
            <a:endParaRPr 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[coherent:</a:t>
            </a:r>
            <a:r>
              <a:rPr lang="zh-CN" alt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For example, when a DMA read arrives, hardware will somehow flush the content of the cache to main memory to ensure that the DMA does not get the stale data. As the author points out in the paper, they are using x86 processors where DMA operations are indeed cache coherent.</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18</a:t>
            </a:fld>
            <a:endParaRPr lang="en-US"/>
          </a:p>
        </p:txBody>
      </p:sp>
    </p:spTree>
    <p:extLst>
      <p:ext uri="{BB962C8B-B14F-4D97-AF65-F5344CB8AC3E}">
        <p14:creationId xmlns:p14="http://schemas.microsoft.com/office/powerpoint/2010/main" val="1181201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FaRM</a:t>
            </a:r>
            <a:r>
              <a:rPr lang="zh-CN"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implemented as a </a:t>
            </a:r>
            <a:r>
              <a:rPr lang="en-US" sz="1200" kern="1200" dirty="0" err="1" smtClean="0">
                <a:solidFill>
                  <a:schemeClr val="tx1"/>
                </a:solidFill>
                <a:effectLst/>
                <a:latin typeface="+mn-lt"/>
                <a:ea typeface="+mn-ea"/>
                <a:cs typeface="+mn-cs"/>
              </a:rPr>
              <a:t>hashtable</a:t>
            </a:r>
            <a:r>
              <a:rPr lang="en-US" sz="1200" kern="1200" dirty="0" smtClean="0">
                <a:solidFill>
                  <a:schemeClr val="tx1"/>
                </a:solidFill>
                <a:effectLst/>
                <a:latin typeface="+mn-lt"/>
                <a:ea typeface="+mn-ea"/>
                <a:cs typeface="+mn-cs"/>
              </a:rPr>
              <a:t> on top of the shared address space. The </a:t>
            </a:r>
            <a:r>
              <a:rPr lang="en-US" sz="1200" kern="1200" dirty="0" err="1" smtClean="0">
                <a:solidFill>
                  <a:schemeClr val="tx1"/>
                </a:solidFill>
                <a:effectLst/>
                <a:latin typeface="+mn-lt"/>
                <a:ea typeface="+mn-ea"/>
                <a:cs typeface="+mn-cs"/>
              </a:rPr>
              <a:t>hashtable</a:t>
            </a:r>
            <a:r>
              <a:rPr lang="en-US" sz="1200" kern="1200" dirty="0" smtClean="0">
                <a:solidFill>
                  <a:schemeClr val="tx1"/>
                </a:solidFill>
                <a:effectLst/>
                <a:latin typeface="+mn-lt"/>
                <a:ea typeface="+mn-ea"/>
                <a:cs typeface="+mn-cs"/>
              </a:rPr>
              <a:t> is </a:t>
            </a:r>
            <a:r>
              <a:rPr lang="en-US" sz="1200" kern="1200" dirty="0" err="1" smtClean="0">
                <a:solidFill>
                  <a:schemeClr val="tx1"/>
                </a:solidFill>
                <a:effectLst/>
                <a:latin typeface="+mn-lt"/>
                <a:ea typeface="+mn-ea"/>
                <a:cs typeface="+mn-cs"/>
              </a:rPr>
              <a:t>sharded</a:t>
            </a:r>
            <a:r>
              <a:rPr lang="en-US" sz="1200" kern="1200" dirty="0" smtClean="0">
                <a:solidFill>
                  <a:schemeClr val="tx1"/>
                </a:solidFill>
                <a:effectLst/>
                <a:latin typeface="+mn-lt"/>
                <a:ea typeface="+mn-ea"/>
                <a:cs typeface="+mn-cs"/>
              </a:rPr>
              <a:t> across the machines in the cluster.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Because</a:t>
            </a:r>
            <a:r>
              <a:rPr lang="zh-CN" alt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small contiguous region of memory that may be read with a single RDMA. </a:t>
            </a:r>
            <a:r>
              <a:rPr lang="en-US" altLang="zh-CN" sz="1200" kern="1200" dirty="0" smtClean="0">
                <a:solidFill>
                  <a:schemeClr val="tx1"/>
                </a:solidFill>
                <a:effectLst/>
                <a:latin typeface="+mn-lt"/>
                <a:ea typeface="+mn-ea"/>
                <a:cs typeface="+mn-cs"/>
              </a:rPr>
              <a:t>H</a:t>
            </a:r>
            <a:r>
              <a:rPr lang="en-US" sz="1200" kern="1200" dirty="0" smtClean="0">
                <a:solidFill>
                  <a:schemeClr val="tx1"/>
                </a:solidFill>
                <a:effectLst/>
                <a:latin typeface="+mn-lt"/>
                <a:ea typeface="+mn-ea"/>
                <a:cs typeface="+mn-cs"/>
              </a:rPr>
              <a:t>opscotch </a:t>
            </a:r>
            <a:r>
              <a:rPr lang="en-US" altLang="zh-CN" sz="1200" kern="1200" dirty="0" smtClean="0">
                <a:solidFill>
                  <a:schemeClr val="tx1"/>
                </a:solidFill>
                <a:effectLst/>
                <a:latin typeface="+mn-lt"/>
                <a:ea typeface="+mn-ea"/>
                <a:cs typeface="+mn-cs"/>
              </a:rPr>
              <a:t>hashing</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is</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used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for</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space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efficiency.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t>
            </a:r>
            <a:r>
              <a:rPr lang="zh-CN" altLang="en-US" dirty="0" smtClean="0"/>
              <a:t> </a:t>
            </a:r>
            <a:r>
              <a:rPr lang="en-US" altLang="zh-CN" dirty="0" smtClean="0"/>
              <a:t>this</a:t>
            </a:r>
            <a:r>
              <a:rPr lang="zh-CN" altLang="en-US" dirty="0" smtClean="0"/>
              <a:t> </a:t>
            </a:r>
            <a:r>
              <a:rPr lang="en-US" altLang="zh-CN" dirty="0" smtClean="0"/>
              <a:t>hashing</a:t>
            </a:r>
            <a:r>
              <a:rPr lang="zh-CN" altLang="en-US" dirty="0" smtClean="0"/>
              <a:t> </a:t>
            </a:r>
            <a:r>
              <a:rPr lang="en-US" altLang="zh-CN" dirty="0" smtClean="0"/>
              <a:t>method,</a:t>
            </a:r>
            <a:r>
              <a:rPr lang="zh-CN" altLang="en-US" baseline="0" dirty="0" smtClean="0"/>
              <a:t> </a:t>
            </a:r>
            <a:r>
              <a:rPr lang="en-US" sz="1200" b="0" i="0" kern="1200" dirty="0" smtClean="0">
                <a:solidFill>
                  <a:schemeClr val="tx1"/>
                </a:solidFill>
                <a:effectLst/>
                <a:latin typeface="+mn-lt"/>
                <a:ea typeface="+mn-ea"/>
                <a:cs typeface="+mn-cs"/>
              </a:rPr>
              <a:t>item will always be inserted-into and found-in the neighborhood of its hashed bucke</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a:t>
            </a:r>
            <a:r>
              <a:rPr lang="en-US" altLang="zh-CN" baseline="0" dirty="0" smtClean="0"/>
              <a:t>f</a:t>
            </a:r>
            <a:r>
              <a:rPr lang="zh-CN" altLang="en-US" baseline="0" dirty="0" smtClean="0"/>
              <a:t> </a:t>
            </a:r>
            <a:r>
              <a:rPr lang="en-US" altLang="zh-CN" baseline="0" dirty="0" smtClean="0"/>
              <a:t>there</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collision,</a:t>
            </a:r>
            <a:r>
              <a:rPr lang="zh-CN" altLang="en-US" baseline="0" dirty="0" smtClean="0"/>
              <a:t> </a:t>
            </a:r>
            <a:r>
              <a:rPr lang="en-US" altLang="zh-CN" baseline="0" dirty="0" smtClean="0"/>
              <a:t>first</a:t>
            </a:r>
            <a:r>
              <a:rPr lang="zh-CN" altLang="en-US" baseline="0" dirty="0" smtClean="0"/>
              <a:t> </a:t>
            </a:r>
            <a:r>
              <a:rPr lang="en-US" sz="1200" kern="1200" dirty="0" smtClean="0">
                <a:solidFill>
                  <a:schemeClr val="tx1"/>
                </a:solidFill>
                <a:effectLst/>
                <a:latin typeface="+mn-lt"/>
                <a:ea typeface="+mn-ea"/>
                <a:cs typeface="+mn-cs"/>
              </a:rPr>
              <a:t>linear probe forward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and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find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empty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entry.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If</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too</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far.</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For</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example,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4.</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exchange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this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empty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entry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with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closest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entry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to</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And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then</a:t>
            </a:r>
            <a:r>
              <a:rPr lang="zh-CN" altLang="en-US" sz="1200" kern="1200" baseline="0" dirty="0" smtClean="0">
                <a:solidFill>
                  <a:schemeClr val="tx1"/>
                </a:solidFill>
                <a:effectLst/>
                <a:latin typeface="+mn-lt"/>
                <a:ea typeface="+mn-ea"/>
                <a:cs typeface="+mn-cs"/>
              </a:rPr>
              <a:t> </a:t>
            </a:r>
            <a:r>
              <a:rPr lang="en-US" altLang="zh-CN" sz="1200" kern="1200" baseline="0" dirty="0" err="1" smtClean="0">
                <a:solidFill>
                  <a:schemeClr val="tx1"/>
                </a:solidFill>
                <a:effectLst/>
                <a:latin typeface="+mn-lt"/>
                <a:ea typeface="+mn-ea"/>
                <a:cs typeface="+mn-cs"/>
              </a:rPr>
              <a:t>continously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repeat.</a:t>
            </a:r>
            <a:r>
              <a:rPr lang="zh-CN" altLang="en-US" sz="1200" kern="1200" baseline="0" dirty="0" smtClean="0">
                <a:solidFill>
                  <a:schemeClr val="tx1"/>
                </a:solidFill>
                <a:effectLst/>
                <a:latin typeface="+mn-lt"/>
                <a:ea typeface="+mn-ea"/>
                <a:cs typeface="+mn-cs"/>
              </a:rPr>
              <a:t> </a:t>
            </a: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a:t>
            </a:r>
            <a:r>
              <a:rPr lang="zh-CN" altLang="en-US" sz="1200" kern="1200" baseline="0" dirty="0" smtClean="0">
                <a:solidFill>
                  <a:schemeClr val="tx1"/>
                </a:solidFill>
                <a:effectLst/>
                <a:latin typeface="+mn-lt"/>
                <a:ea typeface="+mn-ea"/>
                <a:cs typeface="+mn-cs"/>
              </a:rPr>
              <a:t>然后再说例子</a:t>
            </a: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We use consistent hashing to partition hash values across shards to enable elasticity.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7326283-1A6E-314D-9764-5052ADD717E0}" type="slidenum">
              <a:rPr lang="en-US" smtClean="0"/>
              <a:t>19</a:t>
            </a:fld>
            <a:endParaRPr lang="en-US"/>
          </a:p>
        </p:txBody>
      </p:sp>
    </p:spTree>
    <p:extLst>
      <p:ext uri="{BB962C8B-B14F-4D97-AF65-F5344CB8AC3E}">
        <p14:creationId xmlns:p14="http://schemas.microsoft.com/office/powerpoint/2010/main" val="174173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And</a:t>
            </a:r>
            <a:r>
              <a:rPr lang="zh-CN" altLang="en-US" dirty="0" smtClean="0"/>
              <a:t> </a:t>
            </a:r>
            <a:r>
              <a:rPr lang="en-US" altLang="zh-CN" dirty="0" smtClean="0"/>
              <a:t>chaining</a:t>
            </a:r>
            <a:r>
              <a:rPr lang="zh-CN" altLang="en-US" dirty="0" smtClean="0"/>
              <a:t> </a:t>
            </a:r>
            <a:r>
              <a:rPr lang="en-US" altLang="zh-CN" dirty="0" smtClean="0"/>
              <a:t>in</a:t>
            </a:r>
            <a:r>
              <a:rPr lang="zh-CN" altLang="en-US" baseline="0" dirty="0" smtClean="0"/>
              <a:t> </a:t>
            </a:r>
            <a:r>
              <a:rPr lang="en-US" altLang="zh-CN" baseline="0" dirty="0" smtClean="0"/>
              <a:t>this</a:t>
            </a:r>
            <a:r>
              <a:rPr lang="zh-CN" altLang="en-US" baseline="0" dirty="0" smtClean="0"/>
              <a:t> </a:t>
            </a:r>
            <a:r>
              <a:rPr lang="en-US" altLang="zh-CN" baseline="0" dirty="0" smtClean="0"/>
              <a:t>part</a:t>
            </a:r>
            <a:r>
              <a:rPr lang="zh-CN" altLang="en-US" baseline="0" dirty="0" smtClean="0"/>
              <a:t> </a:t>
            </a:r>
            <a:r>
              <a:rPr lang="en-US" altLang="zh-CN" baseline="0" dirty="0" smtClean="0"/>
              <a:t>is</a:t>
            </a:r>
            <a:r>
              <a:rPr lang="zh-CN" altLang="en-US" baseline="0" dirty="0" smtClean="0"/>
              <a:t> </a:t>
            </a:r>
            <a:r>
              <a:rPr lang="en-US" altLang="zh-CN" baseline="0" dirty="0" smtClean="0"/>
              <a:t>used</a:t>
            </a:r>
            <a:r>
              <a:rPr lang="zh-CN" altLang="en-US" baseline="0" dirty="0" smtClean="0"/>
              <a:t> </a:t>
            </a:r>
            <a:r>
              <a:rPr lang="en-US" altLang="zh-CN" baseline="0" dirty="0" smtClean="0"/>
              <a:t>to</a:t>
            </a:r>
            <a:r>
              <a:rPr lang="zh-CN" altLang="en-US" baseline="0" dirty="0" smtClean="0"/>
              <a:t> </a:t>
            </a:r>
            <a:r>
              <a:rPr lang="en-US" altLang="zh-CN" baseline="0" dirty="0" smtClean="0"/>
              <a:t>replace</a:t>
            </a:r>
            <a:r>
              <a:rPr lang="zh-CN" altLang="en-US" baseline="0" dirty="0" smtClean="0"/>
              <a:t> </a:t>
            </a:r>
            <a:r>
              <a:rPr lang="en-US" altLang="zh-CN" baseline="0" dirty="0" smtClean="0"/>
              <a:t>resizing</a:t>
            </a:r>
            <a:r>
              <a:rPr lang="zh-CN" altLang="en-US" baseline="0" dirty="0" smtClean="0"/>
              <a:t> </a:t>
            </a:r>
            <a:r>
              <a:rPr lang="en-US" altLang="zh-CN" baseline="0" dirty="0" smtClean="0"/>
              <a:t>when</a:t>
            </a:r>
            <a:r>
              <a:rPr lang="zh-CN" altLang="en-US" baseline="0" dirty="0" smtClean="0"/>
              <a:t> </a:t>
            </a:r>
            <a:r>
              <a:rPr lang="en-US" altLang="zh-CN" baseline="0" dirty="0" smtClean="0"/>
              <a:t>we</a:t>
            </a:r>
            <a:r>
              <a:rPr lang="zh-CN" altLang="en-US" baseline="0" dirty="0" smtClean="0"/>
              <a:t> </a:t>
            </a:r>
            <a:r>
              <a:rPr lang="en-US" altLang="zh-CN" baseline="0" dirty="0" smtClean="0"/>
              <a:t>fail</a:t>
            </a:r>
            <a:r>
              <a:rPr lang="zh-CN" altLang="en-US" baseline="0" dirty="0" smtClean="0"/>
              <a:t> </a:t>
            </a:r>
            <a:r>
              <a:rPr lang="en-US" altLang="zh-CN" baseline="0" dirty="0" smtClean="0"/>
              <a:t>to</a:t>
            </a:r>
            <a:r>
              <a:rPr lang="zh-CN" altLang="en-US" baseline="0" dirty="0" smtClean="0"/>
              <a:t> </a:t>
            </a:r>
            <a:r>
              <a:rPr lang="en-US" altLang="zh-CN" baseline="0" dirty="0" smtClean="0"/>
              <a:t>insert</a:t>
            </a:r>
            <a:r>
              <a:rPr lang="zh-CN" altLang="en-US" baseline="0" dirty="0" smtClean="0"/>
              <a:t> </a:t>
            </a:r>
            <a:r>
              <a:rPr lang="en-US" altLang="zh-CN" baseline="0" dirty="0" smtClean="0"/>
              <a:t>entry</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H-1</a:t>
            </a:r>
            <a:r>
              <a:rPr lang="zh-CN" altLang="en-US" baseline="0" dirty="0" smtClean="0"/>
              <a:t> </a:t>
            </a:r>
            <a:r>
              <a:rPr lang="en-US" altLang="zh-CN" baseline="0" dirty="0" err="1" smtClean="0"/>
              <a:t>neighbourhood</a:t>
            </a:r>
            <a:r>
              <a:rPr lang="en-US" altLang="zh-CN" baseline="0" dirty="0" smtClean="0"/>
              <a:t>.</a:t>
            </a:r>
            <a:r>
              <a:rPr lang="en-US" sz="1200" kern="1200" dirty="0" smtClean="0">
                <a:solidFill>
                  <a:schemeClr val="tx1"/>
                </a:solidFill>
                <a:effectLst/>
                <a:latin typeface="+mn-lt"/>
                <a:ea typeface="+mn-ea"/>
                <a:cs typeface="+mn-cs"/>
              </a:rPr>
              <a:t> also lets us limit the length of linear probing during inserts </a:t>
            </a:r>
            <a:r>
              <a:rPr lang="en-US" altLang="zh-CN"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Like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normal</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chain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hash</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we</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add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chain</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list</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of</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entry.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During</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lookups,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we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first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search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err="1" smtClean="0">
                <a:solidFill>
                  <a:schemeClr val="tx1"/>
                </a:solidFill>
                <a:effectLst/>
                <a:latin typeface="+mn-lt"/>
                <a:ea typeface="+mn-ea"/>
                <a:cs typeface="+mn-cs"/>
              </a:rPr>
              <a:t>neighbourhood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bucket,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search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through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chain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a:t>
            </a:r>
            <a:r>
              <a:rPr lang="zh-CN" altLang="en-US" sz="1200" kern="1200" baseline="0" dirty="0" smtClean="0">
                <a:solidFill>
                  <a:schemeClr val="tx1"/>
                </a:solidFill>
                <a:effectLst/>
                <a:latin typeface="+mn-lt"/>
                <a:ea typeface="+mn-ea"/>
                <a:cs typeface="+mn-cs"/>
              </a:rPr>
              <a:t>用集中</a:t>
            </a:r>
            <a:r>
              <a:rPr lang="en-US" altLang="zh-CN" sz="1200" kern="1200" baseline="0" dirty="0" smtClean="0">
                <a:solidFill>
                  <a:schemeClr val="tx1"/>
                </a:solidFill>
                <a:effectLst/>
                <a:latin typeface="+mn-lt"/>
                <a:ea typeface="+mn-ea"/>
                <a:cs typeface="+mn-cs"/>
              </a:rPr>
              <a:t>H</a:t>
            </a:r>
            <a:r>
              <a:rPr lang="zh-CN" altLang="en-US" sz="1200" kern="1200" baseline="0" dirty="0" smtClean="0">
                <a:solidFill>
                  <a:schemeClr val="tx1"/>
                </a:solidFill>
                <a:effectLst/>
                <a:latin typeface="+mn-lt"/>
                <a:ea typeface="+mn-ea"/>
                <a:cs typeface="+mn-cs"/>
              </a:rPr>
              <a:t>个，不是为了减少次数，而是减少了每次</a:t>
            </a:r>
            <a:r>
              <a:rPr lang="en-US" altLang="zh-CN" sz="1200" kern="1200" baseline="0" dirty="0" err="1" smtClean="0">
                <a:solidFill>
                  <a:schemeClr val="tx1"/>
                </a:solidFill>
                <a:effectLst/>
                <a:latin typeface="+mn-lt"/>
                <a:ea typeface="+mn-ea"/>
                <a:cs typeface="+mn-cs"/>
              </a:rPr>
              <a:t>rmda</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read</a:t>
            </a:r>
            <a:r>
              <a:rPr lang="zh-CN" altLang="en-US" sz="1200" kern="1200" baseline="0" dirty="0" smtClean="0">
                <a:solidFill>
                  <a:schemeClr val="tx1"/>
                </a:solidFill>
                <a:effectLst/>
                <a:latin typeface="+mn-lt"/>
                <a:ea typeface="+mn-ea"/>
                <a:cs typeface="+mn-cs"/>
              </a:rPr>
              <a:t>的</a:t>
            </a:r>
            <a:r>
              <a:rPr lang="en-US" altLang="zh-CN" sz="1200" kern="1200" baseline="0" dirty="0" smtClean="0">
                <a:solidFill>
                  <a:schemeClr val="tx1"/>
                </a:solidFill>
                <a:effectLst/>
                <a:latin typeface="+mn-lt"/>
                <a:ea typeface="+mn-ea"/>
                <a:cs typeface="+mn-cs"/>
              </a:rPr>
              <a:t>size】</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20</a:t>
            </a:fld>
            <a:endParaRPr lang="en-US"/>
          </a:p>
        </p:txBody>
      </p:sp>
    </p:spTree>
    <p:extLst>
      <p:ext uri="{BB962C8B-B14F-4D97-AF65-F5344CB8AC3E}">
        <p14:creationId xmlns:p14="http://schemas.microsoft.com/office/powerpoint/2010/main" val="13859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FaRM</a:t>
            </a:r>
            <a:r>
              <a:rPr lang="zh-CN" altLang="en-US" dirty="0" smtClean="0"/>
              <a:t> </a:t>
            </a:r>
            <a:r>
              <a:rPr lang="en-US" altLang="zh-CN" dirty="0" smtClean="0"/>
              <a:t>is</a:t>
            </a:r>
            <a:r>
              <a:rPr lang="zh-CN" altLang="en-US" dirty="0" smtClean="0"/>
              <a:t> </a:t>
            </a:r>
            <a:r>
              <a:rPr lang="en-US" altLang="zh-CN" dirty="0" smtClean="0"/>
              <a:t>motivated</a:t>
            </a:r>
            <a:r>
              <a:rPr lang="zh-CN" altLang="en-US" baseline="0" dirty="0" smtClean="0"/>
              <a:t> </a:t>
            </a:r>
            <a:r>
              <a:rPr lang="en-US" altLang="zh-CN" baseline="0" dirty="0" smtClean="0"/>
              <a:t>by</a:t>
            </a:r>
            <a:r>
              <a:rPr lang="zh-CN" altLang="en-US" baseline="0" dirty="0" smtClean="0"/>
              <a:t> </a:t>
            </a:r>
            <a:r>
              <a:rPr lang="en-US" altLang="zh-CN" baseline="0" dirty="0" smtClean="0"/>
              <a:t>the</a:t>
            </a:r>
            <a:r>
              <a:rPr lang="zh-CN" altLang="en-US" baseline="0" dirty="0" smtClean="0"/>
              <a:t> </a:t>
            </a:r>
            <a:r>
              <a:rPr lang="en-US" altLang="zh-CN" baseline="0" dirty="0" smtClean="0"/>
              <a:t>low</a:t>
            </a:r>
            <a:r>
              <a:rPr lang="zh-CN" altLang="en-US" baseline="0" dirty="0" smtClean="0"/>
              <a:t> </a:t>
            </a:r>
            <a:r>
              <a:rPr lang="en-US" altLang="zh-CN" baseline="0" dirty="0" smtClean="0"/>
              <a:t>cost</a:t>
            </a:r>
            <a:r>
              <a:rPr lang="zh-CN" altLang="en-US" baseline="0" dirty="0" smtClean="0"/>
              <a:t> </a:t>
            </a:r>
            <a:r>
              <a:rPr lang="en-US" altLang="zh-CN" baseline="0" dirty="0" smtClean="0"/>
              <a:t>of</a:t>
            </a:r>
            <a:r>
              <a:rPr lang="zh-CN" altLang="en-US" baseline="0" dirty="0" smtClean="0"/>
              <a:t> </a:t>
            </a:r>
            <a:r>
              <a:rPr lang="en-US" altLang="zh-CN" baseline="0" dirty="0" smtClean="0"/>
              <a:t>memory.</a:t>
            </a:r>
          </a:p>
          <a:p>
            <a:r>
              <a:rPr lang="en-US" altLang="zh-CN" baseline="0" dirty="0" smtClean="0"/>
              <a:t>We</a:t>
            </a:r>
            <a:r>
              <a:rPr lang="zh-CN" altLang="en-US" baseline="0" dirty="0" smtClean="0"/>
              <a:t> </a:t>
            </a:r>
            <a:r>
              <a:rPr lang="en-US" altLang="zh-CN" baseline="0" dirty="0" smtClean="0"/>
              <a:t>know</a:t>
            </a:r>
            <a:r>
              <a:rPr lang="zh-CN" altLang="en-US" baseline="0" dirty="0" smtClean="0"/>
              <a:t> </a:t>
            </a:r>
            <a:r>
              <a:rPr lang="en-US" altLang="zh-CN" baseline="0" dirty="0" smtClean="0"/>
              <a:t>memory</a:t>
            </a:r>
            <a:r>
              <a:rPr lang="zh-CN" altLang="en-US" baseline="0" dirty="0" smtClean="0"/>
              <a:t> </a:t>
            </a:r>
            <a:r>
              <a:rPr lang="en-US" altLang="zh-CN" baseline="0" dirty="0" smtClean="0"/>
              <a:t>increase</a:t>
            </a:r>
            <a:r>
              <a:rPr lang="zh-CN" altLang="en-US" baseline="0" dirty="0" smtClean="0"/>
              <a:t> </a:t>
            </a:r>
            <a:r>
              <a:rPr lang="en-US" altLang="zh-CN" baseline="0" dirty="0" smtClean="0"/>
              <a:t>the</a:t>
            </a:r>
            <a:r>
              <a:rPr lang="zh-CN" altLang="en-US" baseline="0" dirty="0" smtClean="0"/>
              <a:t> </a:t>
            </a:r>
            <a:r>
              <a:rPr lang="en-US" altLang="zh-CN" baseline="0" dirty="0" smtClean="0"/>
              <a:t>speed</a:t>
            </a:r>
            <a:r>
              <a:rPr lang="zh-CN" altLang="en-US" baseline="0" dirty="0" smtClean="0"/>
              <a:t> </a:t>
            </a:r>
            <a:r>
              <a:rPr lang="en-US" altLang="zh-CN" baseline="0" dirty="0" smtClean="0"/>
              <a:t>a</a:t>
            </a:r>
            <a:r>
              <a:rPr lang="zh-CN" altLang="en-US" baseline="0" dirty="0" smtClean="0"/>
              <a:t> </a:t>
            </a:r>
            <a:r>
              <a:rPr lang="en-US" altLang="zh-CN" baseline="0" dirty="0" smtClean="0"/>
              <a:t>lot</a:t>
            </a:r>
            <a:r>
              <a:rPr lang="zh-CN" altLang="en-US" baseline="0" dirty="0" smtClean="0"/>
              <a:t> </a:t>
            </a:r>
            <a:r>
              <a:rPr lang="en-US" altLang="zh-CN" baseline="0" dirty="0" smtClean="0"/>
              <a:t>when</a:t>
            </a:r>
            <a:r>
              <a:rPr lang="zh-CN" altLang="en-US" baseline="0" dirty="0" smtClean="0"/>
              <a:t> </a:t>
            </a:r>
            <a:r>
              <a:rPr lang="en-US" altLang="zh-CN" baseline="0" dirty="0" smtClean="0"/>
              <a:t>we</a:t>
            </a:r>
            <a:r>
              <a:rPr lang="zh-CN" altLang="en-US" baseline="0" dirty="0" smtClean="0"/>
              <a:t> </a:t>
            </a:r>
            <a:r>
              <a:rPr lang="en-US" altLang="zh-CN" baseline="0" dirty="0" smtClean="0"/>
              <a:t>access</a:t>
            </a:r>
            <a:r>
              <a:rPr lang="zh-CN" altLang="en-US" baseline="0" dirty="0" smtClean="0"/>
              <a:t> </a:t>
            </a:r>
            <a:r>
              <a:rPr lang="en-US" altLang="zh-CN" baseline="0" dirty="0" smtClean="0"/>
              <a:t>data</a:t>
            </a:r>
            <a:r>
              <a:rPr lang="zh-CN" altLang="en-US" baseline="0" dirty="0" smtClean="0"/>
              <a:t> </a:t>
            </a:r>
            <a:r>
              <a:rPr lang="en-US" altLang="zh-CN" baseline="0" dirty="0" smtClean="0"/>
              <a:t>rather</a:t>
            </a:r>
            <a:r>
              <a:rPr lang="zh-CN" altLang="en-US" baseline="0" dirty="0" smtClean="0"/>
              <a:t> </a:t>
            </a:r>
            <a:r>
              <a:rPr lang="en-US" altLang="zh-CN" baseline="0" dirty="0" smtClean="0"/>
              <a:t>than</a:t>
            </a:r>
            <a:r>
              <a:rPr lang="zh-CN" altLang="en-US" baseline="0" dirty="0" smtClean="0"/>
              <a:t> </a:t>
            </a:r>
            <a:r>
              <a:rPr lang="en-US" altLang="zh-CN" baseline="0" dirty="0" smtClean="0"/>
              <a:t>using</a:t>
            </a:r>
            <a:r>
              <a:rPr lang="zh-CN" altLang="en-US" baseline="0" dirty="0" smtClean="0"/>
              <a:t> </a:t>
            </a:r>
            <a:r>
              <a:rPr lang="en-US" altLang="zh-CN" baseline="0" dirty="0" smtClean="0"/>
              <a:t>disk</a:t>
            </a:r>
          </a:p>
          <a:p>
            <a:endParaRPr lang="en-US" altLang="zh-CN" baseline="0" dirty="0" smtClean="0"/>
          </a:p>
          <a:p>
            <a:r>
              <a:rPr lang="en-US" altLang="zh-CN" baseline="0" dirty="0" smtClean="0"/>
              <a:t>And</a:t>
            </a:r>
            <a:r>
              <a:rPr lang="zh-CN" altLang="en-US" baseline="0" dirty="0" smtClean="0"/>
              <a:t> 足够 </a:t>
            </a:r>
            <a:r>
              <a:rPr lang="en-US" altLang="zh-CN" baseline="0" dirty="0" smtClean="0"/>
              <a:t>for</a:t>
            </a:r>
            <a:r>
              <a:rPr lang="zh-CN" altLang="en-US" baseline="0" dirty="0" smtClean="0"/>
              <a:t> </a:t>
            </a:r>
            <a:r>
              <a:rPr lang="en-US" altLang="zh-CN" baseline="0" dirty="0" smtClean="0"/>
              <a:t>applications</a:t>
            </a:r>
            <a:r>
              <a:rPr lang="zh-CN" altLang="en-US" baseline="0" dirty="0" smtClean="0"/>
              <a:t> </a:t>
            </a:r>
            <a:r>
              <a:rPr lang="en-US" altLang="zh-CN" baseline="0" dirty="0" smtClean="0"/>
              <a:t>at</a:t>
            </a:r>
            <a:r>
              <a:rPr lang="zh-CN" altLang="en-US" baseline="0" dirty="0" smtClean="0"/>
              <a:t> </a:t>
            </a:r>
            <a:r>
              <a:rPr lang="en-US" altLang="zh-CN" baseline="0" dirty="0" smtClean="0"/>
              <a:t>least</a:t>
            </a:r>
          </a:p>
          <a:p>
            <a:endParaRPr lang="en-US" baseline="0" dirty="0" smtClean="0"/>
          </a:p>
          <a:p>
            <a:r>
              <a:rPr lang="en-US" altLang="zh-CN" baseline="0" dirty="0" smtClean="0"/>
              <a:t>TCP</a:t>
            </a:r>
            <a:r>
              <a:rPr lang="zh-CN" altLang="en-US" baseline="0" dirty="0" smtClean="0"/>
              <a:t> </a:t>
            </a:r>
            <a:r>
              <a:rPr lang="en-US" altLang="zh-CN" baseline="0" dirty="0" smtClean="0"/>
              <a:t>becomes</a:t>
            </a:r>
            <a:r>
              <a:rPr lang="zh-CN" altLang="en-US" baseline="0" dirty="0" smtClean="0"/>
              <a:t> </a:t>
            </a:r>
            <a:r>
              <a:rPr lang="en-US" altLang="zh-CN" baseline="0" dirty="0" smtClean="0"/>
              <a:t>the</a:t>
            </a:r>
            <a:r>
              <a:rPr lang="zh-CN" altLang="en-US" baseline="0" dirty="0" smtClean="0"/>
              <a:t> </a:t>
            </a:r>
            <a:r>
              <a:rPr lang="en-US" altLang="zh-CN" baseline="0" dirty="0" smtClean="0"/>
              <a:t>bottlenecked</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2</a:t>
            </a:fld>
            <a:endParaRPr lang="en-US"/>
          </a:p>
        </p:txBody>
      </p:sp>
    </p:spTree>
    <p:extLst>
      <p:ext uri="{BB962C8B-B14F-4D97-AF65-F5344CB8AC3E}">
        <p14:creationId xmlns:p14="http://schemas.microsoft.com/office/powerpoint/2010/main" val="186672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For</a:t>
            </a:r>
            <a:r>
              <a:rPr lang="zh-CN" altLang="en-US" baseline="0" dirty="0" smtClean="0"/>
              <a:t> </a:t>
            </a:r>
            <a:r>
              <a:rPr lang="en-US" altLang="zh-CN" baseline="0" dirty="0" smtClean="0"/>
              <a:t>example,</a:t>
            </a:r>
            <a:r>
              <a:rPr lang="zh-CN" altLang="en-US" baseline="0" dirty="0" smtClean="0"/>
              <a:t> </a:t>
            </a:r>
            <a:r>
              <a:rPr lang="en-US" altLang="zh-CN" baseline="0" dirty="0" smtClean="0"/>
              <a:t>H=4,we</a:t>
            </a:r>
            <a:r>
              <a:rPr lang="zh-CN" altLang="en-US" baseline="0" dirty="0" smtClean="0"/>
              <a:t> </a:t>
            </a:r>
            <a:r>
              <a:rPr lang="en-US" altLang="zh-CN" baseline="0" dirty="0" smtClean="0"/>
              <a:t>only</a:t>
            </a:r>
            <a:r>
              <a:rPr lang="zh-CN" altLang="en-US" baseline="0" dirty="0" smtClean="0"/>
              <a:t> </a:t>
            </a:r>
            <a:r>
              <a:rPr lang="en-US" altLang="zh-CN" baseline="0" dirty="0" smtClean="0"/>
              <a:t>need</a:t>
            </a:r>
            <a:r>
              <a:rPr lang="zh-CN" altLang="en-US" baseline="0" dirty="0" smtClean="0"/>
              <a:t> </a:t>
            </a:r>
            <a:r>
              <a:rPr lang="en-US" altLang="zh-CN" baseline="0" dirty="0" smtClean="0"/>
              <a:t>to</a:t>
            </a:r>
            <a:r>
              <a:rPr lang="zh-CN" altLang="en-US" baseline="0" dirty="0" smtClean="0"/>
              <a:t> </a:t>
            </a:r>
            <a:r>
              <a:rPr lang="en-US" altLang="zh-CN" baseline="0" dirty="0" smtClean="0"/>
              <a:t>read</a:t>
            </a:r>
            <a:r>
              <a:rPr lang="zh-CN" altLang="en-US" baseline="0" dirty="0" smtClean="0"/>
              <a:t> </a:t>
            </a:r>
            <a:r>
              <a:rPr lang="en-US" altLang="zh-CN" baseline="0" dirty="0" smtClean="0"/>
              <a:t>2</a:t>
            </a:r>
            <a:r>
              <a:rPr lang="zh-CN" altLang="en-US" baseline="0" dirty="0" smtClean="0"/>
              <a:t> </a:t>
            </a:r>
            <a:r>
              <a:rPr lang="en-US" altLang="zh-CN" baseline="0" dirty="0" smtClean="0"/>
              <a:t>bucket.</a:t>
            </a:r>
          </a:p>
          <a:p>
            <a:endParaRPr lang="en-US" altLang="zh-CN" baseline="0" dirty="0" smtClean="0"/>
          </a:p>
          <a:p>
            <a:r>
              <a:rPr lang="en-US" altLang="zh-CN" baseline="0" dirty="0" smtClean="0"/>
              <a:t>Also</a:t>
            </a:r>
            <a:r>
              <a:rPr lang="zh-CN" altLang="en-US" baseline="0" dirty="0" smtClean="0"/>
              <a:t> </a:t>
            </a:r>
            <a:r>
              <a:rPr lang="en-US" altLang="zh-CN" baseline="0" dirty="0" smtClean="0"/>
              <a:t>we</a:t>
            </a:r>
            <a:r>
              <a:rPr lang="zh-CN" altLang="en-US" baseline="0" dirty="0" smtClean="0"/>
              <a:t> </a:t>
            </a:r>
            <a:r>
              <a:rPr lang="en-US" altLang="zh-CN" baseline="0" dirty="0" smtClean="0"/>
              <a:t>need</a:t>
            </a:r>
            <a:r>
              <a:rPr lang="zh-CN" altLang="en-US" baseline="0" dirty="0" smtClean="0"/>
              <a:t> </a:t>
            </a:r>
            <a:r>
              <a:rPr lang="en-US" altLang="zh-CN" baseline="0" dirty="0" smtClean="0"/>
              <a:t>to</a:t>
            </a:r>
            <a:r>
              <a:rPr lang="zh-CN" altLang="en-US" baseline="0" dirty="0" smtClean="0"/>
              <a:t> </a:t>
            </a:r>
            <a:r>
              <a:rPr lang="en-US" altLang="zh-CN" baseline="0" dirty="0" err="1" smtClean="0"/>
              <a:t>ganrantee</a:t>
            </a:r>
            <a:r>
              <a:rPr lang="zh-CN" altLang="en-US" baseline="0" dirty="0" smtClean="0"/>
              <a:t> </a:t>
            </a:r>
            <a:r>
              <a:rPr lang="en-US" altLang="zh-CN" baseline="0" dirty="0" smtClean="0"/>
              <a:t>the</a:t>
            </a:r>
            <a:r>
              <a:rPr lang="zh-CN" altLang="en-US" baseline="0" dirty="0" smtClean="0"/>
              <a:t> </a:t>
            </a:r>
            <a:r>
              <a:rPr lang="en-US" altLang="zh-CN" baseline="0" dirty="0" smtClean="0"/>
              <a:t>version</a:t>
            </a:r>
            <a:r>
              <a:rPr lang="zh-CN" altLang="en-US" baseline="0" dirty="0" smtClean="0"/>
              <a:t> </a:t>
            </a:r>
            <a:r>
              <a:rPr lang="en-US" altLang="zh-CN" baseline="0" dirty="0" smtClean="0"/>
              <a:t>of</a:t>
            </a:r>
            <a:r>
              <a:rPr lang="zh-CN" altLang="en-US" baseline="0" dirty="0" smtClean="0"/>
              <a:t> </a:t>
            </a:r>
            <a:r>
              <a:rPr lang="en-US" altLang="zh-CN" baseline="0" dirty="0" smtClean="0"/>
              <a:t>two</a:t>
            </a:r>
            <a:r>
              <a:rPr lang="zh-CN" altLang="en-US" baseline="0" dirty="0" smtClean="0"/>
              <a:t> </a:t>
            </a:r>
            <a:r>
              <a:rPr lang="en-US" altLang="zh-CN" baseline="0" dirty="0" smtClean="0"/>
              <a:t>buckets</a:t>
            </a:r>
            <a:r>
              <a:rPr lang="zh-CN" altLang="en-US" baseline="0" dirty="0" smtClean="0"/>
              <a:t> </a:t>
            </a:r>
            <a:r>
              <a:rPr lang="en-US" altLang="zh-CN" baseline="0" dirty="0" smtClean="0"/>
              <a:t>are</a:t>
            </a:r>
            <a:r>
              <a:rPr lang="zh-CN" altLang="en-US" baseline="0" dirty="0" smtClean="0"/>
              <a:t> </a:t>
            </a:r>
            <a:r>
              <a:rPr lang="en-US" altLang="zh-CN" baseline="0" dirty="0" smtClean="0"/>
              <a:t>the</a:t>
            </a:r>
            <a:r>
              <a:rPr lang="zh-CN" altLang="en-US" baseline="0" dirty="0" smtClean="0"/>
              <a:t> </a:t>
            </a:r>
            <a:r>
              <a:rPr lang="en-US" altLang="zh-CN" baseline="0" dirty="0" smtClean="0"/>
              <a:t>same</a:t>
            </a:r>
            <a:r>
              <a:rPr lang="zh-CN" altLang="en-US" baseline="0" dirty="0" smtClean="0"/>
              <a:t> </a:t>
            </a:r>
            <a:r>
              <a:rPr lang="en-US" altLang="zh-CN" baseline="0" dirty="0" smtClean="0"/>
              <a:t>to</a:t>
            </a:r>
            <a:r>
              <a:rPr lang="zh-CN" altLang="en-US" baseline="0" dirty="0" smtClean="0"/>
              <a:t> </a:t>
            </a:r>
            <a:r>
              <a:rPr lang="en-US" altLang="zh-CN" baseline="0" dirty="0" smtClean="0"/>
              <a:t>ensure</a:t>
            </a:r>
            <a:r>
              <a:rPr lang="zh-CN" altLang="en-US" baseline="0" dirty="0" smtClean="0"/>
              <a:t> </a:t>
            </a:r>
            <a:r>
              <a:rPr lang="en-US" altLang="zh-CN" baseline="0" dirty="0" smtClean="0"/>
              <a:t>the</a:t>
            </a:r>
            <a:r>
              <a:rPr lang="zh-CN" altLang="en-US" baseline="0" dirty="0" smtClean="0"/>
              <a:t> </a:t>
            </a:r>
            <a:r>
              <a:rPr lang="en-US" altLang="zh-CN" baseline="0" dirty="0" smtClean="0"/>
              <a:t>consistency.</a:t>
            </a:r>
          </a:p>
          <a:p>
            <a:r>
              <a:rPr lang="en-US" altLang="zh-CN" dirty="0" smtClean="0"/>
              <a:t>And</a:t>
            </a:r>
            <a:r>
              <a:rPr lang="zh-CN" altLang="en-US" baseline="0" dirty="0" smtClean="0"/>
              <a:t> </a:t>
            </a:r>
            <a:r>
              <a:rPr lang="en-US" altLang="zh-CN" baseline="0" dirty="0" smtClean="0"/>
              <a:t>we</a:t>
            </a:r>
            <a:r>
              <a:rPr lang="zh-CN" altLang="en-US" baseline="0" dirty="0" smtClean="0"/>
              <a:t> </a:t>
            </a:r>
            <a:r>
              <a:rPr lang="en-US" altLang="zh-CN" baseline="0" dirty="0" smtClean="0"/>
              <a:t>use</a:t>
            </a:r>
            <a:r>
              <a:rPr lang="zh-CN" altLang="en-US" baseline="0" dirty="0" smtClean="0"/>
              <a:t> </a:t>
            </a:r>
            <a:r>
              <a:rPr lang="en-US" altLang="zh-CN" baseline="0" dirty="0" smtClean="0"/>
              <a:t>joint</a:t>
            </a:r>
            <a:r>
              <a:rPr lang="zh-CN" altLang="en-US" baseline="0" dirty="0" smtClean="0"/>
              <a:t> </a:t>
            </a:r>
            <a:r>
              <a:rPr lang="en-US" altLang="zh-CN" baseline="0" dirty="0" smtClean="0"/>
              <a:t>versions,</a:t>
            </a:r>
            <a:r>
              <a:rPr lang="zh-CN" altLang="en-US" baseline="0" dirty="0" smtClean="0"/>
              <a:t> </a:t>
            </a:r>
            <a:r>
              <a:rPr lang="en-US" altLang="zh-CN" baseline="0" dirty="0" smtClean="0"/>
              <a:t>the</a:t>
            </a:r>
            <a:r>
              <a:rPr lang="zh-CN" altLang="en-US" baseline="0" dirty="0" smtClean="0"/>
              <a:t> </a:t>
            </a:r>
            <a:r>
              <a:rPr lang="en-US" altLang="zh-CN" baseline="0" dirty="0" smtClean="0"/>
              <a:t>forward</a:t>
            </a:r>
            <a:r>
              <a:rPr lang="zh-CN" altLang="en-US" baseline="0" dirty="0" smtClean="0"/>
              <a:t> </a:t>
            </a:r>
            <a:r>
              <a:rPr lang="en-US" altLang="zh-CN" baseline="0" dirty="0" smtClean="0"/>
              <a:t>version</a:t>
            </a:r>
            <a:r>
              <a:rPr lang="zh-CN" altLang="en-US" baseline="0" dirty="0" smtClean="0"/>
              <a:t> </a:t>
            </a:r>
            <a:r>
              <a:rPr lang="en-US" altLang="zh-CN" baseline="0" dirty="0" smtClean="0"/>
              <a:t>pf</a:t>
            </a:r>
            <a:r>
              <a:rPr lang="zh-CN" altLang="en-US" baseline="0" dirty="0" smtClean="0"/>
              <a:t> </a:t>
            </a:r>
            <a:r>
              <a:rPr lang="en-US" altLang="zh-CN" baseline="0" dirty="0" smtClean="0"/>
              <a:t>the</a:t>
            </a:r>
            <a:r>
              <a:rPr lang="zh-CN" altLang="en-US" baseline="0" dirty="0" smtClean="0"/>
              <a:t> </a:t>
            </a:r>
            <a:r>
              <a:rPr lang="en-US" altLang="zh-CN" baseline="0" dirty="0" smtClean="0"/>
              <a:t>first</a:t>
            </a:r>
            <a:r>
              <a:rPr lang="zh-CN" altLang="en-US" baseline="0" dirty="0" smtClean="0"/>
              <a:t> </a:t>
            </a:r>
            <a:r>
              <a:rPr lang="en-US" altLang="zh-CN" baseline="0" dirty="0" smtClean="0"/>
              <a:t>bucket</a:t>
            </a:r>
            <a:r>
              <a:rPr lang="zh-CN" altLang="en-US" baseline="0" dirty="0" smtClean="0"/>
              <a:t> </a:t>
            </a:r>
            <a:r>
              <a:rPr lang="en-US" altLang="zh-CN" baseline="0" dirty="0" err="1" smtClean="0"/>
              <a:t>fvb</a:t>
            </a:r>
            <a:r>
              <a:rPr lang="zh-CN" altLang="en-US" baseline="0" dirty="0" smtClean="0"/>
              <a:t> </a:t>
            </a:r>
            <a:r>
              <a:rPr lang="en-US" altLang="zh-CN" baseline="0" dirty="0" smtClean="0"/>
              <a:t>should</a:t>
            </a:r>
            <a:r>
              <a:rPr lang="zh-CN" altLang="en-US" baseline="0" dirty="0" smtClean="0"/>
              <a:t> </a:t>
            </a:r>
            <a:r>
              <a:rPr lang="en-US" altLang="zh-CN" baseline="0" dirty="0" smtClean="0"/>
              <a:t>be</a:t>
            </a:r>
            <a:r>
              <a:rPr lang="zh-CN" altLang="en-US" baseline="0" dirty="0" smtClean="0"/>
              <a:t> </a:t>
            </a:r>
            <a:r>
              <a:rPr lang="en-US" altLang="zh-CN" baseline="0" dirty="0" smtClean="0"/>
              <a:t>the</a:t>
            </a:r>
            <a:r>
              <a:rPr lang="zh-CN" altLang="en-US" baseline="0" dirty="0" smtClean="0"/>
              <a:t> </a:t>
            </a:r>
            <a:r>
              <a:rPr lang="en-US" altLang="zh-CN" baseline="0" dirty="0" smtClean="0"/>
              <a:t>same</a:t>
            </a:r>
            <a:r>
              <a:rPr lang="zh-CN" altLang="en-US" baseline="0" dirty="0" smtClean="0"/>
              <a:t> </a:t>
            </a:r>
            <a:r>
              <a:rPr lang="en-US" altLang="zh-CN" baseline="0" dirty="0" smtClean="0"/>
              <a:t>as</a:t>
            </a:r>
            <a:r>
              <a:rPr lang="zh-CN" altLang="en-US" baseline="0" dirty="0" smtClean="0"/>
              <a:t> </a:t>
            </a:r>
            <a:r>
              <a:rPr lang="en-US" altLang="zh-CN" baseline="0" dirty="0" smtClean="0"/>
              <a:t>the</a:t>
            </a:r>
            <a:r>
              <a:rPr lang="zh-CN" altLang="en-US" baseline="0" dirty="0" smtClean="0"/>
              <a:t> </a:t>
            </a:r>
            <a:r>
              <a:rPr lang="en-US" altLang="zh-CN" baseline="0" dirty="0" smtClean="0"/>
              <a:t>backward</a:t>
            </a:r>
            <a:r>
              <a:rPr lang="zh-CN" altLang="en-US" baseline="0" dirty="0" smtClean="0"/>
              <a:t> </a:t>
            </a:r>
            <a:r>
              <a:rPr lang="en-US" altLang="zh-CN" baseline="0" dirty="0" smtClean="0"/>
              <a:t>version</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second</a:t>
            </a:r>
            <a:r>
              <a:rPr lang="zh-CN" altLang="en-US" baseline="0" dirty="0" smtClean="0"/>
              <a:t> </a:t>
            </a:r>
            <a:r>
              <a:rPr lang="en-US" altLang="zh-CN" baseline="0" dirty="0" smtClean="0"/>
              <a:t>bucket</a:t>
            </a:r>
            <a:r>
              <a:rPr lang="zh-CN" altLang="en-US" baseline="0" dirty="0" smtClean="0"/>
              <a:t> </a:t>
            </a:r>
            <a:r>
              <a:rPr lang="en-US" altLang="zh-CN" baseline="0" dirty="0" smtClean="0"/>
              <a:t>bv+1</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21</a:t>
            </a:fld>
            <a:endParaRPr lang="en-US"/>
          </a:p>
        </p:txBody>
      </p:sp>
    </p:spTree>
    <p:extLst>
      <p:ext uri="{BB962C8B-B14F-4D97-AF65-F5344CB8AC3E}">
        <p14:creationId xmlns:p14="http://schemas.microsoft.com/office/powerpoint/2010/main" val="205416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sz="1200" kern="1200" dirty="0" smtClean="0">
                <a:solidFill>
                  <a:schemeClr val="tx1"/>
                </a:solidFill>
                <a:effectLst/>
                <a:latin typeface="+mn-lt"/>
                <a:ea typeface="+mn-ea"/>
                <a:cs typeface="+mn-cs"/>
              </a:rPr>
              <a:t>We use a technique inspired by flat combining [20] to combine concurrent inserts and updates to the same key into a sin- </a:t>
            </a:r>
            <a:r>
              <a:rPr lang="en-US" sz="1200" kern="1200" dirty="0" err="1" smtClean="0">
                <a:solidFill>
                  <a:schemeClr val="tx1"/>
                </a:solidFill>
                <a:effectLst/>
                <a:latin typeface="+mn-lt"/>
                <a:ea typeface="+mn-ea"/>
                <a:cs typeface="+mn-cs"/>
              </a:rPr>
              <a:t>gle</a:t>
            </a:r>
            <a:r>
              <a:rPr lang="en-US" sz="1200" kern="1200" dirty="0" smtClean="0">
                <a:solidFill>
                  <a:schemeClr val="tx1"/>
                </a:solidFill>
                <a:effectLst/>
                <a:latin typeface="+mn-lt"/>
                <a:ea typeface="+mn-ea"/>
                <a:cs typeface="+mn-cs"/>
              </a:rPr>
              <a:t> transaction. </a:t>
            </a:r>
            <a:endParaRPr lang="en-US" dirty="0" smtClean="0"/>
          </a:p>
          <a:p>
            <a:endParaRPr lang="en-US" altLang="zh-CN" dirty="0" smtClean="0"/>
          </a:p>
          <a:p>
            <a:endParaRPr lang="en-US" altLang="zh-CN" dirty="0" smtClean="0"/>
          </a:p>
          <a:p>
            <a:r>
              <a:rPr lang="en-US" altLang="zh-CN" dirty="0" smtClean="0"/>
              <a:t>Traditional</a:t>
            </a:r>
            <a:r>
              <a:rPr lang="zh-CN" altLang="en-US" dirty="0" smtClean="0"/>
              <a:t> </a:t>
            </a:r>
            <a:r>
              <a:rPr lang="en-US" altLang="zh-CN" dirty="0" smtClean="0"/>
              <a:t>key-value</a:t>
            </a:r>
            <a:r>
              <a:rPr lang="zh-CN" altLang="en-US" baseline="0" dirty="0" smtClean="0"/>
              <a:t> </a:t>
            </a:r>
            <a:r>
              <a:rPr lang="en-US" altLang="zh-CN" baseline="0" dirty="0" smtClean="0"/>
              <a:t>store</a:t>
            </a:r>
            <a:r>
              <a:rPr lang="zh-CN" altLang="en-US" baseline="0" dirty="0" smtClean="0"/>
              <a:t> </a:t>
            </a:r>
            <a:r>
              <a:rPr lang="en-US" altLang="zh-CN" baseline="0" dirty="0" smtClean="0"/>
              <a:t>look</a:t>
            </a:r>
            <a:r>
              <a:rPr lang="zh-CN" altLang="en-US" baseline="0" dirty="0" smtClean="0"/>
              <a:t> </a:t>
            </a:r>
            <a:r>
              <a:rPr lang="en-US" altLang="zh-CN" baseline="0" dirty="0" smtClean="0"/>
              <a:t>ups</a:t>
            </a:r>
            <a:r>
              <a:rPr lang="zh-CN" altLang="en-US" baseline="0" dirty="0" smtClean="0"/>
              <a:t> </a:t>
            </a:r>
            <a:r>
              <a:rPr lang="en-US" altLang="zh-CN" baseline="0" dirty="0" smtClean="0"/>
              <a:t>over</a:t>
            </a:r>
            <a:r>
              <a:rPr lang="zh-CN" altLang="en-US" baseline="0" dirty="0" smtClean="0"/>
              <a:t> </a:t>
            </a:r>
            <a:r>
              <a:rPr lang="en-US" altLang="zh-CN" baseline="0" dirty="0" smtClean="0"/>
              <a:t>TCP</a:t>
            </a:r>
            <a:endParaRPr lang="en-US" altLang="zh-CN" dirty="0" smtClean="0"/>
          </a:p>
          <a:p>
            <a:r>
              <a:rPr lang="en-US" altLang="zh-CN" dirty="0" smtClean="0"/>
              <a:t>Throughput</a:t>
            </a:r>
            <a:r>
              <a:rPr lang="zh-CN" altLang="en-US" dirty="0" smtClean="0"/>
              <a:t> </a:t>
            </a:r>
            <a:r>
              <a:rPr lang="en-US" altLang="zh-CN" dirty="0" smtClean="0"/>
              <a:t>of</a:t>
            </a:r>
            <a:r>
              <a:rPr lang="zh-CN" altLang="en-US" dirty="0" smtClean="0"/>
              <a:t> </a:t>
            </a:r>
            <a:r>
              <a:rPr lang="en-US" altLang="zh-CN" dirty="0" err="1" smtClean="0"/>
              <a:t>FaRM</a:t>
            </a:r>
            <a:r>
              <a:rPr lang="zh-CN" altLang="en-US" baseline="0" dirty="0" smtClean="0"/>
              <a:t> </a:t>
            </a:r>
            <a:r>
              <a:rPr lang="en-US" altLang="zh-CN" baseline="0" dirty="0" smtClean="0"/>
              <a:t>is</a:t>
            </a:r>
            <a:r>
              <a:rPr lang="zh-CN" altLang="en-US" baseline="0" dirty="0" smtClean="0"/>
              <a:t> </a:t>
            </a:r>
            <a:r>
              <a:rPr lang="en-US" altLang="zh-CN" baseline="0" dirty="0" smtClean="0"/>
              <a:t>very</a:t>
            </a:r>
            <a:r>
              <a:rPr lang="zh-CN" altLang="en-US" baseline="0" dirty="0" smtClean="0"/>
              <a:t> </a:t>
            </a:r>
            <a:r>
              <a:rPr lang="en-US" altLang="zh-CN" baseline="0" dirty="0" smtClean="0"/>
              <a:t>huge.</a:t>
            </a:r>
            <a:r>
              <a:rPr lang="zh-CN" altLang="en-US" dirty="0" smtClean="0"/>
              <a:t> </a:t>
            </a:r>
            <a:r>
              <a:rPr lang="en-US" altLang="zh-CN" dirty="0" smtClean="0"/>
              <a:t>Near</a:t>
            </a:r>
            <a:r>
              <a:rPr lang="zh-CN" altLang="en-US" dirty="0" smtClean="0"/>
              <a:t> </a:t>
            </a:r>
            <a:r>
              <a:rPr lang="en-US" altLang="zh-CN" dirty="0" smtClean="0"/>
              <a:t>150</a:t>
            </a:r>
            <a:r>
              <a:rPr lang="zh-CN" altLang="en-US" dirty="0" smtClean="0"/>
              <a:t> </a:t>
            </a:r>
            <a:r>
              <a:rPr lang="en-US" altLang="zh-CN" dirty="0" smtClean="0"/>
              <a:t>million</a:t>
            </a:r>
            <a:r>
              <a:rPr lang="zh-CN" altLang="en-US" dirty="0" smtClean="0"/>
              <a:t> </a:t>
            </a:r>
            <a:r>
              <a:rPr lang="en-US" altLang="zh-CN" dirty="0" smtClean="0"/>
              <a:t>operations</a:t>
            </a:r>
            <a:r>
              <a:rPr lang="zh-CN" altLang="en-US" dirty="0" smtClean="0"/>
              <a:t> </a:t>
            </a:r>
            <a:r>
              <a:rPr lang="en-US" altLang="zh-CN" dirty="0" smtClean="0"/>
              <a:t>per</a:t>
            </a:r>
            <a:r>
              <a:rPr lang="zh-CN" altLang="en-US" dirty="0" smtClean="0"/>
              <a:t> </a:t>
            </a:r>
            <a:r>
              <a:rPr lang="en-US" altLang="zh-CN" dirty="0" smtClean="0"/>
              <a:t>second.</a:t>
            </a:r>
          </a:p>
          <a:p>
            <a:r>
              <a:rPr lang="en-US" altLang="zh-CN" dirty="0" smtClean="0"/>
              <a:t>A</a:t>
            </a:r>
            <a:r>
              <a:rPr lang="zh-CN" altLang="en-US" baseline="0" dirty="0" smtClean="0"/>
              <a:t> </a:t>
            </a:r>
            <a:r>
              <a:rPr lang="en-US" altLang="zh-CN" baseline="0" dirty="0" smtClean="0"/>
              <a:t>factor</a:t>
            </a:r>
            <a:r>
              <a:rPr lang="zh-CN" altLang="en-US" baseline="0" dirty="0" smtClean="0"/>
              <a:t> </a:t>
            </a:r>
            <a:r>
              <a:rPr lang="en-US" altLang="zh-CN" baseline="0" dirty="0" smtClean="0"/>
              <a:t>of</a:t>
            </a:r>
            <a:r>
              <a:rPr lang="zh-CN" altLang="en-US" baseline="0" dirty="0" smtClean="0"/>
              <a:t> </a:t>
            </a:r>
            <a:r>
              <a:rPr lang="en-US" altLang="zh-CN" baseline="0" dirty="0" smtClean="0"/>
              <a:t>15</a:t>
            </a:r>
            <a:r>
              <a:rPr lang="zh-CN" altLang="en-US" baseline="0" dirty="0" smtClean="0"/>
              <a:t> </a:t>
            </a:r>
            <a:r>
              <a:rPr lang="en-US" altLang="zh-CN" baseline="0" dirty="0" smtClean="0"/>
              <a:t>better</a:t>
            </a:r>
            <a:r>
              <a:rPr lang="zh-CN" altLang="en-US" baseline="0" dirty="0" smtClean="0"/>
              <a:t> </a:t>
            </a:r>
            <a:r>
              <a:rPr lang="en-US" altLang="zh-CN" baseline="0" dirty="0" smtClean="0"/>
              <a:t>than</a:t>
            </a:r>
            <a:r>
              <a:rPr lang="zh-CN" altLang="en-US" baseline="0" dirty="0" smtClean="0"/>
              <a:t> </a:t>
            </a:r>
            <a:r>
              <a:rPr lang="en-US" altLang="zh-CN" baseline="0" dirty="0" smtClean="0"/>
              <a:t>TCP</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22</a:t>
            </a:fld>
            <a:endParaRPr lang="en-US"/>
          </a:p>
        </p:txBody>
      </p:sp>
    </p:spTree>
    <p:extLst>
      <p:ext uri="{BB962C8B-B14F-4D97-AF65-F5344CB8AC3E}">
        <p14:creationId xmlns:p14="http://schemas.microsoft.com/office/powerpoint/2010/main" val="541366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TCP</a:t>
            </a:r>
            <a:r>
              <a:rPr lang="zh-CN" altLang="en-US" baseline="0" dirty="0" smtClean="0"/>
              <a:t> </a:t>
            </a:r>
            <a:r>
              <a:rPr lang="en-US" altLang="zh-CN" baseline="0" dirty="0" smtClean="0"/>
              <a:t>need</a:t>
            </a:r>
            <a:r>
              <a:rPr lang="zh-CN" altLang="en-US" baseline="0" dirty="0" smtClean="0"/>
              <a:t> </a:t>
            </a:r>
            <a:r>
              <a:rPr lang="en-US" altLang="zh-CN" baseline="0" dirty="0" smtClean="0"/>
              <a:t>to</a:t>
            </a:r>
            <a:r>
              <a:rPr lang="zh-CN" altLang="en-US" baseline="0" dirty="0" smtClean="0"/>
              <a:t> </a:t>
            </a:r>
            <a:r>
              <a:rPr lang="en-US" altLang="zh-CN" baseline="0" dirty="0" smtClean="0"/>
              <a:t>sacrifice</a:t>
            </a:r>
            <a:r>
              <a:rPr lang="zh-CN" altLang="en-US" baseline="0" dirty="0" smtClean="0"/>
              <a:t> </a:t>
            </a:r>
            <a:r>
              <a:rPr lang="en-US" altLang="zh-CN" baseline="0" dirty="0" smtClean="0"/>
              <a:t>the</a:t>
            </a:r>
            <a:r>
              <a:rPr lang="zh-CN" altLang="en-US" baseline="0" dirty="0" smtClean="0"/>
              <a:t> </a:t>
            </a:r>
            <a:r>
              <a:rPr lang="en-US" altLang="zh-CN" baseline="0" dirty="0" smtClean="0"/>
              <a:t>latency</a:t>
            </a:r>
            <a:r>
              <a:rPr lang="zh-CN" altLang="en-US" baseline="0" dirty="0" smtClean="0"/>
              <a:t> </a:t>
            </a:r>
            <a:r>
              <a:rPr lang="en-US" altLang="zh-CN" baseline="0" dirty="0" smtClean="0"/>
              <a:t>to</a:t>
            </a:r>
            <a:r>
              <a:rPr lang="zh-CN" altLang="en-US" baseline="0" dirty="0" smtClean="0"/>
              <a:t> </a:t>
            </a:r>
            <a:r>
              <a:rPr lang="en-US" altLang="zh-CN" baseline="0" dirty="0" smtClean="0"/>
              <a:t>improve</a:t>
            </a:r>
            <a:r>
              <a:rPr lang="zh-CN" altLang="en-US" baseline="0" dirty="0" smtClean="0"/>
              <a:t> </a:t>
            </a:r>
            <a:r>
              <a:rPr lang="en-US" altLang="zh-CN" baseline="0" dirty="0" smtClean="0"/>
              <a:t>the</a:t>
            </a:r>
            <a:r>
              <a:rPr lang="zh-CN" altLang="en-US" baseline="0" dirty="0" smtClean="0"/>
              <a:t> </a:t>
            </a:r>
            <a:r>
              <a:rPr lang="en-US" altLang="zh-CN" baseline="0" dirty="0" smtClean="0"/>
              <a:t>throughput</a:t>
            </a:r>
          </a:p>
          <a:p>
            <a:r>
              <a:rPr lang="en-US" altLang="zh-CN" baseline="0" dirty="0" smtClean="0"/>
              <a:t>But</a:t>
            </a:r>
            <a:r>
              <a:rPr lang="zh-CN" altLang="en-US" baseline="0" dirty="0" smtClean="0"/>
              <a:t> </a:t>
            </a:r>
            <a:r>
              <a:rPr lang="en-US" altLang="zh-CN" baseline="0" dirty="0" smtClean="0"/>
              <a:t>farm</a:t>
            </a:r>
            <a:r>
              <a:rPr lang="zh-CN" altLang="en-US" baseline="0" dirty="0" smtClean="0"/>
              <a:t> </a:t>
            </a:r>
            <a:r>
              <a:rPr lang="en-US" altLang="zh-CN" baseline="0" dirty="0" smtClean="0"/>
              <a:t>accomplish</a:t>
            </a:r>
            <a:r>
              <a:rPr lang="zh-CN" altLang="en-US" baseline="0" dirty="0" smtClean="0"/>
              <a:t> </a:t>
            </a:r>
            <a:r>
              <a:rPr lang="en-US" altLang="zh-CN" baseline="0" dirty="0" smtClean="0"/>
              <a:t>this</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same</a:t>
            </a:r>
            <a:r>
              <a:rPr lang="zh-CN" altLang="en-US" baseline="0" dirty="0" smtClean="0"/>
              <a:t> </a:t>
            </a:r>
            <a:r>
              <a:rPr lang="en-US" altLang="zh-CN" baseline="0" dirty="0" smtClean="0"/>
              <a:t>time</a:t>
            </a:r>
          </a:p>
        </p:txBody>
      </p:sp>
      <p:sp>
        <p:nvSpPr>
          <p:cNvPr id="4" name="Slide Number Placeholder 3"/>
          <p:cNvSpPr>
            <a:spLocks noGrp="1"/>
          </p:cNvSpPr>
          <p:nvPr>
            <p:ph type="sldNum" sz="quarter" idx="10"/>
          </p:nvPr>
        </p:nvSpPr>
        <p:spPr/>
        <p:txBody>
          <a:bodyPr/>
          <a:lstStyle/>
          <a:p>
            <a:fld id="{77326283-1A6E-314D-9764-5052ADD717E0}" type="slidenum">
              <a:rPr lang="en-US" smtClean="0"/>
              <a:t>23</a:t>
            </a:fld>
            <a:endParaRPr lang="en-US"/>
          </a:p>
        </p:txBody>
      </p:sp>
    </p:spTree>
    <p:extLst>
      <p:ext uri="{BB962C8B-B14F-4D97-AF65-F5344CB8AC3E}">
        <p14:creationId xmlns:p14="http://schemas.microsoft.com/office/powerpoint/2010/main" val="1948202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Transactions with strong consistency and high availability simplify building and reasoning about distributed systems.</a:t>
            </a:r>
          </a:p>
          <a:p>
            <a:r>
              <a:rPr lang="en-US" sz="1200" b="0" i="0" u="none" strike="noStrike" kern="1200" baseline="0" dirty="0">
                <a:solidFill>
                  <a:schemeClr val="tx1"/>
                </a:solidFill>
                <a:latin typeface="+mn-lt"/>
                <a:ea typeface="+mn-ea"/>
                <a:cs typeface="+mn-cs"/>
              </a:rPr>
              <a:t>However, previous implementations performed poorly. </a:t>
            </a:r>
            <a:r>
              <a:rPr lang="en-US" altLang="zh-CN" sz="1200" b="0" i="0" u="none" strike="noStrike" kern="1200" baseline="0" dirty="0">
                <a:solidFill>
                  <a:schemeClr val="tx1"/>
                </a:solidFill>
                <a:latin typeface="+mn-lt"/>
                <a:ea typeface="+mn-ea"/>
                <a:cs typeface="+mn-cs"/>
              </a:rPr>
              <a:t>So</a:t>
            </a:r>
            <a:r>
              <a:rPr lang="en-US" sz="1200" b="0" i="0" u="none" strike="noStrike" kern="1200" baseline="0" dirty="0">
                <a:solidFill>
                  <a:schemeClr val="tx1"/>
                </a:solidFill>
                <a:latin typeface="+mn-lt"/>
                <a:ea typeface="+mn-ea"/>
                <a:cs typeface="+mn-cs"/>
              </a:rPr>
              <a:t> many systems avoid them or weaken their consistency to</a:t>
            </a:r>
          </a:p>
          <a:p>
            <a:r>
              <a:rPr lang="en-US" sz="1200" b="0" i="0" u="none" strike="noStrike" kern="1200" baseline="0" dirty="0">
                <a:solidFill>
                  <a:schemeClr val="tx1"/>
                </a:solidFill>
                <a:latin typeface="+mn-lt"/>
                <a:ea typeface="+mn-ea"/>
                <a:cs typeface="+mn-cs"/>
              </a:rPr>
              <a:t>improve availability and performance. </a:t>
            </a:r>
            <a:r>
              <a:rPr lang="en-US" sz="1200" b="0" i="0" u="none" strike="noStrike" kern="1200" baseline="0" dirty="0" err="1">
                <a:solidFill>
                  <a:schemeClr val="tx1"/>
                </a:solidFill>
                <a:latin typeface="+mn-lt"/>
                <a:ea typeface="+mn-ea"/>
                <a:cs typeface="+mn-cs"/>
              </a:rPr>
              <a:t>FaRM</a:t>
            </a:r>
            <a:r>
              <a:rPr lang="en-US" sz="1200" b="0" i="0" u="none" strike="noStrike" kern="1200" baseline="0" dirty="0">
                <a:solidFill>
                  <a:schemeClr val="tx1"/>
                </a:solidFill>
                <a:latin typeface="+mn-lt"/>
                <a:ea typeface="+mn-ea"/>
                <a:cs typeface="+mn-cs"/>
              </a:rPr>
              <a:t> can provide distributed transactions with strict serializability, high performance, and high availability</a:t>
            </a:r>
            <a:endParaRPr lang="en-US" dirty="0"/>
          </a:p>
        </p:txBody>
      </p:sp>
      <p:sp>
        <p:nvSpPr>
          <p:cNvPr id="4" name="Slide Number Placeholder 3"/>
          <p:cNvSpPr>
            <a:spLocks noGrp="1"/>
          </p:cNvSpPr>
          <p:nvPr>
            <p:ph type="sldNum" sz="quarter" idx="10"/>
          </p:nvPr>
        </p:nvSpPr>
        <p:spPr/>
        <p:txBody>
          <a:bodyPr/>
          <a:lstStyle/>
          <a:p>
            <a:fld id="{4DE1D841-21D3-48FC-92FA-A881E464FE57}" type="slidenum">
              <a:rPr lang="en-US" smtClean="0"/>
              <a:t>24</a:t>
            </a:fld>
            <a:endParaRPr lang="en-US"/>
          </a:p>
        </p:txBody>
      </p:sp>
    </p:spTree>
    <p:extLst>
      <p:ext uri="{BB962C8B-B14F-4D97-AF65-F5344CB8AC3E}">
        <p14:creationId xmlns:p14="http://schemas.microsoft.com/office/powerpoint/2010/main" val="166587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Key to achieving this are new transaction, replication, and recovery protocols designed from first principles to leverage commodity networks with RDMA and a new, inexpensive approach to providing non-volatile DRAM.</a:t>
            </a:r>
            <a:endParaRPr lang="en-US" altLang="zh-CN" dirty="0"/>
          </a:p>
        </p:txBody>
      </p:sp>
      <p:sp>
        <p:nvSpPr>
          <p:cNvPr id="4" name="Slide Number Placeholder 3"/>
          <p:cNvSpPr>
            <a:spLocks noGrp="1"/>
          </p:cNvSpPr>
          <p:nvPr>
            <p:ph type="sldNum" sz="quarter" idx="10"/>
          </p:nvPr>
        </p:nvSpPr>
        <p:spPr/>
        <p:txBody>
          <a:bodyPr/>
          <a:lstStyle/>
          <a:p>
            <a:fld id="{77326283-1A6E-314D-9764-5052ADD717E0}" type="slidenum">
              <a:rPr lang="en-US" smtClean="0"/>
              <a:t>25</a:t>
            </a:fld>
            <a:endParaRPr lang="en-US"/>
          </a:p>
        </p:txBody>
      </p:sp>
    </p:spTree>
    <p:extLst>
      <p:ext uri="{BB962C8B-B14F-4D97-AF65-F5344CB8AC3E}">
        <p14:creationId xmlns:p14="http://schemas.microsoft.com/office/powerpoint/2010/main" val="1892117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Goal :  achieve high performance</a:t>
            </a:r>
          </a:p>
          <a:p>
            <a:r>
              <a:rPr lang="en-US" altLang="zh-CN" dirty="0" err="1"/>
              <a:t>FaRM</a:t>
            </a:r>
            <a:r>
              <a:rPr lang="en-US" altLang="zh-CN" dirty="0"/>
              <a:t> uses one-sided operations that have already mentioned to read objects and update logs. </a:t>
            </a:r>
          </a:p>
          <a:p>
            <a:r>
              <a:rPr lang="en-US" altLang="zh-CN" dirty="0"/>
              <a:t>It also design protocols to reduce message counts. Because issuing and processing messages takes up CPU. Sending fewer messages reduce CPU over head. </a:t>
            </a:r>
          </a:p>
          <a:p>
            <a:pPr marL="228600" indent="-228600">
              <a:buAutoNum type="arabicPeriod"/>
            </a:pPr>
            <a:r>
              <a:rPr lang="en-US" altLang="zh-CN" dirty="0"/>
              <a:t>Use primary-backup replication because this requires sending replications messages with fewer backups. </a:t>
            </a:r>
          </a:p>
          <a:p>
            <a:pPr marL="228600" indent="-228600">
              <a:buAutoNum type="arabicPeriod"/>
            </a:pPr>
            <a:r>
              <a:rPr lang="en-US" altLang="zh-CN" dirty="0"/>
              <a:t>Read without requiring locks because you do not need to send messages to acquire and release locks later.</a:t>
            </a:r>
          </a:p>
          <a:p>
            <a:pPr marL="228600" indent="-228600">
              <a:buAutoNum type="arabicPeriod"/>
            </a:pPr>
            <a:r>
              <a:rPr lang="en-US" altLang="zh-CN" dirty="0"/>
              <a:t>Because we do not need lock objects on the backup which also reduces.</a:t>
            </a:r>
          </a:p>
        </p:txBody>
      </p:sp>
      <p:sp>
        <p:nvSpPr>
          <p:cNvPr id="4" name="Slide Number Placeholder 3"/>
          <p:cNvSpPr>
            <a:spLocks noGrp="1"/>
          </p:cNvSpPr>
          <p:nvPr>
            <p:ph type="sldNum" sz="quarter" idx="10"/>
          </p:nvPr>
        </p:nvSpPr>
        <p:spPr/>
        <p:txBody>
          <a:bodyPr/>
          <a:lstStyle/>
          <a:p>
            <a:fld id="{77326283-1A6E-314D-9764-5052ADD717E0}" type="slidenum">
              <a:rPr lang="en-US" smtClean="0"/>
              <a:t>26</a:t>
            </a:fld>
            <a:endParaRPr lang="en-US"/>
          </a:p>
        </p:txBody>
      </p:sp>
    </p:spTree>
    <p:extLst>
      <p:ext uri="{BB962C8B-B14F-4D97-AF65-F5344CB8AC3E}">
        <p14:creationId xmlns:p14="http://schemas.microsoft.com/office/powerpoint/2010/main" val="1680264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look at how </a:t>
            </a:r>
            <a:r>
              <a:rPr lang="en-US" dirty="0" err="1"/>
              <a:t>FaRM</a:t>
            </a:r>
            <a:r>
              <a:rPr lang="en-US" dirty="0"/>
              <a:t> achieve high performance in transactions.</a:t>
            </a:r>
          </a:p>
          <a:p>
            <a:r>
              <a:rPr lang="en-US" dirty="0"/>
              <a:t>Once all the operations are performed by transactions, it enter the commit protocol and then commit the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transaction is executed by a single thread which is coordinator thread which is letter C. (communicate with primary &amp; backups)</a:t>
            </a:r>
          </a:p>
          <a:p>
            <a:r>
              <a:rPr lang="en-US" dirty="0"/>
              <a:t>How does </a:t>
            </a:r>
            <a:r>
              <a:rPr lang="en-US" dirty="0" err="1"/>
              <a:t>FaRM</a:t>
            </a:r>
            <a:r>
              <a:rPr lang="en-US" dirty="0"/>
              <a:t> commit transactions? One possible options is to use two phase commit.</a:t>
            </a:r>
          </a:p>
          <a:p>
            <a:r>
              <a:rPr lang="en-US" dirty="0"/>
              <a:t>Where the coordinator will send the messages to the primaries. And they will send to the backups and the messages will then go back all the way to coordinator. This would work and will be able to commit the transactions only two round trips. But this uses quite a lot messages and all the messages need to be processes by the CPU. </a:t>
            </a:r>
          </a:p>
        </p:txBody>
      </p:sp>
      <p:sp>
        <p:nvSpPr>
          <p:cNvPr id="4" name="Slide Number Placeholder 3"/>
          <p:cNvSpPr>
            <a:spLocks noGrp="1"/>
          </p:cNvSpPr>
          <p:nvPr>
            <p:ph type="sldNum" sz="quarter" idx="10"/>
          </p:nvPr>
        </p:nvSpPr>
        <p:spPr/>
        <p:txBody>
          <a:bodyPr/>
          <a:lstStyle/>
          <a:p>
            <a:fld id="{77326283-1A6E-314D-9764-5052ADD717E0}" type="slidenum">
              <a:rPr lang="en-US" smtClean="0"/>
              <a:t>27</a:t>
            </a:fld>
            <a:endParaRPr lang="en-US"/>
          </a:p>
        </p:txBody>
      </p:sp>
    </p:spTree>
    <p:extLst>
      <p:ext uri="{BB962C8B-B14F-4D97-AF65-F5344CB8AC3E}">
        <p14:creationId xmlns:p14="http://schemas.microsoft.com/office/powerpoint/2010/main" val="1963021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F</a:t>
            </a:r>
            <a:r>
              <a:rPr lang="en-US" altLang="zh-CN" dirty="0" err="1"/>
              <a:t>aRM</a:t>
            </a:r>
            <a:r>
              <a:rPr lang="en-US" altLang="zh-CN" dirty="0"/>
              <a:t> design a new protocol that minimize the number of the messages and </a:t>
            </a:r>
            <a:r>
              <a:rPr lang="en-US" altLang="zh-CN" dirty="0" err="1"/>
              <a:t>cpu</a:t>
            </a:r>
            <a:r>
              <a:rPr lang="en-US" altLang="zh-CN" dirty="0"/>
              <a:t> processing. </a:t>
            </a:r>
          </a:p>
          <a:p>
            <a:r>
              <a:rPr lang="en-US" altLang="zh-CN" dirty="0"/>
              <a:t>1.The first step in the protocol is for the coordinator to temp to acquire the lock for the objects that have been written in the transactions. This is done by sending messages to the primaries of these objects. The messages contains new content of the objects. The primary temp to acquire the lock. If all the locks are acquired , then coordinator proceeds to validate the read set.</a:t>
            </a:r>
          </a:p>
          <a:p>
            <a:r>
              <a:rPr lang="en-US" dirty="0"/>
              <a:t>2. </a:t>
            </a:r>
            <a:r>
              <a:rPr lang="en-US" altLang="zh-CN" dirty="0"/>
              <a:t>Validate the read sets means reading the version of the objects that have been read but not written in the transactions. This is to needed to ensure that the objects haven’t change since there are read during the transactions. It uses one-side RDMA read. If the validation succeed , that is none of the versions have changed ,then the transaction can proceed to replicate the log. </a:t>
            </a:r>
          </a:p>
          <a:p>
            <a:r>
              <a:rPr lang="en-US" dirty="0"/>
              <a:t>3. </a:t>
            </a:r>
            <a:r>
              <a:rPr lang="en-US" altLang="zh-CN" dirty="0"/>
              <a:t>Replicate: This is done by issuing one-side RDMA write to do back-ups of the objects that updated by transactions, and the coordinator do not need to wait for these messages to be processed by CPU. It can proceed as soon as they receive the hardware ack. </a:t>
            </a:r>
          </a:p>
          <a:p>
            <a:r>
              <a:rPr lang="en-US" altLang="zh-CN" dirty="0"/>
              <a:t>4. The final step after replication is update the objects on primary. This is done by writing commit log entries into the logs on the primaries. Again, the coordinator does not need to wait for the message that actually be processed. As soon as it receives hardware acks , it can report the transaction to be committed to the client.</a:t>
            </a:r>
          </a:p>
          <a:p>
            <a:r>
              <a:rPr lang="en-US" altLang="zh-CN" dirty="0"/>
              <a:t> there are 4 phase, but only the lock phase we need to wait for the CPU to perform many actions which will actually cost the most latency. In other cases, the system only wait for the hardware acks and proceed immediately. It will reduce the latency..</a:t>
            </a:r>
          </a:p>
        </p:txBody>
      </p:sp>
      <p:sp>
        <p:nvSpPr>
          <p:cNvPr id="4" name="Slide Number Placeholder 3"/>
          <p:cNvSpPr>
            <a:spLocks noGrp="1"/>
          </p:cNvSpPr>
          <p:nvPr>
            <p:ph type="sldNum" sz="quarter" idx="10"/>
          </p:nvPr>
        </p:nvSpPr>
        <p:spPr/>
        <p:txBody>
          <a:bodyPr/>
          <a:lstStyle/>
          <a:p>
            <a:fld id="{77326283-1A6E-314D-9764-5052ADD717E0}" type="slidenum">
              <a:rPr lang="en-US" smtClean="0"/>
              <a:t>28</a:t>
            </a:fld>
            <a:endParaRPr lang="en-US"/>
          </a:p>
        </p:txBody>
      </p:sp>
    </p:spTree>
    <p:extLst>
      <p:ext uri="{BB962C8B-B14F-4D97-AF65-F5344CB8AC3E}">
        <p14:creationId xmlns:p14="http://schemas.microsoft.com/office/powerpoint/2010/main" val="1736256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let’s talk about failure recovery. We use one-side operations to improve performance, it has some downside. </a:t>
            </a:r>
            <a:r>
              <a:rPr lang="en-US" altLang="zh-CN" dirty="0"/>
              <a:t>It</a:t>
            </a:r>
            <a:r>
              <a:rPr lang="en-US" dirty="0"/>
              <a:t> complicate recovery. The main reason is that with one-side operation, we do not have </a:t>
            </a:r>
            <a:r>
              <a:rPr lang="en-US" dirty="0" err="1"/>
              <a:t>cpu</a:t>
            </a:r>
            <a:r>
              <a:rPr lang="en-US" dirty="0"/>
              <a:t> on the remote end to process the messages. </a:t>
            </a:r>
          </a:p>
          <a:p>
            <a:r>
              <a:rPr lang="en-US" dirty="0"/>
              <a:t>Because there are some of the messages that haven’t been processed yet by the primary and backups , but the transactions have already </a:t>
            </a:r>
            <a:r>
              <a:rPr lang="en-US" dirty="0" err="1"/>
              <a:t>commited</a:t>
            </a:r>
            <a:r>
              <a:rPr lang="en-US" dirty="0"/>
              <a:t> to the client.</a:t>
            </a:r>
          </a:p>
          <a:p>
            <a:r>
              <a:rPr lang="en-US" sz="1200" b="0" i="0" u="none" strike="noStrike" kern="1200" baseline="0" dirty="0">
                <a:solidFill>
                  <a:schemeClr val="tx1"/>
                </a:solidFill>
                <a:latin typeface="+mn-lt"/>
                <a:ea typeface="+mn-ea"/>
                <a:cs typeface="+mn-cs"/>
              </a:rPr>
              <a:t>It have been proved that uses these methods will achieve strict serializability. &lt;I’d like to give an outline of how recovery works and how to achieve high </a:t>
            </a:r>
            <a:r>
              <a:rPr lang="en-US" sz="1200" b="0" i="0" u="none" strike="noStrike" kern="1200" baseline="0" dirty="0" err="1">
                <a:solidFill>
                  <a:schemeClr val="tx1"/>
                </a:solidFill>
                <a:latin typeface="+mn-lt"/>
                <a:ea typeface="+mn-ea"/>
                <a:cs typeface="+mn-cs"/>
              </a:rPr>
              <a:t>availibility</a:t>
            </a:r>
            <a:r>
              <a:rPr lang="en-US" sz="1200" b="0" i="0" u="none" strike="noStrike" kern="1200" baseline="0" dirty="0">
                <a:solidFill>
                  <a:schemeClr val="tx1"/>
                </a:solidFill>
                <a:latin typeface="+mn-lt"/>
                <a:ea typeface="+mn-ea"/>
                <a:cs typeface="+mn-cs"/>
              </a:rPr>
              <a:t>&gt;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&lt;</a:t>
            </a:r>
            <a:r>
              <a:rPr lang="en-US" sz="1200" b="0" i="0" u="none" strike="noStrike" kern="1200" baseline="0" dirty="0" err="1">
                <a:solidFill>
                  <a:schemeClr val="tx1"/>
                </a:solidFill>
                <a:latin typeface="+mn-lt"/>
                <a:ea typeface="+mn-ea"/>
                <a:cs typeface="+mn-cs"/>
              </a:rPr>
              <a:t>presice</a:t>
            </a:r>
            <a:r>
              <a:rPr lang="en-US" sz="1200" b="0" i="0" u="none" strike="noStrike" kern="1200" baseline="0" dirty="0">
                <a:solidFill>
                  <a:schemeClr val="tx1"/>
                </a:solidFill>
                <a:latin typeface="+mn-lt"/>
                <a:ea typeface="+mn-ea"/>
                <a:cs typeface="+mn-cs"/>
              </a:rPr>
              <a:t> membership&gt;After a failure, all machines in a new configuration must agree on its membership before allowing object mutations. Machines in the configuration do not issue RDMA requests to machines that are not in it, and replies to RDMA reads and acks for RDMA writes from machines no longer in the configuration are ignored.</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29</a:t>
            </a:fld>
            <a:endParaRPr lang="en-US"/>
          </a:p>
        </p:txBody>
      </p:sp>
    </p:spTree>
    <p:extLst>
      <p:ext uri="{BB962C8B-B14F-4D97-AF65-F5344CB8AC3E}">
        <p14:creationId xmlns:p14="http://schemas.microsoft.com/office/powerpoint/2010/main" val="6025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Recovery . On high level it looks like recovery in other systems.</a:t>
            </a:r>
          </a:p>
          <a:p>
            <a:endParaRPr lang="en-US" dirty="0"/>
          </a:p>
          <a:p>
            <a:r>
              <a:rPr lang="en-US" dirty="0"/>
              <a:t>Want to achieve high availability. </a:t>
            </a:r>
          </a:p>
          <a:p>
            <a:r>
              <a:rPr lang="en-US" dirty="0"/>
              <a:t>Use primary-backup system, that you are going to have some down times when machine fails , the cluster agree with new membership. But we would like to keep this down time as short as possible.</a:t>
            </a:r>
          </a:p>
          <a:p>
            <a:endParaRPr lang="en-US" dirty="0"/>
          </a:p>
          <a:p>
            <a:pPr marL="228600" indent="-228600">
              <a:buAutoNum type="arabicPeriod"/>
            </a:pPr>
            <a:r>
              <a:rPr lang="en-US" dirty="0"/>
              <a:t>Have very short failure detection time:</a:t>
            </a:r>
          </a:p>
          <a:p>
            <a:pPr marL="0" indent="0">
              <a:buNone/>
            </a:pPr>
            <a:r>
              <a:rPr lang="en-US" dirty="0"/>
              <a:t>     remove interference like pre-allocate all memory</a:t>
            </a:r>
          </a:p>
          <a:p>
            <a:pPr marL="0" indent="0">
              <a:buNone/>
            </a:pPr>
            <a:r>
              <a:rPr lang="en-US" dirty="0"/>
              <a:t>2.    Use parallelism as much as they can</a:t>
            </a:r>
          </a:p>
          <a:p>
            <a:pPr marL="228600" indent="-228600">
              <a:buAutoNum type="arabicParenBoth"/>
            </a:pPr>
            <a:r>
              <a:rPr lang="en-US" dirty="0"/>
              <a:t>Do not block new transactions in recovery as much as they can</a:t>
            </a:r>
          </a:p>
          <a:p>
            <a:pPr marL="228600" indent="-228600">
              <a:buAutoNum type="arabicParenBoth"/>
            </a:pPr>
            <a:r>
              <a:rPr lang="en-US" dirty="0"/>
              <a:t>Recovery transactions in parallel</a:t>
            </a:r>
          </a:p>
          <a:p>
            <a:pPr marL="228600" indent="-228600">
              <a:buAutoNum type="arabicParenBoth"/>
            </a:pPr>
            <a:r>
              <a:rPr lang="en-US" dirty="0"/>
              <a:t>Recovery data in parallel.</a:t>
            </a:r>
          </a:p>
        </p:txBody>
      </p:sp>
      <p:sp>
        <p:nvSpPr>
          <p:cNvPr id="4" name="Slide Number Placeholder 3"/>
          <p:cNvSpPr>
            <a:spLocks noGrp="1"/>
          </p:cNvSpPr>
          <p:nvPr>
            <p:ph type="sldNum" sz="quarter" idx="10"/>
          </p:nvPr>
        </p:nvSpPr>
        <p:spPr/>
        <p:txBody>
          <a:bodyPr/>
          <a:lstStyle/>
          <a:p>
            <a:fld id="{77326283-1A6E-314D-9764-5052ADD717E0}" type="slidenum">
              <a:rPr lang="en-US" smtClean="0"/>
              <a:t>30</a:t>
            </a:fld>
            <a:endParaRPr lang="en-US"/>
          </a:p>
        </p:txBody>
      </p:sp>
    </p:spTree>
    <p:extLst>
      <p:ext uri="{BB962C8B-B14F-4D97-AF65-F5344CB8AC3E}">
        <p14:creationId xmlns:p14="http://schemas.microsoft.com/office/powerpoint/2010/main" val="112351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FaRM</a:t>
            </a:r>
            <a:r>
              <a:rPr lang="zh-CN" altLang="en-US" baseline="0" dirty="0" smtClean="0"/>
              <a:t> </a:t>
            </a:r>
            <a:r>
              <a:rPr lang="en-US" altLang="zh-CN" baseline="0" dirty="0" smtClean="0"/>
              <a:t>uses</a:t>
            </a:r>
            <a:r>
              <a:rPr lang="zh-CN" altLang="en-US" baseline="0" dirty="0" smtClean="0"/>
              <a:t> </a:t>
            </a:r>
            <a:r>
              <a:rPr lang="en-US" altLang="zh-CN" baseline="0" dirty="0" smtClean="0"/>
              <a:t>the</a:t>
            </a:r>
            <a:r>
              <a:rPr lang="zh-CN" altLang="en-US" baseline="0" dirty="0" smtClean="0"/>
              <a:t> </a:t>
            </a:r>
            <a:r>
              <a:rPr lang="en-US" altLang="zh-CN" baseline="0" dirty="0" smtClean="0"/>
              <a:t>concept</a:t>
            </a:r>
            <a:r>
              <a:rPr lang="zh-CN" altLang="en-US" baseline="0" dirty="0" smtClean="0"/>
              <a:t> </a:t>
            </a:r>
            <a:r>
              <a:rPr lang="en-US" altLang="zh-CN" baseline="0" dirty="0" smtClean="0"/>
              <a:t>of</a:t>
            </a:r>
            <a:r>
              <a:rPr lang="zh-CN" altLang="en-US" baseline="0" dirty="0" smtClean="0"/>
              <a:t> </a:t>
            </a:r>
            <a:r>
              <a:rPr lang="en-US" altLang="zh-CN" baseline="0" dirty="0" smtClean="0"/>
              <a:t>key</a:t>
            </a:r>
            <a:r>
              <a:rPr lang="zh-CN" altLang="en-US" baseline="0" dirty="0" smtClean="0"/>
              <a:t> </a:t>
            </a:r>
            <a:r>
              <a:rPr lang="en-US" altLang="zh-CN" baseline="0" dirty="0" smtClean="0"/>
              <a:t>value</a:t>
            </a:r>
            <a:r>
              <a:rPr lang="zh-CN" altLang="en-US" baseline="0" dirty="0" smtClean="0"/>
              <a:t> </a:t>
            </a:r>
            <a:r>
              <a:rPr lang="en-US" altLang="zh-CN" baseline="0" dirty="0" smtClean="0"/>
              <a:t>store</a:t>
            </a:r>
            <a:r>
              <a:rPr lang="zh-CN" altLang="en-US" baseline="0" dirty="0" smtClean="0"/>
              <a:t> </a:t>
            </a:r>
            <a:r>
              <a:rPr lang="en-US" altLang="zh-CN" baseline="0" dirty="0" smtClean="0"/>
              <a:t>but</a:t>
            </a:r>
            <a:r>
              <a:rPr lang="zh-CN" altLang="en-US" baseline="0" dirty="0" smtClean="0"/>
              <a:t> </a:t>
            </a:r>
            <a:r>
              <a:rPr lang="en-US" altLang="zh-CN" baseline="0" dirty="0" smtClean="0"/>
              <a:t>is</a:t>
            </a:r>
            <a:r>
              <a:rPr lang="zh-CN" altLang="en-US" baseline="0" dirty="0" smtClean="0"/>
              <a:t> </a:t>
            </a:r>
            <a:r>
              <a:rPr lang="en-US" altLang="zh-CN" baseline="0" dirty="0" smtClean="0"/>
              <a:t>more</a:t>
            </a:r>
            <a:r>
              <a:rPr lang="zh-CN" altLang="en-US" baseline="0" dirty="0" smtClean="0"/>
              <a:t> </a:t>
            </a:r>
            <a:r>
              <a:rPr lang="en-US" altLang="zh-CN" baseline="0" dirty="0" smtClean="0"/>
              <a:t>general.</a:t>
            </a:r>
            <a:r>
              <a:rPr lang="zh-CN" altLang="en-US" baseline="0" dirty="0" smtClean="0"/>
              <a:t> 读</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3</a:t>
            </a:fld>
            <a:endParaRPr lang="en-US"/>
          </a:p>
        </p:txBody>
      </p:sp>
    </p:spTree>
    <p:extLst>
      <p:ext uri="{BB962C8B-B14F-4D97-AF65-F5344CB8AC3E}">
        <p14:creationId xmlns:p14="http://schemas.microsoft.com/office/powerpoint/2010/main" val="1187520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involves recovering the state both at the replicas of objects modified by the transaction and at the coordinator to decide on the outcome of the transaction.</a:t>
            </a:r>
          </a:p>
          <a:p>
            <a:endParaRPr lang="en-US" altLang="zh-CN" dirty="0"/>
          </a:p>
          <a:p>
            <a:r>
              <a:rPr lang="en-US" altLang="zh-CN" dirty="0"/>
              <a:t>1.First need to drain the message log. It means process all the messages that are there. Reject the records from old configuration.</a:t>
            </a:r>
          </a:p>
          <a:p>
            <a:r>
              <a:rPr lang="en-US" dirty="0"/>
              <a:t>2. </a:t>
            </a:r>
            <a:r>
              <a:rPr lang="en-US" sz="1200" b="0" i="0" u="none" strike="noStrike" kern="1200" baseline="0" dirty="0">
                <a:solidFill>
                  <a:schemeClr val="tx1"/>
                </a:solidFill>
                <a:latin typeface="+mn-lt"/>
                <a:ea typeface="+mn-ea"/>
                <a:cs typeface="+mn-cs"/>
              </a:rPr>
              <a:t>When lock recovery is complete for a region, the region is active and local and remote coordinators can read objects and commit updates to this region in parallel with subsequent recovery steps.</a:t>
            </a:r>
            <a:endParaRPr lang="en-US" dirty="0"/>
          </a:p>
          <a:p>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31</a:t>
            </a:fld>
            <a:endParaRPr lang="en-US"/>
          </a:p>
        </p:txBody>
      </p:sp>
    </p:spTree>
    <p:extLst>
      <p:ext uri="{BB962C8B-B14F-4D97-AF65-F5344CB8AC3E}">
        <p14:creationId xmlns:p14="http://schemas.microsoft.com/office/powerpoint/2010/main" val="1715272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Recreate backups for the regions that lost backups</a:t>
            </a:r>
          </a:p>
          <a:p>
            <a:endParaRPr lang="en-US" dirty="0"/>
          </a:p>
          <a:p>
            <a:r>
              <a:rPr lang="en-US" altLang="zh-CN" dirty="0"/>
              <a:t>Done in background:</a:t>
            </a:r>
          </a:p>
          <a:p>
            <a:r>
              <a:rPr lang="en-US" dirty="0"/>
              <a:t>   paced into background to reduce impact on foreground traffic.</a:t>
            </a:r>
          </a:p>
        </p:txBody>
      </p:sp>
      <p:sp>
        <p:nvSpPr>
          <p:cNvPr id="4" name="Slide Number Placeholder 3"/>
          <p:cNvSpPr>
            <a:spLocks noGrp="1"/>
          </p:cNvSpPr>
          <p:nvPr>
            <p:ph type="sldNum" sz="quarter" idx="10"/>
          </p:nvPr>
        </p:nvSpPr>
        <p:spPr/>
        <p:txBody>
          <a:bodyPr/>
          <a:lstStyle/>
          <a:p>
            <a:fld id="{77326283-1A6E-314D-9764-5052ADD717E0}" type="slidenum">
              <a:rPr lang="en-US" smtClean="0"/>
              <a:t>32</a:t>
            </a:fld>
            <a:endParaRPr lang="en-US"/>
          </a:p>
        </p:txBody>
      </p:sp>
    </p:spTree>
    <p:extLst>
      <p:ext uri="{BB962C8B-B14F-4D97-AF65-F5344CB8AC3E}">
        <p14:creationId xmlns:p14="http://schemas.microsoft.com/office/powerpoint/2010/main" val="137810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also</a:t>
            </a:r>
            <a:r>
              <a:rPr lang="zh-CN" altLang="en-US" baseline="0" dirty="0" smtClean="0"/>
              <a:t> </a:t>
            </a:r>
            <a:r>
              <a:rPr lang="en-US" altLang="zh-CN" baseline="0" dirty="0" smtClean="0"/>
              <a:t>seem</a:t>
            </a:r>
            <a:r>
              <a:rPr lang="zh-CN" altLang="en-US" baseline="0" dirty="0" smtClean="0"/>
              <a:t> </a:t>
            </a:r>
            <a:r>
              <a:rPr lang="en-US" altLang="zh-CN" baseline="0" dirty="0" err="1" smtClean="0"/>
              <a:t>FaRM</a:t>
            </a:r>
            <a:r>
              <a:rPr lang="zh-CN" altLang="en-US" baseline="0" dirty="0" smtClean="0"/>
              <a:t> </a:t>
            </a:r>
            <a:r>
              <a:rPr lang="en-US" altLang="zh-CN" baseline="0" dirty="0" smtClean="0"/>
              <a:t>as</a:t>
            </a:r>
            <a:r>
              <a:rPr lang="zh-CN" altLang="en-US" baseline="0" dirty="0" smtClean="0"/>
              <a:t> </a:t>
            </a:r>
            <a:r>
              <a:rPr lang="en-US" altLang="zh-CN" baseline="0" dirty="0" smtClean="0"/>
              <a:t>a</a:t>
            </a:r>
            <a:r>
              <a:rPr lang="zh-CN" altLang="en-US" baseline="0" dirty="0" smtClean="0"/>
              <a:t> </a:t>
            </a:r>
            <a:r>
              <a:rPr lang="en-US" altLang="zh-CN" baseline="0" dirty="0" smtClean="0"/>
              <a:t>concept</a:t>
            </a:r>
            <a:r>
              <a:rPr lang="zh-CN" altLang="en-US" baseline="0" dirty="0" smtClean="0"/>
              <a:t> </a:t>
            </a:r>
            <a:r>
              <a:rPr lang="en-US" altLang="zh-CN" baseline="0" dirty="0" smtClean="0"/>
              <a:t>or</a:t>
            </a:r>
            <a:r>
              <a:rPr lang="zh-CN" altLang="en-US" baseline="0" dirty="0" smtClean="0"/>
              <a:t> </a:t>
            </a:r>
            <a:r>
              <a:rPr lang="en-US" altLang="zh-CN" baseline="0" dirty="0" smtClean="0"/>
              <a:t>philosophy.</a:t>
            </a:r>
            <a:r>
              <a:rPr lang="zh-CN" altLang="en-US" baseline="0" dirty="0" smtClean="0"/>
              <a:t> </a:t>
            </a:r>
            <a:r>
              <a:rPr lang="en-US" altLang="zh-CN" baseline="0" dirty="0" smtClean="0"/>
              <a:t>Try</a:t>
            </a:r>
            <a:r>
              <a:rPr lang="zh-CN" altLang="en-US" baseline="0" dirty="0" smtClean="0"/>
              <a:t> </a:t>
            </a:r>
            <a:r>
              <a:rPr lang="en-US" altLang="zh-CN" baseline="0" dirty="0" smtClean="0"/>
              <a:t>to</a:t>
            </a:r>
            <a:r>
              <a:rPr lang="zh-CN" altLang="en-US" baseline="0" dirty="0" smtClean="0"/>
              <a:t> </a:t>
            </a:r>
            <a:r>
              <a:rPr lang="en-US" altLang="zh-CN" baseline="0" dirty="0" smtClean="0"/>
              <a:t>make</a:t>
            </a:r>
            <a:r>
              <a:rPr lang="zh-CN" altLang="en-US" baseline="0" dirty="0" smtClean="0"/>
              <a:t> </a:t>
            </a:r>
            <a:r>
              <a:rPr lang="en-US" altLang="zh-CN" baseline="0" dirty="0" smtClean="0"/>
              <a:t>the</a:t>
            </a:r>
            <a:r>
              <a:rPr lang="zh-CN" altLang="en-US" baseline="0" dirty="0" smtClean="0"/>
              <a:t> </a:t>
            </a:r>
            <a:r>
              <a:rPr lang="en-US" altLang="zh-CN" baseline="0" dirty="0" smtClean="0"/>
              <a:t>work</a:t>
            </a:r>
            <a:r>
              <a:rPr lang="zh-CN" altLang="en-US" baseline="0" dirty="0" smtClean="0"/>
              <a:t> </a:t>
            </a:r>
            <a:r>
              <a:rPr lang="en-US" altLang="zh-CN" baseline="0" dirty="0" smtClean="0"/>
              <a:t>as</a:t>
            </a:r>
            <a:r>
              <a:rPr lang="zh-CN" altLang="en-US" baseline="0" dirty="0" smtClean="0"/>
              <a:t> </a:t>
            </a:r>
            <a:r>
              <a:rPr lang="en-US" altLang="zh-CN" baseline="0" dirty="0" smtClean="0"/>
              <a:t>fast</a:t>
            </a:r>
            <a:r>
              <a:rPr lang="zh-CN" altLang="en-US" baseline="0" dirty="0" smtClean="0"/>
              <a:t> </a:t>
            </a:r>
            <a:r>
              <a:rPr lang="en-US" altLang="zh-CN" baseline="0" dirty="0" smtClean="0"/>
              <a:t>as</a:t>
            </a:r>
            <a:r>
              <a:rPr lang="zh-CN" altLang="en-US" baseline="0" dirty="0" smtClean="0"/>
              <a:t> </a:t>
            </a:r>
            <a:r>
              <a:rPr lang="en-US" altLang="zh-CN" baseline="0" dirty="0" err="1" smtClean="0"/>
              <a:t>posible</a:t>
            </a:r>
            <a:r>
              <a:rPr lang="en-US" altLang="zh-CN" baseline="0" dirty="0" smtClean="0"/>
              <a:t>.</a:t>
            </a:r>
            <a:r>
              <a:rPr lang="zh-CN" altLang="en-US" baseline="0" dirty="0" smtClean="0"/>
              <a:t> </a:t>
            </a:r>
            <a:r>
              <a:rPr lang="en-US" altLang="zh-CN" baseline="0" dirty="0" smtClean="0"/>
              <a:t>It</a:t>
            </a:r>
            <a:r>
              <a:rPr lang="zh-CN" altLang="en-US" baseline="0" dirty="0" smtClean="0"/>
              <a:t> </a:t>
            </a:r>
            <a:r>
              <a:rPr lang="en-US" altLang="zh-CN" baseline="0" dirty="0" smtClean="0"/>
              <a:t>use</a:t>
            </a:r>
            <a:r>
              <a:rPr lang="zh-CN" altLang="en-US" baseline="0" dirty="0" smtClean="0"/>
              <a:t> </a:t>
            </a:r>
            <a:r>
              <a:rPr lang="en-US" altLang="zh-CN" baseline="0" dirty="0" smtClean="0"/>
              <a:t>many</a:t>
            </a:r>
            <a:r>
              <a:rPr lang="zh-CN" altLang="en-US" baseline="0" dirty="0" smtClean="0"/>
              <a:t> </a:t>
            </a:r>
            <a:r>
              <a:rPr lang="en-US" altLang="zh-CN" baseline="0" dirty="0" smtClean="0"/>
              <a:t>ideas</a:t>
            </a:r>
            <a:r>
              <a:rPr lang="zh-CN" altLang="en-US" baseline="0" dirty="0" smtClean="0"/>
              <a:t> </a:t>
            </a:r>
            <a:r>
              <a:rPr lang="en-US" altLang="zh-CN" baseline="0" dirty="0" smtClean="0"/>
              <a:t>from</a:t>
            </a:r>
            <a:r>
              <a:rPr lang="zh-CN" altLang="en-US" baseline="0" dirty="0" smtClean="0"/>
              <a:t> </a:t>
            </a:r>
            <a:r>
              <a:rPr lang="en-US" altLang="zh-CN" baseline="0" dirty="0" smtClean="0"/>
              <a:t>the</a:t>
            </a:r>
            <a:r>
              <a:rPr lang="zh-CN" altLang="en-US" baseline="0" dirty="0" smtClean="0"/>
              <a:t> </a:t>
            </a:r>
            <a:r>
              <a:rPr lang="en-US" altLang="zh-CN" baseline="0" dirty="0" smtClean="0"/>
              <a:t>other</a:t>
            </a:r>
            <a:r>
              <a:rPr lang="zh-CN" altLang="en-US" baseline="0" dirty="0" smtClean="0"/>
              <a:t> </a:t>
            </a:r>
            <a:r>
              <a:rPr lang="en-US" altLang="zh-CN" baseline="0" dirty="0" smtClean="0"/>
              <a:t>places</a:t>
            </a:r>
            <a:r>
              <a:rPr lang="zh-CN" altLang="en-US" baseline="0" dirty="0" smtClean="0"/>
              <a:t> </a:t>
            </a:r>
            <a:r>
              <a:rPr lang="en-US" altLang="zh-CN" baseline="0" dirty="0" smtClean="0"/>
              <a:t>like</a:t>
            </a:r>
            <a:r>
              <a:rPr lang="zh-CN" altLang="en-US" baseline="0" dirty="0" smtClean="0"/>
              <a:t> </a:t>
            </a:r>
            <a:r>
              <a:rPr lang="en-US" altLang="zh-CN" baseline="0" dirty="0" smtClean="0"/>
              <a:t>the</a:t>
            </a:r>
            <a:r>
              <a:rPr lang="zh-CN" altLang="en-US" baseline="0" dirty="0" smtClean="0"/>
              <a:t> </a:t>
            </a:r>
            <a:r>
              <a:rPr lang="en-US" altLang="zh-CN" baseline="0" dirty="0" smtClean="0"/>
              <a:t>RDMA,</a:t>
            </a:r>
            <a:r>
              <a:rPr lang="zh-CN" altLang="en-US" baseline="0" dirty="0" smtClean="0"/>
              <a:t> </a:t>
            </a:r>
            <a:r>
              <a:rPr lang="en-US" altLang="zh-CN" baseline="0" dirty="0" smtClean="0"/>
              <a:t>ACID</a:t>
            </a:r>
            <a:r>
              <a:rPr lang="zh-CN" altLang="en-US" baseline="0" dirty="0" smtClean="0"/>
              <a:t> </a:t>
            </a:r>
            <a:r>
              <a:rPr lang="en-US" altLang="zh-CN" baseline="0" dirty="0" smtClean="0"/>
              <a:t>transaction,</a:t>
            </a:r>
            <a:r>
              <a:rPr lang="zh-CN" altLang="en-US" baseline="0" dirty="0" smtClean="0"/>
              <a:t> </a:t>
            </a:r>
            <a:r>
              <a:rPr lang="en-US" altLang="zh-CN" baseline="0" dirty="0" smtClean="0"/>
              <a:t>lock</a:t>
            </a:r>
            <a:r>
              <a:rPr lang="zh-CN" altLang="en-US" baseline="0" dirty="0" smtClean="0"/>
              <a:t> </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4</a:t>
            </a:fld>
            <a:endParaRPr lang="en-US"/>
          </a:p>
        </p:txBody>
      </p:sp>
    </p:spTree>
    <p:extLst>
      <p:ext uri="{BB962C8B-B14F-4D97-AF65-F5344CB8AC3E}">
        <p14:creationId xmlns:p14="http://schemas.microsoft.com/office/powerpoint/2010/main" val="37464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In</a:t>
            </a:r>
            <a:r>
              <a:rPr lang="zh-CN" altLang="en-US" baseline="0" dirty="0" smtClean="0"/>
              <a:t> </a:t>
            </a:r>
            <a:r>
              <a:rPr lang="en-US" altLang="zh-CN" baseline="0" dirty="0" smtClean="0"/>
              <a:t>order</a:t>
            </a:r>
            <a:r>
              <a:rPr lang="zh-CN" altLang="en-US" baseline="0" dirty="0" smtClean="0"/>
              <a:t> </a:t>
            </a:r>
            <a:r>
              <a:rPr lang="en-US" altLang="zh-CN" baseline="0" dirty="0" smtClean="0"/>
              <a:t>to</a:t>
            </a:r>
            <a:r>
              <a:rPr lang="zh-CN" altLang="en-US" baseline="0" dirty="0" smtClean="0"/>
              <a:t> </a:t>
            </a:r>
            <a:r>
              <a:rPr lang="en-US" altLang="zh-CN" baseline="0" dirty="0" smtClean="0"/>
              <a:t>improve</a:t>
            </a:r>
            <a:r>
              <a:rPr lang="zh-CN" altLang="en-US" baseline="0" dirty="0" smtClean="0"/>
              <a:t> </a:t>
            </a:r>
            <a:r>
              <a:rPr lang="en-US" altLang="zh-CN" baseline="0" dirty="0" smtClean="0"/>
              <a:t>the</a:t>
            </a:r>
            <a:r>
              <a:rPr lang="zh-CN" altLang="en-US" baseline="0" dirty="0" smtClean="0"/>
              <a:t> </a:t>
            </a:r>
            <a:r>
              <a:rPr lang="en-US" altLang="zh-CN" baseline="0" dirty="0" smtClean="0"/>
              <a:t>performance</a:t>
            </a:r>
            <a:r>
              <a:rPr lang="zh-CN" altLang="en-US" baseline="0" dirty="0" smtClean="0"/>
              <a:t> </a:t>
            </a:r>
            <a:r>
              <a:rPr lang="en-US" altLang="zh-CN" baseline="0" dirty="0" smtClean="0"/>
              <a:t>we</a:t>
            </a:r>
            <a:r>
              <a:rPr lang="zh-CN" altLang="en-US" baseline="0" dirty="0" smtClean="0"/>
              <a:t> </a:t>
            </a:r>
            <a:r>
              <a:rPr lang="en-US" altLang="zh-CN" baseline="0" dirty="0" smtClean="0"/>
              <a:t>use</a:t>
            </a:r>
            <a:r>
              <a:rPr lang="zh-CN" altLang="en-US" baseline="0" dirty="0" smtClean="0"/>
              <a:t> </a:t>
            </a:r>
            <a:r>
              <a:rPr lang="en-US" altLang="zh-CN" baseline="0" dirty="0" smtClean="0"/>
              <a:t>one</a:t>
            </a:r>
            <a:r>
              <a:rPr lang="zh-CN" altLang="en-US" baseline="0" dirty="0" smtClean="0"/>
              <a:t> </a:t>
            </a:r>
            <a:r>
              <a:rPr lang="en-US" altLang="zh-CN" baseline="0" dirty="0" smtClean="0"/>
              <a:t>buffer</a:t>
            </a:r>
            <a:r>
              <a:rPr lang="zh-CN" altLang="en-US" baseline="0" dirty="0" smtClean="0"/>
              <a:t> </a:t>
            </a:r>
            <a:r>
              <a:rPr lang="en-US" altLang="zh-CN" baseline="0" dirty="0" smtClean="0"/>
              <a:t>each</a:t>
            </a:r>
            <a:r>
              <a:rPr lang="zh-CN" altLang="en-US" baseline="0" dirty="0" smtClean="0"/>
              <a:t> </a:t>
            </a:r>
            <a:r>
              <a:rPr lang="en-US" altLang="zh-CN" baseline="0" dirty="0" smtClean="0"/>
              <a:t>machine.(polling</a:t>
            </a:r>
            <a:r>
              <a:rPr lang="zh-CN" altLang="en-US" baseline="0" dirty="0" smtClean="0"/>
              <a:t> </a:t>
            </a:r>
            <a:r>
              <a:rPr lang="en-US" altLang="zh-CN" baseline="0" dirty="0" smtClean="0"/>
              <a:t>overhead</a:t>
            </a:r>
            <a:r>
              <a:rPr lang="zh-CN" altLang="en-US" baseline="0" dirty="0" smtClean="0"/>
              <a:t> </a:t>
            </a:r>
            <a:r>
              <a:rPr lang="en-US" altLang="zh-CN" baseline="0" dirty="0" smtClean="0"/>
              <a:t>increases</a:t>
            </a:r>
            <a:r>
              <a:rPr lang="zh-CN" altLang="en-US" baseline="0" dirty="0" smtClean="0"/>
              <a:t> </a:t>
            </a:r>
            <a:r>
              <a:rPr lang="en-US" altLang="zh-CN" baseline="0" dirty="0" smtClean="0"/>
              <a:t>with</a:t>
            </a:r>
            <a:r>
              <a:rPr lang="zh-CN" altLang="en-US" baseline="0" dirty="0" smtClean="0"/>
              <a:t> </a:t>
            </a:r>
            <a:r>
              <a:rPr lang="en-US" altLang="zh-CN" baseline="0" dirty="0" smtClean="0"/>
              <a:t>number</a:t>
            </a:r>
            <a:r>
              <a:rPr lang="zh-CN" altLang="en-US" baseline="0" dirty="0" smtClean="0"/>
              <a:t> </a:t>
            </a:r>
            <a:r>
              <a:rPr lang="en-US" altLang="zh-CN" baseline="0" dirty="0" smtClean="0"/>
              <a:t>of</a:t>
            </a:r>
            <a:r>
              <a:rPr lang="zh-CN" altLang="en-US" baseline="0" dirty="0" smtClean="0"/>
              <a:t> </a:t>
            </a:r>
            <a:r>
              <a:rPr lang="en-US" altLang="zh-CN" baseline="0" dirty="0" smtClean="0"/>
              <a:t>channel)</a:t>
            </a:r>
          </a:p>
          <a:p>
            <a:endParaRPr lang="en-US" altLang="zh-CN" baseline="0" dirty="0" smtClean="0"/>
          </a:p>
          <a:p>
            <a:r>
              <a:rPr lang="en-US" altLang="zh-CN" baseline="0" dirty="0" smtClean="0"/>
              <a:t>There</a:t>
            </a:r>
            <a:r>
              <a:rPr lang="zh-CN" altLang="en-US" baseline="0" dirty="0" smtClean="0"/>
              <a:t> </a:t>
            </a:r>
            <a:r>
              <a:rPr lang="en-US" altLang="zh-CN" baseline="0" dirty="0" smtClean="0"/>
              <a:t>are</a:t>
            </a:r>
            <a:r>
              <a:rPr lang="zh-CN" altLang="en-US" baseline="0" dirty="0" smtClean="0"/>
              <a:t> </a:t>
            </a:r>
            <a:r>
              <a:rPr lang="en-US" altLang="zh-CN" baseline="0" dirty="0" smtClean="0"/>
              <a:t>many</a:t>
            </a:r>
            <a:r>
              <a:rPr lang="zh-CN" altLang="en-US" baseline="0" dirty="0" smtClean="0"/>
              <a:t> </a:t>
            </a:r>
            <a:r>
              <a:rPr lang="en-US" altLang="zh-CN" baseline="0" dirty="0" smtClean="0"/>
              <a:t>portions</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smtClean="0"/>
              <a:t>buffer.</a:t>
            </a:r>
            <a:r>
              <a:rPr lang="zh-CN" altLang="en-US" baseline="0" dirty="0" smtClean="0"/>
              <a:t> </a:t>
            </a:r>
            <a:r>
              <a:rPr lang="en-US" altLang="zh-CN" baseline="0" dirty="0" smtClean="0"/>
              <a:t>It</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FIFO</a:t>
            </a:r>
            <a:r>
              <a:rPr lang="zh-CN" altLang="en-US" baseline="0" dirty="0" smtClean="0"/>
              <a:t> </a:t>
            </a:r>
            <a:r>
              <a:rPr lang="en-US" altLang="zh-CN" baseline="0" dirty="0" smtClean="0"/>
              <a:t>(first</a:t>
            </a:r>
            <a:r>
              <a:rPr lang="zh-CN" altLang="en-US" baseline="0" dirty="0" smtClean="0"/>
              <a:t> </a:t>
            </a:r>
            <a:r>
              <a:rPr lang="en-US" altLang="zh-CN" baseline="0" dirty="0" smtClean="0"/>
              <a:t>in</a:t>
            </a:r>
            <a:r>
              <a:rPr lang="zh-CN" altLang="en-US" baseline="0" dirty="0" smtClean="0"/>
              <a:t> </a:t>
            </a:r>
            <a:r>
              <a:rPr lang="en-US" altLang="zh-CN" baseline="0" dirty="0" smtClean="0"/>
              <a:t>first</a:t>
            </a:r>
            <a:r>
              <a:rPr lang="zh-CN" altLang="en-US" baseline="0" dirty="0" smtClean="0"/>
              <a:t> </a:t>
            </a:r>
            <a:r>
              <a:rPr lang="en-US" altLang="zh-CN" baseline="0" dirty="0" smtClean="0"/>
              <a:t>out)</a:t>
            </a:r>
            <a:r>
              <a:rPr lang="zh-CN" altLang="en-US" baseline="0" dirty="0" smtClean="0"/>
              <a:t> </a:t>
            </a:r>
            <a:r>
              <a:rPr lang="en-US" altLang="zh-CN" baseline="0" dirty="0" smtClean="0"/>
              <a:t>process</a:t>
            </a:r>
          </a:p>
          <a:p>
            <a:r>
              <a:rPr lang="en-US" altLang="zh-CN" baseline="0" dirty="0" smtClean="0"/>
              <a:t>Polls</a:t>
            </a:r>
            <a:r>
              <a:rPr lang="zh-CN" altLang="en-US" baseline="0" dirty="0" smtClean="0"/>
              <a:t> </a:t>
            </a:r>
            <a:r>
              <a:rPr lang="en-US" altLang="zh-CN" baseline="0" dirty="0" smtClean="0"/>
              <a:t>periodically,</a:t>
            </a:r>
            <a:r>
              <a:rPr lang="zh-CN" altLang="en-US" baseline="0" dirty="0" smtClean="0"/>
              <a:t> </a:t>
            </a:r>
            <a:r>
              <a:rPr lang="is-IS" altLang="zh-CN" baseline="0" dirty="0" smtClean="0"/>
              <a:t>……</a:t>
            </a:r>
            <a:r>
              <a:rPr lang="en-US" altLang="zh-CN" baseline="0" dirty="0" smtClean="0"/>
              <a:t>.</a:t>
            </a:r>
            <a:r>
              <a:rPr lang="zh-CN" altLang="en-US" baseline="0" dirty="0" smtClean="0"/>
              <a:t> </a:t>
            </a:r>
            <a:r>
              <a:rPr lang="en-US" altLang="zh-CN" baseline="0" dirty="0" smtClean="0"/>
              <a:t>Advance</a:t>
            </a:r>
            <a:r>
              <a:rPr lang="zh-CN" altLang="en-US" baseline="0" dirty="0" smtClean="0"/>
              <a:t> </a:t>
            </a:r>
            <a:r>
              <a:rPr lang="en-US" altLang="zh-CN" baseline="0" dirty="0" smtClean="0"/>
              <a:t>the</a:t>
            </a:r>
            <a:r>
              <a:rPr lang="zh-CN" altLang="en-US" baseline="0" dirty="0" smtClean="0"/>
              <a:t> </a:t>
            </a:r>
            <a:r>
              <a:rPr lang="en-US" altLang="zh-CN" baseline="0" dirty="0" smtClean="0"/>
              <a:t>head</a:t>
            </a:r>
            <a:r>
              <a:rPr lang="zh-CN" altLang="en-US" baseline="0" dirty="0" smtClean="0"/>
              <a:t> </a:t>
            </a:r>
            <a:r>
              <a:rPr lang="en-US" altLang="zh-CN" baseline="0" dirty="0" smtClean="0"/>
              <a:t>each</a:t>
            </a:r>
            <a:r>
              <a:rPr lang="zh-CN" altLang="en-US" baseline="0" dirty="0" smtClean="0"/>
              <a:t> </a:t>
            </a:r>
            <a:r>
              <a:rPr lang="en-US" altLang="zh-CN" baseline="0" dirty="0" smtClean="0"/>
              <a:t>time</a:t>
            </a:r>
            <a:r>
              <a:rPr lang="zh-CN" altLang="en-US" baseline="0" dirty="0" smtClean="0"/>
              <a:t> </a:t>
            </a:r>
            <a:endParaRPr lang="en-US" altLang="zh-CN" baseline="0" dirty="0" smtClean="0"/>
          </a:p>
          <a:p>
            <a:r>
              <a:rPr lang="en-US" altLang="zh-CN" baseline="0" dirty="0" smtClean="0"/>
              <a:t>Write</a:t>
            </a:r>
            <a:r>
              <a:rPr lang="zh-CN" altLang="en-US" baseline="0" dirty="0" smtClean="0"/>
              <a:t> </a:t>
            </a:r>
            <a:r>
              <a:rPr lang="en-US" altLang="zh-CN" baseline="0" dirty="0" smtClean="0"/>
              <a:t>and</a:t>
            </a:r>
            <a:r>
              <a:rPr lang="zh-CN" altLang="en-US" baseline="0" dirty="0" smtClean="0"/>
              <a:t> </a:t>
            </a:r>
            <a:r>
              <a:rPr lang="en-US" altLang="zh-CN" baseline="0" dirty="0" smtClean="0"/>
              <a:t>advance</a:t>
            </a:r>
            <a:r>
              <a:rPr lang="zh-CN" altLang="en-US" baseline="0" dirty="0" smtClean="0"/>
              <a:t> </a:t>
            </a:r>
            <a:r>
              <a:rPr lang="en-US" altLang="zh-CN" baseline="0" dirty="0" smtClean="0"/>
              <a:t>the</a:t>
            </a:r>
            <a:r>
              <a:rPr lang="zh-CN" altLang="en-US" baseline="0" dirty="0" smtClean="0"/>
              <a:t> </a:t>
            </a:r>
            <a:r>
              <a:rPr lang="en-US" altLang="zh-CN" baseline="0" dirty="0" smtClean="0"/>
              <a:t>tail</a:t>
            </a:r>
            <a:r>
              <a:rPr lang="zh-CN" altLang="en-US" baseline="0" dirty="0" smtClean="0"/>
              <a:t> </a:t>
            </a:r>
            <a:r>
              <a:rPr lang="en-US" altLang="zh-CN" baseline="0" dirty="0" smtClean="0"/>
              <a:t>pointer</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Both</a:t>
            </a:r>
            <a:r>
              <a:rPr lang="zh-CN" altLang="en-US" baseline="0" dirty="0" smtClean="0"/>
              <a:t> </a:t>
            </a:r>
            <a:r>
              <a:rPr lang="en-US" altLang="zh-CN" baseline="0" dirty="0" smtClean="0"/>
              <a:t>the</a:t>
            </a:r>
            <a:r>
              <a:rPr lang="zh-CN" altLang="en-US" baseline="0" dirty="0" smtClean="0"/>
              <a:t> </a:t>
            </a:r>
            <a:r>
              <a:rPr lang="en-US" altLang="zh-CN" baseline="0" dirty="0" smtClean="0"/>
              <a:t>free</a:t>
            </a:r>
            <a:r>
              <a:rPr lang="zh-CN" altLang="en-US" baseline="0" dirty="0" smtClean="0"/>
              <a:t> </a:t>
            </a:r>
            <a:r>
              <a:rPr lang="en-US" altLang="zh-CN" baseline="0" dirty="0" smtClean="0"/>
              <a:t>and</a:t>
            </a:r>
            <a:r>
              <a:rPr lang="zh-CN" altLang="en-US" baseline="0" dirty="0" smtClean="0"/>
              <a:t> </a:t>
            </a:r>
            <a:r>
              <a:rPr lang="en-US" altLang="zh-CN" baseline="0" dirty="0" smtClean="0"/>
              <a:t>processed</a:t>
            </a:r>
            <a:r>
              <a:rPr lang="zh-CN" altLang="en-US" baseline="0" dirty="0" smtClean="0"/>
              <a:t> </a:t>
            </a:r>
            <a:r>
              <a:rPr lang="en-US" altLang="zh-CN" baseline="0" dirty="0" smtClean="0"/>
              <a:t>part</a:t>
            </a:r>
            <a:r>
              <a:rPr lang="zh-CN" altLang="en-US" baseline="0" dirty="0" smtClean="0"/>
              <a:t> </a:t>
            </a:r>
            <a:r>
              <a:rPr lang="en-US" altLang="zh-CN" baseline="0" dirty="0" smtClean="0"/>
              <a:t>are</a:t>
            </a:r>
            <a:r>
              <a:rPr lang="zh-CN" altLang="en-US" baseline="0" dirty="0" smtClean="0"/>
              <a:t> </a:t>
            </a:r>
            <a:r>
              <a:rPr lang="en-US" altLang="zh-CN" baseline="0" dirty="0" smtClean="0"/>
              <a:t>unused.</a:t>
            </a:r>
            <a:r>
              <a:rPr lang="zh-CN" altLang="en-US" baseline="0" dirty="0" smtClean="0"/>
              <a:t> </a:t>
            </a:r>
            <a:r>
              <a:rPr lang="en-US" altLang="zh-CN" baseline="0" dirty="0" smtClean="0"/>
              <a:t>The</a:t>
            </a:r>
            <a:r>
              <a:rPr lang="zh-CN" altLang="en-US" baseline="0" dirty="0" smtClean="0"/>
              <a:t> </a:t>
            </a:r>
            <a:r>
              <a:rPr lang="en-US" altLang="zh-CN" baseline="0" dirty="0" smtClean="0"/>
              <a:t>sender</a:t>
            </a:r>
            <a:r>
              <a:rPr lang="zh-CN" altLang="en-US" baseline="0" dirty="0" smtClean="0"/>
              <a:t> </a:t>
            </a:r>
            <a:r>
              <a:rPr lang="en-US" altLang="zh-CN" baseline="0" dirty="0" smtClean="0"/>
              <a:t>copy</a:t>
            </a:r>
            <a:r>
              <a:rPr lang="zh-CN" altLang="en-US" baseline="0" dirty="0" smtClean="0"/>
              <a:t> </a:t>
            </a:r>
            <a:r>
              <a:rPr lang="en-US" altLang="zh-CN" baseline="0" dirty="0" smtClean="0"/>
              <a:t>the</a:t>
            </a:r>
            <a:r>
              <a:rPr lang="zh-CN" altLang="en-US" baseline="0" dirty="0" smtClean="0"/>
              <a:t> </a:t>
            </a:r>
            <a:r>
              <a:rPr lang="en-US" altLang="zh-CN" baseline="0" dirty="0" smtClean="0"/>
              <a:t>head,</a:t>
            </a:r>
            <a:r>
              <a:rPr lang="zh-CN" altLang="en-US" baseline="0" dirty="0" smtClean="0"/>
              <a:t> </a:t>
            </a:r>
            <a:r>
              <a:rPr lang="en-US" altLang="zh-CN" baseline="0" dirty="0" smtClean="0"/>
              <a:t>and</a:t>
            </a:r>
            <a:r>
              <a:rPr lang="zh-CN" altLang="en-US" baseline="0" dirty="0" smtClean="0"/>
              <a:t> </a:t>
            </a:r>
            <a:r>
              <a:rPr lang="en-US" altLang="zh-CN" baseline="0" dirty="0" smtClean="0"/>
              <a:t>it</a:t>
            </a:r>
            <a:r>
              <a:rPr lang="zh-CN" altLang="en-US" baseline="0" dirty="0" smtClean="0"/>
              <a:t> </a:t>
            </a:r>
            <a:r>
              <a:rPr lang="en-US" altLang="zh-CN" baseline="0" dirty="0" smtClean="0"/>
              <a:t>will</a:t>
            </a:r>
            <a:r>
              <a:rPr lang="zh-CN" altLang="en-US" baseline="0" dirty="0" smtClean="0"/>
              <a:t> </a:t>
            </a:r>
            <a:r>
              <a:rPr lang="en-US" altLang="zh-CN" baseline="0" dirty="0" smtClean="0"/>
              <a:t>be</a:t>
            </a:r>
            <a:r>
              <a:rPr lang="zh-CN" altLang="en-US" baseline="0" dirty="0" smtClean="0"/>
              <a:t> </a:t>
            </a:r>
            <a:r>
              <a:rPr lang="en-US" altLang="zh-CN" baseline="0" dirty="0" smtClean="0"/>
              <a:t>updated</a:t>
            </a:r>
            <a:r>
              <a:rPr lang="zh-CN" altLang="en-US" baseline="0" dirty="0" smtClean="0"/>
              <a:t> </a:t>
            </a:r>
            <a:r>
              <a:rPr lang="en-US" sz="1200" kern="1200" dirty="0" smtClean="0">
                <a:solidFill>
                  <a:schemeClr val="tx1"/>
                </a:solidFill>
                <a:effectLst/>
                <a:latin typeface="+mn-lt"/>
                <a:ea typeface="+mn-ea"/>
                <a:cs typeface="+mn-cs"/>
              </a:rPr>
              <a:t>after processing at least half of the buffer.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a:t>
            </a:r>
            <a:r>
              <a:rPr lang="zh-CN" altLang="en-US" baseline="0" dirty="0" smtClean="0"/>
              <a:t> </a:t>
            </a:r>
            <a:r>
              <a:rPr lang="en-US" altLang="zh-CN" baseline="0" dirty="0" smtClean="0"/>
              <a:t>processed</a:t>
            </a:r>
            <a:r>
              <a:rPr lang="zh-CN" altLang="en-US" baseline="0" dirty="0" smtClean="0"/>
              <a:t> </a:t>
            </a:r>
            <a:r>
              <a:rPr lang="en-US" altLang="zh-CN" baseline="0" dirty="0" smtClean="0"/>
              <a:t>portion</a:t>
            </a:r>
            <a:r>
              <a:rPr lang="zh-CN" altLang="en-US" baseline="0" dirty="0" smtClean="0"/>
              <a:t> </a:t>
            </a:r>
            <a:r>
              <a:rPr lang="en-US" altLang="zh-CN" baseline="0" dirty="0" smtClean="0"/>
              <a:t>guarantees</a:t>
            </a:r>
            <a:r>
              <a:rPr lang="zh-CN" altLang="en-US" baseline="0" dirty="0" smtClean="0"/>
              <a:t> </a:t>
            </a:r>
            <a:r>
              <a:rPr lang="en-US" altLang="zh-CN" baseline="0" dirty="0" smtClean="0"/>
              <a:t>not</a:t>
            </a:r>
            <a:r>
              <a:rPr lang="zh-CN" altLang="en-US" baseline="0" dirty="0" smtClean="0"/>
              <a:t> </a:t>
            </a:r>
            <a:r>
              <a:rPr lang="en-US" altLang="zh-CN" baseline="0" dirty="0" smtClean="0"/>
              <a:t>to</a:t>
            </a:r>
            <a:r>
              <a:rPr lang="zh-CN" altLang="en-US" baseline="0" dirty="0" smtClean="0"/>
              <a:t> </a:t>
            </a:r>
            <a:r>
              <a:rPr lang="en-US" sz="1200" kern="1200" dirty="0" smtClean="0">
                <a:solidFill>
                  <a:schemeClr val="tx1"/>
                </a:solidFill>
                <a:effectLst/>
                <a:latin typeface="+mn-lt"/>
                <a:ea typeface="+mn-ea"/>
                <a:cs typeface="+mn-cs"/>
              </a:rPr>
              <a:t>overwrite unprocessed messages </a:t>
            </a:r>
            <a:r>
              <a:rPr lang="en-US" altLang="zh-CN" sz="1200" kern="1200" dirty="0" smtClean="0">
                <a:solidFill>
                  <a:schemeClr val="tx1"/>
                </a:solidFill>
                <a:effectLst/>
                <a:latin typeface="+mn-lt"/>
                <a:ea typeface="+mn-ea"/>
                <a:cs typeface="+mn-cs"/>
              </a:rPr>
              <a:t>.</a:t>
            </a:r>
            <a:endParaRPr lang="en-US" altLang="zh-CN" baseline="0" dirty="0" smtClean="0"/>
          </a:p>
          <a:p>
            <a:endParaRPr lang="en-US" baseline="0" dirty="0" smtClean="0"/>
          </a:p>
          <a:p>
            <a:r>
              <a:rPr lang="en-US" altLang="zh-CN" dirty="0" smtClean="0"/>
              <a:t>The</a:t>
            </a:r>
            <a:r>
              <a:rPr lang="zh-CN" altLang="en-US" baseline="0" dirty="0" smtClean="0"/>
              <a:t> </a:t>
            </a:r>
            <a:r>
              <a:rPr lang="en-US" altLang="zh-CN" baseline="0" dirty="0" smtClean="0"/>
              <a:t>sender</a:t>
            </a:r>
            <a:r>
              <a:rPr lang="zh-CN" altLang="en-US" baseline="0" dirty="0" smtClean="0"/>
              <a:t> </a:t>
            </a:r>
            <a:r>
              <a:rPr lang="en-US" altLang="zh-CN" dirty="0" smtClean="0"/>
              <a:t>firstly</a:t>
            </a:r>
            <a:r>
              <a:rPr lang="zh-CN" altLang="en-US" dirty="0" smtClean="0"/>
              <a:t> </a:t>
            </a:r>
            <a:r>
              <a:rPr lang="en-US" altLang="zh-CN" dirty="0" smtClean="0"/>
              <a:t>inform</a:t>
            </a:r>
            <a:r>
              <a:rPr lang="zh-CN" altLang="en-US" baseline="0" dirty="0" smtClean="0"/>
              <a:t> </a:t>
            </a:r>
            <a:r>
              <a:rPr lang="en-US" altLang="zh-CN" baseline="0" dirty="0" smtClean="0"/>
              <a:t>length</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message.</a:t>
            </a:r>
            <a:r>
              <a:rPr lang="zh-CN" altLang="en-US" baseline="0" dirty="0" smtClean="0"/>
              <a:t> </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5</a:t>
            </a:fld>
            <a:endParaRPr lang="en-US"/>
          </a:p>
        </p:txBody>
      </p:sp>
    </p:spTree>
    <p:extLst>
      <p:ext uri="{BB962C8B-B14F-4D97-AF65-F5344CB8AC3E}">
        <p14:creationId xmlns:p14="http://schemas.microsoft.com/office/powerpoint/2010/main" val="927129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Line</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err="1" smtClean="0"/>
              <a:t>botton</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performance</a:t>
            </a:r>
            <a:r>
              <a:rPr lang="zh-CN" altLang="en-US" dirty="0" smtClean="0"/>
              <a:t> </a:t>
            </a:r>
            <a:r>
              <a:rPr lang="en-US" altLang="zh-CN" dirty="0" smtClean="0"/>
              <a:t>of</a:t>
            </a:r>
            <a:r>
              <a:rPr lang="zh-CN" altLang="en-US" baseline="0" dirty="0" smtClean="0"/>
              <a:t> </a:t>
            </a:r>
            <a:r>
              <a:rPr lang="en-US" altLang="zh-CN" baseline="0" dirty="0" smtClean="0"/>
              <a:t>TCP</a:t>
            </a:r>
            <a:endParaRPr lang="en-US" altLang="zh-CN" dirty="0" smtClean="0"/>
          </a:p>
          <a:p>
            <a:r>
              <a:rPr lang="is-IS" altLang="zh-CN" baseline="0" dirty="0" smtClean="0"/>
              <a:t>…</a:t>
            </a:r>
            <a:r>
              <a:rPr lang="en-US" altLang="zh-CN" baseline="0" dirty="0" smtClean="0"/>
              <a:t>.</a:t>
            </a:r>
            <a:r>
              <a:rPr lang="zh-CN" altLang="en-US" baseline="0" dirty="0" smtClean="0"/>
              <a:t> </a:t>
            </a:r>
            <a:endParaRPr lang="en-US" altLang="zh-CN" dirty="0" smtClean="0"/>
          </a:p>
          <a:p>
            <a:r>
              <a:rPr lang="en-US" altLang="zh-CN" dirty="0" smtClean="0"/>
              <a:t>RDMA</a:t>
            </a:r>
            <a:r>
              <a:rPr lang="zh-CN" altLang="en-US" dirty="0" smtClean="0"/>
              <a:t> </a:t>
            </a:r>
            <a:r>
              <a:rPr lang="en-US" altLang="zh-CN" dirty="0" smtClean="0"/>
              <a:t>messaging</a:t>
            </a:r>
            <a:r>
              <a:rPr lang="zh-CN" altLang="en-US" dirty="0" smtClean="0"/>
              <a:t> </a:t>
            </a:r>
            <a:r>
              <a:rPr lang="en-US" altLang="zh-CN" dirty="0" smtClean="0"/>
              <a:t>use</a:t>
            </a:r>
            <a:r>
              <a:rPr lang="zh-CN" altLang="en-US" dirty="0" smtClean="0"/>
              <a:t> </a:t>
            </a:r>
            <a:r>
              <a:rPr lang="en-US" altLang="zh-CN" dirty="0" smtClean="0"/>
              <a:t>RPC,</a:t>
            </a:r>
            <a:r>
              <a:rPr lang="zh-CN" altLang="en-US" dirty="0" smtClean="0"/>
              <a:t> </a:t>
            </a:r>
            <a:r>
              <a:rPr lang="en-US" altLang="zh-CN" dirty="0" smtClean="0"/>
              <a:t>two</a:t>
            </a:r>
            <a:r>
              <a:rPr lang="en-US" altLang="zh-CN" baseline="0" dirty="0" smtClean="0"/>
              <a:t>-sided</a:t>
            </a:r>
            <a:r>
              <a:rPr lang="zh-CN" altLang="en-US" baseline="0" dirty="0" smtClean="0"/>
              <a:t> </a:t>
            </a:r>
            <a:r>
              <a:rPr lang="en-US" altLang="zh-CN" baseline="0" dirty="0" smtClean="0"/>
              <a:t>send</a:t>
            </a:r>
            <a:r>
              <a:rPr lang="zh-CN" altLang="en-US" baseline="0" dirty="0" smtClean="0"/>
              <a:t> </a:t>
            </a:r>
            <a:r>
              <a:rPr lang="en-US" altLang="zh-CN" baseline="0" dirty="0" smtClean="0"/>
              <a:t>and</a:t>
            </a:r>
            <a:r>
              <a:rPr lang="zh-CN" altLang="en-US" baseline="0" dirty="0" smtClean="0"/>
              <a:t> </a:t>
            </a:r>
            <a:r>
              <a:rPr lang="en-US" altLang="zh-CN" baseline="0" dirty="0" smtClean="0"/>
              <a:t>receive</a:t>
            </a:r>
            <a:r>
              <a:rPr lang="zh-CN" altLang="en-US" baseline="0" dirty="0" smtClean="0"/>
              <a:t> </a:t>
            </a:r>
            <a:r>
              <a:rPr lang="en-US" altLang="zh-CN" baseline="0" dirty="0" smtClean="0"/>
              <a:t>pair</a:t>
            </a:r>
            <a:r>
              <a:rPr lang="zh-CN" altLang="en-US" baseline="0" dirty="0" smtClean="0"/>
              <a:t> </a:t>
            </a:r>
            <a:r>
              <a:rPr lang="en-US" altLang="zh-CN" baseline="0" dirty="0" smtClean="0"/>
              <a:t>and</a:t>
            </a:r>
            <a:r>
              <a:rPr lang="zh-CN" altLang="en-US" baseline="0" dirty="0" smtClean="0"/>
              <a:t> </a:t>
            </a:r>
            <a:r>
              <a:rPr lang="en-US" altLang="zh-CN" baseline="0" dirty="0" smtClean="0"/>
              <a:t>RDMA</a:t>
            </a:r>
            <a:r>
              <a:rPr lang="zh-CN" altLang="en-US" baseline="0" dirty="0" smtClean="0"/>
              <a:t> </a:t>
            </a:r>
            <a:r>
              <a:rPr lang="en-US" altLang="zh-CN" baseline="0" dirty="0" smtClean="0"/>
              <a:t>is</a:t>
            </a:r>
            <a:r>
              <a:rPr lang="zh-CN" altLang="en-US" baseline="0" dirty="0" smtClean="0"/>
              <a:t> </a:t>
            </a:r>
            <a:r>
              <a:rPr lang="en-US" altLang="zh-CN" baseline="0" dirty="0" smtClean="0"/>
              <a:t>one-sided</a:t>
            </a:r>
            <a:r>
              <a:rPr lang="zh-CN" altLang="en-US" baseline="0" dirty="0" smtClean="0"/>
              <a:t> </a:t>
            </a:r>
            <a:r>
              <a:rPr lang="en-US" altLang="zh-CN" baseline="0" dirty="0" smtClean="0"/>
              <a:t>so</a:t>
            </a:r>
            <a:r>
              <a:rPr lang="zh-CN" altLang="en-US" baseline="0" dirty="0" smtClean="0"/>
              <a:t> </a:t>
            </a:r>
            <a:r>
              <a:rPr lang="en-US" altLang="zh-CN" baseline="0" dirty="0" smtClean="0"/>
              <a:t>it</a:t>
            </a:r>
            <a:r>
              <a:rPr lang="zh-CN" altLang="en-US" baseline="0" dirty="0" smtClean="0"/>
              <a:t> </a:t>
            </a:r>
            <a:r>
              <a:rPr lang="en-US" altLang="zh-CN" baseline="0" dirty="0" smtClean="0"/>
              <a:t>is</a:t>
            </a:r>
            <a:r>
              <a:rPr lang="zh-CN" altLang="en-US" baseline="0" dirty="0" smtClean="0"/>
              <a:t> </a:t>
            </a:r>
            <a:r>
              <a:rPr lang="en-US" altLang="zh-CN" baseline="0" dirty="0" smtClean="0"/>
              <a:t>two</a:t>
            </a:r>
            <a:r>
              <a:rPr lang="zh-CN" altLang="en-US" baseline="0" dirty="0" smtClean="0"/>
              <a:t> </a:t>
            </a:r>
            <a:r>
              <a:rPr lang="en-US" altLang="zh-CN" baseline="0" dirty="0" smtClean="0"/>
              <a:t>times</a:t>
            </a:r>
            <a:r>
              <a:rPr lang="zh-CN" altLang="en-US" baseline="0" dirty="0" smtClean="0"/>
              <a:t> </a:t>
            </a:r>
            <a:r>
              <a:rPr lang="en-US" altLang="zh-CN" baseline="0" dirty="0" smtClean="0"/>
              <a:t>better</a:t>
            </a:r>
            <a:r>
              <a:rPr lang="zh-CN" altLang="en-US" baseline="0" dirty="0" smtClean="0"/>
              <a:t> </a:t>
            </a:r>
            <a:r>
              <a:rPr lang="en-US" altLang="zh-CN" baseline="0" dirty="0" smtClean="0"/>
              <a:t>than</a:t>
            </a:r>
            <a:r>
              <a:rPr lang="zh-CN" altLang="en-US" baseline="0" dirty="0" smtClean="0"/>
              <a:t> </a:t>
            </a:r>
            <a:r>
              <a:rPr lang="en-US" altLang="zh-CN" baseline="0" dirty="0" smtClean="0"/>
              <a:t>RDMA</a:t>
            </a:r>
            <a:r>
              <a:rPr lang="zh-CN" altLang="en-US" baseline="0" dirty="0" smtClean="0"/>
              <a:t> </a:t>
            </a:r>
            <a:r>
              <a:rPr lang="en-US" altLang="zh-CN" baseline="0" dirty="0" smtClean="0"/>
              <a:t>messaging</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Towards the left of the graph, </a:t>
            </a:r>
            <a:r>
              <a:rPr lang="en-US" sz="1200" kern="1200" dirty="0" err="1" smtClean="0">
                <a:solidFill>
                  <a:schemeClr val="tx1"/>
                </a:solidFill>
                <a:effectLst/>
                <a:latin typeface="+mn-lt"/>
                <a:ea typeface="+mn-ea"/>
                <a:cs typeface="+mn-cs"/>
              </a:rPr>
              <a:t>FaRM’s</a:t>
            </a:r>
            <a:r>
              <a:rPr lang="en-US" sz="1200" kern="1200" dirty="0" smtClean="0">
                <a:solidFill>
                  <a:schemeClr val="tx1"/>
                </a:solidFill>
                <a:effectLst/>
                <a:latin typeface="+mn-lt"/>
                <a:ea typeface="+mn-ea"/>
                <a:cs typeface="+mn-cs"/>
              </a:rPr>
              <a:t> communication primitives are bottlenecked on packet rate and, towards the right, on bit rate.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[because</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bandwidth,</a:t>
            </a:r>
            <a:r>
              <a:rPr lang="zh-CN" altLang="en-US" baseline="0" dirty="0" smtClean="0"/>
              <a:t> </a:t>
            </a:r>
            <a:r>
              <a:rPr lang="en-US" sz="1200" b="0" i="0" kern="1200" dirty="0" smtClean="0">
                <a:solidFill>
                  <a:schemeClr val="tx1"/>
                </a:solidFill>
                <a:effectLst/>
                <a:latin typeface="+mn-lt"/>
                <a:ea typeface="+mn-ea"/>
                <a:cs typeface="+mn-cs"/>
              </a:rPr>
              <a:t> fixed amount of work must be done for each packet.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there is a maximum limit on how many packets one can send (left side). As packets become larger, i.e., they have more data, total bandwidth becomes the bottleneck (right side).</a:t>
            </a:r>
            <a:endParaRPr lang="en-US" dirty="0" smtClean="0"/>
          </a:p>
          <a:p>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6</a:t>
            </a:fld>
            <a:endParaRPr lang="en-US"/>
          </a:p>
        </p:txBody>
      </p:sp>
    </p:spTree>
    <p:extLst>
      <p:ext uri="{BB962C8B-B14F-4D97-AF65-F5344CB8AC3E}">
        <p14:creationId xmlns:p14="http://schemas.microsoft.com/office/powerpoint/2010/main" val="199853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About</a:t>
            </a:r>
            <a:r>
              <a:rPr lang="zh-CN" altLang="en-US" dirty="0" smtClean="0"/>
              <a:t> </a:t>
            </a:r>
            <a:r>
              <a:rPr lang="en-US" altLang="zh-CN" dirty="0" smtClean="0"/>
              <a:t>the</a:t>
            </a:r>
            <a:r>
              <a:rPr lang="zh-CN" altLang="en-US" dirty="0" smtClean="0"/>
              <a:t> </a:t>
            </a:r>
            <a:r>
              <a:rPr lang="en-US" altLang="zh-CN" dirty="0" smtClean="0"/>
              <a:t>latency,</a:t>
            </a:r>
            <a:r>
              <a:rPr lang="zh-CN" altLang="en-US" baseline="0" dirty="0" smtClean="0"/>
              <a:t> </a:t>
            </a:r>
            <a:r>
              <a:rPr lang="en-US" altLang="zh-CN" baseline="0" dirty="0" smtClean="0"/>
              <a:t>most</a:t>
            </a:r>
            <a:r>
              <a:rPr lang="zh-CN" altLang="en-US" baseline="0" dirty="0" smtClean="0"/>
              <a:t> </a:t>
            </a:r>
            <a:r>
              <a:rPr lang="en-US" altLang="zh-CN" baseline="0" dirty="0" smtClean="0"/>
              <a:t>is</a:t>
            </a:r>
            <a:r>
              <a:rPr lang="zh-CN" altLang="en-US" baseline="0" dirty="0" smtClean="0"/>
              <a:t> </a:t>
            </a:r>
            <a:r>
              <a:rPr lang="en-US" altLang="zh-CN" baseline="0" dirty="0" smtClean="0"/>
              <a:t>the</a:t>
            </a:r>
            <a:r>
              <a:rPr lang="zh-CN" altLang="en-US" baseline="0" dirty="0" smtClean="0"/>
              <a:t> </a:t>
            </a:r>
            <a:r>
              <a:rPr lang="en-US" altLang="zh-CN" baseline="0" dirty="0" smtClean="0"/>
              <a:t>same</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7</a:t>
            </a:fld>
            <a:endParaRPr lang="en-US"/>
          </a:p>
        </p:txBody>
      </p:sp>
    </p:spTree>
    <p:extLst>
      <p:ext uri="{BB962C8B-B14F-4D97-AF65-F5344CB8AC3E}">
        <p14:creationId xmlns:p14="http://schemas.microsoft.com/office/powerpoint/2010/main" val="303399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Instead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of</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between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thread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and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thread</a:t>
            </a:r>
          </a:p>
          <a:p>
            <a:pPr marL="0" marR="0" indent="0" algn="l" defTabSz="914400" rtl="0" eaLnBrk="1" fontAlgn="auto" latinLnBrk="0" hangingPunct="1">
              <a:lnSpc>
                <a:spcPct val="100000"/>
              </a:lnSpc>
              <a:spcBef>
                <a:spcPts val="0"/>
              </a:spcBef>
              <a:spcAft>
                <a:spcPts val="0"/>
              </a:spcAft>
              <a:buClrTx/>
              <a:buSzTx/>
              <a:buFontTx/>
              <a:buNone/>
              <a:tabLst/>
              <a:defRPr/>
            </a:pPr>
            <a:r>
              <a:rPr lang="is-IS" altLang="zh-CN" sz="1200" kern="1200" baseline="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a:t>
            </a:r>
            <a:r>
              <a:rPr lang="zh-CN" altLang="en-US" sz="1200" kern="1200" baseline="0" dirty="0" smtClean="0">
                <a:solidFill>
                  <a:schemeClr val="tx1"/>
                </a:solidFill>
                <a:effectLst/>
                <a:latin typeface="+mn-lt"/>
                <a:ea typeface="+mn-ea"/>
                <a:cs typeface="+mn-cs"/>
              </a:rPr>
              <a:t>读</a:t>
            </a: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And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also</a:t>
            </a:r>
            <a:r>
              <a:rPr lang="zh-CN" alt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introduced queue pair sharing among </a:t>
            </a:r>
            <a:r>
              <a:rPr lang="en-US" sz="1200" i="1" kern="1200" dirty="0" smtClean="0">
                <a:solidFill>
                  <a:schemeClr val="tx1"/>
                </a:solidFill>
                <a:effectLst/>
                <a:latin typeface="+mn-lt"/>
                <a:ea typeface="+mn-ea"/>
                <a:cs typeface="+mn-cs"/>
              </a:rPr>
              <a:t>q </a:t>
            </a:r>
            <a:r>
              <a:rPr lang="en-US" sz="1200" kern="1200" dirty="0" smtClean="0">
                <a:solidFill>
                  <a:schemeClr val="tx1"/>
                </a:solidFill>
                <a:effectLst/>
                <a:latin typeface="+mn-lt"/>
                <a:ea typeface="+mn-ea"/>
                <a:cs typeface="+mn-cs"/>
              </a:rPr>
              <a:t>threads </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sz="1200" kern="1200" dirty="0" err="1" smtClean="0">
                <a:solidFill>
                  <a:schemeClr val="tx1"/>
                </a:solidFill>
                <a:effectLst/>
                <a:latin typeface="+mn-lt"/>
                <a:ea typeface="+mn-ea"/>
                <a:cs typeface="+mn-cs"/>
              </a:rPr>
              <a:t>PhyCo</a:t>
            </a:r>
            <a:r>
              <a:rPr lang="en-US" sz="1200" kern="1200" dirty="0" smtClean="0">
                <a:solidFill>
                  <a:schemeClr val="tx1"/>
                </a:solidFill>
                <a:effectLst/>
                <a:latin typeface="+mn-lt"/>
                <a:ea typeface="+mn-ea"/>
                <a:cs typeface="+mn-cs"/>
              </a:rPr>
              <a:t>, a kernel driver that allocates a large number of physically-contiguous and naturally-aligned 2 GB memory regions at boot time (2 GB is the max- </a:t>
            </a:r>
            <a:r>
              <a:rPr lang="en-US" sz="1200" kern="1200" dirty="0" err="1" smtClean="0">
                <a:solidFill>
                  <a:schemeClr val="tx1"/>
                </a:solidFill>
                <a:effectLst/>
                <a:latin typeface="+mn-lt"/>
                <a:ea typeface="+mn-ea"/>
                <a:cs typeface="+mn-cs"/>
              </a:rPr>
              <a:t>imum</a:t>
            </a:r>
            <a:r>
              <a:rPr lang="en-US" sz="1200" kern="1200" dirty="0" smtClean="0">
                <a:solidFill>
                  <a:schemeClr val="tx1"/>
                </a:solidFill>
                <a:effectLst/>
                <a:latin typeface="+mn-lt"/>
                <a:ea typeface="+mn-ea"/>
                <a:cs typeface="+mn-cs"/>
              </a:rPr>
              <a:t> page size supported by our NICs </a:t>
            </a:r>
            <a:endParaRPr lang="en-US" dirty="0" smtClean="0"/>
          </a:p>
          <a:p>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8</a:t>
            </a:fld>
            <a:endParaRPr lang="en-US"/>
          </a:p>
        </p:txBody>
      </p:sp>
    </p:spTree>
    <p:extLst>
      <p:ext uri="{BB962C8B-B14F-4D97-AF65-F5344CB8AC3E}">
        <p14:creationId xmlns:p14="http://schemas.microsoft.com/office/powerpoint/2010/main" val="997214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Each</a:t>
            </a:r>
            <a:r>
              <a:rPr lang="zh-CN" altLang="en-US" dirty="0" smtClean="0"/>
              <a:t> </a:t>
            </a:r>
            <a:r>
              <a:rPr lang="en-US" altLang="zh-CN" dirty="0" smtClean="0"/>
              <a:t>machine</a:t>
            </a:r>
            <a:r>
              <a:rPr lang="zh-CN" altLang="en-US" baseline="0" dirty="0" smtClean="0"/>
              <a:t> </a:t>
            </a:r>
            <a:r>
              <a:rPr lang="en-US" altLang="zh-CN" baseline="0" dirty="0" smtClean="0"/>
              <a:t>both</a:t>
            </a:r>
            <a:r>
              <a:rPr lang="zh-CN" altLang="en-US" baseline="0" dirty="0" smtClean="0"/>
              <a:t> </a:t>
            </a:r>
            <a:r>
              <a:rPr lang="en-US" altLang="zh-CN" baseline="0" dirty="0" smtClean="0"/>
              <a:t>store</a:t>
            </a:r>
            <a:r>
              <a:rPr lang="zh-CN" altLang="en-US" baseline="0" dirty="0" smtClean="0"/>
              <a:t> </a:t>
            </a:r>
            <a:r>
              <a:rPr lang="en-US" altLang="zh-CN" baseline="0" dirty="0" smtClean="0"/>
              <a:t>data</a:t>
            </a:r>
            <a:r>
              <a:rPr lang="zh-CN" altLang="en-US" baseline="0" dirty="0" smtClean="0"/>
              <a:t> </a:t>
            </a:r>
            <a:r>
              <a:rPr lang="en-US" altLang="zh-CN" baseline="0" dirty="0" smtClean="0"/>
              <a:t>and</a:t>
            </a:r>
            <a:r>
              <a:rPr lang="zh-CN" altLang="en-US" baseline="0" dirty="0" smtClean="0"/>
              <a:t> </a:t>
            </a:r>
            <a:r>
              <a:rPr lang="en-US" altLang="zh-CN" baseline="0" dirty="0" smtClean="0"/>
              <a:t>execute</a:t>
            </a:r>
            <a:r>
              <a:rPr lang="zh-CN" altLang="en-US" baseline="0" dirty="0" smtClean="0"/>
              <a:t> </a:t>
            </a:r>
            <a:r>
              <a:rPr lang="en-US" altLang="zh-CN" baseline="0" dirty="0" smtClean="0"/>
              <a:t>application</a:t>
            </a:r>
            <a:r>
              <a:rPr lang="zh-CN" altLang="en-US" baseline="0" dirty="0" smtClean="0"/>
              <a:t> </a:t>
            </a:r>
            <a:r>
              <a:rPr lang="en-US" altLang="zh-CN" baseline="0" dirty="0" smtClean="0"/>
              <a:t>which</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little</a:t>
            </a:r>
            <a:r>
              <a:rPr lang="zh-CN" altLang="en-US" baseline="0" dirty="0" smtClean="0"/>
              <a:t> </a:t>
            </a:r>
            <a:r>
              <a:rPr lang="en-US" altLang="zh-CN" baseline="0" dirty="0" smtClean="0"/>
              <a:t>different</a:t>
            </a:r>
            <a:r>
              <a:rPr lang="zh-CN" altLang="en-US" baseline="0" dirty="0" smtClean="0"/>
              <a:t> </a:t>
            </a:r>
            <a:r>
              <a:rPr lang="en-US" altLang="zh-CN" baseline="0" dirty="0" smtClean="0"/>
              <a:t>from</a:t>
            </a:r>
            <a:r>
              <a:rPr lang="zh-CN" altLang="en-US" baseline="0" dirty="0" smtClean="0"/>
              <a:t> </a:t>
            </a:r>
            <a:r>
              <a:rPr lang="en-US" altLang="zh-CN" baseline="0" dirty="0" smtClean="0"/>
              <a:t>the</a:t>
            </a:r>
            <a:r>
              <a:rPr lang="zh-CN" altLang="en-US" baseline="0" dirty="0" smtClean="0"/>
              <a:t> </a:t>
            </a:r>
            <a:r>
              <a:rPr lang="en-US" altLang="zh-CN" baseline="0" dirty="0" smtClean="0"/>
              <a:t>traditional.</a:t>
            </a:r>
            <a:r>
              <a:rPr lang="zh-CN" altLang="en-US" baseline="0" dirty="0" smtClean="0"/>
              <a:t> </a:t>
            </a:r>
            <a:r>
              <a:rPr lang="en-US" altLang="zh-CN" baseline="0" dirty="0" smtClean="0"/>
              <a:t>So</a:t>
            </a:r>
            <a:r>
              <a:rPr lang="zh-CN" altLang="en-US" baseline="0" dirty="0" smtClean="0"/>
              <a:t> </a:t>
            </a:r>
            <a:r>
              <a:rPr lang="en-US" altLang="zh-CN" baseline="0" dirty="0" smtClean="0"/>
              <a:t>in</a:t>
            </a:r>
            <a:r>
              <a:rPr lang="zh-CN" altLang="en-US" baseline="0" dirty="0" smtClean="0"/>
              <a:t> </a:t>
            </a:r>
            <a:r>
              <a:rPr lang="en-US" altLang="zh-CN" baseline="0" dirty="0" smtClean="0"/>
              <a:t>this</a:t>
            </a:r>
            <a:r>
              <a:rPr lang="zh-CN" altLang="en-US" baseline="0" dirty="0" smtClean="0"/>
              <a:t> </a:t>
            </a:r>
            <a:r>
              <a:rPr lang="en-US" altLang="zh-CN" baseline="0" dirty="0" smtClean="0"/>
              <a:t>way</a:t>
            </a:r>
            <a:r>
              <a:rPr lang="zh-CN" altLang="en-US" baseline="0" dirty="0" smtClean="0"/>
              <a:t> </a:t>
            </a:r>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access</a:t>
            </a:r>
            <a:r>
              <a:rPr lang="zh-CN" altLang="en-US" baseline="0" dirty="0" smtClean="0"/>
              <a:t> </a:t>
            </a:r>
            <a:r>
              <a:rPr lang="en-US" altLang="zh-CN" baseline="0" dirty="0" smtClean="0"/>
              <a:t>the</a:t>
            </a:r>
            <a:r>
              <a:rPr lang="zh-CN" altLang="en-US" baseline="0" dirty="0" smtClean="0"/>
              <a:t> </a:t>
            </a:r>
            <a:r>
              <a:rPr lang="en-US" altLang="zh-CN" baseline="0" dirty="0" smtClean="0"/>
              <a:t>local</a:t>
            </a:r>
            <a:r>
              <a:rPr lang="zh-CN" altLang="en-US" baseline="0" dirty="0" smtClean="0"/>
              <a:t> </a:t>
            </a:r>
            <a:r>
              <a:rPr lang="en-US" altLang="zh-CN" baseline="0" dirty="0" smtClean="0"/>
              <a:t>memory</a:t>
            </a:r>
            <a:r>
              <a:rPr lang="zh-CN" altLang="en-US" baseline="0" dirty="0" smtClean="0"/>
              <a:t> </a:t>
            </a:r>
            <a:r>
              <a:rPr lang="en-US" altLang="zh-CN" baseline="0" dirty="0" smtClean="0"/>
              <a:t>more</a:t>
            </a:r>
            <a:r>
              <a:rPr lang="zh-CN" altLang="en-US" baseline="0" dirty="0" smtClean="0"/>
              <a:t> </a:t>
            </a:r>
            <a:r>
              <a:rPr lang="en-US" altLang="zh-CN" baseline="0" dirty="0" smtClean="0"/>
              <a:t>faster.</a:t>
            </a:r>
            <a:r>
              <a:rPr lang="zh-CN" altLang="en-US" baseline="0" dirty="0" smtClean="0"/>
              <a:t> </a:t>
            </a:r>
            <a:r>
              <a:rPr lang="en-US" altLang="zh-CN" baseline="0" dirty="0" smtClean="0"/>
              <a:t>RDMA</a:t>
            </a:r>
            <a:r>
              <a:rPr lang="zh-CN" altLang="en-US" baseline="0" dirty="0" smtClean="0"/>
              <a:t> </a:t>
            </a:r>
            <a:r>
              <a:rPr lang="en-US" altLang="zh-CN" baseline="0" dirty="0" err="1" smtClean="0"/>
              <a:t>donot</a:t>
            </a:r>
            <a:r>
              <a:rPr lang="zh-CN" altLang="en-US" baseline="0" dirty="0" smtClean="0"/>
              <a:t> </a:t>
            </a:r>
            <a:r>
              <a:rPr lang="en-US" altLang="zh-CN" baseline="0" dirty="0" smtClean="0"/>
              <a:t>use</a:t>
            </a:r>
            <a:r>
              <a:rPr lang="zh-CN" altLang="en-US" baseline="0" dirty="0" smtClean="0"/>
              <a:t> </a:t>
            </a:r>
            <a:r>
              <a:rPr lang="en-US" altLang="zh-CN" baseline="0" dirty="0" smtClean="0"/>
              <a:t>CPU</a:t>
            </a:r>
            <a:r>
              <a:rPr lang="zh-CN" altLang="en-US" baseline="0" dirty="0" smtClean="0"/>
              <a:t> </a:t>
            </a:r>
            <a:r>
              <a:rPr lang="en-US" altLang="zh-CN" baseline="0" dirty="0" smtClean="0"/>
              <a:t>so</a:t>
            </a:r>
            <a:r>
              <a:rPr lang="zh-CN" altLang="en-US" baseline="0" dirty="0" smtClean="0"/>
              <a:t> </a:t>
            </a:r>
            <a:r>
              <a:rPr lang="en-US" altLang="zh-CN" baseline="0" dirty="0" smtClean="0"/>
              <a:t>they</a:t>
            </a:r>
            <a:r>
              <a:rPr lang="zh-CN" altLang="en-US" baseline="0" dirty="0" smtClean="0"/>
              <a:t> </a:t>
            </a:r>
            <a:r>
              <a:rPr lang="en-US" altLang="zh-CN" baseline="0" dirty="0" smtClean="0"/>
              <a:t>are</a:t>
            </a:r>
            <a:r>
              <a:rPr lang="zh-CN" altLang="en-US" baseline="0" dirty="0" smtClean="0"/>
              <a:t> </a:t>
            </a:r>
            <a:r>
              <a:rPr lang="en-US" altLang="zh-CN" baseline="0" dirty="0" smtClean="0"/>
              <a:t>idle,</a:t>
            </a:r>
            <a:r>
              <a:rPr lang="zh-CN" altLang="en-US" baseline="0" dirty="0" smtClean="0"/>
              <a:t> </a:t>
            </a:r>
            <a:r>
              <a:rPr lang="en-US" altLang="zh-CN" baseline="0" dirty="0" smtClean="0"/>
              <a:t>so</a:t>
            </a:r>
            <a:r>
              <a:rPr lang="zh-CN" altLang="en-US" baseline="0" dirty="0" smtClean="0"/>
              <a:t> </a:t>
            </a:r>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make</a:t>
            </a:r>
            <a:r>
              <a:rPr lang="zh-CN" altLang="en-US" baseline="0" dirty="0" smtClean="0"/>
              <a:t> </a:t>
            </a:r>
            <a:r>
              <a:rPr lang="en-US" altLang="zh-CN" baseline="0" dirty="0" smtClean="0"/>
              <a:t>use</a:t>
            </a:r>
            <a:r>
              <a:rPr lang="zh-CN" altLang="en-US" baseline="0" dirty="0" smtClean="0"/>
              <a:t> </a:t>
            </a:r>
            <a:r>
              <a:rPr lang="en-US" altLang="zh-CN" baseline="0" dirty="0" smtClean="0"/>
              <a:t>of</a:t>
            </a:r>
            <a:r>
              <a:rPr lang="zh-CN" altLang="en-US" baseline="0" dirty="0" smtClean="0"/>
              <a:t> </a:t>
            </a:r>
            <a:r>
              <a:rPr lang="en-US" altLang="zh-CN" baseline="0" dirty="0" smtClean="0"/>
              <a:t>it.</a:t>
            </a:r>
          </a:p>
          <a:p>
            <a:endParaRPr lang="en-US" baseline="0" dirty="0" smtClean="0"/>
          </a:p>
          <a:p>
            <a:endParaRPr lang="en-US" baseline="0" dirty="0" smtClean="0"/>
          </a:p>
          <a:p>
            <a:endParaRPr lang="en-US" baseline="0" dirty="0" smtClean="0"/>
          </a:p>
          <a:p>
            <a:r>
              <a:rPr lang="en-US" altLang="zh-CN" baseline="0" dirty="0" smtClean="0"/>
              <a:t>------</a:t>
            </a:r>
            <a:endParaRPr lang="en-US" baseline="0" dirty="0" smtClean="0"/>
          </a:p>
          <a:p>
            <a:endParaRPr lang="en-US" baseline="0" dirty="0" smtClean="0"/>
          </a:p>
          <a:p>
            <a:r>
              <a:rPr lang="en-US" altLang="zh-CN" baseline="0" dirty="0" smtClean="0"/>
              <a:t>Farm</a:t>
            </a:r>
            <a:r>
              <a:rPr lang="zh-CN" altLang="en-US" baseline="0" dirty="0" smtClean="0"/>
              <a:t> </a:t>
            </a:r>
            <a:r>
              <a:rPr lang="en-US" altLang="zh-CN" baseline="0" dirty="0" smtClean="0"/>
              <a:t>has</a:t>
            </a:r>
            <a:r>
              <a:rPr lang="zh-CN" altLang="en-US" baseline="0" dirty="0" smtClean="0"/>
              <a:t> </a:t>
            </a:r>
            <a:r>
              <a:rPr lang="en-US" altLang="zh-CN" baseline="0" dirty="0" smtClean="0"/>
              <a:t>a</a:t>
            </a:r>
            <a:r>
              <a:rPr lang="zh-CN" altLang="en-US" baseline="0" dirty="0" smtClean="0"/>
              <a:t> </a:t>
            </a:r>
            <a:r>
              <a:rPr lang="en-US" altLang="zh-CN" baseline="0" dirty="0" smtClean="0"/>
              <a:t>shared</a:t>
            </a:r>
            <a:r>
              <a:rPr lang="zh-CN" altLang="en-US" baseline="0" dirty="0" smtClean="0"/>
              <a:t> </a:t>
            </a:r>
            <a:r>
              <a:rPr lang="en-US" altLang="zh-CN" baseline="0" dirty="0" smtClean="0"/>
              <a:t>address</a:t>
            </a:r>
            <a:r>
              <a:rPr lang="zh-CN" altLang="en-US" baseline="0" dirty="0" smtClean="0"/>
              <a:t> </a:t>
            </a:r>
            <a:r>
              <a:rPr lang="en-US" altLang="zh-CN" baseline="0" dirty="0" smtClean="0"/>
              <a:t>space.</a:t>
            </a:r>
            <a:r>
              <a:rPr lang="zh-CN" altLang="en-US" baseline="0" dirty="0" smtClean="0"/>
              <a:t> </a:t>
            </a:r>
            <a:r>
              <a:rPr lang="en-US" altLang="zh-CN" baseline="0" dirty="0" smtClean="0"/>
              <a:t>Manipulate</a:t>
            </a:r>
            <a:r>
              <a:rPr lang="zh-CN" altLang="en-US" baseline="0" dirty="0" smtClean="0"/>
              <a:t> </a:t>
            </a:r>
            <a:r>
              <a:rPr lang="en-US" altLang="zh-CN" baseline="0" dirty="0" smtClean="0"/>
              <a:t>the</a:t>
            </a:r>
            <a:r>
              <a:rPr lang="zh-CN" altLang="en-US" baseline="0" dirty="0" smtClean="0"/>
              <a:t> </a:t>
            </a:r>
            <a:r>
              <a:rPr lang="en-US" altLang="zh-CN" baseline="0" dirty="0" smtClean="0"/>
              <a:t>object</a:t>
            </a:r>
            <a:r>
              <a:rPr lang="zh-CN" altLang="en-US" baseline="0" dirty="0" smtClean="0"/>
              <a:t> </a:t>
            </a:r>
            <a:r>
              <a:rPr lang="en-US" altLang="zh-CN" baseline="0" dirty="0" smtClean="0"/>
              <a:t>in</a:t>
            </a:r>
            <a:r>
              <a:rPr lang="zh-CN" altLang="en-US" baseline="0" dirty="0" smtClean="0"/>
              <a:t> </a:t>
            </a:r>
            <a:r>
              <a:rPr lang="en-US" altLang="zh-CN" baseline="0" dirty="0" smtClean="0"/>
              <a:t>the</a:t>
            </a:r>
            <a:r>
              <a:rPr lang="zh-CN" altLang="en-US" baseline="0" dirty="0" smtClean="0"/>
              <a:t> </a:t>
            </a:r>
            <a:r>
              <a:rPr lang="en-US" altLang="zh-CN" baseline="0" dirty="0" err="1" smtClean="0"/>
              <a:t>sharred</a:t>
            </a:r>
            <a:r>
              <a:rPr lang="zh-CN" altLang="en-US" baseline="0" dirty="0" smtClean="0"/>
              <a:t> </a:t>
            </a:r>
            <a:r>
              <a:rPr lang="en-US" altLang="zh-CN" baseline="0" dirty="0" smtClean="0"/>
              <a:t>space.</a:t>
            </a:r>
            <a:r>
              <a:rPr lang="zh-CN" altLang="en-US" baseline="0" dirty="0" smtClean="0"/>
              <a:t> </a:t>
            </a:r>
            <a:r>
              <a:rPr lang="en-US" altLang="zh-CN" baseline="0" dirty="0" smtClean="0"/>
              <a:t>This</a:t>
            </a:r>
            <a:r>
              <a:rPr lang="zh-CN" altLang="en-US" baseline="0" dirty="0" smtClean="0"/>
              <a:t> </a:t>
            </a:r>
            <a:r>
              <a:rPr lang="en-US" altLang="zh-CN" baseline="0" dirty="0" smtClean="0"/>
              <a:t>is</a:t>
            </a:r>
            <a:r>
              <a:rPr lang="zh-CN" altLang="en-US" baseline="0" dirty="0" smtClean="0"/>
              <a:t> </a:t>
            </a:r>
            <a:r>
              <a:rPr lang="en-US" altLang="zh-CN" baseline="0" dirty="0" smtClean="0"/>
              <a:t>also</a:t>
            </a:r>
            <a:r>
              <a:rPr lang="zh-CN" altLang="en-US" baseline="0" dirty="0" smtClean="0"/>
              <a:t> </a:t>
            </a:r>
            <a:r>
              <a:rPr lang="en-US" altLang="zh-CN" baseline="0" dirty="0" smtClean="0"/>
              <a:t>for</a:t>
            </a:r>
            <a:r>
              <a:rPr lang="zh-CN" altLang="en-US" baseline="0" dirty="0" smtClean="0"/>
              <a:t> </a:t>
            </a:r>
            <a:r>
              <a:rPr lang="en-US" altLang="zh-CN" baseline="0" dirty="0" smtClean="0"/>
              <a:t>the</a:t>
            </a:r>
            <a:r>
              <a:rPr lang="zh-CN" altLang="en-US" baseline="0" dirty="0" smtClean="0"/>
              <a:t> </a:t>
            </a:r>
            <a:r>
              <a:rPr lang="en-US" altLang="zh-CN" baseline="0" dirty="0" smtClean="0"/>
              <a:t>direct</a:t>
            </a:r>
            <a:r>
              <a:rPr lang="zh-CN" altLang="en-US" baseline="0" dirty="0" smtClean="0"/>
              <a:t> </a:t>
            </a:r>
            <a:r>
              <a:rPr lang="en-US" altLang="zh-CN" baseline="0" dirty="0" smtClean="0"/>
              <a:t>RDMA.</a:t>
            </a:r>
            <a:r>
              <a:rPr lang="zh-CN" altLang="en-US" baseline="0" dirty="0" smtClean="0"/>
              <a:t> </a:t>
            </a:r>
            <a:r>
              <a:rPr lang="en-US" altLang="zh-CN" baseline="0" dirty="0" smtClean="0"/>
              <a:t>The</a:t>
            </a:r>
            <a:r>
              <a:rPr lang="zh-CN" altLang="en-US" baseline="0" dirty="0" smtClean="0"/>
              <a:t> </a:t>
            </a:r>
            <a:r>
              <a:rPr lang="en-US" altLang="zh-CN" baseline="0" dirty="0" smtClean="0"/>
              <a:t>size</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transfer.</a:t>
            </a:r>
          </a:p>
          <a:p>
            <a:endParaRPr lang="en-US" baseline="0" dirty="0" smtClean="0"/>
          </a:p>
          <a:p>
            <a:r>
              <a:rPr lang="en-US" altLang="zh-CN" baseline="0" dirty="0" smtClean="0"/>
              <a:t>We</a:t>
            </a:r>
            <a:r>
              <a:rPr lang="zh-CN" altLang="en-US" baseline="0" dirty="0" smtClean="0"/>
              <a:t> </a:t>
            </a:r>
            <a:r>
              <a:rPr lang="en-US" altLang="zh-CN" baseline="0" dirty="0" smtClean="0"/>
              <a:t>perform</a:t>
            </a:r>
            <a:r>
              <a:rPr lang="zh-CN" altLang="en-US" baseline="0" dirty="0" smtClean="0"/>
              <a:t> </a:t>
            </a:r>
            <a:r>
              <a:rPr lang="en-US" altLang="zh-CN" baseline="0" dirty="0" smtClean="0"/>
              <a:t>transaction</a:t>
            </a:r>
            <a:r>
              <a:rPr lang="zh-CN" altLang="en-US" baseline="0" dirty="0" smtClean="0"/>
              <a:t> </a:t>
            </a:r>
            <a:r>
              <a:rPr lang="en-US" altLang="zh-CN" baseline="0" dirty="0" smtClean="0"/>
              <a:t>on</a:t>
            </a:r>
            <a:r>
              <a:rPr lang="zh-CN" altLang="en-US" baseline="0" dirty="0" smtClean="0"/>
              <a:t> </a:t>
            </a:r>
            <a:r>
              <a:rPr lang="en-US" altLang="zh-CN" baseline="0" dirty="0" smtClean="0"/>
              <a:t>this</a:t>
            </a:r>
            <a:r>
              <a:rPr lang="zh-CN" altLang="en-US" baseline="0" dirty="0" smtClean="0"/>
              <a:t> </a:t>
            </a:r>
            <a:r>
              <a:rPr lang="en-US" altLang="zh-CN" baseline="0" dirty="0" smtClean="0"/>
              <a:t>shared</a:t>
            </a:r>
            <a:r>
              <a:rPr lang="zh-CN" altLang="en-US" baseline="0" dirty="0" smtClean="0"/>
              <a:t> </a:t>
            </a:r>
            <a:r>
              <a:rPr lang="en-US" altLang="zh-CN" baseline="0" dirty="0" smtClean="0"/>
              <a:t>space.</a:t>
            </a:r>
            <a:r>
              <a:rPr lang="zh-CN" altLang="en-US" baseline="0" dirty="0" smtClean="0"/>
              <a:t> </a:t>
            </a:r>
            <a:r>
              <a:rPr lang="en-US" altLang="zh-CN" baseline="0" dirty="0" smtClean="0"/>
              <a:t>Such</a:t>
            </a:r>
            <a:r>
              <a:rPr lang="zh-CN" altLang="en-US" baseline="0" dirty="0" smtClean="0"/>
              <a:t> </a:t>
            </a:r>
            <a:r>
              <a:rPr lang="en-US" altLang="zh-CN" baseline="0" dirty="0" smtClean="0"/>
              <a:t>as</a:t>
            </a:r>
            <a:r>
              <a:rPr lang="zh-CN" altLang="en-US" baseline="0" dirty="0" smtClean="0"/>
              <a:t> </a:t>
            </a:r>
            <a:r>
              <a:rPr lang="en-US" altLang="zh-CN" baseline="0" dirty="0" smtClean="0"/>
              <a:t>read,</a:t>
            </a:r>
            <a:r>
              <a:rPr lang="zh-CN" altLang="en-US" baseline="0" dirty="0" smtClean="0"/>
              <a:t> </a:t>
            </a:r>
            <a:r>
              <a:rPr lang="en-US" altLang="zh-CN" baseline="0" dirty="0" smtClean="0"/>
              <a:t>write,</a:t>
            </a:r>
            <a:r>
              <a:rPr lang="zh-CN" altLang="en-US" baseline="0" dirty="0" smtClean="0"/>
              <a:t> </a:t>
            </a:r>
            <a:r>
              <a:rPr lang="en-US" altLang="zh-CN" baseline="0" dirty="0" smtClean="0"/>
              <a:t>allocate</a:t>
            </a:r>
            <a:r>
              <a:rPr lang="zh-CN" altLang="en-US" baseline="0" dirty="0" smtClean="0"/>
              <a:t> </a:t>
            </a:r>
            <a:r>
              <a:rPr lang="en-US" altLang="zh-CN" baseline="0" dirty="0" smtClean="0"/>
              <a:t>the</a:t>
            </a:r>
            <a:r>
              <a:rPr lang="zh-CN" altLang="en-US" baseline="0" dirty="0" smtClean="0"/>
              <a:t> </a:t>
            </a:r>
            <a:r>
              <a:rPr lang="en-US" altLang="zh-CN" baseline="0" dirty="0" smtClean="0"/>
              <a:t>object,</a:t>
            </a:r>
            <a:r>
              <a:rPr lang="zh-CN" altLang="en-US" baseline="0" dirty="0" smtClean="0"/>
              <a:t> </a:t>
            </a:r>
            <a:r>
              <a:rPr lang="en-US" altLang="zh-CN" baseline="0" dirty="0" smtClean="0"/>
              <a:t>free</a:t>
            </a:r>
            <a:r>
              <a:rPr lang="zh-CN" altLang="en-US" baseline="0" dirty="0" smtClean="0"/>
              <a:t> </a:t>
            </a:r>
            <a:r>
              <a:rPr lang="en-US" altLang="zh-CN" baseline="0" dirty="0" smtClean="0"/>
              <a:t>the</a:t>
            </a:r>
            <a:r>
              <a:rPr lang="zh-CN" altLang="en-US" baseline="0" dirty="0" smtClean="0"/>
              <a:t> </a:t>
            </a:r>
            <a:r>
              <a:rPr lang="en-US" altLang="zh-CN" baseline="0" dirty="0" smtClean="0"/>
              <a:t>object</a:t>
            </a:r>
            <a:endParaRPr lang="en-US" dirty="0"/>
          </a:p>
        </p:txBody>
      </p:sp>
      <p:sp>
        <p:nvSpPr>
          <p:cNvPr id="4" name="Slide Number Placeholder 3"/>
          <p:cNvSpPr>
            <a:spLocks noGrp="1"/>
          </p:cNvSpPr>
          <p:nvPr>
            <p:ph type="sldNum" sz="quarter" idx="10"/>
          </p:nvPr>
        </p:nvSpPr>
        <p:spPr/>
        <p:txBody>
          <a:bodyPr/>
          <a:lstStyle/>
          <a:p>
            <a:fld id="{77326283-1A6E-314D-9764-5052ADD717E0}" type="slidenum">
              <a:rPr lang="en-US" smtClean="0"/>
              <a:t>9</a:t>
            </a:fld>
            <a:endParaRPr lang="en-US"/>
          </a:p>
        </p:txBody>
      </p:sp>
    </p:spTree>
    <p:extLst>
      <p:ext uri="{BB962C8B-B14F-4D97-AF65-F5344CB8AC3E}">
        <p14:creationId xmlns:p14="http://schemas.microsoft.com/office/powerpoint/2010/main" val="173479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CD0B7B-3006-DC44-8432-7F430A6622B1}"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CE751-5C82-824D-8E4E-58B3D4F6790D}" type="slidenum">
              <a:rPr lang="en-US" smtClean="0"/>
              <a:t>‹#›</a:t>
            </a:fld>
            <a:endParaRPr lang="en-US"/>
          </a:p>
        </p:txBody>
      </p:sp>
    </p:spTree>
    <p:extLst>
      <p:ext uri="{BB962C8B-B14F-4D97-AF65-F5344CB8AC3E}">
        <p14:creationId xmlns:p14="http://schemas.microsoft.com/office/powerpoint/2010/main" val="53051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CD0B7B-3006-DC44-8432-7F430A6622B1}"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CE751-5C82-824D-8E4E-58B3D4F6790D}" type="slidenum">
              <a:rPr lang="en-US" smtClean="0"/>
              <a:t>‹#›</a:t>
            </a:fld>
            <a:endParaRPr lang="en-US"/>
          </a:p>
        </p:txBody>
      </p:sp>
    </p:spTree>
    <p:extLst>
      <p:ext uri="{BB962C8B-B14F-4D97-AF65-F5344CB8AC3E}">
        <p14:creationId xmlns:p14="http://schemas.microsoft.com/office/powerpoint/2010/main" val="71512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CD0B7B-3006-DC44-8432-7F430A6622B1}"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CE751-5C82-824D-8E4E-58B3D4F6790D}" type="slidenum">
              <a:rPr lang="en-US" smtClean="0"/>
              <a:t>‹#›</a:t>
            </a:fld>
            <a:endParaRPr lang="en-US"/>
          </a:p>
        </p:txBody>
      </p:sp>
    </p:spTree>
    <p:extLst>
      <p:ext uri="{BB962C8B-B14F-4D97-AF65-F5344CB8AC3E}">
        <p14:creationId xmlns:p14="http://schemas.microsoft.com/office/powerpoint/2010/main" val="179654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CD0B7B-3006-DC44-8432-7F430A6622B1}"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CE751-5C82-824D-8E4E-58B3D4F6790D}" type="slidenum">
              <a:rPr lang="en-US" smtClean="0"/>
              <a:t>‹#›</a:t>
            </a:fld>
            <a:endParaRPr lang="en-US"/>
          </a:p>
        </p:txBody>
      </p:sp>
    </p:spTree>
    <p:extLst>
      <p:ext uri="{BB962C8B-B14F-4D97-AF65-F5344CB8AC3E}">
        <p14:creationId xmlns:p14="http://schemas.microsoft.com/office/powerpoint/2010/main" val="36610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D0B7B-3006-DC44-8432-7F430A6622B1}"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CE751-5C82-824D-8E4E-58B3D4F6790D}" type="slidenum">
              <a:rPr lang="en-US" smtClean="0"/>
              <a:t>‹#›</a:t>
            </a:fld>
            <a:endParaRPr lang="en-US"/>
          </a:p>
        </p:txBody>
      </p:sp>
    </p:spTree>
    <p:extLst>
      <p:ext uri="{BB962C8B-B14F-4D97-AF65-F5344CB8AC3E}">
        <p14:creationId xmlns:p14="http://schemas.microsoft.com/office/powerpoint/2010/main" val="203819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CD0B7B-3006-DC44-8432-7F430A6622B1}"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CE751-5C82-824D-8E4E-58B3D4F6790D}" type="slidenum">
              <a:rPr lang="en-US" smtClean="0"/>
              <a:t>‹#›</a:t>
            </a:fld>
            <a:endParaRPr lang="en-US"/>
          </a:p>
        </p:txBody>
      </p:sp>
    </p:spTree>
    <p:extLst>
      <p:ext uri="{BB962C8B-B14F-4D97-AF65-F5344CB8AC3E}">
        <p14:creationId xmlns:p14="http://schemas.microsoft.com/office/powerpoint/2010/main" val="1404484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CD0B7B-3006-DC44-8432-7F430A6622B1}" type="datetimeFigureOut">
              <a:rPr lang="en-US" smtClean="0"/>
              <a:t>11/28/17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5CE751-5C82-824D-8E4E-58B3D4F6790D}" type="slidenum">
              <a:rPr lang="en-US" smtClean="0"/>
              <a:t>‹#›</a:t>
            </a:fld>
            <a:endParaRPr lang="en-US"/>
          </a:p>
        </p:txBody>
      </p:sp>
    </p:spTree>
    <p:extLst>
      <p:ext uri="{BB962C8B-B14F-4D97-AF65-F5344CB8AC3E}">
        <p14:creationId xmlns:p14="http://schemas.microsoft.com/office/powerpoint/2010/main" val="2844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CD0B7B-3006-DC44-8432-7F430A6622B1}" type="datetimeFigureOut">
              <a:rPr lang="en-US" smtClean="0"/>
              <a:t>11/28/17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CE751-5C82-824D-8E4E-58B3D4F6790D}" type="slidenum">
              <a:rPr lang="en-US" smtClean="0"/>
              <a:t>‹#›</a:t>
            </a:fld>
            <a:endParaRPr lang="en-US"/>
          </a:p>
        </p:txBody>
      </p:sp>
    </p:spTree>
    <p:extLst>
      <p:ext uri="{BB962C8B-B14F-4D97-AF65-F5344CB8AC3E}">
        <p14:creationId xmlns:p14="http://schemas.microsoft.com/office/powerpoint/2010/main" val="126848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D0B7B-3006-DC44-8432-7F430A6622B1}" type="datetimeFigureOut">
              <a:rPr lang="en-US" smtClean="0"/>
              <a:t>11/28/17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5CE751-5C82-824D-8E4E-58B3D4F6790D}" type="slidenum">
              <a:rPr lang="en-US" smtClean="0"/>
              <a:t>‹#›</a:t>
            </a:fld>
            <a:endParaRPr lang="en-US"/>
          </a:p>
        </p:txBody>
      </p:sp>
    </p:spTree>
    <p:extLst>
      <p:ext uri="{BB962C8B-B14F-4D97-AF65-F5344CB8AC3E}">
        <p14:creationId xmlns:p14="http://schemas.microsoft.com/office/powerpoint/2010/main" val="133681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D0B7B-3006-DC44-8432-7F430A6622B1}"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CE751-5C82-824D-8E4E-58B3D4F6790D}" type="slidenum">
              <a:rPr lang="en-US" smtClean="0"/>
              <a:t>‹#›</a:t>
            </a:fld>
            <a:endParaRPr lang="en-US"/>
          </a:p>
        </p:txBody>
      </p:sp>
    </p:spTree>
    <p:extLst>
      <p:ext uri="{BB962C8B-B14F-4D97-AF65-F5344CB8AC3E}">
        <p14:creationId xmlns:p14="http://schemas.microsoft.com/office/powerpoint/2010/main" val="80395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D0B7B-3006-DC44-8432-7F430A6622B1}"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CE751-5C82-824D-8E4E-58B3D4F6790D}" type="slidenum">
              <a:rPr lang="en-US" smtClean="0"/>
              <a:t>‹#›</a:t>
            </a:fld>
            <a:endParaRPr lang="en-US"/>
          </a:p>
        </p:txBody>
      </p:sp>
    </p:spTree>
    <p:extLst>
      <p:ext uri="{BB962C8B-B14F-4D97-AF65-F5344CB8AC3E}">
        <p14:creationId xmlns:p14="http://schemas.microsoft.com/office/powerpoint/2010/main" val="1376542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D0B7B-3006-DC44-8432-7F430A6622B1}" type="datetimeFigureOut">
              <a:rPr lang="en-US" smtClean="0"/>
              <a:t>11/28/17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CE751-5C82-824D-8E4E-58B3D4F6790D}" type="slidenum">
              <a:rPr lang="en-US" smtClean="0"/>
              <a:t>‹#›</a:t>
            </a:fld>
            <a:endParaRPr lang="en-US"/>
          </a:p>
        </p:txBody>
      </p:sp>
    </p:spTree>
    <p:extLst>
      <p:ext uri="{BB962C8B-B14F-4D97-AF65-F5344CB8AC3E}">
        <p14:creationId xmlns:p14="http://schemas.microsoft.com/office/powerpoint/2010/main" val="110335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FaRM</a:t>
            </a:r>
            <a:r>
              <a:rPr lang="en-US" dirty="0"/>
              <a:t>: Fast Remote Memory </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err="1"/>
              <a:t>Aleksandar</a:t>
            </a:r>
            <a:r>
              <a:rPr lang="en-US" dirty="0"/>
              <a:t> </a:t>
            </a:r>
            <a:r>
              <a:rPr lang="en-US" dirty="0" err="1"/>
              <a:t>Dragojevic</a:t>
            </a:r>
            <a:r>
              <a:rPr lang="en-US" dirty="0"/>
              <a:t> ́, </a:t>
            </a:r>
            <a:r>
              <a:rPr lang="en-US" dirty="0" err="1"/>
              <a:t>Dushyanth</a:t>
            </a:r>
            <a:r>
              <a:rPr lang="en-US" dirty="0"/>
              <a:t> Narayanan, Orion </a:t>
            </a:r>
            <a:r>
              <a:rPr lang="en-US" dirty="0" err="1"/>
              <a:t>Hodson</a:t>
            </a:r>
            <a:r>
              <a:rPr lang="en-US" dirty="0"/>
              <a:t>, Miguel Castro </a:t>
            </a:r>
            <a:endParaRPr lang="en-US" dirty="0" smtClean="0"/>
          </a:p>
          <a:p>
            <a:r>
              <a:rPr lang="en-US" i="1" dirty="0"/>
              <a:t>Microsoft Research </a:t>
            </a:r>
            <a:endParaRPr lang="en-US" dirty="0" smtClean="0"/>
          </a:p>
          <a:p>
            <a:endParaRPr lang="en-US" dirty="0"/>
          </a:p>
        </p:txBody>
      </p:sp>
      <p:sp>
        <p:nvSpPr>
          <p:cNvPr id="4" name="Shape 56">
            <a:extLst>
              <a:ext uri="{FF2B5EF4-FFF2-40B4-BE49-F238E27FC236}">
                <a16:creationId xmlns:a16="http://schemas.microsoft.com/office/drawing/2014/main" xmlns="" id="{0BC6058A-F43C-471C-8AD4-71643201C778}"/>
              </a:ext>
            </a:extLst>
          </p:cNvPr>
          <p:cNvSpPr txBox="1">
            <a:spLocks/>
          </p:cNvSpPr>
          <p:nvPr/>
        </p:nvSpPr>
        <p:spPr>
          <a:xfrm>
            <a:off x="4691916" y="4953575"/>
            <a:ext cx="8520600" cy="792600"/>
          </a:xfrm>
          <a:prstGeom prst="rect">
            <a:avLst/>
          </a:prstGeom>
        </p:spPr>
        <p:txBody>
          <a:bodyPr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00000"/>
              </a:lnSpc>
              <a:spcBef>
                <a:spcPts val="0"/>
              </a:spcBef>
              <a:buClr>
                <a:schemeClr val="dk2"/>
              </a:buClr>
              <a:buSzPct val="100000"/>
              <a:buNone/>
            </a:pPr>
            <a:r>
              <a:rPr lang="en" sz="1500" dirty="0">
                <a:solidFill>
                  <a:schemeClr val="dk2"/>
                </a:solidFill>
                <a:latin typeface="Arial"/>
                <a:cs typeface="Arial"/>
                <a:sym typeface="Arial"/>
              </a:rPr>
              <a:t>Presenters: </a:t>
            </a:r>
            <a:r>
              <a:rPr lang="en-US" sz="1500" dirty="0" err="1">
                <a:solidFill>
                  <a:schemeClr val="dk2"/>
                </a:solidFill>
                <a:latin typeface="Arial"/>
                <a:cs typeface="Arial"/>
                <a:sym typeface="Arial"/>
              </a:rPr>
              <a:t>Qiyang</a:t>
            </a:r>
            <a:r>
              <a:rPr lang="en-US" sz="1500" dirty="0">
                <a:solidFill>
                  <a:schemeClr val="dk2"/>
                </a:solidFill>
                <a:latin typeface="Arial"/>
                <a:cs typeface="Arial"/>
                <a:sym typeface="Arial"/>
              </a:rPr>
              <a:t> Lin, </a:t>
            </a:r>
            <a:r>
              <a:rPr lang="en-US" sz="1500" dirty="0" err="1">
                <a:solidFill>
                  <a:schemeClr val="dk2"/>
                </a:solidFill>
                <a:latin typeface="Arial"/>
                <a:cs typeface="Arial"/>
                <a:sym typeface="Arial"/>
              </a:rPr>
              <a:t>Ruying</a:t>
            </a:r>
            <a:r>
              <a:rPr lang="en-US" sz="1500" dirty="0">
                <a:solidFill>
                  <a:schemeClr val="dk2"/>
                </a:solidFill>
                <a:latin typeface="Arial"/>
                <a:cs typeface="Arial"/>
                <a:sym typeface="Arial"/>
              </a:rPr>
              <a:t> Sun</a:t>
            </a:r>
            <a:endParaRPr lang="en" sz="1500" dirty="0">
              <a:solidFill>
                <a:schemeClr val="dk2"/>
              </a:solidFill>
              <a:latin typeface="Arial"/>
              <a:cs typeface="Arial"/>
              <a:sym typeface="Arial"/>
            </a:endParaRPr>
          </a:p>
        </p:txBody>
      </p:sp>
    </p:spTree>
    <p:extLst>
      <p:ext uri="{BB962C8B-B14F-4D97-AF65-F5344CB8AC3E}">
        <p14:creationId xmlns:p14="http://schemas.microsoft.com/office/powerpoint/2010/main" val="2108783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Distributed</a:t>
            </a:r>
            <a:r>
              <a:rPr lang="zh-CN" altLang="en-US" dirty="0" smtClean="0"/>
              <a:t> </a:t>
            </a:r>
            <a:r>
              <a:rPr lang="en-US" altLang="zh-CN" dirty="0" smtClean="0"/>
              <a:t>Memory</a:t>
            </a:r>
            <a:r>
              <a:rPr lang="zh-CN" altLang="en-US" dirty="0" smtClean="0"/>
              <a:t> </a:t>
            </a:r>
            <a:r>
              <a:rPr lang="en-US" altLang="zh-CN" dirty="0" smtClean="0"/>
              <a:t>Management</a:t>
            </a:r>
            <a:endParaRPr lang="en-US" dirty="0"/>
          </a:p>
        </p:txBody>
      </p:sp>
      <p:sp>
        <p:nvSpPr>
          <p:cNvPr id="3" name="Content Placeholder 2"/>
          <p:cNvSpPr>
            <a:spLocks noGrp="1"/>
          </p:cNvSpPr>
          <p:nvPr>
            <p:ph idx="1"/>
          </p:nvPr>
        </p:nvSpPr>
        <p:spPr/>
        <p:txBody>
          <a:bodyPr/>
          <a:lstStyle/>
          <a:p>
            <a:endParaRPr lang="en-US" dirty="0" smtClean="0"/>
          </a:p>
          <a:p>
            <a:r>
              <a:rPr lang="en-US" dirty="0" smtClean="0"/>
              <a:t>Objects are stored in 2GB regions, distributed across cluster </a:t>
            </a:r>
          </a:p>
          <a:p>
            <a:pPr lvl="1"/>
            <a:r>
              <a:rPr lang="en-US" altLang="zh-CN" dirty="0" smtClean="0"/>
              <a:t>High</a:t>
            </a:r>
            <a:r>
              <a:rPr lang="zh-CN" altLang="en-US" dirty="0" smtClean="0"/>
              <a:t> </a:t>
            </a:r>
            <a:r>
              <a:rPr lang="en-US" altLang="zh-CN" dirty="0" smtClean="0"/>
              <a:t>bits</a:t>
            </a:r>
            <a:r>
              <a:rPr lang="zh-CN" altLang="en-US" dirty="0" smtClean="0"/>
              <a:t> </a:t>
            </a:r>
            <a:r>
              <a:rPr lang="en-US" altLang="zh-CN" dirty="0" smtClean="0"/>
              <a:t>are</a:t>
            </a:r>
            <a:r>
              <a:rPr lang="zh-CN" altLang="en-US" dirty="0" smtClean="0"/>
              <a:t> </a:t>
            </a:r>
            <a:r>
              <a:rPr lang="en-US" altLang="zh-CN" dirty="0" smtClean="0"/>
              <a:t>region</a:t>
            </a:r>
            <a:r>
              <a:rPr lang="zh-CN" altLang="en-US" dirty="0" smtClean="0"/>
              <a:t> </a:t>
            </a:r>
            <a:r>
              <a:rPr lang="en-US" altLang="zh-CN" dirty="0" smtClean="0"/>
              <a:t>ID</a:t>
            </a:r>
            <a:r>
              <a:rPr lang="zh-CN" altLang="en-US" dirty="0" smtClean="0"/>
              <a:t> </a:t>
            </a:r>
            <a:r>
              <a:rPr lang="en-US" altLang="zh-CN" dirty="0" smtClean="0"/>
              <a:t>and</a:t>
            </a:r>
            <a:r>
              <a:rPr lang="zh-CN" altLang="en-US" dirty="0" smtClean="0"/>
              <a:t> </a:t>
            </a:r>
            <a:r>
              <a:rPr lang="en-US" altLang="zh-CN" dirty="0" smtClean="0"/>
              <a:t>low</a:t>
            </a:r>
            <a:r>
              <a:rPr lang="zh-CN" altLang="en-US" dirty="0" smtClean="0"/>
              <a:t> </a:t>
            </a:r>
            <a:r>
              <a:rPr lang="en-US" altLang="zh-CN" dirty="0" smtClean="0"/>
              <a:t>bits</a:t>
            </a:r>
            <a:r>
              <a:rPr lang="zh-CN" altLang="en-US" dirty="0" smtClean="0"/>
              <a:t> </a:t>
            </a:r>
            <a:r>
              <a:rPr lang="en-US" altLang="zh-CN" dirty="0" smtClean="0"/>
              <a:t>are</a:t>
            </a:r>
            <a:r>
              <a:rPr lang="zh-CN" altLang="en-US" dirty="0" smtClean="0"/>
              <a:t> </a:t>
            </a:r>
            <a:r>
              <a:rPr lang="en-US" altLang="zh-CN" dirty="0" smtClean="0"/>
              <a:t>offset</a:t>
            </a:r>
            <a:endParaRPr lang="en-US" dirty="0"/>
          </a:p>
          <a:p>
            <a:endParaRPr lang="en-US" dirty="0" smtClean="0"/>
          </a:p>
          <a:p>
            <a:r>
              <a:rPr lang="en-US" dirty="0" smtClean="0"/>
              <a:t>Regions are located using a consistent hashing scheme</a:t>
            </a:r>
            <a:r>
              <a:rPr lang="zh-CN" altLang="en-US" dirty="0" smtClean="0"/>
              <a:t> </a:t>
            </a:r>
            <a:r>
              <a:rPr lang="en-US" altLang="zh-CN" dirty="0" smtClean="0"/>
              <a:t>for</a:t>
            </a:r>
            <a:r>
              <a:rPr lang="zh-CN" altLang="en-US" dirty="0" smtClean="0"/>
              <a:t> </a:t>
            </a:r>
            <a:r>
              <a:rPr lang="en-US" altLang="zh-CN" dirty="0" smtClean="0"/>
              <a:t>remote</a:t>
            </a:r>
            <a:r>
              <a:rPr lang="zh-CN" altLang="en-US" dirty="0" smtClean="0"/>
              <a:t> </a:t>
            </a:r>
            <a:r>
              <a:rPr lang="en-US" altLang="zh-CN" dirty="0" smtClean="0"/>
              <a:t>objects.</a:t>
            </a:r>
            <a:endParaRPr lang="en-US" dirty="0" smtClean="0"/>
          </a:p>
          <a:p>
            <a:pPr lvl="1"/>
            <a:endParaRPr lang="en-US" dirty="0"/>
          </a:p>
        </p:txBody>
      </p:sp>
    </p:spTree>
    <p:extLst>
      <p:ext uri="{BB962C8B-B14F-4D97-AF65-F5344CB8AC3E}">
        <p14:creationId xmlns:p14="http://schemas.microsoft.com/office/powerpoint/2010/main" val="298373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Consistent</a:t>
            </a:r>
            <a:r>
              <a:rPr lang="zh-CN" altLang="en-US" dirty="0"/>
              <a:t> </a:t>
            </a:r>
            <a:r>
              <a:rPr lang="en-US" altLang="zh-CN" dirty="0"/>
              <a:t>Hashing</a:t>
            </a:r>
            <a:endParaRPr lang="en-US" dirty="0"/>
          </a:p>
        </p:txBody>
      </p:sp>
      <p:sp>
        <p:nvSpPr>
          <p:cNvPr id="3" name="Content Placeholder 2"/>
          <p:cNvSpPr>
            <a:spLocks noGrp="1"/>
          </p:cNvSpPr>
          <p:nvPr>
            <p:ph idx="1"/>
          </p:nvPr>
        </p:nvSpPr>
        <p:spPr/>
        <p:txBody>
          <a:bodyPr/>
          <a:lstStyle/>
          <a:p>
            <a:endParaRPr lang="en-US" altLang="zh-CN" dirty="0" smtClean="0"/>
          </a:p>
          <a:p>
            <a:r>
              <a:rPr lang="en-US" altLang="zh-CN" dirty="0" smtClean="0"/>
              <a:t>A</a:t>
            </a:r>
            <a:r>
              <a:rPr lang="en-US" dirty="0" smtClean="0"/>
              <a:t>llow </a:t>
            </a:r>
            <a:r>
              <a:rPr lang="en-US" dirty="0"/>
              <a:t>multiple </a:t>
            </a:r>
            <a:r>
              <a:rPr lang="en-US" dirty="0" smtClean="0"/>
              <a:t>regions </a:t>
            </a:r>
            <a:r>
              <a:rPr lang="en-US" dirty="0"/>
              <a:t>to be recovered in parallel </a:t>
            </a:r>
            <a:endParaRPr lang="en-US" dirty="0"/>
          </a:p>
          <a:p>
            <a:endParaRPr lang="en-US" dirty="0" smtClean="0"/>
          </a:p>
          <a:p>
            <a:endParaRPr lang="en-US" dirty="0" smtClean="0"/>
          </a:p>
          <a:p>
            <a:r>
              <a:rPr lang="en-US" altLang="zh-CN" dirty="0"/>
              <a:t>I</a:t>
            </a:r>
            <a:r>
              <a:rPr lang="en-US" dirty="0" smtClean="0"/>
              <a:t>mprove </a:t>
            </a:r>
            <a:r>
              <a:rPr lang="en-US" dirty="0"/>
              <a:t>load balancing </a:t>
            </a:r>
            <a:endParaRPr lang="en-US" dirty="0"/>
          </a:p>
          <a:p>
            <a:pPr lvl="1"/>
            <a:endParaRPr lang="en-US" dirty="0"/>
          </a:p>
        </p:txBody>
      </p:sp>
    </p:spTree>
    <p:extLst>
      <p:ext uri="{BB962C8B-B14F-4D97-AF65-F5344CB8AC3E}">
        <p14:creationId xmlns:p14="http://schemas.microsoft.com/office/powerpoint/2010/main" val="1327508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Consistent</a:t>
            </a:r>
            <a:r>
              <a:rPr lang="zh-CN" altLang="en-US" dirty="0" smtClean="0"/>
              <a:t> </a:t>
            </a:r>
            <a:r>
              <a:rPr lang="en-US" altLang="zh-CN" dirty="0"/>
              <a:t>H</a:t>
            </a:r>
            <a:r>
              <a:rPr lang="en-US" altLang="zh-CN" dirty="0" smtClean="0"/>
              <a:t>ashing</a:t>
            </a:r>
            <a:endParaRPr lang="en-US" dirty="0"/>
          </a:p>
        </p:txBody>
      </p:sp>
      <p:pic>
        <p:nvPicPr>
          <p:cNvPr id="4" name="Picture 3"/>
          <p:cNvPicPr>
            <a:picLocks noChangeAspect="1"/>
          </p:cNvPicPr>
          <p:nvPr/>
        </p:nvPicPr>
        <p:blipFill>
          <a:blip r:embed="rId3"/>
          <a:stretch>
            <a:fillRect/>
          </a:stretch>
        </p:blipFill>
        <p:spPr>
          <a:xfrm>
            <a:off x="2293340" y="1821317"/>
            <a:ext cx="6845300" cy="4470400"/>
          </a:xfrm>
          <a:prstGeom prst="rect">
            <a:avLst/>
          </a:prstGeom>
        </p:spPr>
      </p:pic>
      <p:sp>
        <p:nvSpPr>
          <p:cNvPr id="5" name="Content Placeholder 2"/>
          <p:cNvSpPr>
            <a:spLocks noGrp="1"/>
          </p:cNvSpPr>
          <p:nvPr>
            <p:ph idx="1"/>
          </p:nvPr>
        </p:nvSpPr>
        <p:spPr>
          <a:xfrm>
            <a:off x="838200" y="1825625"/>
            <a:ext cx="10515600" cy="4351338"/>
          </a:xfrm>
        </p:spPr>
        <p:txBody>
          <a:bodyPr/>
          <a:lstStyle/>
          <a:p>
            <a:pPr marL="0" marR="0" lvl="1" indent="0" defTabSz="91440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48593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Memory</a:t>
            </a:r>
            <a:r>
              <a:rPr lang="zh-CN" altLang="en-US" dirty="0" smtClean="0"/>
              <a:t> </a:t>
            </a:r>
            <a:r>
              <a:rPr lang="en-US" altLang="zh-CN" dirty="0" smtClean="0"/>
              <a:t>Allocation</a:t>
            </a:r>
            <a:endParaRPr lang="en-US" dirty="0"/>
          </a:p>
        </p:txBody>
      </p:sp>
      <p:sp>
        <p:nvSpPr>
          <p:cNvPr id="3" name="Content Placeholder 2"/>
          <p:cNvSpPr>
            <a:spLocks noGrp="1"/>
          </p:cNvSpPr>
          <p:nvPr>
            <p:ph idx="1"/>
          </p:nvPr>
        </p:nvSpPr>
        <p:spPr/>
        <p:txBody>
          <a:bodyPr/>
          <a:lstStyle/>
          <a:p>
            <a:r>
              <a:rPr lang="en-US" dirty="0" smtClean="0"/>
              <a:t>Three level allocation </a:t>
            </a:r>
          </a:p>
          <a:p>
            <a:pPr lvl="1"/>
            <a:r>
              <a:rPr lang="en-US" altLang="zh-CN" dirty="0" smtClean="0"/>
              <a:t>Region</a:t>
            </a:r>
          </a:p>
          <a:p>
            <a:pPr lvl="1"/>
            <a:r>
              <a:rPr lang="en-US" altLang="zh-CN" dirty="0" smtClean="0"/>
              <a:t>Block</a:t>
            </a:r>
          </a:p>
          <a:p>
            <a:pPr lvl="1"/>
            <a:r>
              <a:rPr lang="en-US" altLang="zh-CN" dirty="0" smtClean="0"/>
              <a:t>Slab</a:t>
            </a:r>
            <a:endParaRPr lang="en-US" dirty="0" smtClean="0"/>
          </a:p>
          <a:p>
            <a:endParaRPr lang="en-US" dirty="0"/>
          </a:p>
          <a:p>
            <a:r>
              <a:rPr lang="en-US" altLang="zh-CN" dirty="0" smtClean="0"/>
              <a:t>Supply</a:t>
            </a:r>
            <a:r>
              <a:rPr lang="zh-CN" altLang="en-US" dirty="0" smtClean="0"/>
              <a:t> </a:t>
            </a:r>
            <a:r>
              <a:rPr lang="en-US" altLang="zh-CN" dirty="0" smtClean="0"/>
              <a:t>a</a:t>
            </a:r>
            <a:r>
              <a:rPr lang="zh-CN" altLang="en-US" dirty="0" smtClean="0"/>
              <a:t> </a:t>
            </a:r>
            <a:r>
              <a:rPr lang="en-US" altLang="zh-CN" dirty="0" smtClean="0"/>
              <a:t>location</a:t>
            </a:r>
            <a:r>
              <a:rPr lang="zh-CN" altLang="en-US" dirty="0" smtClean="0"/>
              <a:t> </a:t>
            </a:r>
            <a:r>
              <a:rPr lang="en-US" altLang="zh-CN" dirty="0" smtClean="0"/>
              <a:t>hint:</a:t>
            </a:r>
            <a:r>
              <a:rPr lang="zh-CN" altLang="en-US" dirty="0" smtClean="0"/>
              <a:t> </a:t>
            </a:r>
            <a:r>
              <a:rPr lang="en-US" altLang="zh-CN" dirty="0" smtClean="0"/>
              <a:t>collocating</a:t>
            </a:r>
            <a:r>
              <a:rPr lang="zh-CN" altLang="en-US" dirty="0" smtClean="0"/>
              <a:t> </a:t>
            </a:r>
            <a:r>
              <a:rPr lang="en-US" altLang="zh-CN" dirty="0" smtClean="0"/>
              <a:t>the</a:t>
            </a:r>
            <a:r>
              <a:rPr lang="zh-CN" altLang="en-US" dirty="0" smtClean="0"/>
              <a:t> </a:t>
            </a:r>
            <a:r>
              <a:rPr lang="en-US" altLang="zh-CN" dirty="0" smtClean="0"/>
              <a:t>objects.</a:t>
            </a:r>
            <a:endParaRPr lang="en-US" dirty="0" smtClean="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p:txBody>
      </p:sp>
    </p:spTree>
    <p:extLst>
      <p:ext uri="{BB962C8B-B14F-4D97-AF65-F5344CB8AC3E}">
        <p14:creationId xmlns:p14="http://schemas.microsoft.com/office/powerpoint/2010/main" val="925131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050720" y="473584"/>
            <a:ext cx="8732075" cy="5902558"/>
          </a:xfrm>
          <a:prstGeom prst="rect">
            <a:avLst/>
          </a:prstGeom>
        </p:spPr>
      </p:pic>
    </p:spTree>
    <p:extLst>
      <p:ext uri="{BB962C8B-B14F-4D97-AF65-F5344CB8AC3E}">
        <p14:creationId xmlns:p14="http://schemas.microsoft.com/office/powerpoint/2010/main" val="188892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Transactions</a:t>
            </a:r>
            <a:endParaRPr lang="en-US" dirty="0"/>
          </a:p>
        </p:txBody>
      </p:sp>
      <p:sp>
        <p:nvSpPr>
          <p:cNvPr id="3" name="Content Placeholder 2"/>
          <p:cNvSpPr>
            <a:spLocks noGrp="1"/>
          </p:cNvSpPr>
          <p:nvPr>
            <p:ph idx="1"/>
          </p:nvPr>
        </p:nvSpPr>
        <p:spPr/>
        <p:txBody>
          <a:bodyPr/>
          <a:lstStyle/>
          <a:p>
            <a:endParaRPr lang="en-US" altLang="zh-CN" dirty="0" smtClean="0"/>
          </a:p>
          <a:p>
            <a:r>
              <a:rPr lang="en-US" altLang="zh-CN" dirty="0" smtClean="0"/>
              <a:t>T</a:t>
            </a:r>
            <a:r>
              <a:rPr lang="en-US" dirty="0" smtClean="0"/>
              <a:t>wo-phase </a:t>
            </a:r>
            <a:r>
              <a:rPr lang="en-US" dirty="0"/>
              <a:t>commit </a:t>
            </a:r>
            <a:endParaRPr lang="en-US" dirty="0" smtClean="0"/>
          </a:p>
          <a:p>
            <a:endParaRPr lang="en-US" dirty="0"/>
          </a:p>
          <a:p>
            <a:r>
              <a:rPr lang="en-US" altLang="zh-CN" dirty="0" smtClean="0"/>
              <a:t>Single</a:t>
            </a:r>
            <a:r>
              <a:rPr lang="zh-CN" altLang="en-US" dirty="0" smtClean="0"/>
              <a:t> </a:t>
            </a:r>
            <a:r>
              <a:rPr lang="en-US" altLang="zh-CN" dirty="0" smtClean="0"/>
              <a:t>machine</a:t>
            </a:r>
            <a:r>
              <a:rPr lang="zh-CN" altLang="en-US" dirty="0" smtClean="0"/>
              <a:t> </a:t>
            </a:r>
            <a:r>
              <a:rPr lang="en-US" altLang="zh-CN" dirty="0" smtClean="0"/>
              <a:t>transaction</a:t>
            </a:r>
          </a:p>
          <a:p>
            <a:endParaRPr lang="en-US" altLang="zh-CN" dirty="0"/>
          </a:p>
          <a:p>
            <a:r>
              <a:rPr lang="en-US" altLang="zh-CN" dirty="0" smtClean="0"/>
              <a:t>L</a:t>
            </a:r>
            <a:r>
              <a:rPr lang="en-US" dirty="0" smtClean="0"/>
              <a:t>ock-free </a:t>
            </a:r>
            <a:r>
              <a:rPr lang="en-US" dirty="0"/>
              <a:t>read-only operations </a:t>
            </a:r>
            <a:endParaRPr lang="en-US" altLang="zh-CN"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721995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Lock-free </a:t>
            </a:r>
            <a:r>
              <a:rPr lang="en-US" altLang="zh-CN" dirty="0" smtClean="0"/>
              <a:t>O</a:t>
            </a:r>
            <a:r>
              <a:rPr lang="en-US" dirty="0" smtClean="0"/>
              <a:t>perations </a:t>
            </a:r>
            <a:endParaRPr lang="en-US" dirty="0"/>
          </a:p>
        </p:txBody>
      </p:sp>
      <p:pic>
        <p:nvPicPr>
          <p:cNvPr id="5" name="Picture 4"/>
          <p:cNvPicPr>
            <a:picLocks noChangeAspect="1"/>
          </p:cNvPicPr>
          <p:nvPr/>
        </p:nvPicPr>
        <p:blipFill>
          <a:blip r:embed="rId3"/>
          <a:stretch>
            <a:fillRect/>
          </a:stretch>
        </p:blipFill>
        <p:spPr>
          <a:xfrm>
            <a:off x="360218" y="1951476"/>
            <a:ext cx="11471564" cy="4152561"/>
          </a:xfrm>
          <a:prstGeom prst="rect">
            <a:avLst/>
          </a:prstGeom>
        </p:spPr>
      </p:pic>
    </p:spTree>
    <p:extLst>
      <p:ext uri="{BB962C8B-B14F-4D97-AF65-F5344CB8AC3E}">
        <p14:creationId xmlns:p14="http://schemas.microsoft.com/office/powerpoint/2010/main" val="1152148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Lock-free </a:t>
            </a:r>
            <a:r>
              <a:rPr lang="en-US" altLang="zh-CN" dirty="0" smtClean="0"/>
              <a:t>O</a:t>
            </a:r>
            <a:r>
              <a:rPr lang="en-US" dirty="0" smtClean="0"/>
              <a:t>perations </a:t>
            </a:r>
            <a:endParaRPr lang="en-US" dirty="0"/>
          </a:p>
        </p:txBody>
      </p:sp>
      <p:sp>
        <p:nvSpPr>
          <p:cNvPr id="3" name="Content Placeholder 2"/>
          <p:cNvSpPr>
            <a:spLocks noGrp="1"/>
          </p:cNvSpPr>
          <p:nvPr>
            <p:ph idx="1"/>
          </p:nvPr>
        </p:nvSpPr>
        <p:spPr/>
        <p:txBody>
          <a:bodyPr/>
          <a:lstStyle/>
          <a:p>
            <a:r>
              <a:rPr lang="en-US" dirty="0" err="1"/>
              <a:t>FaRM</a:t>
            </a:r>
            <a:r>
              <a:rPr lang="en-US" dirty="0"/>
              <a:t> provides lock-free reads that are serializable with transactions and are performed using a single RDMA </a:t>
            </a:r>
            <a:endParaRPr lang="en-US" dirty="0" smtClean="0"/>
          </a:p>
          <a:p>
            <a:endParaRPr lang="en-US" dirty="0" smtClean="0"/>
          </a:p>
          <a:p>
            <a:r>
              <a:rPr lang="en-US" dirty="0"/>
              <a:t>A </a:t>
            </a:r>
            <a:r>
              <a:rPr lang="en-US" dirty="0" err="1"/>
              <a:t>lockFreeRead</a:t>
            </a:r>
            <a:r>
              <a:rPr lang="en-US" dirty="0"/>
              <a:t> reads the object with RDMA and checks if the header version is unlocked and matches all the cache line versions. </a:t>
            </a:r>
            <a:endParaRPr lang="en-US" dirty="0" smtClean="0"/>
          </a:p>
          <a:p>
            <a:endParaRPr lang="en-US" dirty="0"/>
          </a:p>
        </p:txBody>
      </p:sp>
    </p:spTree>
    <p:extLst>
      <p:ext uri="{BB962C8B-B14F-4D97-AF65-F5344CB8AC3E}">
        <p14:creationId xmlns:p14="http://schemas.microsoft.com/office/powerpoint/2010/main" val="44336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Lock-free </a:t>
            </a:r>
            <a:r>
              <a:rPr lang="en-US" altLang="zh-CN" dirty="0" smtClean="0"/>
              <a:t>O</a:t>
            </a:r>
            <a:r>
              <a:rPr lang="en-US" dirty="0" smtClean="0"/>
              <a:t>perations </a:t>
            </a:r>
            <a:endParaRPr lang="en-US" dirty="0"/>
          </a:p>
        </p:txBody>
      </p:sp>
      <p:pic>
        <p:nvPicPr>
          <p:cNvPr id="4" name="Picture 3"/>
          <p:cNvPicPr>
            <a:picLocks noChangeAspect="1"/>
          </p:cNvPicPr>
          <p:nvPr/>
        </p:nvPicPr>
        <p:blipFill>
          <a:blip r:embed="rId3"/>
          <a:stretch>
            <a:fillRect/>
          </a:stretch>
        </p:blipFill>
        <p:spPr>
          <a:xfrm>
            <a:off x="1099281" y="2434440"/>
            <a:ext cx="9993437" cy="2611051"/>
          </a:xfrm>
          <a:prstGeom prst="rect">
            <a:avLst/>
          </a:prstGeom>
        </p:spPr>
      </p:pic>
    </p:spTree>
    <p:extLst>
      <p:ext uri="{BB962C8B-B14F-4D97-AF65-F5344CB8AC3E}">
        <p14:creationId xmlns:p14="http://schemas.microsoft.com/office/powerpoint/2010/main" val="1988604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Hash</a:t>
            </a:r>
            <a:r>
              <a:rPr lang="zh-CN" altLang="en-US" dirty="0" smtClean="0"/>
              <a:t> </a:t>
            </a:r>
            <a:r>
              <a:rPr lang="en-US" altLang="zh-CN" dirty="0"/>
              <a:t>T</a:t>
            </a:r>
            <a:r>
              <a:rPr lang="en-US" altLang="zh-CN" dirty="0" smtClean="0"/>
              <a:t>able</a:t>
            </a:r>
            <a:endParaRPr lang="en-US" dirty="0"/>
          </a:p>
        </p:txBody>
      </p:sp>
      <p:sp>
        <p:nvSpPr>
          <p:cNvPr id="3" name="Content Placeholder 2"/>
          <p:cNvSpPr>
            <a:spLocks noGrp="1"/>
          </p:cNvSpPr>
          <p:nvPr>
            <p:ph idx="1"/>
          </p:nvPr>
        </p:nvSpPr>
        <p:spPr/>
        <p:txBody>
          <a:bodyPr/>
          <a:lstStyle/>
          <a:p>
            <a:r>
              <a:rPr lang="en-US" altLang="zh-CN" dirty="0" smtClean="0"/>
              <a:t>C</a:t>
            </a:r>
            <a:r>
              <a:rPr lang="en-US" dirty="0" smtClean="0"/>
              <a:t>hained hopscotch </a:t>
            </a:r>
            <a:r>
              <a:rPr lang="en-US" dirty="0" smtClean="0"/>
              <a:t>hashing</a:t>
            </a:r>
            <a:r>
              <a:rPr lang="en-US" altLang="zh-CN" dirty="0" smtClean="0"/>
              <a:t>:</a:t>
            </a:r>
            <a:r>
              <a:rPr lang="zh-CN" altLang="en-US" dirty="0" smtClean="0"/>
              <a:t> </a:t>
            </a:r>
            <a:r>
              <a:rPr lang="en-US" dirty="0"/>
              <a:t>achieves a good balance between space efficiency and the size and number of </a:t>
            </a:r>
            <a:r>
              <a:rPr lang="en-US" dirty="0" smtClean="0"/>
              <a:t>RDMA</a:t>
            </a:r>
            <a:r>
              <a:rPr lang="en-US" altLang="zh-CN" dirty="0" smtClean="0"/>
              <a:t>s</a:t>
            </a:r>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2825750" y="3017373"/>
            <a:ext cx="6540500" cy="2324100"/>
          </a:xfrm>
          <a:prstGeom prst="rect">
            <a:avLst/>
          </a:prstGeom>
        </p:spPr>
      </p:pic>
    </p:spTree>
    <p:extLst>
      <p:ext uri="{BB962C8B-B14F-4D97-AF65-F5344CB8AC3E}">
        <p14:creationId xmlns:p14="http://schemas.microsoft.com/office/powerpoint/2010/main" val="47866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a:t>
            </a:r>
            <a:endParaRPr lang="en-US" dirty="0"/>
          </a:p>
        </p:txBody>
      </p:sp>
      <p:sp>
        <p:nvSpPr>
          <p:cNvPr id="3" name="Content Placeholder 2"/>
          <p:cNvSpPr>
            <a:spLocks noGrp="1"/>
          </p:cNvSpPr>
          <p:nvPr>
            <p:ph idx="1"/>
          </p:nvPr>
        </p:nvSpPr>
        <p:spPr/>
        <p:txBody>
          <a:bodyPr/>
          <a:lstStyle/>
          <a:p>
            <a:r>
              <a:rPr lang="en-US" dirty="0"/>
              <a:t>Decreasing DRAM prices have made it cost effective to build commodity servers with hundreds of gigabytes of </a:t>
            </a:r>
            <a:r>
              <a:rPr lang="en-US" dirty="0" smtClean="0"/>
              <a:t>DRAM</a:t>
            </a:r>
          </a:p>
          <a:p>
            <a:endParaRPr lang="en-US" dirty="0" smtClean="0"/>
          </a:p>
          <a:p>
            <a:pPr lvl="1"/>
            <a:r>
              <a:rPr lang="en-US" dirty="0" smtClean="0"/>
              <a:t>With 128GB of memory per machine, 32 machines can store 4TB of data in RAM</a:t>
            </a:r>
          </a:p>
          <a:p>
            <a:pPr lvl="1"/>
            <a:endParaRPr lang="en-US" dirty="0" smtClean="0"/>
          </a:p>
          <a:p>
            <a:pPr lvl="1"/>
            <a:r>
              <a:rPr lang="en-US" dirty="0" smtClean="0"/>
              <a:t>Frequently, a modest sized cluster can fit the entire working set of an application in memory </a:t>
            </a:r>
          </a:p>
          <a:p>
            <a:endParaRPr lang="en-US" dirty="0" smtClean="0"/>
          </a:p>
          <a:p>
            <a:endParaRPr lang="en-US" dirty="0"/>
          </a:p>
          <a:p>
            <a:endParaRPr lang="en-US" dirty="0"/>
          </a:p>
        </p:txBody>
      </p:sp>
    </p:spTree>
    <p:extLst>
      <p:ext uri="{BB962C8B-B14F-4D97-AF65-F5344CB8AC3E}">
        <p14:creationId xmlns:p14="http://schemas.microsoft.com/office/powerpoint/2010/main" val="548085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Hash</a:t>
            </a:r>
            <a:r>
              <a:rPr lang="zh-CN" altLang="en-US" dirty="0" smtClean="0"/>
              <a:t> </a:t>
            </a:r>
            <a:r>
              <a:rPr lang="en-US" altLang="zh-CN" dirty="0"/>
              <a:t>T</a:t>
            </a:r>
            <a:r>
              <a:rPr lang="en-US" altLang="zh-CN" dirty="0" smtClean="0"/>
              <a:t>able</a:t>
            </a:r>
            <a:endParaRPr lang="en-US" dirty="0"/>
          </a:p>
        </p:txBody>
      </p:sp>
      <p:sp>
        <p:nvSpPr>
          <p:cNvPr id="3" name="Content Placeholder 2"/>
          <p:cNvSpPr>
            <a:spLocks noGrp="1"/>
          </p:cNvSpPr>
          <p:nvPr>
            <p:ph idx="1"/>
          </p:nvPr>
        </p:nvSpPr>
        <p:spPr/>
        <p:txBody>
          <a:bodyPr/>
          <a:lstStyle/>
          <a:p>
            <a:r>
              <a:rPr lang="en-US" altLang="zh-CN" dirty="0" smtClean="0"/>
              <a:t>C</a:t>
            </a:r>
            <a:r>
              <a:rPr lang="en-US" dirty="0" smtClean="0"/>
              <a:t>hained hopscotch hashing </a:t>
            </a:r>
          </a:p>
          <a:p>
            <a:endParaRPr lang="en-US" dirty="0"/>
          </a:p>
        </p:txBody>
      </p:sp>
      <p:pic>
        <p:nvPicPr>
          <p:cNvPr id="5" name="Picture 4"/>
          <p:cNvPicPr>
            <a:picLocks noChangeAspect="1"/>
          </p:cNvPicPr>
          <p:nvPr/>
        </p:nvPicPr>
        <p:blipFill>
          <a:blip r:embed="rId3"/>
          <a:stretch>
            <a:fillRect/>
          </a:stretch>
        </p:blipFill>
        <p:spPr>
          <a:xfrm>
            <a:off x="2959100" y="3044124"/>
            <a:ext cx="6273800" cy="2527300"/>
          </a:xfrm>
          <a:prstGeom prst="rect">
            <a:avLst/>
          </a:prstGeom>
        </p:spPr>
      </p:pic>
    </p:spTree>
    <p:extLst>
      <p:ext uri="{BB962C8B-B14F-4D97-AF65-F5344CB8AC3E}">
        <p14:creationId xmlns:p14="http://schemas.microsoft.com/office/powerpoint/2010/main" val="601039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Hash</a:t>
            </a:r>
            <a:r>
              <a:rPr lang="zh-CN" altLang="en-US" dirty="0" smtClean="0"/>
              <a:t> </a:t>
            </a:r>
            <a:r>
              <a:rPr lang="en-US" altLang="zh-CN" dirty="0" smtClean="0"/>
              <a:t>Table</a:t>
            </a:r>
            <a:endParaRPr lang="en-US" dirty="0"/>
          </a:p>
        </p:txBody>
      </p:sp>
      <p:sp>
        <p:nvSpPr>
          <p:cNvPr id="3" name="Content Placeholder 2"/>
          <p:cNvSpPr>
            <a:spLocks noGrp="1"/>
          </p:cNvSpPr>
          <p:nvPr>
            <p:ph idx="1"/>
          </p:nvPr>
        </p:nvSpPr>
        <p:spPr/>
        <p:txBody>
          <a:bodyPr/>
          <a:lstStyle/>
          <a:p>
            <a:r>
              <a:rPr lang="en-US" altLang="zh-CN" dirty="0" smtClean="0"/>
              <a:t>Associativity:</a:t>
            </a:r>
            <a:r>
              <a:rPr lang="zh-CN" altLang="en-US" dirty="0" smtClean="0"/>
              <a:t> </a:t>
            </a:r>
            <a:r>
              <a:rPr lang="en-US" dirty="0"/>
              <a:t>Each bucket is a </a:t>
            </a:r>
            <a:r>
              <a:rPr lang="en-US" dirty="0" err="1"/>
              <a:t>FaRM</a:t>
            </a:r>
            <a:r>
              <a:rPr lang="en-US" dirty="0"/>
              <a:t> object with </a:t>
            </a:r>
            <a:r>
              <a:rPr lang="en-US" i="1" dirty="0"/>
              <a:t>H</a:t>
            </a:r>
            <a:r>
              <a:rPr lang="en-US" dirty="0"/>
              <a:t>/2 </a:t>
            </a:r>
            <a:r>
              <a:rPr lang="en-US" dirty="0" smtClean="0"/>
              <a:t>slots</a:t>
            </a:r>
            <a:r>
              <a:rPr lang="en-US" altLang="zh-CN" dirty="0" smtClean="0"/>
              <a:t>.</a:t>
            </a:r>
            <a:r>
              <a:rPr lang="zh-CN" altLang="en-US" dirty="0" smtClean="0"/>
              <a:t> </a:t>
            </a:r>
            <a:r>
              <a:rPr lang="en-US" altLang="zh-CN" dirty="0" smtClean="0"/>
              <a:t>It</a:t>
            </a:r>
            <a:r>
              <a:rPr lang="zh-CN" altLang="en-US" dirty="0" smtClean="0"/>
              <a:t> </a:t>
            </a:r>
            <a:r>
              <a:rPr lang="en-US" dirty="0" smtClean="0"/>
              <a:t>amortize </a:t>
            </a:r>
            <a:r>
              <a:rPr lang="en-US" dirty="0"/>
              <a:t>the space overhead of chaining </a:t>
            </a:r>
            <a:r>
              <a:rPr lang="en-US" dirty="0" smtClean="0"/>
              <a:t> </a:t>
            </a:r>
            <a:endParaRPr lang="en-US" dirty="0" smtClean="0"/>
          </a:p>
          <a:p>
            <a:endParaRPr lang="en-US" altLang="zh-CN" dirty="0" smtClean="0"/>
          </a:p>
          <a:p>
            <a:pPr lvl="1"/>
            <a:endParaRPr lang="en-US" dirty="0"/>
          </a:p>
        </p:txBody>
      </p:sp>
      <p:pic>
        <p:nvPicPr>
          <p:cNvPr id="4" name="Picture 3"/>
          <p:cNvPicPr>
            <a:picLocks noChangeAspect="1"/>
          </p:cNvPicPr>
          <p:nvPr/>
        </p:nvPicPr>
        <p:blipFill>
          <a:blip r:embed="rId3"/>
          <a:stretch>
            <a:fillRect/>
          </a:stretch>
        </p:blipFill>
        <p:spPr>
          <a:xfrm>
            <a:off x="2618097" y="3578348"/>
            <a:ext cx="6718300" cy="1435100"/>
          </a:xfrm>
          <a:prstGeom prst="rect">
            <a:avLst/>
          </a:prstGeom>
        </p:spPr>
      </p:pic>
    </p:spTree>
    <p:extLst>
      <p:ext uri="{BB962C8B-B14F-4D97-AF65-F5344CB8AC3E}">
        <p14:creationId xmlns:p14="http://schemas.microsoft.com/office/powerpoint/2010/main" val="875361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endParaRPr lang="en-US" dirty="0"/>
          </a:p>
        </p:txBody>
      </p:sp>
      <p:pic>
        <p:nvPicPr>
          <p:cNvPr id="3" name="Picture 2"/>
          <p:cNvPicPr>
            <a:picLocks noChangeAspect="1"/>
          </p:cNvPicPr>
          <p:nvPr/>
        </p:nvPicPr>
        <p:blipFill>
          <a:blip r:embed="rId3"/>
          <a:stretch>
            <a:fillRect/>
          </a:stretch>
        </p:blipFill>
        <p:spPr>
          <a:xfrm>
            <a:off x="584356" y="0"/>
            <a:ext cx="11023288" cy="6858000"/>
          </a:xfrm>
          <a:prstGeom prst="rect">
            <a:avLst/>
          </a:prstGeom>
        </p:spPr>
      </p:pic>
    </p:spTree>
    <p:extLst>
      <p:ext uri="{BB962C8B-B14F-4D97-AF65-F5344CB8AC3E}">
        <p14:creationId xmlns:p14="http://schemas.microsoft.com/office/powerpoint/2010/main" val="17799470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10688" y="198871"/>
            <a:ext cx="10918371" cy="6506082"/>
          </a:xfrm>
          <a:prstGeom prst="rect">
            <a:avLst/>
          </a:prstGeom>
        </p:spPr>
      </p:pic>
    </p:spTree>
    <p:extLst>
      <p:ext uri="{BB962C8B-B14F-4D97-AF65-F5344CB8AC3E}">
        <p14:creationId xmlns:p14="http://schemas.microsoft.com/office/powerpoint/2010/main" val="46201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81" y="1039300"/>
            <a:ext cx="11438626" cy="2975125"/>
          </a:xfrm>
        </p:spPr>
        <p:txBody>
          <a:bodyPr>
            <a:normAutofit fontScale="90000"/>
          </a:bodyPr>
          <a:lstStyle/>
          <a:p>
            <a:r>
              <a:rPr lang="en-US" altLang="zh-CN" dirty="0"/>
              <a:t>No compromises</a:t>
            </a:r>
            <a:r>
              <a:rPr lang="en-US" dirty="0"/>
              <a:t>: distributed transactions with consistency, availability, and performance</a:t>
            </a:r>
            <a:br>
              <a:rPr lang="en-US" dirty="0"/>
            </a:br>
            <a:endParaRPr lang="en-US" dirty="0"/>
          </a:p>
        </p:txBody>
      </p:sp>
      <p:sp>
        <p:nvSpPr>
          <p:cNvPr id="3" name="Subtitle 2"/>
          <p:cNvSpPr>
            <a:spLocks noGrp="1"/>
          </p:cNvSpPr>
          <p:nvPr>
            <p:ph type="subTitle" idx="1"/>
          </p:nvPr>
        </p:nvSpPr>
        <p:spPr/>
        <p:txBody>
          <a:bodyPr/>
          <a:lstStyle/>
          <a:p>
            <a:r>
              <a:rPr lang="en-US" i="1" dirty="0"/>
              <a:t>Aleksandar </a:t>
            </a:r>
            <a:r>
              <a:rPr lang="en-US" i="1" dirty="0" err="1"/>
              <a:t>Dragojevi´c</a:t>
            </a:r>
            <a:r>
              <a:rPr lang="en-US" i="1" dirty="0"/>
              <a:t>, </a:t>
            </a:r>
            <a:r>
              <a:rPr lang="en-US" i="1" dirty="0" err="1"/>
              <a:t>Dushyanth</a:t>
            </a:r>
            <a:r>
              <a:rPr lang="en-US" i="1" dirty="0"/>
              <a:t> Narayanan, Edmund B. Nightingale,</a:t>
            </a:r>
          </a:p>
          <a:p>
            <a:r>
              <a:rPr lang="en-US" i="1" dirty="0"/>
              <a:t>Matthew </a:t>
            </a:r>
            <a:r>
              <a:rPr lang="en-US" i="1" dirty="0" err="1"/>
              <a:t>Renzelmann</a:t>
            </a:r>
            <a:r>
              <a:rPr lang="en-US" i="1" dirty="0"/>
              <a:t>, Alex </a:t>
            </a:r>
            <a:r>
              <a:rPr lang="en-US" i="1" dirty="0" err="1"/>
              <a:t>Shamis</a:t>
            </a:r>
            <a:r>
              <a:rPr lang="en-US" i="1" dirty="0"/>
              <a:t>, Anirudh </a:t>
            </a:r>
            <a:r>
              <a:rPr lang="en-US" i="1" dirty="0" err="1"/>
              <a:t>Badam</a:t>
            </a:r>
            <a:r>
              <a:rPr lang="en-US" i="1" dirty="0"/>
              <a:t>, Miguel Castro</a:t>
            </a:r>
          </a:p>
          <a:p>
            <a:r>
              <a:rPr lang="en-US" i="1" dirty="0"/>
              <a:t>Microsoft Research </a:t>
            </a:r>
          </a:p>
          <a:p>
            <a:endParaRPr lang="en-US" dirty="0"/>
          </a:p>
        </p:txBody>
      </p:sp>
      <p:sp>
        <p:nvSpPr>
          <p:cNvPr id="4" name="Shape 56">
            <a:extLst>
              <a:ext uri="{FF2B5EF4-FFF2-40B4-BE49-F238E27FC236}">
                <a16:creationId xmlns:a16="http://schemas.microsoft.com/office/drawing/2014/main" xmlns="" id="{0BC6058A-F43C-471C-8AD4-71643201C778}"/>
              </a:ext>
            </a:extLst>
          </p:cNvPr>
          <p:cNvSpPr txBox="1">
            <a:spLocks/>
          </p:cNvSpPr>
          <p:nvPr/>
        </p:nvSpPr>
        <p:spPr>
          <a:xfrm>
            <a:off x="5067836" y="5532695"/>
            <a:ext cx="8520600" cy="792600"/>
          </a:xfrm>
          <a:prstGeom prst="rect">
            <a:avLst/>
          </a:prstGeom>
        </p:spPr>
        <p:txBody>
          <a:bodyPr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00000"/>
              </a:lnSpc>
              <a:spcBef>
                <a:spcPts val="0"/>
              </a:spcBef>
              <a:buClr>
                <a:schemeClr val="dk2"/>
              </a:buClr>
              <a:buSzPct val="100000"/>
              <a:buNone/>
            </a:pPr>
            <a:r>
              <a:rPr lang="en" sz="1500" dirty="0">
                <a:solidFill>
                  <a:schemeClr val="dk2"/>
                </a:solidFill>
                <a:latin typeface="Arial"/>
                <a:cs typeface="Arial"/>
                <a:sym typeface="Arial"/>
              </a:rPr>
              <a:t>Presenters: </a:t>
            </a:r>
            <a:r>
              <a:rPr lang="en-US" sz="1500" dirty="0" err="1">
                <a:solidFill>
                  <a:schemeClr val="dk2"/>
                </a:solidFill>
                <a:latin typeface="Arial"/>
                <a:cs typeface="Arial"/>
                <a:sym typeface="Arial"/>
              </a:rPr>
              <a:t>Qiyang</a:t>
            </a:r>
            <a:r>
              <a:rPr lang="en-US" sz="1500" dirty="0">
                <a:solidFill>
                  <a:schemeClr val="dk2"/>
                </a:solidFill>
                <a:latin typeface="Arial"/>
                <a:cs typeface="Arial"/>
                <a:sym typeface="Arial"/>
              </a:rPr>
              <a:t> Lin, </a:t>
            </a:r>
            <a:r>
              <a:rPr lang="en-US" sz="1500" dirty="0" err="1">
                <a:solidFill>
                  <a:schemeClr val="dk2"/>
                </a:solidFill>
                <a:latin typeface="Arial"/>
                <a:cs typeface="Arial"/>
                <a:sym typeface="Arial"/>
              </a:rPr>
              <a:t>Ruying</a:t>
            </a:r>
            <a:r>
              <a:rPr lang="en-US" sz="1500" dirty="0">
                <a:solidFill>
                  <a:schemeClr val="dk2"/>
                </a:solidFill>
                <a:latin typeface="Arial"/>
                <a:cs typeface="Arial"/>
                <a:sym typeface="Arial"/>
              </a:rPr>
              <a:t> Sun</a:t>
            </a:r>
            <a:endParaRPr lang="en" sz="1500" dirty="0">
              <a:solidFill>
                <a:schemeClr val="dk2"/>
              </a:solidFill>
              <a:latin typeface="Arial"/>
              <a:cs typeface="Arial"/>
              <a:sym typeface="Arial"/>
            </a:endParaRPr>
          </a:p>
        </p:txBody>
      </p:sp>
    </p:spTree>
    <p:extLst>
      <p:ext uri="{BB962C8B-B14F-4D97-AF65-F5344CB8AC3E}">
        <p14:creationId xmlns:p14="http://schemas.microsoft.com/office/powerpoint/2010/main" val="610510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1E3DE2B-2306-494E-9555-804088C7DBED}"/>
              </a:ext>
            </a:extLst>
          </p:cNvPr>
          <p:cNvSpPr>
            <a:spLocks noGrp="1"/>
          </p:cNvSpPr>
          <p:nvPr>
            <p:ph type="title"/>
          </p:nvPr>
        </p:nvSpPr>
        <p:spPr>
          <a:xfrm>
            <a:off x="838200" y="540223"/>
            <a:ext cx="10515600" cy="1325563"/>
          </a:xfrm>
        </p:spPr>
        <p:txBody>
          <a:bodyPr/>
          <a:lstStyle/>
          <a:p>
            <a:r>
              <a:rPr lang="en-US" altLang="zh-CN" dirty="0"/>
              <a:t>Goal</a:t>
            </a:r>
            <a:endParaRPr lang="en-US" dirty="0"/>
          </a:p>
        </p:txBody>
      </p:sp>
      <p:sp>
        <p:nvSpPr>
          <p:cNvPr id="6" name="Content Placeholder 2">
            <a:extLst>
              <a:ext uri="{FF2B5EF4-FFF2-40B4-BE49-F238E27FC236}">
                <a16:creationId xmlns:a16="http://schemas.microsoft.com/office/drawing/2014/main" xmlns="" id="{AD76887D-37CA-4386-B727-424B52F0807E}"/>
              </a:ext>
            </a:extLst>
          </p:cNvPr>
          <p:cNvSpPr>
            <a:spLocks noGrp="1"/>
          </p:cNvSpPr>
          <p:nvPr>
            <p:ph idx="1"/>
          </p:nvPr>
        </p:nvSpPr>
        <p:spPr>
          <a:xfrm>
            <a:off x="838200" y="1941683"/>
            <a:ext cx="10515600" cy="4351338"/>
          </a:xfrm>
        </p:spPr>
        <p:txBody>
          <a:bodyPr/>
          <a:lstStyle/>
          <a:p>
            <a:r>
              <a:rPr lang="en-US" dirty="0"/>
              <a:t>Strictly serializable transactions</a:t>
            </a:r>
          </a:p>
          <a:p>
            <a:r>
              <a:rPr lang="en-US" dirty="0"/>
              <a:t>High throughput</a:t>
            </a:r>
          </a:p>
          <a:p>
            <a:r>
              <a:rPr lang="en-US" dirty="0"/>
              <a:t>Low latency</a:t>
            </a:r>
          </a:p>
          <a:p>
            <a:r>
              <a:rPr lang="en-US" dirty="0"/>
              <a:t>High availability</a:t>
            </a:r>
          </a:p>
          <a:p>
            <a:pPr marL="0" indent="0">
              <a:buNone/>
            </a:pPr>
            <a:endParaRPr lang="en-US" dirty="0"/>
          </a:p>
          <a:p>
            <a:pPr marL="0" indent="0">
              <a:buNone/>
            </a:pPr>
            <a:r>
              <a:rPr lang="en-US" dirty="0"/>
              <a:t>New protocols in transaction, replication, and recovery phases.</a:t>
            </a:r>
          </a:p>
          <a:p>
            <a:pPr marL="0" indent="0">
              <a:buNone/>
            </a:pPr>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1656819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1E3DE2B-2306-494E-9555-804088C7DBED}"/>
              </a:ext>
            </a:extLst>
          </p:cNvPr>
          <p:cNvSpPr>
            <a:spLocks noGrp="1"/>
          </p:cNvSpPr>
          <p:nvPr>
            <p:ph type="title"/>
          </p:nvPr>
        </p:nvSpPr>
        <p:spPr>
          <a:xfrm>
            <a:off x="838200" y="365125"/>
            <a:ext cx="10515600" cy="1325563"/>
          </a:xfrm>
        </p:spPr>
        <p:txBody>
          <a:bodyPr/>
          <a:lstStyle/>
          <a:p>
            <a:r>
              <a:rPr lang="en-US" altLang="zh-CN" dirty="0"/>
              <a:t>High performance</a:t>
            </a:r>
            <a:endParaRPr lang="en-US" dirty="0"/>
          </a:p>
        </p:txBody>
      </p:sp>
      <p:sp>
        <p:nvSpPr>
          <p:cNvPr id="6" name="Content Placeholder 2">
            <a:extLst>
              <a:ext uri="{FF2B5EF4-FFF2-40B4-BE49-F238E27FC236}">
                <a16:creationId xmlns:a16="http://schemas.microsoft.com/office/drawing/2014/main" xmlns="" id="{AD76887D-37CA-4386-B727-424B52F0807E}"/>
              </a:ext>
            </a:extLst>
          </p:cNvPr>
          <p:cNvSpPr>
            <a:spLocks noGrp="1"/>
          </p:cNvSpPr>
          <p:nvPr>
            <p:ph idx="1"/>
          </p:nvPr>
        </p:nvSpPr>
        <p:spPr>
          <a:xfrm>
            <a:off x="838200" y="1253331"/>
            <a:ext cx="10515600" cy="4351338"/>
          </a:xfrm>
        </p:spPr>
        <p:txBody>
          <a:bodyPr/>
          <a:lstStyle/>
          <a:p>
            <a:endParaRPr lang="en-US" dirty="0"/>
          </a:p>
          <a:p>
            <a:r>
              <a:rPr lang="en-US" dirty="0"/>
              <a:t>One-sided operations</a:t>
            </a:r>
          </a:p>
          <a:p>
            <a:pPr lvl="1"/>
            <a:r>
              <a:rPr lang="en-US" dirty="0"/>
              <a:t>Read objects </a:t>
            </a:r>
          </a:p>
          <a:p>
            <a:pPr lvl="1"/>
            <a:r>
              <a:rPr lang="en-US" dirty="0"/>
              <a:t>Log updates</a:t>
            </a:r>
          </a:p>
          <a:p>
            <a:endParaRPr lang="en-US" dirty="0"/>
          </a:p>
          <a:p>
            <a:r>
              <a:rPr lang="en-US" dirty="0"/>
              <a:t>Reduce message counts</a:t>
            </a:r>
          </a:p>
          <a:p>
            <a:pPr lvl="1"/>
            <a:r>
              <a:rPr lang="en-US" dirty="0"/>
              <a:t>Primary-backup replication</a:t>
            </a:r>
          </a:p>
          <a:p>
            <a:pPr lvl="1"/>
            <a:r>
              <a:rPr lang="en-US" dirty="0"/>
              <a:t>Optimistic concurrency control</a:t>
            </a:r>
          </a:p>
          <a:p>
            <a:pPr lvl="1"/>
            <a:r>
              <a:rPr lang="en-US" dirty="0"/>
              <a:t>Access </a:t>
            </a:r>
            <a:r>
              <a:rPr lang="en-US" altLang="zh-CN" dirty="0"/>
              <a:t>objects only on primaries</a:t>
            </a:r>
            <a:endParaRPr lang="en-US" dirty="0"/>
          </a:p>
          <a:p>
            <a:endParaRPr lang="en-US" dirty="0"/>
          </a:p>
          <a:p>
            <a:pPr lvl="1"/>
            <a:endParaRPr lang="en-US" dirty="0"/>
          </a:p>
        </p:txBody>
      </p:sp>
    </p:spTree>
    <p:extLst>
      <p:ext uri="{BB962C8B-B14F-4D97-AF65-F5344CB8AC3E}">
        <p14:creationId xmlns:p14="http://schemas.microsoft.com/office/powerpoint/2010/main" val="879179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1E3DE2B-2306-494E-9555-804088C7DBED}"/>
              </a:ext>
            </a:extLst>
          </p:cNvPr>
          <p:cNvSpPr>
            <a:spLocks noGrp="1"/>
          </p:cNvSpPr>
          <p:nvPr>
            <p:ph type="title"/>
          </p:nvPr>
        </p:nvSpPr>
        <p:spPr>
          <a:xfrm>
            <a:off x="838200" y="365125"/>
            <a:ext cx="10515600" cy="1325563"/>
          </a:xfrm>
        </p:spPr>
        <p:txBody>
          <a:bodyPr/>
          <a:lstStyle/>
          <a:p>
            <a:r>
              <a:rPr lang="en-US" altLang="zh-CN" dirty="0"/>
              <a:t>Two phase commit</a:t>
            </a:r>
            <a:endParaRPr lang="en-US" dirty="0"/>
          </a:p>
        </p:txBody>
      </p:sp>
      <p:grpSp>
        <p:nvGrpSpPr>
          <p:cNvPr id="18" name="Group 17">
            <a:extLst>
              <a:ext uri="{FF2B5EF4-FFF2-40B4-BE49-F238E27FC236}">
                <a16:creationId xmlns:a16="http://schemas.microsoft.com/office/drawing/2014/main" xmlns="" id="{345D45C8-8895-4851-9996-F43011DDD167}"/>
              </a:ext>
            </a:extLst>
          </p:cNvPr>
          <p:cNvGrpSpPr/>
          <p:nvPr/>
        </p:nvGrpSpPr>
        <p:grpSpPr>
          <a:xfrm>
            <a:off x="1269519" y="2376714"/>
            <a:ext cx="9168442" cy="3479997"/>
            <a:chOff x="838200" y="2088494"/>
            <a:chExt cx="9168442" cy="3479997"/>
          </a:xfrm>
        </p:grpSpPr>
        <p:sp>
          <p:nvSpPr>
            <p:cNvPr id="2" name="TextBox 1">
              <a:extLst>
                <a:ext uri="{FF2B5EF4-FFF2-40B4-BE49-F238E27FC236}">
                  <a16:creationId xmlns:a16="http://schemas.microsoft.com/office/drawing/2014/main" xmlns="" id="{A64E5F47-467E-4A5D-831E-FE2F64C02772}"/>
                </a:ext>
              </a:extLst>
            </p:cNvPr>
            <p:cNvSpPr txBox="1"/>
            <p:nvPr/>
          </p:nvSpPr>
          <p:spPr>
            <a:xfrm>
              <a:off x="838200" y="2088494"/>
              <a:ext cx="853440" cy="461665"/>
            </a:xfrm>
            <a:prstGeom prst="rect">
              <a:avLst/>
            </a:prstGeom>
            <a:noFill/>
          </p:spPr>
          <p:txBody>
            <a:bodyPr wrap="square" rtlCol="0">
              <a:spAutoFit/>
            </a:bodyPr>
            <a:lstStyle/>
            <a:p>
              <a:r>
                <a:rPr lang="en-US" sz="2400" dirty="0"/>
                <a:t>C</a:t>
              </a:r>
            </a:p>
          </p:txBody>
        </p:sp>
        <p:sp>
          <p:nvSpPr>
            <p:cNvPr id="7" name="TextBox 6">
              <a:extLst>
                <a:ext uri="{FF2B5EF4-FFF2-40B4-BE49-F238E27FC236}">
                  <a16:creationId xmlns:a16="http://schemas.microsoft.com/office/drawing/2014/main" xmlns="" id="{E731B07E-FF13-4EF4-9769-4D5EDA75D5D9}"/>
                </a:ext>
              </a:extLst>
            </p:cNvPr>
            <p:cNvSpPr txBox="1"/>
            <p:nvPr/>
          </p:nvSpPr>
          <p:spPr>
            <a:xfrm>
              <a:off x="838200" y="2833830"/>
              <a:ext cx="904240" cy="461665"/>
            </a:xfrm>
            <a:prstGeom prst="rect">
              <a:avLst/>
            </a:prstGeom>
            <a:noFill/>
          </p:spPr>
          <p:txBody>
            <a:bodyPr wrap="square" rtlCol="0">
              <a:spAutoFit/>
            </a:bodyPr>
            <a:lstStyle/>
            <a:p>
              <a:r>
                <a:rPr lang="en-US" sz="2400" dirty="0"/>
                <a:t>P1</a:t>
              </a:r>
            </a:p>
          </p:txBody>
        </p:sp>
        <p:sp>
          <p:nvSpPr>
            <p:cNvPr id="9" name="TextBox 8">
              <a:extLst>
                <a:ext uri="{FF2B5EF4-FFF2-40B4-BE49-F238E27FC236}">
                  <a16:creationId xmlns:a16="http://schemas.microsoft.com/office/drawing/2014/main" xmlns="" id="{AE5059C8-F55C-4857-ACC2-040B058E8DF2}"/>
                </a:ext>
              </a:extLst>
            </p:cNvPr>
            <p:cNvSpPr txBox="1"/>
            <p:nvPr/>
          </p:nvSpPr>
          <p:spPr>
            <a:xfrm>
              <a:off x="838200" y="3579166"/>
              <a:ext cx="853440" cy="461665"/>
            </a:xfrm>
            <a:prstGeom prst="rect">
              <a:avLst/>
            </a:prstGeom>
            <a:noFill/>
          </p:spPr>
          <p:txBody>
            <a:bodyPr wrap="square" rtlCol="0">
              <a:spAutoFit/>
            </a:bodyPr>
            <a:lstStyle/>
            <a:p>
              <a:r>
                <a:rPr lang="en-US" sz="2400" dirty="0"/>
                <a:t>B1</a:t>
              </a:r>
            </a:p>
          </p:txBody>
        </p:sp>
        <p:sp>
          <p:nvSpPr>
            <p:cNvPr id="10" name="TextBox 9">
              <a:extLst>
                <a:ext uri="{FF2B5EF4-FFF2-40B4-BE49-F238E27FC236}">
                  <a16:creationId xmlns:a16="http://schemas.microsoft.com/office/drawing/2014/main" xmlns="" id="{97398FB2-D3D0-4184-9598-2ADDCD1B637B}"/>
                </a:ext>
              </a:extLst>
            </p:cNvPr>
            <p:cNvSpPr txBox="1"/>
            <p:nvPr/>
          </p:nvSpPr>
          <p:spPr>
            <a:xfrm>
              <a:off x="838200" y="4334664"/>
              <a:ext cx="853440" cy="461665"/>
            </a:xfrm>
            <a:prstGeom prst="rect">
              <a:avLst/>
            </a:prstGeom>
            <a:noFill/>
          </p:spPr>
          <p:txBody>
            <a:bodyPr wrap="square" rtlCol="0">
              <a:spAutoFit/>
            </a:bodyPr>
            <a:lstStyle/>
            <a:p>
              <a:r>
                <a:rPr lang="en-US" sz="2400" dirty="0"/>
                <a:t>P2</a:t>
              </a:r>
            </a:p>
          </p:txBody>
        </p:sp>
        <p:sp>
          <p:nvSpPr>
            <p:cNvPr id="11" name="TextBox 10">
              <a:extLst>
                <a:ext uri="{FF2B5EF4-FFF2-40B4-BE49-F238E27FC236}">
                  <a16:creationId xmlns:a16="http://schemas.microsoft.com/office/drawing/2014/main" xmlns="" id="{FFF26361-A549-48F0-A87B-3FC74FD7E166}"/>
                </a:ext>
              </a:extLst>
            </p:cNvPr>
            <p:cNvSpPr txBox="1"/>
            <p:nvPr/>
          </p:nvSpPr>
          <p:spPr>
            <a:xfrm>
              <a:off x="838200" y="5106826"/>
              <a:ext cx="853440" cy="461665"/>
            </a:xfrm>
            <a:prstGeom prst="rect">
              <a:avLst/>
            </a:prstGeom>
            <a:noFill/>
          </p:spPr>
          <p:txBody>
            <a:bodyPr wrap="square" rtlCol="0">
              <a:spAutoFit/>
            </a:bodyPr>
            <a:lstStyle/>
            <a:p>
              <a:r>
                <a:rPr lang="en-US" sz="2400" dirty="0"/>
                <a:t>B2</a:t>
              </a:r>
            </a:p>
          </p:txBody>
        </p:sp>
        <p:cxnSp>
          <p:nvCxnSpPr>
            <p:cNvPr id="13" name="Straight Connector 12">
              <a:extLst>
                <a:ext uri="{FF2B5EF4-FFF2-40B4-BE49-F238E27FC236}">
                  <a16:creationId xmlns:a16="http://schemas.microsoft.com/office/drawing/2014/main" xmlns="" id="{0E6F2C13-DC07-47C4-9998-9F4E0E9D1D07}"/>
                </a:ext>
              </a:extLst>
            </p:cNvPr>
            <p:cNvCxnSpPr/>
            <p:nvPr/>
          </p:nvCxnSpPr>
          <p:spPr>
            <a:xfrm>
              <a:off x="1897811" y="2319326"/>
              <a:ext cx="8108831"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73793AB6-D4CF-4EE5-9E27-0AA6CEED53F0}"/>
                </a:ext>
              </a:extLst>
            </p:cNvPr>
            <p:cNvCxnSpPr/>
            <p:nvPr/>
          </p:nvCxnSpPr>
          <p:spPr>
            <a:xfrm>
              <a:off x="1897811" y="3064662"/>
              <a:ext cx="810883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F148928B-E629-4552-9399-CABA20639161}"/>
                </a:ext>
              </a:extLst>
            </p:cNvPr>
            <p:cNvCxnSpPr/>
            <p:nvPr/>
          </p:nvCxnSpPr>
          <p:spPr>
            <a:xfrm>
              <a:off x="1897811" y="3782364"/>
              <a:ext cx="8108831"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5EC66DE2-E22F-4166-9DD4-5AD2D2CEE251}"/>
                </a:ext>
              </a:extLst>
            </p:cNvPr>
            <p:cNvCxnSpPr/>
            <p:nvPr/>
          </p:nvCxnSpPr>
          <p:spPr>
            <a:xfrm>
              <a:off x="1897811" y="4565496"/>
              <a:ext cx="8108831"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xmlns="" id="{71D0CC11-382C-416B-B2BF-A1C057BE3E90}"/>
                </a:ext>
              </a:extLst>
            </p:cNvPr>
            <p:cNvCxnSpPr/>
            <p:nvPr/>
          </p:nvCxnSpPr>
          <p:spPr>
            <a:xfrm>
              <a:off x="1897810" y="5344929"/>
              <a:ext cx="8108831" cy="0"/>
            </a:xfrm>
            <a:prstGeom prst="line">
              <a:avLst/>
            </a:prstGeom>
          </p:spPr>
          <p:style>
            <a:lnRef idx="1">
              <a:schemeClr val="dk1"/>
            </a:lnRef>
            <a:fillRef idx="0">
              <a:schemeClr val="dk1"/>
            </a:fillRef>
            <a:effectRef idx="0">
              <a:schemeClr val="dk1"/>
            </a:effectRef>
            <a:fontRef idx="minor">
              <a:schemeClr val="tx1"/>
            </a:fontRef>
          </p:style>
        </p:cxnSp>
      </p:grpSp>
      <p:sp>
        <p:nvSpPr>
          <p:cNvPr id="19" name="TextBox 18">
            <a:extLst>
              <a:ext uri="{FF2B5EF4-FFF2-40B4-BE49-F238E27FC236}">
                <a16:creationId xmlns:a16="http://schemas.microsoft.com/office/drawing/2014/main" xmlns="" id="{46266CB4-0167-4C42-BE35-41244A6CBDDF}"/>
              </a:ext>
            </a:extLst>
          </p:cNvPr>
          <p:cNvSpPr txBox="1"/>
          <p:nvPr/>
        </p:nvSpPr>
        <p:spPr>
          <a:xfrm>
            <a:off x="3444240" y="1696885"/>
            <a:ext cx="1876452" cy="461665"/>
          </a:xfrm>
          <a:prstGeom prst="rect">
            <a:avLst/>
          </a:prstGeom>
          <a:noFill/>
        </p:spPr>
        <p:txBody>
          <a:bodyPr wrap="square" rtlCol="0">
            <a:spAutoFit/>
          </a:bodyPr>
          <a:lstStyle/>
          <a:p>
            <a:r>
              <a:rPr lang="en-US" altLang="zh-CN" sz="2400" dirty="0"/>
              <a:t>Prepare</a:t>
            </a:r>
            <a:endParaRPr lang="en-US" sz="2400" dirty="0"/>
          </a:p>
        </p:txBody>
      </p:sp>
      <p:sp>
        <p:nvSpPr>
          <p:cNvPr id="20" name="TextBox 19">
            <a:extLst>
              <a:ext uri="{FF2B5EF4-FFF2-40B4-BE49-F238E27FC236}">
                <a16:creationId xmlns:a16="http://schemas.microsoft.com/office/drawing/2014/main" xmlns="" id="{0D3ADAD2-873C-4F92-AE3C-2A5A9F3A9156}"/>
              </a:ext>
            </a:extLst>
          </p:cNvPr>
          <p:cNvSpPr txBox="1"/>
          <p:nvPr/>
        </p:nvSpPr>
        <p:spPr>
          <a:xfrm>
            <a:off x="6871310" y="1708664"/>
            <a:ext cx="1876452" cy="461665"/>
          </a:xfrm>
          <a:prstGeom prst="rect">
            <a:avLst/>
          </a:prstGeom>
          <a:noFill/>
        </p:spPr>
        <p:txBody>
          <a:bodyPr wrap="square" rtlCol="0">
            <a:spAutoFit/>
          </a:bodyPr>
          <a:lstStyle/>
          <a:p>
            <a:r>
              <a:rPr lang="en-US" sz="2400" dirty="0"/>
              <a:t>Commit</a:t>
            </a:r>
          </a:p>
        </p:txBody>
      </p:sp>
      <p:grpSp>
        <p:nvGrpSpPr>
          <p:cNvPr id="45" name="Group 44">
            <a:extLst>
              <a:ext uri="{FF2B5EF4-FFF2-40B4-BE49-F238E27FC236}">
                <a16:creationId xmlns:a16="http://schemas.microsoft.com/office/drawing/2014/main" xmlns="" id="{24770111-02C5-46E0-AC10-88BDC9D37EEE}"/>
              </a:ext>
            </a:extLst>
          </p:cNvPr>
          <p:cNvGrpSpPr/>
          <p:nvPr/>
        </p:nvGrpSpPr>
        <p:grpSpPr>
          <a:xfrm>
            <a:off x="2962383" y="2629222"/>
            <a:ext cx="603777" cy="2242471"/>
            <a:chOff x="2962383" y="2629222"/>
            <a:chExt cx="603777" cy="2242471"/>
          </a:xfrm>
        </p:grpSpPr>
        <p:cxnSp>
          <p:nvCxnSpPr>
            <p:cNvPr id="24" name="Straight Arrow Connector 23">
              <a:extLst>
                <a:ext uri="{FF2B5EF4-FFF2-40B4-BE49-F238E27FC236}">
                  <a16:creationId xmlns:a16="http://schemas.microsoft.com/office/drawing/2014/main" xmlns="" id="{BB31FD87-D1B6-4C96-95FC-3EBD8163ABA7}"/>
                </a:ext>
              </a:extLst>
            </p:cNvPr>
            <p:cNvCxnSpPr>
              <a:cxnSpLocks/>
            </p:cNvCxnSpPr>
            <p:nvPr/>
          </p:nvCxnSpPr>
          <p:spPr>
            <a:xfrm>
              <a:off x="2962383" y="2629222"/>
              <a:ext cx="510852" cy="2242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E25476F9-1796-4B3B-AC24-CBA7154C1B60}"/>
                </a:ext>
              </a:extLst>
            </p:cNvPr>
            <p:cNvCxnSpPr/>
            <p:nvPr/>
          </p:nvCxnSpPr>
          <p:spPr>
            <a:xfrm>
              <a:off x="3444240" y="2629222"/>
              <a:ext cx="121920" cy="723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xmlns="" id="{913F25A6-8D44-4D2C-B885-D1E2C7187897}"/>
              </a:ext>
            </a:extLst>
          </p:cNvPr>
          <p:cNvGrpSpPr/>
          <p:nvPr/>
        </p:nvGrpSpPr>
        <p:grpSpPr>
          <a:xfrm>
            <a:off x="3473235" y="3334906"/>
            <a:ext cx="421015" cy="2319918"/>
            <a:chOff x="3473235" y="3334906"/>
            <a:chExt cx="421015" cy="2319918"/>
          </a:xfrm>
        </p:grpSpPr>
        <p:cxnSp>
          <p:nvCxnSpPr>
            <p:cNvPr id="31" name="Straight Arrow Connector 30">
              <a:extLst>
                <a:ext uri="{FF2B5EF4-FFF2-40B4-BE49-F238E27FC236}">
                  <a16:creationId xmlns:a16="http://schemas.microsoft.com/office/drawing/2014/main" xmlns="" id="{822D81FD-A4AD-4ADA-AF8C-B2F8091B1C7B}"/>
                </a:ext>
              </a:extLst>
            </p:cNvPr>
            <p:cNvCxnSpPr>
              <a:cxnSpLocks/>
            </p:cNvCxnSpPr>
            <p:nvPr/>
          </p:nvCxnSpPr>
          <p:spPr>
            <a:xfrm>
              <a:off x="3473235" y="4871693"/>
              <a:ext cx="421015" cy="783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07DC08D8-82D0-44C0-8A73-CCC0B6A60E2F}"/>
                </a:ext>
              </a:extLst>
            </p:cNvPr>
            <p:cNvCxnSpPr>
              <a:cxnSpLocks/>
            </p:cNvCxnSpPr>
            <p:nvPr/>
          </p:nvCxnSpPr>
          <p:spPr>
            <a:xfrm>
              <a:off x="3566160" y="3334906"/>
              <a:ext cx="328090" cy="73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xmlns="" id="{B3266A6A-63D7-441B-BFD9-820E99EA18FE}"/>
              </a:ext>
            </a:extLst>
          </p:cNvPr>
          <p:cNvGrpSpPr/>
          <p:nvPr/>
        </p:nvGrpSpPr>
        <p:grpSpPr>
          <a:xfrm>
            <a:off x="3902925" y="3345744"/>
            <a:ext cx="450255" cy="2287405"/>
            <a:chOff x="3902925" y="3345744"/>
            <a:chExt cx="450255" cy="2287405"/>
          </a:xfrm>
        </p:grpSpPr>
        <p:cxnSp>
          <p:nvCxnSpPr>
            <p:cNvPr id="35" name="Straight Arrow Connector 34">
              <a:extLst>
                <a:ext uri="{FF2B5EF4-FFF2-40B4-BE49-F238E27FC236}">
                  <a16:creationId xmlns:a16="http://schemas.microsoft.com/office/drawing/2014/main" xmlns="" id="{AC7E5E3F-80E1-4A30-9261-9F86A177A107}"/>
                </a:ext>
              </a:extLst>
            </p:cNvPr>
            <p:cNvCxnSpPr/>
            <p:nvPr/>
          </p:nvCxnSpPr>
          <p:spPr>
            <a:xfrm flipV="1">
              <a:off x="3902925" y="3345744"/>
              <a:ext cx="354115" cy="724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9D2E5A58-63AA-408E-AF86-31CA71C31336}"/>
                </a:ext>
              </a:extLst>
            </p:cNvPr>
            <p:cNvCxnSpPr/>
            <p:nvPr/>
          </p:nvCxnSpPr>
          <p:spPr>
            <a:xfrm flipV="1">
              <a:off x="3902925" y="4851868"/>
              <a:ext cx="450255" cy="781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xmlns="" id="{FD8A6770-1071-4812-BB2F-C2E5A9459D7B}"/>
              </a:ext>
            </a:extLst>
          </p:cNvPr>
          <p:cNvGrpSpPr/>
          <p:nvPr/>
        </p:nvGrpSpPr>
        <p:grpSpPr>
          <a:xfrm>
            <a:off x="4245395" y="2580586"/>
            <a:ext cx="712685" cy="2271282"/>
            <a:chOff x="4245395" y="2580586"/>
            <a:chExt cx="712685" cy="2271282"/>
          </a:xfrm>
        </p:grpSpPr>
        <p:cxnSp>
          <p:nvCxnSpPr>
            <p:cNvPr id="41" name="Straight Arrow Connector 40">
              <a:extLst>
                <a:ext uri="{FF2B5EF4-FFF2-40B4-BE49-F238E27FC236}">
                  <a16:creationId xmlns:a16="http://schemas.microsoft.com/office/drawing/2014/main" xmlns="" id="{561A4569-3841-48BF-B571-3528E8CBE4B7}"/>
                </a:ext>
              </a:extLst>
            </p:cNvPr>
            <p:cNvCxnSpPr/>
            <p:nvPr/>
          </p:nvCxnSpPr>
          <p:spPr>
            <a:xfrm flipV="1">
              <a:off x="4382466" y="2580586"/>
              <a:ext cx="575614" cy="22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B4226A2E-B550-4B56-94D3-B44CD9D48B3B}"/>
                </a:ext>
              </a:extLst>
            </p:cNvPr>
            <p:cNvCxnSpPr/>
            <p:nvPr/>
          </p:nvCxnSpPr>
          <p:spPr>
            <a:xfrm flipV="1">
              <a:off x="4245395" y="2587226"/>
              <a:ext cx="293636" cy="821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xmlns="" id="{7EE1BDE1-41C3-46B6-8843-E417D4F186F0}"/>
              </a:ext>
            </a:extLst>
          </p:cNvPr>
          <p:cNvGrpSpPr/>
          <p:nvPr/>
        </p:nvGrpSpPr>
        <p:grpSpPr>
          <a:xfrm>
            <a:off x="6589503" y="2629222"/>
            <a:ext cx="603777" cy="2242471"/>
            <a:chOff x="2962383" y="2629222"/>
            <a:chExt cx="603777" cy="2242471"/>
          </a:xfrm>
        </p:grpSpPr>
        <p:cxnSp>
          <p:nvCxnSpPr>
            <p:cNvPr id="50" name="Straight Arrow Connector 49">
              <a:extLst>
                <a:ext uri="{FF2B5EF4-FFF2-40B4-BE49-F238E27FC236}">
                  <a16:creationId xmlns:a16="http://schemas.microsoft.com/office/drawing/2014/main" xmlns="" id="{F3440982-C51A-48B9-9307-8F83C60F0EE2}"/>
                </a:ext>
              </a:extLst>
            </p:cNvPr>
            <p:cNvCxnSpPr>
              <a:cxnSpLocks/>
            </p:cNvCxnSpPr>
            <p:nvPr/>
          </p:nvCxnSpPr>
          <p:spPr>
            <a:xfrm>
              <a:off x="2962383" y="2629222"/>
              <a:ext cx="510852" cy="2242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B4B167D2-C750-4A48-9895-6F333E82DF91}"/>
                </a:ext>
              </a:extLst>
            </p:cNvPr>
            <p:cNvCxnSpPr/>
            <p:nvPr/>
          </p:nvCxnSpPr>
          <p:spPr>
            <a:xfrm>
              <a:off x="3444240" y="2629222"/>
              <a:ext cx="121920" cy="723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xmlns="" id="{13041C89-9B9C-43A5-857D-7F155F634F17}"/>
              </a:ext>
            </a:extLst>
          </p:cNvPr>
          <p:cNvGrpSpPr/>
          <p:nvPr/>
        </p:nvGrpSpPr>
        <p:grpSpPr>
          <a:xfrm>
            <a:off x="7100355" y="3334906"/>
            <a:ext cx="421015" cy="2319918"/>
            <a:chOff x="3473235" y="3334906"/>
            <a:chExt cx="421015" cy="2319918"/>
          </a:xfrm>
        </p:grpSpPr>
        <p:cxnSp>
          <p:nvCxnSpPr>
            <p:cNvPr id="53" name="Straight Arrow Connector 52">
              <a:extLst>
                <a:ext uri="{FF2B5EF4-FFF2-40B4-BE49-F238E27FC236}">
                  <a16:creationId xmlns:a16="http://schemas.microsoft.com/office/drawing/2014/main" xmlns="" id="{E32D6D74-2C36-496F-872B-0E0A1CAFFB2D}"/>
                </a:ext>
              </a:extLst>
            </p:cNvPr>
            <p:cNvCxnSpPr>
              <a:cxnSpLocks/>
            </p:cNvCxnSpPr>
            <p:nvPr/>
          </p:nvCxnSpPr>
          <p:spPr>
            <a:xfrm>
              <a:off x="3473235" y="4871693"/>
              <a:ext cx="421015" cy="783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E3249404-1C2D-4CF9-984B-76FBB74B2652}"/>
                </a:ext>
              </a:extLst>
            </p:cNvPr>
            <p:cNvCxnSpPr>
              <a:cxnSpLocks/>
            </p:cNvCxnSpPr>
            <p:nvPr/>
          </p:nvCxnSpPr>
          <p:spPr>
            <a:xfrm>
              <a:off x="3566160" y="3334906"/>
              <a:ext cx="328090" cy="73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xmlns="" id="{E5B6E6DE-A85F-4B48-BC40-7D57646539A1}"/>
              </a:ext>
            </a:extLst>
          </p:cNvPr>
          <p:cNvGrpSpPr/>
          <p:nvPr/>
        </p:nvGrpSpPr>
        <p:grpSpPr>
          <a:xfrm>
            <a:off x="7530045" y="3345744"/>
            <a:ext cx="450255" cy="2287405"/>
            <a:chOff x="3902925" y="3345744"/>
            <a:chExt cx="450255" cy="2287405"/>
          </a:xfrm>
        </p:grpSpPr>
        <p:cxnSp>
          <p:nvCxnSpPr>
            <p:cNvPr id="56" name="Straight Arrow Connector 55">
              <a:extLst>
                <a:ext uri="{FF2B5EF4-FFF2-40B4-BE49-F238E27FC236}">
                  <a16:creationId xmlns:a16="http://schemas.microsoft.com/office/drawing/2014/main" xmlns="" id="{FF7C754C-EA2B-4E06-B23E-5E603388B8CD}"/>
                </a:ext>
              </a:extLst>
            </p:cNvPr>
            <p:cNvCxnSpPr/>
            <p:nvPr/>
          </p:nvCxnSpPr>
          <p:spPr>
            <a:xfrm flipV="1">
              <a:off x="3902925" y="3345744"/>
              <a:ext cx="354115" cy="724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EA05D4A1-E09A-494F-9059-9BFC7E65F847}"/>
                </a:ext>
              </a:extLst>
            </p:cNvPr>
            <p:cNvCxnSpPr/>
            <p:nvPr/>
          </p:nvCxnSpPr>
          <p:spPr>
            <a:xfrm flipV="1">
              <a:off x="3902925" y="4851868"/>
              <a:ext cx="450255" cy="781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xmlns="" id="{67CE0463-1870-4B9F-BDC1-7C10ED0E1360}"/>
              </a:ext>
            </a:extLst>
          </p:cNvPr>
          <p:cNvGrpSpPr/>
          <p:nvPr/>
        </p:nvGrpSpPr>
        <p:grpSpPr>
          <a:xfrm>
            <a:off x="7872515" y="2580586"/>
            <a:ext cx="712685" cy="2271282"/>
            <a:chOff x="4245395" y="2580586"/>
            <a:chExt cx="712685" cy="2271282"/>
          </a:xfrm>
        </p:grpSpPr>
        <p:cxnSp>
          <p:nvCxnSpPr>
            <p:cNvPr id="59" name="Straight Arrow Connector 58">
              <a:extLst>
                <a:ext uri="{FF2B5EF4-FFF2-40B4-BE49-F238E27FC236}">
                  <a16:creationId xmlns:a16="http://schemas.microsoft.com/office/drawing/2014/main" xmlns="" id="{CBD1AE28-409B-4B85-A3E2-49084D398BE9}"/>
                </a:ext>
              </a:extLst>
            </p:cNvPr>
            <p:cNvCxnSpPr/>
            <p:nvPr/>
          </p:nvCxnSpPr>
          <p:spPr>
            <a:xfrm flipV="1">
              <a:off x="4382466" y="2580586"/>
              <a:ext cx="575614" cy="22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6ABD8E35-F852-488F-8A40-41AC660C741A}"/>
                </a:ext>
              </a:extLst>
            </p:cNvPr>
            <p:cNvCxnSpPr/>
            <p:nvPr/>
          </p:nvCxnSpPr>
          <p:spPr>
            <a:xfrm flipV="1">
              <a:off x="4245395" y="2587226"/>
              <a:ext cx="293636" cy="821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154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1E3DE2B-2306-494E-9555-804088C7DBED}"/>
              </a:ext>
            </a:extLst>
          </p:cNvPr>
          <p:cNvSpPr>
            <a:spLocks noGrp="1"/>
          </p:cNvSpPr>
          <p:nvPr>
            <p:ph type="title"/>
          </p:nvPr>
        </p:nvSpPr>
        <p:spPr>
          <a:xfrm>
            <a:off x="838200" y="365125"/>
            <a:ext cx="10515600" cy="1325563"/>
          </a:xfrm>
        </p:spPr>
        <p:txBody>
          <a:bodyPr/>
          <a:lstStyle/>
          <a:p>
            <a:r>
              <a:rPr lang="en-US" altLang="zh-CN" dirty="0" err="1"/>
              <a:t>FaRM</a:t>
            </a:r>
            <a:r>
              <a:rPr lang="en-US" altLang="zh-CN" dirty="0"/>
              <a:t> commit</a:t>
            </a:r>
            <a:endParaRPr lang="en-US" dirty="0"/>
          </a:p>
        </p:txBody>
      </p:sp>
      <p:grpSp>
        <p:nvGrpSpPr>
          <p:cNvPr id="18" name="Group 17">
            <a:extLst>
              <a:ext uri="{FF2B5EF4-FFF2-40B4-BE49-F238E27FC236}">
                <a16:creationId xmlns:a16="http://schemas.microsoft.com/office/drawing/2014/main" xmlns="" id="{345D45C8-8895-4851-9996-F43011DDD167}"/>
              </a:ext>
            </a:extLst>
          </p:cNvPr>
          <p:cNvGrpSpPr/>
          <p:nvPr/>
        </p:nvGrpSpPr>
        <p:grpSpPr>
          <a:xfrm>
            <a:off x="1269519" y="2376714"/>
            <a:ext cx="9168442" cy="3479997"/>
            <a:chOff x="838200" y="2088494"/>
            <a:chExt cx="9168442" cy="3479997"/>
          </a:xfrm>
        </p:grpSpPr>
        <p:sp>
          <p:nvSpPr>
            <p:cNvPr id="2" name="TextBox 1">
              <a:extLst>
                <a:ext uri="{FF2B5EF4-FFF2-40B4-BE49-F238E27FC236}">
                  <a16:creationId xmlns:a16="http://schemas.microsoft.com/office/drawing/2014/main" xmlns="" id="{A64E5F47-467E-4A5D-831E-FE2F64C02772}"/>
                </a:ext>
              </a:extLst>
            </p:cNvPr>
            <p:cNvSpPr txBox="1"/>
            <p:nvPr/>
          </p:nvSpPr>
          <p:spPr>
            <a:xfrm>
              <a:off x="838200" y="2088494"/>
              <a:ext cx="853440" cy="461665"/>
            </a:xfrm>
            <a:prstGeom prst="rect">
              <a:avLst/>
            </a:prstGeom>
            <a:noFill/>
          </p:spPr>
          <p:txBody>
            <a:bodyPr wrap="square" rtlCol="0">
              <a:spAutoFit/>
            </a:bodyPr>
            <a:lstStyle/>
            <a:p>
              <a:r>
                <a:rPr lang="en-US" sz="2400" dirty="0"/>
                <a:t>C</a:t>
              </a:r>
            </a:p>
          </p:txBody>
        </p:sp>
        <p:sp>
          <p:nvSpPr>
            <p:cNvPr id="7" name="TextBox 6">
              <a:extLst>
                <a:ext uri="{FF2B5EF4-FFF2-40B4-BE49-F238E27FC236}">
                  <a16:creationId xmlns:a16="http://schemas.microsoft.com/office/drawing/2014/main" xmlns="" id="{E731B07E-FF13-4EF4-9769-4D5EDA75D5D9}"/>
                </a:ext>
              </a:extLst>
            </p:cNvPr>
            <p:cNvSpPr txBox="1"/>
            <p:nvPr/>
          </p:nvSpPr>
          <p:spPr>
            <a:xfrm>
              <a:off x="838200" y="2833830"/>
              <a:ext cx="904240" cy="461665"/>
            </a:xfrm>
            <a:prstGeom prst="rect">
              <a:avLst/>
            </a:prstGeom>
            <a:noFill/>
          </p:spPr>
          <p:txBody>
            <a:bodyPr wrap="square" rtlCol="0">
              <a:spAutoFit/>
            </a:bodyPr>
            <a:lstStyle/>
            <a:p>
              <a:r>
                <a:rPr lang="en-US" sz="2400" dirty="0"/>
                <a:t>P1</a:t>
              </a:r>
            </a:p>
          </p:txBody>
        </p:sp>
        <p:sp>
          <p:nvSpPr>
            <p:cNvPr id="9" name="TextBox 8">
              <a:extLst>
                <a:ext uri="{FF2B5EF4-FFF2-40B4-BE49-F238E27FC236}">
                  <a16:creationId xmlns:a16="http://schemas.microsoft.com/office/drawing/2014/main" xmlns="" id="{AE5059C8-F55C-4857-ACC2-040B058E8DF2}"/>
                </a:ext>
              </a:extLst>
            </p:cNvPr>
            <p:cNvSpPr txBox="1"/>
            <p:nvPr/>
          </p:nvSpPr>
          <p:spPr>
            <a:xfrm>
              <a:off x="838200" y="3579166"/>
              <a:ext cx="853440" cy="461665"/>
            </a:xfrm>
            <a:prstGeom prst="rect">
              <a:avLst/>
            </a:prstGeom>
            <a:noFill/>
          </p:spPr>
          <p:txBody>
            <a:bodyPr wrap="square" rtlCol="0">
              <a:spAutoFit/>
            </a:bodyPr>
            <a:lstStyle/>
            <a:p>
              <a:r>
                <a:rPr lang="en-US" sz="2400" dirty="0"/>
                <a:t>B1</a:t>
              </a:r>
            </a:p>
          </p:txBody>
        </p:sp>
        <p:sp>
          <p:nvSpPr>
            <p:cNvPr id="10" name="TextBox 9">
              <a:extLst>
                <a:ext uri="{FF2B5EF4-FFF2-40B4-BE49-F238E27FC236}">
                  <a16:creationId xmlns:a16="http://schemas.microsoft.com/office/drawing/2014/main" xmlns="" id="{97398FB2-D3D0-4184-9598-2ADDCD1B637B}"/>
                </a:ext>
              </a:extLst>
            </p:cNvPr>
            <p:cNvSpPr txBox="1"/>
            <p:nvPr/>
          </p:nvSpPr>
          <p:spPr>
            <a:xfrm>
              <a:off x="838200" y="4334664"/>
              <a:ext cx="853440" cy="461665"/>
            </a:xfrm>
            <a:prstGeom prst="rect">
              <a:avLst/>
            </a:prstGeom>
            <a:noFill/>
          </p:spPr>
          <p:txBody>
            <a:bodyPr wrap="square" rtlCol="0">
              <a:spAutoFit/>
            </a:bodyPr>
            <a:lstStyle/>
            <a:p>
              <a:r>
                <a:rPr lang="en-US" sz="2400" dirty="0"/>
                <a:t>P2</a:t>
              </a:r>
            </a:p>
          </p:txBody>
        </p:sp>
        <p:sp>
          <p:nvSpPr>
            <p:cNvPr id="11" name="TextBox 10">
              <a:extLst>
                <a:ext uri="{FF2B5EF4-FFF2-40B4-BE49-F238E27FC236}">
                  <a16:creationId xmlns:a16="http://schemas.microsoft.com/office/drawing/2014/main" xmlns="" id="{FFF26361-A549-48F0-A87B-3FC74FD7E166}"/>
                </a:ext>
              </a:extLst>
            </p:cNvPr>
            <p:cNvSpPr txBox="1"/>
            <p:nvPr/>
          </p:nvSpPr>
          <p:spPr>
            <a:xfrm>
              <a:off x="838200" y="5106826"/>
              <a:ext cx="853440" cy="461665"/>
            </a:xfrm>
            <a:prstGeom prst="rect">
              <a:avLst/>
            </a:prstGeom>
            <a:noFill/>
          </p:spPr>
          <p:txBody>
            <a:bodyPr wrap="square" rtlCol="0">
              <a:spAutoFit/>
            </a:bodyPr>
            <a:lstStyle/>
            <a:p>
              <a:r>
                <a:rPr lang="en-US" sz="2400" dirty="0"/>
                <a:t>B2</a:t>
              </a:r>
            </a:p>
          </p:txBody>
        </p:sp>
        <p:cxnSp>
          <p:nvCxnSpPr>
            <p:cNvPr id="13" name="Straight Connector 12">
              <a:extLst>
                <a:ext uri="{FF2B5EF4-FFF2-40B4-BE49-F238E27FC236}">
                  <a16:creationId xmlns:a16="http://schemas.microsoft.com/office/drawing/2014/main" xmlns="" id="{0E6F2C13-DC07-47C4-9998-9F4E0E9D1D07}"/>
                </a:ext>
              </a:extLst>
            </p:cNvPr>
            <p:cNvCxnSpPr/>
            <p:nvPr/>
          </p:nvCxnSpPr>
          <p:spPr>
            <a:xfrm>
              <a:off x="1897811" y="2319326"/>
              <a:ext cx="8108831"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73793AB6-D4CF-4EE5-9E27-0AA6CEED53F0}"/>
                </a:ext>
              </a:extLst>
            </p:cNvPr>
            <p:cNvCxnSpPr/>
            <p:nvPr/>
          </p:nvCxnSpPr>
          <p:spPr>
            <a:xfrm>
              <a:off x="1897811" y="3064662"/>
              <a:ext cx="810883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F148928B-E629-4552-9399-CABA20639161}"/>
                </a:ext>
              </a:extLst>
            </p:cNvPr>
            <p:cNvCxnSpPr/>
            <p:nvPr/>
          </p:nvCxnSpPr>
          <p:spPr>
            <a:xfrm>
              <a:off x="1897811" y="3782364"/>
              <a:ext cx="8108831"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5EC66DE2-E22F-4166-9DD4-5AD2D2CEE251}"/>
                </a:ext>
              </a:extLst>
            </p:cNvPr>
            <p:cNvCxnSpPr/>
            <p:nvPr/>
          </p:nvCxnSpPr>
          <p:spPr>
            <a:xfrm>
              <a:off x="1897811" y="4565496"/>
              <a:ext cx="8108831"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xmlns="" id="{71D0CC11-382C-416B-B2BF-A1C057BE3E90}"/>
                </a:ext>
              </a:extLst>
            </p:cNvPr>
            <p:cNvCxnSpPr/>
            <p:nvPr/>
          </p:nvCxnSpPr>
          <p:spPr>
            <a:xfrm>
              <a:off x="1897810" y="5344929"/>
              <a:ext cx="8108831" cy="0"/>
            </a:xfrm>
            <a:prstGeom prst="line">
              <a:avLst/>
            </a:prstGeom>
          </p:spPr>
          <p:style>
            <a:lnRef idx="1">
              <a:schemeClr val="dk1"/>
            </a:lnRef>
            <a:fillRef idx="0">
              <a:schemeClr val="dk1"/>
            </a:fillRef>
            <a:effectRef idx="0">
              <a:schemeClr val="dk1"/>
            </a:effectRef>
            <a:fontRef idx="minor">
              <a:schemeClr val="tx1"/>
            </a:fontRef>
          </p:style>
        </p:cxnSp>
      </p:grpSp>
      <p:sp>
        <p:nvSpPr>
          <p:cNvPr id="19" name="TextBox 18">
            <a:extLst>
              <a:ext uri="{FF2B5EF4-FFF2-40B4-BE49-F238E27FC236}">
                <a16:creationId xmlns:a16="http://schemas.microsoft.com/office/drawing/2014/main" xmlns="" id="{46266CB4-0167-4C42-BE35-41244A6CBDDF}"/>
              </a:ext>
            </a:extLst>
          </p:cNvPr>
          <p:cNvSpPr txBox="1"/>
          <p:nvPr/>
        </p:nvSpPr>
        <p:spPr>
          <a:xfrm>
            <a:off x="2630318" y="1696885"/>
            <a:ext cx="1876452" cy="461665"/>
          </a:xfrm>
          <a:prstGeom prst="rect">
            <a:avLst/>
          </a:prstGeom>
          <a:noFill/>
        </p:spPr>
        <p:txBody>
          <a:bodyPr wrap="square" rtlCol="0">
            <a:spAutoFit/>
          </a:bodyPr>
          <a:lstStyle/>
          <a:p>
            <a:r>
              <a:rPr lang="en-US" altLang="zh-CN" sz="2400" dirty="0"/>
              <a:t>Lock</a:t>
            </a:r>
            <a:endParaRPr lang="en-US" sz="2400" dirty="0"/>
          </a:p>
        </p:txBody>
      </p:sp>
      <p:sp>
        <p:nvSpPr>
          <p:cNvPr id="20" name="TextBox 19">
            <a:extLst>
              <a:ext uri="{FF2B5EF4-FFF2-40B4-BE49-F238E27FC236}">
                <a16:creationId xmlns:a16="http://schemas.microsoft.com/office/drawing/2014/main" xmlns="" id="{0D3ADAD2-873C-4F92-AE3C-2A5A9F3A9156}"/>
              </a:ext>
            </a:extLst>
          </p:cNvPr>
          <p:cNvSpPr txBox="1"/>
          <p:nvPr/>
        </p:nvSpPr>
        <p:spPr>
          <a:xfrm>
            <a:off x="7980300" y="1631378"/>
            <a:ext cx="2543949" cy="461665"/>
          </a:xfrm>
          <a:prstGeom prst="rect">
            <a:avLst/>
          </a:prstGeom>
          <a:noFill/>
        </p:spPr>
        <p:txBody>
          <a:bodyPr wrap="square" rtlCol="0">
            <a:spAutoFit/>
          </a:bodyPr>
          <a:lstStyle/>
          <a:p>
            <a:r>
              <a:rPr lang="en-US" altLang="zh-CN" sz="2400" dirty="0"/>
              <a:t>Update and unlock</a:t>
            </a:r>
            <a:endParaRPr lang="en-US" sz="2400" dirty="0"/>
          </a:p>
        </p:txBody>
      </p:sp>
      <p:cxnSp>
        <p:nvCxnSpPr>
          <p:cNvPr id="24" name="Straight Arrow Connector 23">
            <a:extLst>
              <a:ext uri="{FF2B5EF4-FFF2-40B4-BE49-F238E27FC236}">
                <a16:creationId xmlns:a16="http://schemas.microsoft.com/office/drawing/2014/main" xmlns="" id="{BB31FD87-D1B6-4C96-95FC-3EBD8163ABA7}"/>
              </a:ext>
            </a:extLst>
          </p:cNvPr>
          <p:cNvCxnSpPr>
            <a:cxnSpLocks/>
          </p:cNvCxnSpPr>
          <p:nvPr/>
        </p:nvCxnSpPr>
        <p:spPr>
          <a:xfrm>
            <a:off x="2717452" y="2629222"/>
            <a:ext cx="510852" cy="2242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E25476F9-1796-4B3B-AC24-CBA7154C1B60}"/>
              </a:ext>
            </a:extLst>
          </p:cNvPr>
          <p:cNvCxnSpPr>
            <a:cxnSpLocks/>
          </p:cNvCxnSpPr>
          <p:nvPr/>
        </p:nvCxnSpPr>
        <p:spPr>
          <a:xfrm>
            <a:off x="2970707" y="2629222"/>
            <a:ext cx="200975" cy="73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07DC08D8-82D0-44C0-8A73-CCC0B6A60E2F}"/>
              </a:ext>
            </a:extLst>
          </p:cNvPr>
          <p:cNvCxnSpPr>
            <a:cxnSpLocks/>
          </p:cNvCxnSpPr>
          <p:nvPr/>
        </p:nvCxnSpPr>
        <p:spPr>
          <a:xfrm>
            <a:off x="4534339" y="2663304"/>
            <a:ext cx="328090" cy="73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AC7E5E3F-80E1-4A30-9261-9F86A177A107}"/>
              </a:ext>
            </a:extLst>
          </p:cNvPr>
          <p:cNvCxnSpPr/>
          <p:nvPr/>
        </p:nvCxnSpPr>
        <p:spPr>
          <a:xfrm flipV="1">
            <a:off x="4887080" y="2646975"/>
            <a:ext cx="354115" cy="724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561A4569-3841-48BF-B571-3528E8CBE4B7}"/>
              </a:ext>
            </a:extLst>
          </p:cNvPr>
          <p:cNvCxnSpPr>
            <a:cxnSpLocks/>
          </p:cNvCxnSpPr>
          <p:nvPr/>
        </p:nvCxnSpPr>
        <p:spPr>
          <a:xfrm flipV="1">
            <a:off x="3239933" y="2629222"/>
            <a:ext cx="537566" cy="2271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B4226A2E-B550-4B56-94D3-B44CD9D48B3B}"/>
              </a:ext>
            </a:extLst>
          </p:cNvPr>
          <p:cNvCxnSpPr>
            <a:cxnSpLocks/>
          </p:cNvCxnSpPr>
          <p:nvPr/>
        </p:nvCxnSpPr>
        <p:spPr>
          <a:xfrm flipV="1">
            <a:off x="3231258" y="2577778"/>
            <a:ext cx="165405" cy="731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F3440982-C51A-48B9-9307-8F83C60F0EE2}"/>
              </a:ext>
            </a:extLst>
          </p:cNvPr>
          <p:cNvCxnSpPr>
            <a:cxnSpLocks/>
          </p:cNvCxnSpPr>
          <p:nvPr/>
        </p:nvCxnSpPr>
        <p:spPr>
          <a:xfrm>
            <a:off x="6084915" y="2629222"/>
            <a:ext cx="593156" cy="3025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B4B167D2-C750-4A48-9895-6F333E82DF91}"/>
              </a:ext>
            </a:extLst>
          </p:cNvPr>
          <p:cNvCxnSpPr>
            <a:cxnSpLocks/>
          </p:cNvCxnSpPr>
          <p:nvPr/>
        </p:nvCxnSpPr>
        <p:spPr>
          <a:xfrm>
            <a:off x="6387157" y="2629222"/>
            <a:ext cx="350414" cy="147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CBD1AE28-409B-4B85-A3E2-49084D398BE9}"/>
              </a:ext>
            </a:extLst>
          </p:cNvPr>
          <p:cNvCxnSpPr>
            <a:cxnSpLocks/>
          </p:cNvCxnSpPr>
          <p:nvPr/>
        </p:nvCxnSpPr>
        <p:spPr>
          <a:xfrm flipV="1">
            <a:off x="6711043" y="2629222"/>
            <a:ext cx="885052" cy="300413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6ABD8E35-F852-488F-8A40-41AC660C741A}"/>
              </a:ext>
            </a:extLst>
          </p:cNvPr>
          <p:cNvCxnSpPr>
            <a:cxnSpLocks/>
          </p:cNvCxnSpPr>
          <p:nvPr/>
        </p:nvCxnSpPr>
        <p:spPr>
          <a:xfrm flipV="1">
            <a:off x="6776044" y="2607546"/>
            <a:ext cx="491774" cy="149889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40C33BA1-04B2-48DF-B98E-7026909EDFA5}"/>
              </a:ext>
            </a:extLst>
          </p:cNvPr>
          <p:cNvSpPr txBox="1"/>
          <p:nvPr/>
        </p:nvSpPr>
        <p:spPr>
          <a:xfrm>
            <a:off x="4353893" y="1703830"/>
            <a:ext cx="1876452" cy="461665"/>
          </a:xfrm>
          <a:prstGeom prst="rect">
            <a:avLst/>
          </a:prstGeom>
          <a:noFill/>
        </p:spPr>
        <p:txBody>
          <a:bodyPr wrap="square" rtlCol="0">
            <a:spAutoFit/>
          </a:bodyPr>
          <a:lstStyle/>
          <a:p>
            <a:r>
              <a:rPr lang="en-US" altLang="zh-CN" sz="2400" dirty="0"/>
              <a:t>Validate</a:t>
            </a:r>
            <a:endParaRPr lang="en-US" sz="2400" dirty="0"/>
          </a:p>
        </p:txBody>
      </p:sp>
      <p:sp>
        <p:nvSpPr>
          <p:cNvPr id="61" name="TextBox 60">
            <a:extLst>
              <a:ext uri="{FF2B5EF4-FFF2-40B4-BE49-F238E27FC236}">
                <a16:creationId xmlns:a16="http://schemas.microsoft.com/office/drawing/2014/main" xmlns="" id="{A3E7C8B3-083F-4710-9CF0-B51B996972FE}"/>
              </a:ext>
            </a:extLst>
          </p:cNvPr>
          <p:cNvSpPr txBox="1"/>
          <p:nvPr/>
        </p:nvSpPr>
        <p:spPr>
          <a:xfrm>
            <a:off x="6133134" y="1649651"/>
            <a:ext cx="1876452" cy="461665"/>
          </a:xfrm>
          <a:prstGeom prst="rect">
            <a:avLst/>
          </a:prstGeom>
          <a:noFill/>
        </p:spPr>
        <p:txBody>
          <a:bodyPr wrap="square" rtlCol="0">
            <a:spAutoFit/>
          </a:bodyPr>
          <a:lstStyle/>
          <a:p>
            <a:r>
              <a:rPr lang="en-US" altLang="zh-CN" sz="2400" dirty="0"/>
              <a:t>Replicate</a:t>
            </a:r>
            <a:endParaRPr lang="en-US" sz="2400" dirty="0"/>
          </a:p>
        </p:txBody>
      </p:sp>
      <p:cxnSp>
        <p:nvCxnSpPr>
          <p:cNvPr id="62" name="Straight Arrow Connector 61">
            <a:extLst>
              <a:ext uri="{FF2B5EF4-FFF2-40B4-BE49-F238E27FC236}">
                <a16:creationId xmlns:a16="http://schemas.microsoft.com/office/drawing/2014/main" xmlns="" id="{86C1CF5C-2E02-4B7D-8EB4-F6673DB9BE40}"/>
              </a:ext>
            </a:extLst>
          </p:cNvPr>
          <p:cNvCxnSpPr>
            <a:cxnSpLocks/>
          </p:cNvCxnSpPr>
          <p:nvPr/>
        </p:nvCxnSpPr>
        <p:spPr>
          <a:xfrm>
            <a:off x="8673778" y="2629222"/>
            <a:ext cx="510852" cy="2242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89C9157F-9A0A-46FD-8B3A-C0CD12613639}"/>
              </a:ext>
            </a:extLst>
          </p:cNvPr>
          <p:cNvCxnSpPr>
            <a:cxnSpLocks/>
          </p:cNvCxnSpPr>
          <p:nvPr/>
        </p:nvCxnSpPr>
        <p:spPr>
          <a:xfrm>
            <a:off x="8927033" y="2629222"/>
            <a:ext cx="200975" cy="73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ACEF4C2B-F46A-4F20-9459-43F90CE91604}"/>
              </a:ext>
            </a:extLst>
          </p:cNvPr>
          <p:cNvCxnSpPr>
            <a:cxnSpLocks/>
          </p:cNvCxnSpPr>
          <p:nvPr/>
        </p:nvCxnSpPr>
        <p:spPr>
          <a:xfrm flipV="1">
            <a:off x="9196259" y="2619062"/>
            <a:ext cx="537566" cy="227128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FE1D2649-726B-4C0E-9E00-508BFFD338AA}"/>
              </a:ext>
            </a:extLst>
          </p:cNvPr>
          <p:cNvCxnSpPr>
            <a:cxnSpLocks/>
          </p:cNvCxnSpPr>
          <p:nvPr/>
        </p:nvCxnSpPr>
        <p:spPr>
          <a:xfrm flipV="1">
            <a:off x="9187584" y="2598098"/>
            <a:ext cx="165405" cy="73135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64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500"/>
                                        <p:tgtEl>
                                          <p:spTgt spid="62"/>
                                        </p:tgtEl>
                                      </p:cBhvr>
                                    </p:animEffect>
                                  </p:childTnLst>
                                </p:cTn>
                              </p:par>
                              <p:par>
                                <p:cTn id="50" presetID="10" presetClass="entr" presetSubtype="0"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500"/>
                                        <p:tgtEl>
                                          <p:spTgt spid="65"/>
                                        </p:tgtEl>
                                      </p:cBhvr>
                                    </p:animEffect>
                                  </p:childTnLst>
                                </p:cTn>
                              </p:par>
                              <p:par>
                                <p:cTn id="58" presetID="10" presetClass="entr" presetSubtype="0" fill="hold"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1E3DE2B-2306-494E-9555-804088C7DBED}"/>
              </a:ext>
            </a:extLst>
          </p:cNvPr>
          <p:cNvSpPr>
            <a:spLocks noGrp="1"/>
          </p:cNvSpPr>
          <p:nvPr>
            <p:ph type="title"/>
          </p:nvPr>
        </p:nvSpPr>
        <p:spPr>
          <a:xfrm>
            <a:off x="838200" y="365125"/>
            <a:ext cx="10515600" cy="1325563"/>
          </a:xfrm>
        </p:spPr>
        <p:txBody>
          <a:bodyPr/>
          <a:lstStyle/>
          <a:p>
            <a:r>
              <a:rPr lang="en-US" altLang="zh-CN" dirty="0"/>
              <a:t>One-sided operations</a:t>
            </a:r>
            <a:endParaRPr lang="en-US" dirty="0"/>
          </a:p>
        </p:txBody>
      </p:sp>
      <p:sp>
        <p:nvSpPr>
          <p:cNvPr id="6" name="Content Placeholder 2">
            <a:extLst>
              <a:ext uri="{FF2B5EF4-FFF2-40B4-BE49-F238E27FC236}">
                <a16:creationId xmlns:a16="http://schemas.microsoft.com/office/drawing/2014/main" xmlns="" id="{AD76887D-37CA-4386-B727-424B52F0807E}"/>
              </a:ext>
            </a:extLst>
          </p:cNvPr>
          <p:cNvSpPr>
            <a:spLocks noGrp="1"/>
          </p:cNvSpPr>
          <p:nvPr>
            <p:ph idx="1"/>
          </p:nvPr>
        </p:nvSpPr>
        <p:spPr>
          <a:xfrm>
            <a:off x="838200" y="1253331"/>
            <a:ext cx="10515600" cy="4351338"/>
          </a:xfrm>
        </p:spPr>
        <p:txBody>
          <a:bodyPr>
            <a:normAutofit/>
          </a:bodyPr>
          <a:lstStyle/>
          <a:p>
            <a:endParaRPr lang="en-US" dirty="0"/>
          </a:p>
          <a:p>
            <a:r>
              <a:rPr lang="en-US" dirty="0"/>
              <a:t>Complicate recovery</a:t>
            </a:r>
          </a:p>
          <a:p>
            <a:pPr lvl="1"/>
            <a:r>
              <a:rPr lang="en-US" dirty="0"/>
              <a:t>CPU does not process remote accesses</a:t>
            </a:r>
          </a:p>
          <a:p>
            <a:pPr lvl="1"/>
            <a:r>
              <a:rPr lang="en-US" dirty="0"/>
              <a:t>Cannot rely on CPU rejecting messages</a:t>
            </a:r>
          </a:p>
          <a:p>
            <a:pPr marL="457200" lvl="1" indent="0">
              <a:buNone/>
            </a:pPr>
            <a:endParaRPr lang="en-US" dirty="0"/>
          </a:p>
          <a:p>
            <a:r>
              <a:rPr lang="en-US" dirty="0"/>
              <a:t>Changes:</a:t>
            </a:r>
          </a:p>
          <a:p>
            <a:pPr lvl="1"/>
            <a:r>
              <a:rPr lang="en-US" dirty="0"/>
              <a:t>Configuration change: Precise membership</a:t>
            </a:r>
          </a:p>
          <a:p>
            <a:pPr lvl="1"/>
            <a:r>
              <a:rPr lang="en-US" dirty="0"/>
              <a:t>Recovery: Drain logs before recovering</a:t>
            </a:r>
          </a:p>
          <a:p>
            <a:pPr marL="0" indent="0">
              <a:buNone/>
            </a:pPr>
            <a:endParaRPr lang="en-US" dirty="0"/>
          </a:p>
          <a:p>
            <a:pPr lvl="1"/>
            <a:endParaRPr lang="en-US" dirty="0"/>
          </a:p>
        </p:txBody>
      </p:sp>
    </p:spTree>
    <p:extLst>
      <p:ext uri="{BB962C8B-B14F-4D97-AF65-F5344CB8AC3E}">
        <p14:creationId xmlns:p14="http://schemas.microsoft.com/office/powerpoint/2010/main" val="125936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FaRM</a:t>
            </a:r>
            <a:endParaRPr lang="en-US" dirty="0"/>
          </a:p>
        </p:txBody>
      </p:sp>
      <p:sp>
        <p:nvSpPr>
          <p:cNvPr id="3" name="Content Placeholder 2"/>
          <p:cNvSpPr>
            <a:spLocks noGrp="1"/>
          </p:cNvSpPr>
          <p:nvPr>
            <p:ph idx="1"/>
          </p:nvPr>
        </p:nvSpPr>
        <p:spPr/>
        <p:txBody>
          <a:bodyPr>
            <a:normAutofit/>
          </a:bodyPr>
          <a:lstStyle/>
          <a:p>
            <a:r>
              <a:rPr lang="en-US" altLang="zh-CN" dirty="0"/>
              <a:t>A</a:t>
            </a:r>
            <a:r>
              <a:rPr lang="en-US" dirty="0" smtClean="0"/>
              <a:t> </a:t>
            </a:r>
            <a:r>
              <a:rPr lang="en-US" dirty="0"/>
              <a:t>new main memory distributed computing platform that exploits RDMA to </a:t>
            </a:r>
            <a:r>
              <a:rPr lang="en-US" dirty="0" smtClean="0"/>
              <a:t>improve</a:t>
            </a:r>
            <a:r>
              <a:rPr lang="zh-CN" altLang="en-US" dirty="0"/>
              <a:t> </a:t>
            </a:r>
            <a:r>
              <a:rPr lang="en-US" altLang="zh-CN" dirty="0" smtClean="0"/>
              <a:t>performance</a:t>
            </a:r>
          </a:p>
          <a:p>
            <a:endParaRPr lang="en-US" altLang="zh-CN" dirty="0"/>
          </a:p>
          <a:p>
            <a:r>
              <a:rPr lang="en-US" altLang="zh-CN" dirty="0"/>
              <a:t>T</a:t>
            </a:r>
            <a:r>
              <a:rPr lang="en-US" dirty="0" smtClean="0"/>
              <a:t>wo mechanisms</a:t>
            </a:r>
            <a:r>
              <a:rPr lang="en-US" altLang="zh-CN" dirty="0" smtClean="0"/>
              <a:t>:</a:t>
            </a:r>
            <a:r>
              <a:rPr lang="en-US" dirty="0"/>
              <a:t> </a:t>
            </a:r>
            <a:r>
              <a:rPr lang="en-US" altLang="zh-CN" dirty="0" smtClean="0"/>
              <a:t>L</a:t>
            </a:r>
            <a:r>
              <a:rPr lang="en-US" dirty="0" smtClean="0"/>
              <a:t>ock-free </a:t>
            </a:r>
            <a:r>
              <a:rPr lang="en-US" dirty="0"/>
              <a:t>reads over </a:t>
            </a:r>
            <a:r>
              <a:rPr lang="en-US" dirty="0" smtClean="0"/>
              <a:t>RDMA</a:t>
            </a:r>
            <a:r>
              <a:rPr lang="en-US" altLang="zh-CN" dirty="0" smtClean="0"/>
              <a:t>;</a:t>
            </a:r>
            <a:r>
              <a:rPr lang="zh-CN" altLang="en-US" dirty="0" smtClean="0"/>
              <a:t> </a:t>
            </a:r>
            <a:r>
              <a:rPr lang="en-US" altLang="zh-CN" dirty="0"/>
              <a:t>C</a:t>
            </a:r>
            <a:r>
              <a:rPr lang="en-US" dirty="0" smtClean="0"/>
              <a:t>ollocating </a:t>
            </a:r>
            <a:r>
              <a:rPr lang="en-US" dirty="0"/>
              <a:t>objects </a:t>
            </a:r>
            <a:endParaRPr lang="en-US" dirty="0"/>
          </a:p>
          <a:p>
            <a:endParaRPr lang="en-US" dirty="0" smtClean="0"/>
          </a:p>
          <a:p>
            <a:r>
              <a:rPr lang="en-US" altLang="zh-CN" dirty="0"/>
              <a:t>P</a:t>
            </a:r>
            <a:r>
              <a:rPr lang="en-US" dirty="0"/>
              <a:t>rovide distributed transactions with strict </a:t>
            </a:r>
            <a:r>
              <a:rPr lang="en-US" dirty="0" err="1" smtClean="0"/>
              <a:t>serializability</a:t>
            </a:r>
            <a:r>
              <a:rPr lang="en-US" altLang="zh-CN" dirty="0" smtClean="0"/>
              <a:t>.</a:t>
            </a:r>
            <a:r>
              <a:rPr lang="zh-CN" altLang="en-US" dirty="0" smtClean="0"/>
              <a:t> </a:t>
            </a:r>
            <a:endParaRPr lang="en-US" altLang="zh-CN" dirty="0" smtClean="0"/>
          </a:p>
          <a:p>
            <a:endParaRPr lang="en-US" altLang="zh-CN" dirty="0"/>
          </a:p>
          <a:p>
            <a:r>
              <a:rPr lang="en-US" altLang="zh-CN" dirty="0" smtClean="0"/>
              <a:t>Duality</a:t>
            </a:r>
            <a:r>
              <a:rPr lang="zh-CN" altLang="en-US" dirty="0" smtClean="0"/>
              <a:t> </a:t>
            </a:r>
            <a:r>
              <a:rPr lang="en-US" altLang="zh-CN" dirty="0" smtClean="0"/>
              <a:t>and</a:t>
            </a:r>
            <a:r>
              <a:rPr lang="zh-CN" altLang="en-US" dirty="0" smtClean="0"/>
              <a:t> </a:t>
            </a:r>
            <a:r>
              <a:rPr lang="en-US" altLang="zh-CN" dirty="0" smtClean="0"/>
              <a:t>efficient</a:t>
            </a:r>
            <a:r>
              <a:rPr lang="zh-CN" altLang="en-US" dirty="0" smtClean="0"/>
              <a:t> </a:t>
            </a:r>
            <a:r>
              <a:rPr lang="en-US" altLang="zh-CN" dirty="0" smtClean="0"/>
              <a:t>fault</a:t>
            </a:r>
            <a:r>
              <a:rPr lang="zh-CN" altLang="en-US" dirty="0" smtClean="0"/>
              <a:t> </a:t>
            </a:r>
            <a:r>
              <a:rPr lang="en-US" altLang="zh-CN" dirty="0" smtClean="0"/>
              <a:t>tolerance</a:t>
            </a:r>
            <a:r>
              <a:rPr lang="zh-CN" altLang="en-US" dirty="0" smtClean="0"/>
              <a:t> </a:t>
            </a:r>
            <a:r>
              <a:rPr lang="en-US" altLang="zh-CN" dirty="0" smtClean="0"/>
              <a:t>during</a:t>
            </a:r>
            <a:r>
              <a:rPr lang="zh-CN" altLang="en-US" dirty="0" smtClean="0"/>
              <a:t> </a:t>
            </a:r>
            <a:r>
              <a:rPr lang="en-US" altLang="zh-CN" dirty="0" smtClean="0"/>
              <a:t>transaction</a:t>
            </a:r>
          </a:p>
          <a:p>
            <a:endParaRPr lang="en-US" dirty="0"/>
          </a:p>
          <a:p>
            <a:endParaRPr lang="en-US" dirty="0" smtClean="0"/>
          </a:p>
          <a:p>
            <a:endParaRPr lang="en-US" dirty="0"/>
          </a:p>
        </p:txBody>
      </p:sp>
    </p:spTree>
    <p:extLst>
      <p:ext uri="{BB962C8B-B14F-4D97-AF65-F5344CB8AC3E}">
        <p14:creationId xmlns:p14="http://schemas.microsoft.com/office/powerpoint/2010/main" val="1200402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1E3DE2B-2306-494E-9555-804088C7DBED}"/>
              </a:ext>
            </a:extLst>
          </p:cNvPr>
          <p:cNvSpPr>
            <a:spLocks noGrp="1"/>
          </p:cNvSpPr>
          <p:nvPr>
            <p:ph type="title"/>
          </p:nvPr>
        </p:nvSpPr>
        <p:spPr>
          <a:xfrm>
            <a:off x="838200" y="365125"/>
            <a:ext cx="10515600" cy="1325563"/>
          </a:xfrm>
        </p:spPr>
        <p:txBody>
          <a:bodyPr/>
          <a:lstStyle/>
          <a:p>
            <a:r>
              <a:rPr lang="en-US" altLang="zh-CN" dirty="0"/>
              <a:t>Failure recovery steps</a:t>
            </a:r>
            <a:endParaRPr lang="en-US" dirty="0"/>
          </a:p>
        </p:txBody>
      </p:sp>
      <p:sp>
        <p:nvSpPr>
          <p:cNvPr id="6" name="Content Placeholder 2">
            <a:extLst>
              <a:ext uri="{FF2B5EF4-FFF2-40B4-BE49-F238E27FC236}">
                <a16:creationId xmlns:a16="http://schemas.microsoft.com/office/drawing/2014/main" xmlns="" id="{AD76887D-37CA-4386-B727-424B52F0807E}"/>
              </a:ext>
            </a:extLst>
          </p:cNvPr>
          <p:cNvSpPr>
            <a:spLocks noGrp="1"/>
          </p:cNvSpPr>
          <p:nvPr>
            <p:ph idx="1"/>
          </p:nvPr>
        </p:nvSpPr>
        <p:spPr>
          <a:xfrm>
            <a:off x="838200" y="1253331"/>
            <a:ext cx="10515600" cy="4351338"/>
          </a:xfrm>
        </p:spPr>
        <p:txBody>
          <a:bodyPr>
            <a:normAutofit/>
          </a:bodyPr>
          <a:lstStyle/>
          <a:p>
            <a:endParaRPr lang="en-US" dirty="0"/>
          </a:p>
          <a:p>
            <a:pPr marL="514350" indent="-514350">
              <a:buAutoNum type="arabicPeriod"/>
            </a:pPr>
            <a:r>
              <a:rPr lang="en-US" dirty="0"/>
              <a:t>Detect failure</a:t>
            </a:r>
          </a:p>
          <a:p>
            <a:pPr marL="514350" indent="-514350">
              <a:buAutoNum type="arabicPeriod"/>
            </a:pPr>
            <a:r>
              <a:rPr lang="en-US" dirty="0"/>
              <a:t>Change configuration</a:t>
            </a:r>
          </a:p>
          <a:p>
            <a:pPr marL="514350" indent="-514350">
              <a:buAutoNum type="arabicPeriod"/>
            </a:pPr>
            <a:r>
              <a:rPr lang="en-US" dirty="0"/>
              <a:t>Recover transactions</a:t>
            </a:r>
          </a:p>
          <a:p>
            <a:pPr marL="514350" indent="-514350">
              <a:buAutoNum type="arabicPeriod"/>
            </a:pPr>
            <a:r>
              <a:rPr lang="en-US" dirty="0"/>
              <a:t>Recover data</a:t>
            </a:r>
          </a:p>
          <a:p>
            <a:pPr marL="0" indent="0">
              <a:buNone/>
            </a:pPr>
            <a:endParaRPr lang="en-US" dirty="0"/>
          </a:p>
          <a:p>
            <a:pPr lvl="1"/>
            <a:endParaRPr lang="en-US" dirty="0"/>
          </a:p>
        </p:txBody>
      </p:sp>
    </p:spTree>
    <p:extLst>
      <p:ext uri="{BB962C8B-B14F-4D97-AF65-F5344CB8AC3E}">
        <p14:creationId xmlns:p14="http://schemas.microsoft.com/office/powerpoint/2010/main" val="1043334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1E3DE2B-2306-494E-9555-804088C7DBED}"/>
              </a:ext>
            </a:extLst>
          </p:cNvPr>
          <p:cNvSpPr>
            <a:spLocks noGrp="1"/>
          </p:cNvSpPr>
          <p:nvPr>
            <p:ph type="title"/>
          </p:nvPr>
        </p:nvSpPr>
        <p:spPr>
          <a:xfrm>
            <a:off x="838200" y="365125"/>
            <a:ext cx="10515600" cy="1325563"/>
          </a:xfrm>
        </p:spPr>
        <p:txBody>
          <a:bodyPr/>
          <a:lstStyle/>
          <a:p>
            <a:r>
              <a:rPr lang="en-US" altLang="zh-CN" dirty="0"/>
              <a:t>Transaction recovery</a:t>
            </a:r>
            <a:endParaRPr lang="en-US" dirty="0"/>
          </a:p>
        </p:txBody>
      </p:sp>
      <p:sp>
        <p:nvSpPr>
          <p:cNvPr id="6" name="Content Placeholder 2">
            <a:extLst>
              <a:ext uri="{FF2B5EF4-FFF2-40B4-BE49-F238E27FC236}">
                <a16:creationId xmlns:a16="http://schemas.microsoft.com/office/drawing/2014/main" xmlns="" id="{AD76887D-37CA-4386-B727-424B52F0807E}"/>
              </a:ext>
            </a:extLst>
          </p:cNvPr>
          <p:cNvSpPr>
            <a:spLocks noGrp="1"/>
          </p:cNvSpPr>
          <p:nvPr>
            <p:ph idx="1"/>
          </p:nvPr>
        </p:nvSpPr>
        <p:spPr>
          <a:xfrm>
            <a:off x="929640" y="1253331"/>
            <a:ext cx="10515600" cy="4351338"/>
          </a:xfrm>
        </p:spPr>
        <p:txBody>
          <a:bodyPr>
            <a:normAutofit/>
          </a:bodyPr>
          <a:lstStyle/>
          <a:p>
            <a:pPr marL="0" indent="0">
              <a:buNone/>
            </a:pPr>
            <a:endParaRPr lang="en-US" dirty="0"/>
          </a:p>
          <a:p>
            <a:pPr marL="0" indent="0">
              <a:buNone/>
            </a:pPr>
            <a:r>
              <a:rPr lang="en-US" dirty="0"/>
              <a:t>Use parallelism</a:t>
            </a:r>
          </a:p>
          <a:p>
            <a:r>
              <a:rPr lang="en-US" dirty="0"/>
              <a:t>All message logs in parallel (Draining)</a:t>
            </a:r>
          </a:p>
          <a:p>
            <a:r>
              <a:rPr lang="en-US" dirty="0"/>
              <a:t>All regions in parallel (Find recovery transactions, Lock, Replicate log)</a:t>
            </a:r>
          </a:p>
          <a:p>
            <a:r>
              <a:rPr lang="en-US" dirty="0"/>
              <a:t>All recovering transactions in parallel (</a:t>
            </a:r>
            <a:r>
              <a:rPr lang="en-US" altLang="zh-CN" dirty="0"/>
              <a:t>Vote and Decide</a:t>
            </a:r>
            <a:r>
              <a:rPr lang="en-US" dirty="0"/>
              <a:t>)</a:t>
            </a:r>
          </a:p>
          <a:p>
            <a:pPr marL="0" indent="0">
              <a:buNone/>
            </a:pPr>
            <a:endParaRPr lang="en-US" dirty="0"/>
          </a:p>
        </p:txBody>
      </p:sp>
    </p:spTree>
    <p:extLst>
      <p:ext uri="{BB962C8B-B14F-4D97-AF65-F5344CB8AC3E}">
        <p14:creationId xmlns:p14="http://schemas.microsoft.com/office/powerpoint/2010/main" val="150746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1E3DE2B-2306-494E-9555-804088C7DBED}"/>
              </a:ext>
            </a:extLst>
          </p:cNvPr>
          <p:cNvSpPr>
            <a:spLocks noGrp="1"/>
          </p:cNvSpPr>
          <p:nvPr>
            <p:ph type="title"/>
          </p:nvPr>
        </p:nvSpPr>
        <p:spPr>
          <a:xfrm>
            <a:off x="838200" y="291973"/>
            <a:ext cx="10515600" cy="1325563"/>
          </a:xfrm>
        </p:spPr>
        <p:txBody>
          <a:bodyPr/>
          <a:lstStyle/>
          <a:p>
            <a:r>
              <a:rPr lang="en-US" altLang="zh-CN" dirty="0"/>
              <a:t>Data recovery</a:t>
            </a:r>
            <a:endParaRPr lang="en-US" dirty="0"/>
          </a:p>
        </p:txBody>
      </p:sp>
      <p:sp>
        <p:nvSpPr>
          <p:cNvPr id="6" name="Content Placeholder 2">
            <a:extLst>
              <a:ext uri="{FF2B5EF4-FFF2-40B4-BE49-F238E27FC236}">
                <a16:creationId xmlns:a16="http://schemas.microsoft.com/office/drawing/2014/main" xmlns="" id="{AD76887D-37CA-4386-B727-424B52F0807E}"/>
              </a:ext>
            </a:extLst>
          </p:cNvPr>
          <p:cNvSpPr>
            <a:spLocks noGrp="1"/>
          </p:cNvSpPr>
          <p:nvPr>
            <p:ph idx="1"/>
          </p:nvPr>
        </p:nvSpPr>
        <p:spPr>
          <a:xfrm>
            <a:off x="838200" y="1253331"/>
            <a:ext cx="10515600" cy="4351338"/>
          </a:xfrm>
        </p:spPr>
        <p:txBody>
          <a:bodyPr>
            <a:normAutofit/>
          </a:bodyPr>
          <a:lstStyle/>
          <a:p>
            <a:pPr marL="0" indent="0">
              <a:buNone/>
            </a:pPr>
            <a:endParaRPr lang="en-US" dirty="0"/>
          </a:p>
          <a:p>
            <a:r>
              <a:rPr lang="en-US" dirty="0"/>
              <a:t>Parallelize data replication</a:t>
            </a:r>
          </a:p>
          <a:p>
            <a:r>
              <a:rPr lang="en-US" dirty="0"/>
              <a:t>Done in background</a:t>
            </a:r>
          </a:p>
          <a:p>
            <a:pPr lvl="1"/>
            <a:endParaRPr lang="en-US" dirty="0"/>
          </a:p>
        </p:txBody>
      </p:sp>
    </p:spTree>
    <p:extLst>
      <p:ext uri="{BB962C8B-B14F-4D97-AF65-F5344CB8AC3E}">
        <p14:creationId xmlns:p14="http://schemas.microsoft.com/office/powerpoint/2010/main" val="7719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FaRM</a:t>
            </a:r>
            <a:endParaRPr lang="en-US" dirty="0"/>
          </a:p>
        </p:txBody>
      </p:sp>
      <p:sp>
        <p:nvSpPr>
          <p:cNvPr id="3" name="Content Placeholder 2"/>
          <p:cNvSpPr>
            <a:spLocks noGrp="1"/>
          </p:cNvSpPr>
          <p:nvPr>
            <p:ph idx="1"/>
          </p:nvPr>
        </p:nvSpPr>
        <p:spPr/>
        <p:txBody>
          <a:bodyPr/>
          <a:lstStyle/>
          <a:p>
            <a:endParaRPr lang="en-US" dirty="0" smtClean="0"/>
          </a:p>
          <a:p>
            <a:r>
              <a:rPr lang="en-US" dirty="0" smtClean="0"/>
              <a:t>RDMA </a:t>
            </a:r>
            <a:r>
              <a:rPr lang="en-US" altLang="zh-CN" dirty="0" smtClean="0"/>
              <a:t>is</a:t>
            </a:r>
            <a:r>
              <a:rPr lang="en-US" dirty="0" smtClean="0"/>
              <a:t> 23x slower than local memory</a:t>
            </a:r>
          </a:p>
          <a:p>
            <a:endParaRPr lang="en-US" dirty="0"/>
          </a:p>
          <a:p>
            <a:r>
              <a:rPr lang="en-US" altLang="zh-CN" dirty="0" smtClean="0"/>
              <a:t>Locality</a:t>
            </a:r>
            <a:r>
              <a:rPr lang="zh-CN" altLang="en-US" dirty="0" smtClean="0"/>
              <a:t> </a:t>
            </a:r>
            <a:r>
              <a:rPr lang="en-US" altLang="zh-CN" dirty="0" smtClean="0"/>
              <a:t>first,</a:t>
            </a:r>
            <a:r>
              <a:rPr lang="zh-CN" altLang="en-US" dirty="0"/>
              <a:t> </a:t>
            </a:r>
            <a:r>
              <a:rPr lang="en-US" altLang="zh-CN" dirty="0" smtClean="0"/>
              <a:t>then</a:t>
            </a:r>
            <a:r>
              <a:rPr lang="zh-CN" altLang="en-US" dirty="0" smtClean="0"/>
              <a:t> </a:t>
            </a:r>
            <a:r>
              <a:rPr lang="en-US" altLang="zh-CN" dirty="0" smtClean="0"/>
              <a:t>RDMA</a:t>
            </a:r>
            <a:endParaRPr lang="en-US" dirty="0"/>
          </a:p>
        </p:txBody>
      </p:sp>
    </p:spTree>
    <p:extLst>
      <p:ext uri="{BB962C8B-B14F-4D97-AF65-F5344CB8AC3E}">
        <p14:creationId xmlns:p14="http://schemas.microsoft.com/office/powerpoint/2010/main" val="449904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primitives </a:t>
            </a:r>
          </a:p>
        </p:txBody>
      </p:sp>
      <p:sp>
        <p:nvSpPr>
          <p:cNvPr id="3" name="Content Placeholder 2"/>
          <p:cNvSpPr>
            <a:spLocks noGrp="1"/>
          </p:cNvSpPr>
          <p:nvPr>
            <p:ph idx="1"/>
          </p:nvPr>
        </p:nvSpPr>
        <p:spPr>
          <a:xfrm>
            <a:off x="838200" y="1825625"/>
            <a:ext cx="6239494" cy="4351338"/>
          </a:xfrm>
        </p:spPr>
        <p:txBody>
          <a:bodyPr/>
          <a:lstStyle/>
          <a:p>
            <a:r>
              <a:rPr lang="en-US" altLang="zh-CN" dirty="0" smtClean="0"/>
              <a:t>O</a:t>
            </a:r>
            <a:r>
              <a:rPr lang="en-US" dirty="0" smtClean="0"/>
              <a:t>ne-sided </a:t>
            </a:r>
            <a:r>
              <a:rPr lang="en-US" dirty="0"/>
              <a:t>RDMA </a:t>
            </a:r>
            <a:r>
              <a:rPr lang="en-US" dirty="0" smtClean="0"/>
              <a:t>read</a:t>
            </a:r>
            <a:r>
              <a:rPr lang="en-US" altLang="zh-CN" dirty="0" smtClean="0"/>
              <a:t>s</a:t>
            </a:r>
            <a:r>
              <a:rPr lang="en-US" dirty="0" smtClean="0"/>
              <a:t> </a:t>
            </a:r>
            <a:r>
              <a:rPr lang="en-US" altLang="zh-CN" dirty="0" smtClean="0"/>
              <a:t>&amp;</a:t>
            </a:r>
            <a:r>
              <a:rPr lang="zh-CN" altLang="en-US" dirty="0" smtClean="0"/>
              <a:t> </a:t>
            </a:r>
            <a:r>
              <a:rPr lang="en-US" altLang="zh-CN" dirty="0" smtClean="0"/>
              <a:t>RDMA</a:t>
            </a:r>
            <a:r>
              <a:rPr lang="zh-CN" altLang="en-US" dirty="0" smtClean="0"/>
              <a:t> </a:t>
            </a:r>
            <a:r>
              <a:rPr lang="en-US" altLang="zh-CN" dirty="0" smtClean="0"/>
              <a:t>writes</a:t>
            </a:r>
          </a:p>
          <a:p>
            <a:endParaRPr lang="en-US" altLang="zh-CN" dirty="0"/>
          </a:p>
          <a:p>
            <a:r>
              <a:rPr lang="en-US" altLang="zh-CN" dirty="0" smtClean="0"/>
              <a:t>Circular</a:t>
            </a:r>
            <a:r>
              <a:rPr lang="zh-CN" altLang="en-US" dirty="0" smtClean="0"/>
              <a:t> </a:t>
            </a:r>
            <a:r>
              <a:rPr lang="en-US" altLang="zh-CN" dirty="0"/>
              <a:t>b</a:t>
            </a:r>
            <a:r>
              <a:rPr lang="en-US" altLang="zh-CN" dirty="0" smtClean="0"/>
              <a:t>uffer</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receiver</a:t>
            </a:r>
          </a:p>
          <a:p>
            <a:pPr lvl="1"/>
            <a:r>
              <a:rPr lang="en-US" altLang="zh-CN" dirty="0" smtClean="0"/>
              <a:t>Polls</a:t>
            </a:r>
            <a:r>
              <a:rPr lang="zh-CN" altLang="en-US" dirty="0" smtClean="0"/>
              <a:t> </a:t>
            </a:r>
            <a:r>
              <a:rPr lang="en-US" altLang="zh-CN" dirty="0" smtClean="0"/>
              <a:t>message</a:t>
            </a:r>
            <a:r>
              <a:rPr lang="zh-CN" altLang="en-US" dirty="0" smtClean="0"/>
              <a:t> </a:t>
            </a:r>
            <a:r>
              <a:rPr lang="en-US" altLang="zh-CN" dirty="0" smtClean="0"/>
              <a:t>at</a:t>
            </a:r>
            <a:r>
              <a:rPr lang="zh-CN" altLang="en-US" dirty="0" smtClean="0"/>
              <a:t> </a:t>
            </a:r>
            <a:r>
              <a:rPr lang="en-US" altLang="zh-CN" dirty="0" smtClean="0"/>
              <a:t>the</a:t>
            </a:r>
            <a:r>
              <a:rPr lang="zh-CN" altLang="en-US" dirty="0" smtClean="0"/>
              <a:t> </a:t>
            </a:r>
            <a:r>
              <a:rPr lang="en-US" altLang="zh-CN" dirty="0" smtClean="0"/>
              <a:t>head</a:t>
            </a:r>
          </a:p>
          <a:p>
            <a:pPr lvl="1"/>
            <a:r>
              <a:rPr lang="en-US" altLang="zh-CN" dirty="0" smtClean="0"/>
              <a:t>Writes</a:t>
            </a:r>
            <a:r>
              <a:rPr lang="zh-CN" altLang="en-US" dirty="0" smtClean="0"/>
              <a:t> </a:t>
            </a:r>
            <a:r>
              <a:rPr lang="en-US" altLang="zh-CN" dirty="0" smtClean="0"/>
              <a:t>message</a:t>
            </a:r>
            <a:r>
              <a:rPr lang="zh-CN" altLang="en-US" dirty="0" smtClean="0"/>
              <a:t> </a:t>
            </a:r>
            <a:r>
              <a:rPr lang="en-US" altLang="zh-CN" dirty="0" smtClean="0"/>
              <a:t>at</a:t>
            </a:r>
            <a:r>
              <a:rPr lang="zh-CN" altLang="en-US" dirty="0" smtClean="0"/>
              <a:t> </a:t>
            </a:r>
            <a:r>
              <a:rPr lang="en-US" altLang="zh-CN" dirty="0" smtClean="0"/>
              <a:t>the</a:t>
            </a:r>
            <a:r>
              <a:rPr lang="zh-CN" altLang="en-US" dirty="0" smtClean="0"/>
              <a:t> </a:t>
            </a:r>
            <a:r>
              <a:rPr lang="en-US" altLang="zh-CN" dirty="0" smtClean="0"/>
              <a:t>tail</a:t>
            </a:r>
          </a:p>
          <a:p>
            <a:pPr lvl="1"/>
            <a:r>
              <a:rPr lang="en-US" altLang="zh-CN" dirty="0" smtClean="0"/>
              <a:t>The</a:t>
            </a:r>
            <a:r>
              <a:rPr lang="zh-CN" altLang="en-US" dirty="0" smtClean="0"/>
              <a:t> </a:t>
            </a:r>
            <a:r>
              <a:rPr lang="en-US" altLang="zh-CN" dirty="0" smtClean="0"/>
              <a:t>receiver</a:t>
            </a:r>
            <a:r>
              <a:rPr lang="zh-CN" altLang="en-US" dirty="0" smtClean="0"/>
              <a:t> </a:t>
            </a:r>
            <a:r>
              <a:rPr lang="en-US" altLang="zh-CN" dirty="0" smtClean="0"/>
              <a:t>makes</a:t>
            </a:r>
            <a:r>
              <a:rPr lang="zh-CN" altLang="en-US" dirty="0" smtClean="0"/>
              <a:t> </a:t>
            </a:r>
            <a:r>
              <a:rPr lang="en-US" altLang="zh-CN" dirty="0" smtClean="0"/>
              <a:t>the</a:t>
            </a:r>
            <a:r>
              <a:rPr lang="zh-CN" altLang="en-US" dirty="0" smtClean="0"/>
              <a:t> </a:t>
            </a:r>
            <a:r>
              <a:rPr lang="en-US" altLang="zh-CN" dirty="0" smtClean="0"/>
              <a:t>processed</a:t>
            </a:r>
            <a:r>
              <a:rPr lang="zh-CN" altLang="en-US" dirty="0" smtClean="0"/>
              <a:t> </a:t>
            </a:r>
            <a:r>
              <a:rPr lang="en-US" altLang="zh-CN" dirty="0" smtClean="0"/>
              <a:t>space</a:t>
            </a:r>
            <a:r>
              <a:rPr lang="zh-CN" altLang="en-US" dirty="0" smtClean="0"/>
              <a:t> </a:t>
            </a:r>
            <a:r>
              <a:rPr lang="en-US" altLang="zh-CN" dirty="0" smtClean="0"/>
              <a:t>available</a:t>
            </a:r>
            <a:r>
              <a:rPr lang="zh-CN" altLang="en-US" dirty="0" smtClean="0"/>
              <a:t> </a:t>
            </a:r>
            <a:r>
              <a:rPr lang="en-US" altLang="zh-CN" dirty="0" smtClean="0"/>
              <a:t>lazily</a:t>
            </a:r>
            <a:r>
              <a:rPr lang="zh-CN" altLang="en-US" dirty="0" smtClean="0"/>
              <a:t> </a:t>
            </a:r>
            <a:r>
              <a:rPr lang="en-US" altLang="zh-CN" dirty="0" smtClean="0"/>
              <a:t>by</a:t>
            </a:r>
            <a:r>
              <a:rPr lang="zh-CN" altLang="en-US" dirty="0" smtClean="0"/>
              <a:t> </a:t>
            </a:r>
            <a:r>
              <a:rPr lang="en-US" altLang="zh-CN" dirty="0" smtClean="0"/>
              <a:t>sender’s</a:t>
            </a:r>
            <a:r>
              <a:rPr lang="zh-CN" altLang="en-US" dirty="0" smtClean="0"/>
              <a:t> </a:t>
            </a:r>
            <a:r>
              <a:rPr lang="en-US" altLang="zh-CN" dirty="0" smtClean="0"/>
              <a:t>copy</a:t>
            </a:r>
            <a:r>
              <a:rPr lang="zh-CN" altLang="en-US" dirty="0" smtClean="0"/>
              <a:t> </a:t>
            </a:r>
            <a:r>
              <a:rPr lang="en-US" altLang="zh-CN" dirty="0" smtClean="0"/>
              <a:t>of</a:t>
            </a:r>
            <a:r>
              <a:rPr lang="zh-CN" altLang="en-US" dirty="0" smtClean="0"/>
              <a:t> </a:t>
            </a:r>
            <a:r>
              <a:rPr lang="en-US" altLang="zh-CN" dirty="0" smtClean="0"/>
              <a:t>head.</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7077694" y="1565660"/>
            <a:ext cx="4352553" cy="4611303"/>
          </a:xfrm>
          <a:prstGeom prst="rect">
            <a:avLst/>
          </a:prstGeom>
        </p:spPr>
      </p:pic>
    </p:spTree>
    <p:extLst>
      <p:ext uri="{BB962C8B-B14F-4D97-AF65-F5344CB8AC3E}">
        <p14:creationId xmlns:p14="http://schemas.microsoft.com/office/powerpoint/2010/main" val="1450664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763516" y="1027906"/>
            <a:ext cx="8664968" cy="4984134"/>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2965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088572" y="1027906"/>
            <a:ext cx="9619013" cy="5284519"/>
          </a:xfrm>
          <a:prstGeom prst="rect">
            <a:avLst/>
          </a:prstGeo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58261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More</a:t>
            </a:r>
            <a:r>
              <a:rPr lang="zh-CN" altLang="en-US" dirty="0" smtClean="0"/>
              <a:t> </a:t>
            </a:r>
            <a:r>
              <a:rPr lang="en-US" altLang="zh-CN" dirty="0" smtClean="0"/>
              <a:t>optimization</a:t>
            </a:r>
            <a:endParaRPr lang="en-US" dirty="0"/>
          </a:p>
        </p:txBody>
      </p:sp>
      <p:sp>
        <p:nvSpPr>
          <p:cNvPr id="3" name="Content Placeholder 2"/>
          <p:cNvSpPr>
            <a:spLocks noGrp="1"/>
          </p:cNvSpPr>
          <p:nvPr>
            <p:ph idx="1"/>
          </p:nvPr>
        </p:nvSpPr>
        <p:spPr>
          <a:xfrm>
            <a:off x="850075" y="2506662"/>
            <a:ext cx="10515600" cy="4351338"/>
          </a:xfrm>
        </p:spPr>
        <p:txBody>
          <a:bodyPr/>
          <a:lstStyle/>
          <a:p>
            <a:r>
              <a:rPr lang="en-US" dirty="0" smtClean="0"/>
              <a:t>NIC page table is too small to store large </a:t>
            </a:r>
            <a:r>
              <a:rPr lang="en-US" altLang="zh-CN" dirty="0" smtClean="0"/>
              <a:t>number</a:t>
            </a:r>
            <a:r>
              <a:rPr lang="zh-CN" altLang="en-US" dirty="0" smtClean="0"/>
              <a:t> </a:t>
            </a:r>
            <a:r>
              <a:rPr lang="en-US" altLang="zh-CN" dirty="0" smtClean="0"/>
              <a:t>of</a:t>
            </a:r>
            <a:r>
              <a:rPr lang="zh-CN" altLang="en-US" dirty="0" smtClean="0"/>
              <a:t> </a:t>
            </a:r>
            <a:r>
              <a:rPr lang="en-US" dirty="0" smtClean="0"/>
              <a:t>page</a:t>
            </a:r>
            <a:endParaRPr lang="en-US" dirty="0" smtClean="0"/>
          </a:p>
          <a:p>
            <a:pPr marL="0" indent="0">
              <a:buNone/>
            </a:pPr>
            <a:r>
              <a:rPr lang="zh-CN" altLang="en-US" dirty="0"/>
              <a:t> </a:t>
            </a:r>
            <a:r>
              <a:rPr lang="zh-CN" altLang="en-US" dirty="0" smtClean="0"/>
              <a:t> </a:t>
            </a:r>
            <a:r>
              <a:rPr lang="zh-CN" altLang="en-US" dirty="0"/>
              <a:t> </a:t>
            </a:r>
            <a:r>
              <a:rPr lang="en-US" altLang="zh-CN" dirty="0" smtClean="0"/>
              <a:t>——</a:t>
            </a:r>
            <a:r>
              <a:rPr lang="zh-CN" altLang="en-US" dirty="0" smtClean="0"/>
              <a:t> </a:t>
            </a:r>
            <a:r>
              <a:rPr lang="en-US" altLang="zh-CN" dirty="0" smtClean="0"/>
              <a:t>larger</a:t>
            </a:r>
            <a:r>
              <a:rPr lang="zh-CN" altLang="en-US" dirty="0" smtClean="0"/>
              <a:t> </a:t>
            </a:r>
            <a:r>
              <a:rPr lang="en-US" altLang="zh-CN" dirty="0" smtClean="0"/>
              <a:t>page</a:t>
            </a:r>
            <a:r>
              <a:rPr lang="zh-CN" altLang="en-US" dirty="0" smtClean="0"/>
              <a:t> </a:t>
            </a:r>
            <a:r>
              <a:rPr lang="en-US" altLang="zh-CN" dirty="0" smtClean="0"/>
              <a:t>by</a:t>
            </a:r>
            <a:r>
              <a:rPr lang="zh-CN" altLang="en-US" dirty="0" smtClean="0"/>
              <a:t> </a:t>
            </a:r>
            <a:r>
              <a:rPr lang="en-US" altLang="zh-CN" dirty="0" err="1" smtClean="0"/>
              <a:t>Phyco</a:t>
            </a:r>
            <a:r>
              <a:rPr lang="zh-CN" altLang="en-US" dirty="0" smtClean="0"/>
              <a:t> </a:t>
            </a:r>
            <a:r>
              <a:rPr lang="en-US" altLang="zh-CN" dirty="0" smtClean="0"/>
              <a:t>(2GB)</a:t>
            </a:r>
          </a:p>
          <a:p>
            <a:pPr marL="0" indent="0">
              <a:buNone/>
            </a:pPr>
            <a:endParaRPr lang="en-US" dirty="0" smtClean="0"/>
          </a:p>
          <a:p>
            <a:r>
              <a:rPr lang="en-US" dirty="0" smtClean="0"/>
              <a:t>NIC can’t cache message queues</a:t>
            </a:r>
          </a:p>
          <a:p>
            <a:pPr marL="0" indent="0">
              <a:buNone/>
            </a:pPr>
            <a:r>
              <a:rPr lang="zh-CN" altLang="en-US" dirty="0" smtClean="0"/>
              <a:t>   </a:t>
            </a:r>
            <a:r>
              <a:rPr lang="en-US" altLang="zh-CN" dirty="0" smtClean="0"/>
              <a:t>——</a:t>
            </a:r>
            <a:r>
              <a:rPr lang="zh-CN" altLang="en-US" dirty="0" smtClean="0"/>
              <a:t> </a:t>
            </a:r>
            <a:r>
              <a:rPr lang="en-US" dirty="0"/>
              <a:t>using a single connection between a thread and each remote </a:t>
            </a:r>
            <a:r>
              <a:rPr lang="en-US" dirty="0" smtClean="0"/>
              <a:t>	</a:t>
            </a:r>
            <a:r>
              <a:rPr lang="zh-CN" altLang="en-US" dirty="0" smtClean="0"/>
              <a:t> </a:t>
            </a:r>
            <a:r>
              <a:rPr lang="en-US" altLang="zh-CN" dirty="0" smtClean="0"/>
              <a:t>	</a:t>
            </a:r>
            <a:r>
              <a:rPr lang="zh-CN" altLang="en-US" dirty="0" smtClean="0"/>
              <a:t> </a:t>
            </a:r>
            <a:r>
              <a:rPr lang="en-US" dirty="0" smtClean="0"/>
              <a:t>machine </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890540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249"/>
            <a:ext cx="10515600" cy="1325563"/>
          </a:xfrm>
        </p:spPr>
        <p:txBody>
          <a:bodyPr/>
          <a:lstStyle/>
          <a:p>
            <a:r>
              <a:rPr lang="en-US" altLang="zh-CN" dirty="0" smtClean="0"/>
              <a:t>Distributed</a:t>
            </a:r>
            <a:r>
              <a:rPr lang="zh-CN" altLang="en-US" dirty="0" smtClean="0"/>
              <a:t> </a:t>
            </a:r>
            <a:r>
              <a:rPr lang="en-US" altLang="zh-CN" dirty="0" smtClean="0"/>
              <a:t>Memory</a:t>
            </a:r>
            <a:r>
              <a:rPr lang="zh-CN" altLang="en-US" dirty="0" smtClean="0"/>
              <a:t> </a:t>
            </a:r>
            <a:r>
              <a:rPr lang="en-US" altLang="zh-CN" dirty="0" smtClean="0"/>
              <a:t>Management</a:t>
            </a:r>
            <a:endParaRPr lang="en-US" dirty="0"/>
          </a:p>
        </p:txBody>
      </p:sp>
      <p:sp>
        <p:nvSpPr>
          <p:cNvPr id="3" name="Content Placeholder 2"/>
          <p:cNvSpPr>
            <a:spLocks noGrp="1"/>
          </p:cNvSpPr>
          <p:nvPr>
            <p:ph idx="1"/>
          </p:nvPr>
        </p:nvSpPr>
        <p:spPr/>
        <p:txBody>
          <a:bodyPr/>
          <a:lstStyle/>
          <a:p>
            <a:r>
              <a:rPr lang="en-US" altLang="zh-CN" dirty="0" smtClean="0"/>
              <a:t>Shared</a:t>
            </a:r>
            <a:r>
              <a:rPr lang="zh-CN" altLang="en-US" dirty="0" smtClean="0"/>
              <a:t> </a:t>
            </a:r>
            <a:r>
              <a:rPr lang="en-US" altLang="zh-CN" dirty="0" smtClean="0"/>
              <a:t>address</a:t>
            </a:r>
            <a:r>
              <a:rPr lang="zh-CN" altLang="en-US" dirty="0" smtClean="0"/>
              <a:t> </a:t>
            </a:r>
            <a:r>
              <a:rPr lang="en-US" altLang="zh-CN" dirty="0" smtClean="0"/>
              <a:t>space</a:t>
            </a:r>
          </a:p>
          <a:p>
            <a:endParaRPr lang="en-US" dirty="0"/>
          </a:p>
        </p:txBody>
      </p:sp>
      <p:pic>
        <p:nvPicPr>
          <p:cNvPr id="4" name="Picture 3"/>
          <p:cNvPicPr>
            <a:picLocks noChangeAspect="1"/>
          </p:cNvPicPr>
          <p:nvPr/>
        </p:nvPicPr>
        <p:blipFill>
          <a:blip r:embed="rId3"/>
          <a:stretch>
            <a:fillRect/>
          </a:stretch>
        </p:blipFill>
        <p:spPr>
          <a:xfrm>
            <a:off x="2284351" y="2328429"/>
            <a:ext cx="7928429" cy="4186424"/>
          </a:xfrm>
          <a:prstGeom prst="rect">
            <a:avLst/>
          </a:prstGeom>
        </p:spPr>
      </p:pic>
    </p:spTree>
    <p:extLst>
      <p:ext uri="{BB962C8B-B14F-4D97-AF65-F5344CB8AC3E}">
        <p14:creationId xmlns:p14="http://schemas.microsoft.com/office/powerpoint/2010/main" val="179367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3078</Words>
  <Application>Microsoft Macintosh PowerPoint</Application>
  <PresentationFormat>Widescreen</PresentationFormat>
  <Paragraphs>359</Paragraphs>
  <Slides>32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Calibri Light</vt:lpstr>
      <vt:lpstr>DengXian</vt:lpstr>
      <vt:lpstr>DengXian Light</vt:lpstr>
      <vt:lpstr>Arial</vt:lpstr>
      <vt:lpstr>Office Theme</vt:lpstr>
      <vt:lpstr>FaRM: Fast Remote Memory  </vt:lpstr>
      <vt:lpstr>Background</vt:lpstr>
      <vt:lpstr>FaRM</vt:lpstr>
      <vt:lpstr>FaRM</vt:lpstr>
      <vt:lpstr>Communication primitives </vt:lpstr>
      <vt:lpstr>PowerPoint Presentation</vt:lpstr>
      <vt:lpstr>PowerPoint Presentation</vt:lpstr>
      <vt:lpstr>More optimization</vt:lpstr>
      <vt:lpstr>Distributed Memory Management</vt:lpstr>
      <vt:lpstr>Distributed Memory Management</vt:lpstr>
      <vt:lpstr>Consistent Hashing</vt:lpstr>
      <vt:lpstr>Consistent Hashing</vt:lpstr>
      <vt:lpstr>Memory Allocation</vt:lpstr>
      <vt:lpstr>PowerPoint Presentation</vt:lpstr>
      <vt:lpstr>Transactions</vt:lpstr>
      <vt:lpstr>Lock-free Operations </vt:lpstr>
      <vt:lpstr>Lock-free Operations </vt:lpstr>
      <vt:lpstr>Lock-free Operations </vt:lpstr>
      <vt:lpstr>Hash Table</vt:lpstr>
      <vt:lpstr>Hash Table</vt:lpstr>
      <vt:lpstr>Hash Table</vt:lpstr>
      <vt:lpstr>Evaluation</vt:lpstr>
      <vt:lpstr>PowerPoint Presentation</vt:lpstr>
      <vt:lpstr>No compromises: distributed transactions with consistency, availability, and performance </vt:lpstr>
      <vt:lpstr>Goal</vt:lpstr>
      <vt:lpstr>High performance</vt:lpstr>
      <vt:lpstr>Two phase commit</vt:lpstr>
      <vt:lpstr>FaRM commit</vt:lpstr>
      <vt:lpstr>One-sided operations</vt:lpstr>
      <vt:lpstr>Failure recovery steps</vt:lpstr>
      <vt:lpstr>Transaction recovery</vt:lpstr>
      <vt:lpstr>Data recovery</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Fast Remote Memory  </dc:title>
  <dc:creator>Qiyang Lin</dc:creator>
  <cp:lastModifiedBy>Qiyang Lin</cp:lastModifiedBy>
  <cp:revision>47</cp:revision>
  <dcterms:created xsi:type="dcterms:W3CDTF">2017-11-28T03:26:21Z</dcterms:created>
  <dcterms:modified xsi:type="dcterms:W3CDTF">2017-11-29T16:43:49Z</dcterms:modified>
</cp:coreProperties>
</file>