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6"/>
  </p:notesMasterIdLst>
  <p:sldIdLst>
    <p:sldId id="256" r:id="rId2"/>
    <p:sldId id="258" r:id="rId3"/>
    <p:sldId id="257" r:id="rId4"/>
    <p:sldId id="259" r:id="rId5"/>
    <p:sldId id="281" r:id="rId6"/>
    <p:sldId id="282" r:id="rId7"/>
    <p:sldId id="261" r:id="rId8"/>
    <p:sldId id="283" r:id="rId9"/>
    <p:sldId id="286" r:id="rId10"/>
    <p:sldId id="287" r:id="rId11"/>
    <p:sldId id="284" r:id="rId12"/>
    <p:sldId id="288" r:id="rId13"/>
    <p:sldId id="289" r:id="rId14"/>
    <p:sldId id="285" r:id="rId15"/>
    <p:sldId id="290" r:id="rId16"/>
    <p:sldId id="264" r:id="rId17"/>
    <p:sldId id="291" r:id="rId18"/>
    <p:sldId id="265" r:id="rId19"/>
    <p:sldId id="266" r:id="rId20"/>
    <p:sldId id="267" r:id="rId21"/>
    <p:sldId id="315" r:id="rId22"/>
    <p:sldId id="319" r:id="rId23"/>
    <p:sldId id="321" r:id="rId24"/>
    <p:sldId id="320" r:id="rId25"/>
    <p:sldId id="292" r:id="rId26"/>
    <p:sldId id="293" r:id="rId27"/>
    <p:sldId id="294" r:id="rId28"/>
    <p:sldId id="260" r:id="rId29"/>
    <p:sldId id="295" r:id="rId30"/>
    <p:sldId id="262" r:id="rId31"/>
    <p:sldId id="263" r:id="rId32"/>
    <p:sldId id="296" r:id="rId33"/>
    <p:sldId id="297" r:id="rId34"/>
    <p:sldId id="299" r:id="rId35"/>
    <p:sldId id="301" r:id="rId36"/>
    <p:sldId id="302" r:id="rId37"/>
    <p:sldId id="303" r:id="rId38"/>
    <p:sldId id="305" r:id="rId39"/>
    <p:sldId id="308" r:id="rId40"/>
    <p:sldId id="309" r:id="rId41"/>
    <p:sldId id="310" r:id="rId42"/>
    <p:sldId id="311" r:id="rId43"/>
    <p:sldId id="312" r:id="rId44"/>
    <p:sldId id="313" r:id="rId45"/>
    <p:sldId id="322" r:id="rId46"/>
    <p:sldId id="298" r:id="rId47"/>
    <p:sldId id="300" r:id="rId48"/>
    <p:sldId id="304" r:id="rId49"/>
    <p:sldId id="306" r:id="rId50"/>
    <p:sldId id="307" r:id="rId51"/>
    <p:sldId id="268" r:id="rId52"/>
    <p:sldId id="317" r:id="rId53"/>
    <p:sldId id="314" r:id="rId54"/>
    <p:sldId id="318"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8462"/>
  </p:normalViewPr>
  <p:slideViewPr>
    <p:cSldViewPr snapToGrid="0" snapToObjects="1">
      <p:cViewPr varScale="1">
        <p:scale>
          <a:sx n="76" d="100"/>
          <a:sy n="76" d="100"/>
        </p:scale>
        <p:origin x="917" y="4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04D10A-81D1-8748-8404-C44E2799F913}" type="datetimeFigureOut">
              <a:rPr lang="en-US" smtClean="0"/>
              <a:t>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2DBF5F-E884-8D4B-8536-498293E3FBD0}" type="slidenum">
              <a:rPr lang="en-US" smtClean="0"/>
              <a:t>‹#›</a:t>
            </a:fld>
            <a:endParaRPr lang="en-US"/>
          </a:p>
        </p:txBody>
      </p:sp>
    </p:spTree>
    <p:extLst>
      <p:ext uri="{BB962C8B-B14F-4D97-AF65-F5344CB8AC3E}">
        <p14:creationId xmlns:p14="http://schemas.microsoft.com/office/powerpoint/2010/main" val="995821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1</a:t>
            </a:fld>
            <a:endParaRPr lang="en-US"/>
          </a:p>
        </p:txBody>
      </p:sp>
    </p:spTree>
    <p:extLst>
      <p:ext uri="{BB962C8B-B14F-4D97-AF65-F5344CB8AC3E}">
        <p14:creationId xmlns:p14="http://schemas.microsoft.com/office/powerpoint/2010/main" val="1236802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2DBF5F-E884-8D4B-8536-498293E3FBD0}" type="slidenum">
              <a:rPr lang="en-US" smtClean="0"/>
              <a:t>14</a:t>
            </a:fld>
            <a:endParaRPr lang="en-US"/>
          </a:p>
        </p:txBody>
      </p:sp>
    </p:spTree>
    <p:extLst>
      <p:ext uri="{BB962C8B-B14F-4D97-AF65-F5344CB8AC3E}">
        <p14:creationId xmlns:p14="http://schemas.microsoft.com/office/powerpoint/2010/main" val="3878113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2DBF5F-E884-8D4B-8536-498293E3FBD0}" type="slidenum">
              <a:rPr lang="en-US" smtClean="0"/>
              <a:t>15</a:t>
            </a:fld>
            <a:endParaRPr lang="en-US"/>
          </a:p>
        </p:txBody>
      </p:sp>
    </p:spTree>
    <p:extLst>
      <p:ext uri="{BB962C8B-B14F-4D97-AF65-F5344CB8AC3E}">
        <p14:creationId xmlns:p14="http://schemas.microsoft.com/office/powerpoint/2010/main" val="2238344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Profiles the model on a single GPU with a subset of inputs from the training dataset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BFS traversal of this graph and generates code for each stage as a separate </a:t>
            </a:r>
            <a:r>
              <a:rPr lang="en-US" dirty="0" err="1"/>
              <a:t>torch.nn.Module</a:t>
            </a:r>
            <a:endParaRPr lang="en-US" dirty="0"/>
          </a:p>
          <a:p>
            <a:endParaRPr lang="en-US" dirty="0"/>
          </a:p>
        </p:txBody>
      </p:sp>
      <p:sp>
        <p:nvSpPr>
          <p:cNvPr id="4" name="Slide Number Placeholder 3"/>
          <p:cNvSpPr>
            <a:spLocks noGrp="1"/>
          </p:cNvSpPr>
          <p:nvPr>
            <p:ph type="sldNum" sz="quarter" idx="5"/>
          </p:nvPr>
        </p:nvSpPr>
        <p:spPr/>
        <p:txBody>
          <a:bodyPr/>
          <a:lstStyle/>
          <a:p>
            <a:fld id="{862DBF5F-E884-8D4B-8536-498293E3FBD0}" type="slidenum">
              <a:rPr lang="en-US" smtClean="0"/>
              <a:t>16</a:t>
            </a:fld>
            <a:endParaRPr lang="en-US"/>
          </a:p>
        </p:txBody>
      </p:sp>
    </p:spTree>
    <p:extLst>
      <p:ext uri="{BB962C8B-B14F-4D97-AF65-F5344CB8AC3E}">
        <p14:creationId xmlns:p14="http://schemas.microsoft.com/office/powerpoint/2010/main" val="2181066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2DBF5F-E884-8D4B-8536-498293E3FBD0}" type="slidenum">
              <a:rPr lang="en-US" smtClean="0"/>
              <a:t>17</a:t>
            </a:fld>
            <a:endParaRPr lang="en-US"/>
          </a:p>
        </p:txBody>
      </p:sp>
    </p:spTree>
    <p:extLst>
      <p:ext uri="{BB962C8B-B14F-4D97-AF65-F5344CB8AC3E}">
        <p14:creationId xmlns:p14="http://schemas.microsoft.com/office/powerpoint/2010/main" val="927063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2DBF5F-E884-8D4B-8536-498293E3FBD0}" type="slidenum">
              <a:rPr lang="en-US" smtClean="0"/>
              <a:t>21</a:t>
            </a:fld>
            <a:endParaRPr lang="en-US"/>
          </a:p>
        </p:txBody>
      </p:sp>
    </p:spTree>
    <p:extLst>
      <p:ext uri="{BB962C8B-B14F-4D97-AF65-F5344CB8AC3E}">
        <p14:creationId xmlns:p14="http://schemas.microsoft.com/office/powerpoint/2010/main" val="3888200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14a For all four models, pipelining alone increases throughput by 2× or more</a:t>
            </a:r>
          </a:p>
          <a:p>
            <a:r>
              <a:rPr lang="en-US" dirty="0"/>
              <a:t>	For VGG-16 and </a:t>
            </a:r>
            <a:r>
              <a:rPr lang="en-US" dirty="0" err="1"/>
              <a:t>AlexNet</a:t>
            </a:r>
            <a:r>
              <a:rPr lang="en-US" dirty="0"/>
              <a:t>, </a:t>
            </a:r>
            <a:r>
              <a:rPr lang="en-US" dirty="0" err="1"/>
              <a:t>PipeDream</a:t>
            </a:r>
            <a:r>
              <a:rPr lang="en-US" dirty="0"/>
              <a:t> replicates the first stage, leading to speedups of 14.9× and 6.5× compared to model parallelism</a:t>
            </a:r>
          </a:p>
          <a:p>
            <a:endParaRPr lang="en-US" dirty="0"/>
          </a:p>
          <a:p>
            <a:r>
              <a:rPr lang="en-US" dirty="0"/>
              <a:t>14b </a:t>
            </a:r>
            <a:r>
              <a:rPr lang="en-US" dirty="0" err="1"/>
              <a:t>PipeDream</a:t>
            </a:r>
            <a:r>
              <a:rPr lang="en-US" dirty="0"/>
              <a:t> is 1.9× faster</a:t>
            </a:r>
          </a:p>
        </p:txBody>
      </p:sp>
      <p:sp>
        <p:nvSpPr>
          <p:cNvPr id="4" name="Slide Number Placeholder 3"/>
          <p:cNvSpPr>
            <a:spLocks noGrp="1"/>
          </p:cNvSpPr>
          <p:nvPr>
            <p:ph type="sldNum" sz="quarter" idx="5"/>
          </p:nvPr>
        </p:nvSpPr>
        <p:spPr/>
        <p:txBody>
          <a:bodyPr/>
          <a:lstStyle/>
          <a:p>
            <a:fld id="{862DBF5F-E884-8D4B-8536-498293E3FBD0}" type="slidenum">
              <a:rPr lang="en-US" smtClean="0"/>
              <a:t>22</a:t>
            </a:fld>
            <a:endParaRPr lang="en-US"/>
          </a:p>
        </p:txBody>
      </p:sp>
    </p:spTree>
    <p:extLst>
      <p:ext uri="{BB962C8B-B14F-4D97-AF65-F5344CB8AC3E}">
        <p14:creationId xmlns:p14="http://schemas.microsoft.com/office/powerpoint/2010/main" val="3308338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2DBF5F-E884-8D4B-8536-498293E3FBD0}" type="slidenum">
              <a:rPr lang="en-US" smtClean="0"/>
              <a:t>23</a:t>
            </a:fld>
            <a:endParaRPr lang="en-US"/>
          </a:p>
        </p:txBody>
      </p:sp>
    </p:spTree>
    <p:extLst>
      <p:ext uri="{BB962C8B-B14F-4D97-AF65-F5344CB8AC3E}">
        <p14:creationId xmlns:p14="http://schemas.microsoft.com/office/powerpoint/2010/main" val="2880918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Cholesky decomposition is an example that it does not work</a:t>
            </a:r>
          </a:p>
          <a:p>
            <a:r>
              <a:rPr lang="en-US" dirty="0"/>
              <a:t>Specialized algorithms (Cannon’s algorithm for matrix multiplication) more efficient </a:t>
            </a:r>
          </a:p>
        </p:txBody>
      </p:sp>
      <p:sp>
        <p:nvSpPr>
          <p:cNvPr id="4" name="Slide Number Placeholder 3"/>
          <p:cNvSpPr>
            <a:spLocks noGrp="1"/>
          </p:cNvSpPr>
          <p:nvPr>
            <p:ph type="sldNum" sz="quarter" idx="5"/>
          </p:nvPr>
        </p:nvSpPr>
        <p:spPr/>
        <p:txBody>
          <a:bodyPr/>
          <a:lstStyle/>
          <a:p>
            <a:fld id="{862DBF5F-E884-8D4B-8536-498293E3FBD0}" type="slidenum">
              <a:rPr lang="en-US" smtClean="0"/>
              <a:t>28</a:t>
            </a:fld>
            <a:endParaRPr lang="en-US"/>
          </a:p>
        </p:txBody>
      </p:sp>
    </p:spTree>
    <p:extLst>
      <p:ext uri="{BB962C8B-B14F-4D97-AF65-F5344CB8AC3E}">
        <p14:creationId xmlns:p14="http://schemas.microsoft.com/office/powerpoint/2010/main" val="16296888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the output is done using a concatenation of the output of two workers along the b dimension</a:t>
            </a:r>
          </a:p>
          <a:p>
            <a:r>
              <a:rPr lang="en-US" dirty="0"/>
              <a:t>In (b) the output is a reduction (sum) of the output of two workers</a:t>
            </a:r>
          </a:p>
          <a:p>
            <a:endParaRPr lang="en-US" dirty="0"/>
          </a:p>
        </p:txBody>
      </p:sp>
      <p:sp>
        <p:nvSpPr>
          <p:cNvPr id="4" name="Slide Number Placeholder 3"/>
          <p:cNvSpPr>
            <a:spLocks noGrp="1"/>
          </p:cNvSpPr>
          <p:nvPr>
            <p:ph type="sldNum" sz="quarter" idx="5"/>
          </p:nvPr>
        </p:nvSpPr>
        <p:spPr/>
        <p:txBody>
          <a:bodyPr/>
          <a:lstStyle/>
          <a:p>
            <a:fld id="{862DBF5F-E884-8D4B-8536-498293E3FBD0}" type="slidenum">
              <a:rPr lang="en-US" smtClean="0"/>
              <a:t>29</a:t>
            </a:fld>
            <a:endParaRPr lang="en-US"/>
          </a:p>
        </p:txBody>
      </p:sp>
    </p:spTree>
    <p:extLst>
      <p:ext uri="{BB962C8B-B14F-4D97-AF65-F5344CB8AC3E}">
        <p14:creationId xmlns:p14="http://schemas.microsoft.com/office/powerpoint/2010/main" val="23209481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Suspected that cannot be solved in polynomial time</a:t>
            </a:r>
          </a:p>
        </p:txBody>
      </p:sp>
      <p:sp>
        <p:nvSpPr>
          <p:cNvPr id="4" name="Slide Number Placeholder 3"/>
          <p:cNvSpPr>
            <a:spLocks noGrp="1"/>
          </p:cNvSpPr>
          <p:nvPr>
            <p:ph type="sldNum" sz="quarter" idx="5"/>
          </p:nvPr>
        </p:nvSpPr>
        <p:spPr/>
        <p:txBody>
          <a:bodyPr/>
          <a:lstStyle/>
          <a:p>
            <a:fld id="{862DBF5F-E884-8D4B-8536-498293E3FBD0}" type="slidenum">
              <a:rPr lang="en-US" smtClean="0"/>
              <a:t>31</a:t>
            </a:fld>
            <a:endParaRPr lang="en-US"/>
          </a:p>
        </p:txBody>
      </p:sp>
    </p:spTree>
    <p:extLst>
      <p:ext uri="{BB962C8B-B14F-4D97-AF65-F5344CB8AC3E}">
        <p14:creationId xmlns:p14="http://schemas.microsoft.com/office/powerpoint/2010/main" val="1871283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cadfdfefc_3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7cadfdfefc_3_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 name="Google Shape;100;g7cadfdfefc_3_4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a:t>
            </a:fld>
            <a:endParaRPr/>
          </a:p>
        </p:txBody>
      </p:sp>
    </p:spTree>
    <p:extLst>
      <p:ext uri="{BB962C8B-B14F-4D97-AF65-F5344CB8AC3E}">
        <p14:creationId xmlns:p14="http://schemas.microsoft.com/office/powerpoint/2010/main" val="18285173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Layer-wise parallelism</a:t>
            </a:r>
          </a:p>
        </p:txBody>
      </p:sp>
      <p:sp>
        <p:nvSpPr>
          <p:cNvPr id="4" name="Slide Number Placeholder 3"/>
          <p:cNvSpPr>
            <a:spLocks noGrp="1"/>
          </p:cNvSpPr>
          <p:nvPr>
            <p:ph type="sldNum" sz="quarter" idx="5"/>
          </p:nvPr>
        </p:nvSpPr>
        <p:spPr/>
        <p:txBody>
          <a:bodyPr/>
          <a:lstStyle/>
          <a:p>
            <a:fld id="{862DBF5F-E884-8D4B-8536-498293E3FBD0}" type="slidenum">
              <a:rPr lang="en-US" smtClean="0"/>
              <a:t>36</a:t>
            </a:fld>
            <a:endParaRPr lang="en-US"/>
          </a:p>
        </p:txBody>
      </p:sp>
    </p:spTree>
    <p:extLst>
      <p:ext uri="{BB962C8B-B14F-4D97-AF65-F5344CB8AC3E}">
        <p14:creationId xmlns:p14="http://schemas.microsoft.com/office/powerpoint/2010/main" val="14038466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shows a layer graph for an MLP model</a:t>
            </a:r>
          </a:p>
          <a:p>
            <a:r>
              <a:rPr lang="en-US" dirty="0"/>
              <a:t>(b) shows a dataflow graph including forward and backward computation</a:t>
            </a:r>
          </a:p>
          <a:p>
            <a:r>
              <a:rPr lang="en-US" dirty="0"/>
              <a:t>(c) shows the coarsened version of (b)</a:t>
            </a:r>
          </a:p>
          <a:p>
            <a:endParaRPr lang="en-US" dirty="0"/>
          </a:p>
          <a:p>
            <a:r>
              <a:rPr lang="en-US" dirty="0"/>
              <a:t>one operator group, one group for activation tensors and one group for weight tensor</a:t>
            </a:r>
          </a:p>
          <a:p>
            <a:endParaRPr lang="en-US" dirty="0"/>
          </a:p>
        </p:txBody>
      </p:sp>
      <p:sp>
        <p:nvSpPr>
          <p:cNvPr id="4" name="Slide Number Placeholder 3"/>
          <p:cNvSpPr>
            <a:spLocks noGrp="1"/>
          </p:cNvSpPr>
          <p:nvPr>
            <p:ph type="sldNum" sz="quarter" idx="5"/>
          </p:nvPr>
        </p:nvSpPr>
        <p:spPr/>
        <p:txBody>
          <a:bodyPr/>
          <a:lstStyle/>
          <a:p>
            <a:fld id="{862DBF5F-E884-8D4B-8536-498293E3FBD0}" type="slidenum">
              <a:rPr lang="en-US" smtClean="0"/>
              <a:t>37</a:t>
            </a:fld>
            <a:endParaRPr lang="en-US"/>
          </a:p>
        </p:txBody>
      </p:sp>
    </p:spTree>
    <p:extLst>
      <p:ext uri="{BB962C8B-B14F-4D97-AF65-F5344CB8AC3E}">
        <p14:creationId xmlns:p14="http://schemas.microsoft.com/office/powerpoint/2010/main" val="18107564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1 partitions the matrices by row</a:t>
            </a:r>
          </a:p>
          <a:p>
            <a:r>
              <a:rPr lang="en-US" dirty="0"/>
              <a:t>Step 2 partitions the matrices by column</a:t>
            </a:r>
          </a:p>
          <a:p>
            <a:r>
              <a:rPr lang="en-US" dirty="0"/>
              <a:t>Each worker computes one block of the resulting 2x2 grid</a:t>
            </a:r>
          </a:p>
          <a:p>
            <a:endParaRPr lang="en-US" dirty="0"/>
          </a:p>
        </p:txBody>
      </p:sp>
      <p:sp>
        <p:nvSpPr>
          <p:cNvPr id="4" name="Slide Number Placeholder 3"/>
          <p:cNvSpPr>
            <a:spLocks noGrp="1"/>
          </p:cNvSpPr>
          <p:nvPr>
            <p:ph type="sldNum" sz="quarter" idx="5"/>
          </p:nvPr>
        </p:nvSpPr>
        <p:spPr/>
        <p:txBody>
          <a:bodyPr/>
          <a:lstStyle/>
          <a:p>
            <a:fld id="{862DBF5F-E884-8D4B-8536-498293E3FBD0}" type="slidenum">
              <a:rPr lang="en-US" smtClean="0"/>
              <a:t>38</a:t>
            </a:fld>
            <a:endParaRPr lang="en-US"/>
          </a:p>
        </p:txBody>
      </p:sp>
    </p:spTree>
    <p:extLst>
      <p:ext uri="{BB962C8B-B14F-4D97-AF65-F5344CB8AC3E}">
        <p14:creationId xmlns:p14="http://schemas.microsoft.com/office/powerpoint/2010/main" val="17040187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 is the widening scaler (widened by 8 times)</a:t>
            </a:r>
          </a:p>
          <a:p>
            <a:r>
              <a:rPr lang="en-US" dirty="0"/>
              <a:t>The number is the number of layers</a:t>
            </a:r>
          </a:p>
        </p:txBody>
      </p:sp>
      <p:sp>
        <p:nvSpPr>
          <p:cNvPr id="4" name="Slide Number Placeholder 3"/>
          <p:cNvSpPr>
            <a:spLocks noGrp="1"/>
          </p:cNvSpPr>
          <p:nvPr>
            <p:ph type="sldNum" sz="quarter" idx="5"/>
          </p:nvPr>
        </p:nvSpPr>
        <p:spPr/>
        <p:txBody>
          <a:bodyPr/>
          <a:lstStyle/>
          <a:p>
            <a:fld id="{862DBF5F-E884-8D4B-8536-498293E3FBD0}" type="slidenum">
              <a:rPr lang="en-US" smtClean="0"/>
              <a:t>39</a:t>
            </a:fld>
            <a:endParaRPr lang="en-US"/>
          </a:p>
        </p:txBody>
      </p:sp>
    </p:spTree>
    <p:extLst>
      <p:ext uri="{BB962C8B-B14F-4D97-AF65-F5344CB8AC3E}">
        <p14:creationId xmlns:p14="http://schemas.microsoft.com/office/powerpoint/2010/main" val="20457696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to 10 layers</a:t>
            </a:r>
          </a:p>
          <a:p>
            <a:r>
              <a:rPr lang="en-US" dirty="0"/>
              <a:t>4k 6k 8k hidden sizes</a:t>
            </a:r>
          </a:p>
        </p:txBody>
      </p:sp>
      <p:sp>
        <p:nvSpPr>
          <p:cNvPr id="4" name="Slide Number Placeholder 3"/>
          <p:cNvSpPr>
            <a:spLocks noGrp="1"/>
          </p:cNvSpPr>
          <p:nvPr>
            <p:ph type="sldNum" sz="quarter" idx="5"/>
          </p:nvPr>
        </p:nvSpPr>
        <p:spPr/>
        <p:txBody>
          <a:bodyPr/>
          <a:lstStyle/>
          <a:p>
            <a:fld id="{862DBF5F-E884-8D4B-8536-498293E3FBD0}" type="slidenum">
              <a:rPr lang="en-US" smtClean="0"/>
              <a:t>40</a:t>
            </a:fld>
            <a:endParaRPr lang="en-US"/>
          </a:p>
        </p:txBody>
      </p:sp>
    </p:spTree>
    <p:extLst>
      <p:ext uri="{BB962C8B-B14F-4D97-AF65-F5344CB8AC3E}">
        <p14:creationId xmlns:p14="http://schemas.microsoft.com/office/powerpoint/2010/main" val="29616468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Allrow</a:t>
            </a:r>
            <a:r>
              <a:rPr lang="en-US" dirty="0"/>
              <a:t>-Greedy: partition largest tensor first then second largest</a:t>
            </a:r>
          </a:p>
          <a:p>
            <a:r>
              <a:rPr lang="en-US" dirty="0"/>
              <a:t>Spartan: equivalent proposal</a:t>
            </a:r>
          </a:p>
          <a:p>
            <a:r>
              <a:rPr lang="en-US" dirty="0" err="1"/>
              <a:t>EqualChop</a:t>
            </a:r>
            <a:r>
              <a:rPr lang="en-US" dirty="0"/>
              <a:t>:: chop each tensor equally along only one dimension</a:t>
            </a:r>
          </a:p>
          <a:p>
            <a:r>
              <a:rPr lang="en-US" dirty="0"/>
              <a:t>ICML18: does not consider aggregating output tensors (output-reduction)</a:t>
            </a:r>
          </a:p>
          <a:p>
            <a:r>
              <a:rPr lang="en-US" dirty="0"/>
              <a:t>Striped parts are overhead due to communication</a:t>
            </a:r>
          </a:p>
        </p:txBody>
      </p:sp>
      <p:sp>
        <p:nvSpPr>
          <p:cNvPr id="4" name="Slide Number Placeholder 3"/>
          <p:cNvSpPr>
            <a:spLocks noGrp="1"/>
          </p:cNvSpPr>
          <p:nvPr>
            <p:ph type="sldNum" sz="quarter" idx="5"/>
          </p:nvPr>
        </p:nvSpPr>
        <p:spPr/>
        <p:txBody>
          <a:bodyPr/>
          <a:lstStyle/>
          <a:p>
            <a:fld id="{862DBF5F-E884-8D4B-8536-498293E3FBD0}" type="slidenum">
              <a:rPr lang="en-US" smtClean="0"/>
              <a:t>41</a:t>
            </a:fld>
            <a:endParaRPr lang="en-US"/>
          </a:p>
        </p:txBody>
      </p:sp>
    </p:spTree>
    <p:extLst>
      <p:ext uri="{BB962C8B-B14F-4D97-AF65-F5344CB8AC3E}">
        <p14:creationId xmlns:p14="http://schemas.microsoft.com/office/powerpoint/2010/main" val="37604430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2DBF5F-E884-8D4B-8536-498293E3FBD0}" type="slidenum">
              <a:rPr lang="en-US" smtClean="0"/>
              <a:t>42</a:t>
            </a:fld>
            <a:endParaRPr lang="en-US"/>
          </a:p>
        </p:txBody>
      </p:sp>
    </p:spTree>
    <p:extLst>
      <p:ext uri="{BB962C8B-B14F-4D97-AF65-F5344CB8AC3E}">
        <p14:creationId xmlns:p14="http://schemas.microsoft.com/office/powerpoint/2010/main" val="35889383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 that compiler has no prior information about</a:t>
            </a:r>
          </a:p>
        </p:txBody>
      </p:sp>
      <p:sp>
        <p:nvSpPr>
          <p:cNvPr id="4" name="Slide Number Placeholder 3"/>
          <p:cNvSpPr>
            <a:spLocks noGrp="1"/>
          </p:cNvSpPr>
          <p:nvPr>
            <p:ph type="sldNum" sz="quarter" idx="5"/>
          </p:nvPr>
        </p:nvSpPr>
        <p:spPr/>
        <p:txBody>
          <a:bodyPr/>
          <a:lstStyle/>
          <a:p>
            <a:fld id="{862DBF5F-E884-8D4B-8536-498293E3FBD0}" type="slidenum">
              <a:rPr lang="en-US" smtClean="0"/>
              <a:t>46</a:t>
            </a:fld>
            <a:endParaRPr lang="en-US"/>
          </a:p>
        </p:txBody>
      </p:sp>
    </p:spTree>
    <p:extLst>
      <p:ext uri="{BB962C8B-B14F-4D97-AF65-F5344CB8AC3E}">
        <p14:creationId xmlns:p14="http://schemas.microsoft.com/office/powerpoint/2010/main" val="1475591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Partition plan is commutative-choosing P then P’ is the same total cost as P’ then P, so if sequence is non-optimal there must be a different sequence with smaller total cost which means could have chosen a better partition plan</a:t>
            </a:r>
          </a:p>
          <a:p>
            <a:endParaRPr lang="en-US" dirty="0"/>
          </a:p>
          <a:p>
            <a:r>
              <a:rPr lang="en-US" dirty="0"/>
              <a:t>there must be two consecutive steps k−1 and k, such that δk−1 ≤ δ ′ k−1 and δ ′ k &lt; </a:t>
            </a:r>
            <a:r>
              <a:rPr lang="en-US" dirty="0" err="1"/>
              <a:t>δk</a:t>
            </a:r>
            <a:r>
              <a:rPr lang="en-US" dirty="0"/>
              <a:t> . We can show that, by choosing P ′ k instead of </a:t>
            </a:r>
            <a:r>
              <a:rPr lang="en-US" dirty="0" err="1"/>
              <a:t>Pk</a:t>
            </a:r>
            <a:r>
              <a:rPr lang="en-US" dirty="0"/>
              <a:t> at step k, the search could have produced a better partition plan</a:t>
            </a:r>
          </a:p>
          <a:p>
            <a:endParaRPr lang="en-US" dirty="0"/>
          </a:p>
          <a:p>
            <a:r>
              <a:rPr lang="en-US" dirty="0"/>
              <a:t>s. For each 4D tensor used in 2D-convolution, there are in total 20 different ways to partition it evenly across 8 workers. Hence, the number of possible configurations of 2D-convolution’s operator group is 206 = 6.4 × 10</a:t>
            </a:r>
          </a:p>
          <a:p>
            <a:endParaRPr lang="en-US" dirty="0"/>
          </a:p>
          <a:p>
            <a:r>
              <a:rPr lang="en-US" dirty="0"/>
              <a:t>For example, the number of configurations to be enumerated at each step for a 2D-convolution operator group is only 4 6 = 4096</a:t>
            </a:r>
          </a:p>
        </p:txBody>
      </p:sp>
      <p:sp>
        <p:nvSpPr>
          <p:cNvPr id="4" name="Slide Number Placeholder 3"/>
          <p:cNvSpPr>
            <a:spLocks noGrp="1"/>
          </p:cNvSpPr>
          <p:nvPr>
            <p:ph type="sldNum" sz="quarter" idx="5"/>
          </p:nvPr>
        </p:nvSpPr>
        <p:spPr/>
        <p:txBody>
          <a:bodyPr/>
          <a:lstStyle/>
          <a:p>
            <a:fld id="{862DBF5F-E884-8D4B-8536-498293E3FBD0}" type="slidenum">
              <a:rPr lang="en-US" smtClean="0"/>
              <a:t>48</a:t>
            </a:fld>
            <a:endParaRPr lang="en-US"/>
          </a:p>
        </p:txBody>
      </p:sp>
    </p:spTree>
    <p:extLst>
      <p:ext uri="{BB962C8B-B14F-4D97-AF65-F5344CB8AC3E}">
        <p14:creationId xmlns:p14="http://schemas.microsoft.com/office/powerpoint/2010/main" val="7226087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CUDA UVA allows all GPUs to access pointers to input data on other GPUs</a:t>
            </a:r>
          </a:p>
        </p:txBody>
      </p:sp>
      <p:sp>
        <p:nvSpPr>
          <p:cNvPr id="4" name="Slide Number Placeholder 3"/>
          <p:cNvSpPr>
            <a:spLocks noGrp="1"/>
          </p:cNvSpPr>
          <p:nvPr>
            <p:ph type="sldNum" sz="quarter" idx="5"/>
          </p:nvPr>
        </p:nvSpPr>
        <p:spPr/>
        <p:txBody>
          <a:bodyPr/>
          <a:lstStyle/>
          <a:p>
            <a:fld id="{862DBF5F-E884-8D4B-8536-498293E3FBD0}" type="slidenum">
              <a:rPr lang="en-US" smtClean="0"/>
              <a:t>49</a:t>
            </a:fld>
            <a:endParaRPr lang="en-US"/>
          </a:p>
        </p:txBody>
      </p:sp>
    </p:spTree>
    <p:extLst>
      <p:ext uri="{BB962C8B-B14F-4D97-AF65-F5344CB8AC3E}">
        <p14:creationId xmlns:p14="http://schemas.microsoft.com/office/powerpoint/2010/main" val="2822935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Gill Sans" panose="020B0502020104020203" pitchFamily="34" charset="-79"/>
              <a:cs typeface="Gill Sans" panose="020B0502020104020203" pitchFamily="34" charset="-79"/>
            </a:endParaRPr>
          </a:p>
        </p:txBody>
      </p:sp>
      <p:sp>
        <p:nvSpPr>
          <p:cNvPr id="4" name="Slide Number Placeholder 3"/>
          <p:cNvSpPr>
            <a:spLocks noGrp="1"/>
          </p:cNvSpPr>
          <p:nvPr>
            <p:ph type="sldNum" sz="quarter" idx="5"/>
          </p:nvPr>
        </p:nvSpPr>
        <p:spPr/>
        <p:txBody>
          <a:bodyPr/>
          <a:lstStyle/>
          <a:p>
            <a:fld id="{862DBF5F-E884-8D4B-8536-498293E3FBD0}" type="slidenum">
              <a:rPr lang="en-US" smtClean="0"/>
              <a:t>4</a:t>
            </a:fld>
            <a:endParaRPr lang="en-US"/>
          </a:p>
        </p:txBody>
      </p:sp>
    </p:spTree>
    <p:extLst>
      <p:ext uri="{BB962C8B-B14F-4D97-AF65-F5344CB8AC3E}">
        <p14:creationId xmlns:p14="http://schemas.microsoft.com/office/powerpoint/2010/main" val="17811551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-ideal and </a:t>
            </a:r>
            <a:r>
              <a:rPr lang="en-US" dirty="0" err="1"/>
              <a:t>smallbatch</a:t>
            </a:r>
            <a:r>
              <a:rPr lang="en-US" dirty="0"/>
              <a:t>: measure single GPU throughput and multiply by 8, so do not consider communication costs</a:t>
            </a:r>
          </a:p>
        </p:txBody>
      </p:sp>
      <p:sp>
        <p:nvSpPr>
          <p:cNvPr id="4" name="Slide Number Placeholder 3"/>
          <p:cNvSpPr>
            <a:spLocks noGrp="1"/>
          </p:cNvSpPr>
          <p:nvPr>
            <p:ph type="sldNum" sz="quarter" idx="5"/>
          </p:nvPr>
        </p:nvSpPr>
        <p:spPr/>
        <p:txBody>
          <a:bodyPr/>
          <a:lstStyle/>
          <a:p>
            <a:fld id="{862DBF5F-E884-8D4B-8536-498293E3FBD0}" type="slidenum">
              <a:rPr lang="en-US" smtClean="0"/>
              <a:t>50</a:t>
            </a:fld>
            <a:endParaRPr lang="en-US"/>
          </a:p>
        </p:txBody>
      </p:sp>
    </p:spTree>
    <p:extLst>
      <p:ext uri="{BB962C8B-B14F-4D97-AF65-F5344CB8AC3E}">
        <p14:creationId xmlns:p14="http://schemas.microsoft.com/office/powerpoint/2010/main" val="12423360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2DBF5F-E884-8D4B-8536-498293E3FBD0}" type="slidenum">
              <a:rPr lang="en-US" smtClean="0"/>
              <a:t>51</a:t>
            </a:fld>
            <a:endParaRPr lang="en-US"/>
          </a:p>
        </p:txBody>
      </p:sp>
    </p:spTree>
    <p:extLst>
      <p:ext uri="{BB962C8B-B14F-4D97-AF65-F5344CB8AC3E}">
        <p14:creationId xmlns:p14="http://schemas.microsoft.com/office/powerpoint/2010/main" val="24714394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Uses the largest </a:t>
            </a:r>
            <a:r>
              <a:rPr lang="en-US" dirty="0" err="1"/>
              <a:t>perGPU</a:t>
            </a:r>
            <a:r>
              <a:rPr lang="en-US" dirty="0"/>
              <a:t> minibatch that fits in one GPU’s memory</a:t>
            </a:r>
          </a:p>
          <a:p>
            <a:endParaRPr lang="en-US" dirty="0"/>
          </a:p>
          <a:p>
            <a:r>
              <a:rPr lang="en-US" dirty="0"/>
              <a:t>ensures that we hit peak achievable FLOPs on a single device</a:t>
            </a:r>
          </a:p>
          <a:p>
            <a:endParaRPr lang="en-US" dirty="0"/>
          </a:p>
          <a:p>
            <a:r>
              <a:rPr lang="en-US" dirty="0"/>
              <a:t>We report per-GPU minibatch sizes (G); for data-parallel runs with n workers, the global minibatch size (BS) is </a:t>
            </a:r>
            <a:r>
              <a:rPr lang="en-US" dirty="0" err="1"/>
              <a:t>n×G</a:t>
            </a:r>
            <a:endParaRPr lang="en-US" dirty="0"/>
          </a:p>
        </p:txBody>
      </p:sp>
      <p:sp>
        <p:nvSpPr>
          <p:cNvPr id="4" name="Slide Number Placeholder 3"/>
          <p:cNvSpPr>
            <a:spLocks noGrp="1"/>
          </p:cNvSpPr>
          <p:nvPr>
            <p:ph type="sldNum" sz="quarter" idx="5"/>
          </p:nvPr>
        </p:nvSpPr>
        <p:spPr/>
        <p:txBody>
          <a:bodyPr/>
          <a:lstStyle/>
          <a:p>
            <a:fld id="{862DBF5F-E884-8D4B-8536-498293E3FBD0}" type="slidenum">
              <a:rPr lang="en-US" smtClean="0"/>
              <a:t>52</a:t>
            </a:fld>
            <a:endParaRPr lang="en-US"/>
          </a:p>
        </p:txBody>
      </p:sp>
    </p:spTree>
    <p:extLst>
      <p:ext uri="{BB962C8B-B14F-4D97-AF65-F5344CB8AC3E}">
        <p14:creationId xmlns:p14="http://schemas.microsoft.com/office/powerpoint/2010/main" val="32093174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Cluster A – 4 GPU * 4 servers, 5.28x speedup on a single server due to reduction of inter-GPU communication</a:t>
            </a:r>
          </a:p>
          <a:p>
            <a:r>
              <a:rPr lang="en-US" dirty="0"/>
              <a:t>Cluster B – 8 GPU * 2 servers, 2.98x speedup on a single server due to reduction of inter-GPU communication (generally faster than cluster A</a:t>
            </a:r>
          </a:p>
        </p:txBody>
      </p:sp>
      <p:sp>
        <p:nvSpPr>
          <p:cNvPr id="4" name="Slide Number Placeholder 3"/>
          <p:cNvSpPr>
            <a:spLocks noGrp="1"/>
          </p:cNvSpPr>
          <p:nvPr>
            <p:ph type="sldNum" sz="quarter" idx="5"/>
          </p:nvPr>
        </p:nvSpPr>
        <p:spPr/>
        <p:txBody>
          <a:bodyPr/>
          <a:lstStyle/>
          <a:p>
            <a:fld id="{862DBF5F-E884-8D4B-8536-498293E3FBD0}" type="slidenum">
              <a:rPr lang="en-US" smtClean="0"/>
              <a:t>53</a:t>
            </a:fld>
            <a:endParaRPr lang="en-US"/>
          </a:p>
        </p:txBody>
      </p:sp>
    </p:spTree>
    <p:extLst>
      <p:ext uri="{BB962C8B-B14F-4D97-AF65-F5344CB8AC3E}">
        <p14:creationId xmlns:p14="http://schemas.microsoft.com/office/powerpoint/2010/main" val="9113030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Layer-wise Adaptive Rate Scaling (LARS) LARS uses different learning rates for each layer based on the ratio of the weight norm to the gradient norm</a:t>
            </a:r>
          </a:p>
          <a:p>
            <a:endParaRPr lang="en-US" dirty="0"/>
          </a:p>
          <a:p>
            <a:r>
              <a:rPr lang="en-US" dirty="0"/>
              <a:t>2.4x speed up than the fastest (1024)</a:t>
            </a:r>
          </a:p>
        </p:txBody>
      </p:sp>
      <p:sp>
        <p:nvSpPr>
          <p:cNvPr id="4" name="Slide Number Placeholder 3"/>
          <p:cNvSpPr>
            <a:spLocks noGrp="1"/>
          </p:cNvSpPr>
          <p:nvPr>
            <p:ph type="sldNum" sz="quarter" idx="5"/>
          </p:nvPr>
        </p:nvSpPr>
        <p:spPr/>
        <p:txBody>
          <a:bodyPr/>
          <a:lstStyle/>
          <a:p>
            <a:fld id="{862DBF5F-E884-8D4B-8536-498293E3FBD0}" type="slidenum">
              <a:rPr lang="en-US" smtClean="0"/>
              <a:t>54</a:t>
            </a:fld>
            <a:endParaRPr lang="en-US"/>
          </a:p>
        </p:txBody>
      </p:sp>
    </p:spTree>
    <p:extLst>
      <p:ext uri="{BB962C8B-B14F-4D97-AF65-F5344CB8AC3E}">
        <p14:creationId xmlns:p14="http://schemas.microsoft.com/office/powerpoint/2010/main" val="95445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process can greatly reduce inter-worker communication because it limits the communication to layer inputs and outputs (activations in the forward pass and gradients in the backward pass) solely across consecutive layers assigned to different workers, which for many models are much smaller than the size of the entire model</a:t>
            </a:r>
          </a:p>
        </p:txBody>
      </p:sp>
      <p:sp>
        <p:nvSpPr>
          <p:cNvPr id="4" name="Slide Number Placeholder 3"/>
          <p:cNvSpPr>
            <a:spLocks noGrp="1"/>
          </p:cNvSpPr>
          <p:nvPr>
            <p:ph type="sldNum" sz="quarter" idx="5"/>
          </p:nvPr>
        </p:nvSpPr>
        <p:spPr/>
        <p:txBody>
          <a:bodyPr/>
          <a:lstStyle/>
          <a:p>
            <a:fld id="{862DBF5F-E884-8D4B-8536-498293E3FBD0}" type="slidenum">
              <a:rPr lang="en-US" smtClean="0"/>
              <a:t>7</a:t>
            </a:fld>
            <a:endParaRPr lang="en-US"/>
          </a:p>
        </p:txBody>
      </p:sp>
    </p:spTree>
    <p:extLst>
      <p:ext uri="{BB962C8B-B14F-4D97-AF65-F5344CB8AC3E}">
        <p14:creationId xmlns:p14="http://schemas.microsoft.com/office/powerpoint/2010/main" val="3054945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DP has to aggregate gradients for all parameters and send the result to all workers</a:t>
            </a:r>
          </a:p>
        </p:txBody>
      </p:sp>
      <p:sp>
        <p:nvSpPr>
          <p:cNvPr id="4" name="Slide Number Placeholder 3"/>
          <p:cNvSpPr>
            <a:spLocks noGrp="1"/>
          </p:cNvSpPr>
          <p:nvPr>
            <p:ph type="sldNum" sz="quarter" idx="5"/>
          </p:nvPr>
        </p:nvSpPr>
        <p:spPr/>
        <p:txBody>
          <a:bodyPr/>
          <a:lstStyle/>
          <a:p>
            <a:fld id="{862DBF5F-E884-8D4B-8536-498293E3FBD0}" type="slidenum">
              <a:rPr lang="en-US" smtClean="0"/>
              <a:t>8</a:t>
            </a:fld>
            <a:endParaRPr lang="en-US"/>
          </a:p>
        </p:txBody>
      </p:sp>
    </p:spTree>
    <p:extLst>
      <p:ext uri="{BB962C8B-B14F-4D97-AF65-F5344CB8AC3E}">
        <p14:creationId xmlns:p14="http://schemas.microsoft.com/office/powerpoint/2010/main" val="638664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Slow stages result in resource under utilization</a:t>
            </a:r>
          </a:p>
          <a:p>
            <a:r>
              <a:rPr lang="en-US" dirty="0"/>
              <a:t>Excessive communication lower the throughput</a:t>
            </a:r>
          </a:p>
          <a:p>
            <a:r>
              <a:rPr lang="en-US" dirty="0"/>
              <a:t>Partitioning may need to be model- and resource- aware</a:t>
            </a:r>
          </a:p>
          <a:p>
            <a:endParaRPr lang="en-US" dirty="0"/>
          </a:p>
        </p:txBody>
      </p:sp>
      <p:sp>
        <p:nvSpPr>
          <p:cNvPr id="4" name="Slide Number Placeholder 3"/>
          <p:cNvSpPr>
            <a:spLocks noGrp="1"/>
          </p:cNvSpPr>
          <p:nvPr>
            <p:ph type="sldNum" sz="quarter" idx="5"/>
          </p:nvPr>
        </p:nvSpPr>
        <p:spPr/>
        <p:txBody>
          <a:bodyPr/>
          <a:lstStyle/>
          <a:p>
            <a:fld id="{862DBF5F-E884-8D4B-8536-498293E3FBD0}" type="slidenum">
              <a:rPr lang="en-US" smtClean="0"/>
              <a:t>9</a:t>
            </a:fld>
            <a:endParaRPr lang="en-US"/>
          </a:p>
        </p:txBody>
      </p:sp>
    </p:spTree>
    <p:extLst>
      <p:ext uri="{BB962C8B-B14F-4D97-AF65-F5344CB8AC3E}">
        <p14:creationId xmlns:p14="http://schemas.microsoft.com/office/powerpoint/2010/main" val="2501373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given level k, the total number of sub-problems is O(N2mk ). Time complexity per sub-problem is O(</a:t>
            </a:r>
            <a:r>
              <a:rPr lang="en-US" dirty="0" err="1"/>
              <a:t>Nmk</a:t>
            </a:r>
            <a:r>
              <a:rPr lang="en-US" dirty="0"/>
              <a:t> ), leading to a total time complexity of O(N3m2 k ) for level k. Total time complexity is L k=1 O(N3m2 k ). In our experiments, the running time is under 8 seconds.</a:t>
            </a:r>
          </a:p>
        </p:txBody>
      </p:sp>
      <p:sp>
        <p:nvSpPr>
          <p:cNvPr id="4" name="Slide Number Placeholder 3"/>
          <p:cNvSpPr>
            <a:spLocks noGrp="1"/>
          </p:cNvSpPr>
          <p:nvPr>
            <p:ph type="sldNum" sz="quarter" idx="5"/>
          </p:nvPr>
        </p:nvSpPr>
        <p:spPr/>
        <p:txBody>
          <a:bodyPr/>
          <a:lstStyle/>
          <a:p>
            <a:fld id="{862DBF5F-E884-8D4B-8536-498293E3FBD0}" type="slidenum">
              <a:rPr lang="en-US" smtClean="0"/>
              <a:t>10</a:t>
            </a:fld>
            <a:endParaRPr lang="en-US"/>
          </a:p>
        </p:txBody>
      </p:sp>
    </p:spTree>
    <p:extLst>
      <p:ext uri="{BB962C8B-B14F-4D97-AF65-F5344CB8AC3E}">
        <p14:creationId xmlns:p14="http://schemas.microsoft.com/office/powerpoint/2010/main" val="174732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startup phase, the input stage admits enough minibatches to keep the pipeline full in steady state</a:t>
            </a:r>
          </a:p>
        </p:txBody>
      </p:sp>
      <p:sp>
        <p:nvSpPr>
          <p:cNvPr id="4" name="Slide Number Placeholder 3"/>
          <p:cNvSpPr>
            <a:spLocks noGrp="1"/>
          </p:cNvSpPr>
          <p:nvPr>
            <p:ph type="sldNum" sz="quarter" idx="5"/>
          </p:nvPr>
        </p:nvSpPr>
        <p:spPr/>
        <p:txBody>
          <a:bodyPr/>
          <a:lstStyle/>
          <a:p>
            <a:fld id="{862DBF5F-E884-8D4B-8536-498293E3FBD0}" type="slidenum">
              <a:rPr lang="en-US" smtClean="0"/>
              <a:t>12</a:t>
            </a:fld>
            <a:endParaRPr lang="en-US"/>
          </a:p>
        </p:txBody>
      </p:sp>
    </p:spTree>
    <p:extLst>
      <p:ext uri="{BB962C8B-B14F-4D97-AF65-F5344CB8AC3E}">
        <p14:creationId xmlns:p14="http://schemas.microsoft.com/office/powerpoint/2010/main" val="3916187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8 shows this mechanism in action for a simple 2-1 configuration, with the first stage replicated twice, and the second stage un-replicated. In the first stage, all inputs with even minibatch IDs are processed by worker 1, while inputs with odd minibatch IDs are processed by worker 2. Worker 3 in the second stage processes all inputs. All workers perform a forward pass followed by a backward pass on a different input minibatch.</a:t>
            </a:r>
          </a:p>
          <a:p>
            <a:endParaRPr lang="en-US" dirty="0"/>
          </a:p>
          <a:p>
            <a:r>
              <a:rPr lang="en-US" dirty="0"/>
              <a:t>For 1F1B-RR to be effective, it is not necessary for the forward pass to take as long as the backward pass. In fact, we observe that the backward pass is always larger than the forward pass in practice. 1F1B-RR remains an effective scheduling mechanism, as highlighted in Figure 4</a:t>
            </a:r>
          </a:p>
        </p:txBody>
      </p:sp>
      <p:sp>
        <p:nvSpPr>
          <p:cNvPr id="4" name="Slide Number Placeholder 3"/>
          <p:cNvSpPr>
            <a:spLocks noGrp="1"/>
          </p:cNvSpPr>
          <p:nvPr>
            <p:ph type="sldNum" sz="quarter" idx="5"/>
          </p:nvPr>
        </p:nvSpPr>
        <p:spPr/>
        <p:txBody>
          <a:bodyPr/>
          <a:lstStyle/>
          <a:p>
            <a:fld id="{862DBF5F-E884-8D4B-8536-498293E3FBD0}" type="slidenum">
              <a:rPr lang="en-US" smtClean="0"/>
              <a:t>13</a:t>
            </a:fld>
            <a:endParaRPr lang="en-US"/>
          </a:p>
        </p:txBody>
      </p:sp>
    </p:spTree>
    <p:extLst>
      <p:ext uri="{BB962C8B-B14F-4D97-AF65-F5344CB8AC3E}">
        <p14:creationId xmlns:p14="http://schemas.microsoft.com/office/powerpoint/2010/main" val="1886953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39A753D-4D01-6B43-AED8-C7F86AD863CD}" type="datetime1">
              <a:rPr lang="en-US" smtClean="0"/>
              <a:t>2/2/2020</a:t>
            </a:fld>
            <a:endParaRPr lang="en-US"/>
          </a:p>
        </p:txBody>
      </p:sp>
      <p:sp>
        <p:nvSpPr>
          <p:cNvPr id="5" name="Footer Placeholder 4"/>
          <p:cNvSpPr>
            <a:spLocks noGrp="1"/>
          </p:cNvSpPr>
          <p:nvPr>
            <p:ph type="ftr" sz="quarter" idx="11"/>
          </p:nvPr>
        </p:nvSpPr>
        <p:spPr/>
        <p:txBody>
          <a:bodyPr/>
          <a:lstStyle/>
          <a:p>
            <a:r>
              <a:rPr lang="en-US"/>
              <a:t>EECS 598 – W19</a:t>
            </a:r>
            <a:endParaRPr lang="en-US" dirty="0"/>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2095256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94D95C-5A72-4648-B62A-891206D2E361}" type="datetime1">
              <a:rPr lang="en-US" smtClean="0"/>
              <a:t>2/2/2020</a:t>
            </a:fld>
            <a:endParaRPr lang="en-US"/>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687760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6362D4-F788-B045-B5A6-BC205EFFDF89}" type="datetime1">
              <a:rPr lang="en-US" smtClean="0"/>
              <a:t>2/2/2020</a:t>
            </a:fld>
            <a:endParaRPr lang="en-US"/>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429701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76D3A3-091C-5A44-967E-898C9AADDEA5}" type="datetime1">
              <a:rPr lang="en-US" smtClean="0"/>
              <a:t>2/2/2020</a:t>
            </a:fld>
            <a:endParaRPr lang="en-US"/>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977216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B84183-D547-154B-9A07-F1FFFB674B6F}" type="datetime1">
              <a:rPr lang="en-US" smtClean="0"/>
              <a:t>2/2/2020</a:t>
            </a:fld>
            <a:endParaRPr lang="en-US"/>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907761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6462B0-0AF1-194C-8051-9E4D91C09F44}" type="datetime1">
              <a:rPr lang="en-US" smtClean="0"/>
              <a:t>2/2/2020</a:t>
            </a:fld>
            <a:endParaRPr lang="en-US"/>
          </a:p>
        </p:txBody>
      </p:sp>
      <p:sp>
        <p:nvSpPr>
          <p:cNvPr id="6" name="Footer Placeholder 5"/>
          <p:cNvSpPr>
            <a:spLocks noGrp="1"/>
          </p:cNvSpPr>
          <p:nvPr>
            <p:ph type="ftr" sz="quarter" idx="11"/>
          </p:nvPr>
        </p:nvSpPr>
        <p:spPr/>
        <p:txBody>
          <a:bodyPr/>
          <a:lstStyle/>
          <a:p>
            <a:r>
              <a:rPr lang="en-US"/>
              <a:t>EECS 598 – W19</a:t>
            </a:r>
          </a:p>
        </p:txBody>
      </p:sp>
      <p:sp>
        <p:nvSpPr>
          <p:cNvPr id="7" name="Slide Number Placeholder 6"/>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026895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45929F-0A73-CE4D-840E-A1A46BB675CB}" type="datetime1">
              <a:rPr lang="en-US" smtClean="0"/>
              <a:t>2/2/2020</a:t>
            </a:fld>
            <a:endParaRPr lang="en-US"/>
          </a:p>
        </p:txBody>
      </p:sp>
      <p:sp>
        <p:nvSpPr>
          <p:cNvPr id="8" name="Footer Placeholder 7"/>
          <p:cNvSpPr>
            <a:spLocks noGrp="1"/>
          </p:cNvSpPr>
          <p:nvPr>
            <p:ph type="ftr" sz="quarter" idx="11"/>
          </p:nvPr>
        </p:nvSpPr>
        <p:spPr/>
        <p:txBody>
          <a:bodyPr/>
          <a:lstStyle/>
          <a:p>
            <a:r>
              <a:rPr lang="en-US"/>
              <a:t>EECS 598 – W19</a:t>
            </a:r>
          </a:p>
        </p:txBody>
      </p:sp>
      <p:sp>
        <p:nvSpPr>
          <p:cNvPr id="9" name="Slide Number Placeholder 8"/>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854787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88F279-1111-5144-9DB4-A95DE0E9E5B2}" type="datetime1">
              <a:rPr lang="en-US" smtClean="0"/>
              <a:t>2/2/2020</a:t>
            </a:fld>
            <a:endParaRPr lang="en-US"/>
          </a:p>
        </p:txBody>
      </p:sp>
      <p:sp>
        <p:nvSpPr>
          <p:cNvPr id="4" name="Footer Placeholder 3"/>
          <p:cNvSpPr>
            <a:spLocks noGrp="1"/>
          </p:cNvSpPr>
          <p:nvPr>
            <p:ph type="ftr" sz="quarter" idx="11"/>
          </p:nvPr>
        </p:nvSpPr>
        <p:spPr/>
        <p:txBody>
          <a:bodyPr/>
          <a:lstStyle/>
          <a:p>
            <a:r>
              <a:rPr lang="en-US"/>
              <a:t>EECS 598 – W19</a:t>
            </a:r>
          </a:p>
        </p:txBody>
      </p:sp>
      <p:sp>
        <p:nvSpPr>
          <p:cNvPr id="5" name="Slide Number Placeholder 4"/>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534203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2FC8C-4B6E-D343-8B39-A21BB41B927E}" type="datetime1">
              <a:rPr lang="en-US" smtClean="0"/>
              <a:t>2/2/2020</a:t>
            </a:fld>
            <a:endParaRPr lang="en-US"/>
          </a:p>
        </p:txBody>
      </p:sp>
      <p:sp>
        <p:nvSpPr>
          <p:cNvPr id="3" name="Footer Placeholder 2"/>
          <p:cNvSpPr>
            <a:spLocks noGrp="1"/>
          </p:cNvSpPr>
          <p:nvPr>
            <p:ph type="ftr" sz="quarter" idx="11"/>
          </p:nvPr>
        </p:nvSpPr>
        <p:spPr/>
        <p:txBody>
          <a:bodyPr/>
          <a:lstStyle/>
          <a:p>
            <a:r>
              <a:rPr lang="en-US"/>
              <a:t>EECS 598 – W19</a:t>
            </a:r>
          </a:p>
        </p:txBody>
      </p:sp>
      <p:sp>
        <p:nvSpPr>
          <p:cNvPr id="4" name="Slide Number Placeholder 3"/>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875941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nchor="t"/>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D69CCB-74DC-0C4E-90C9-39CEE7B8DBB9}" type="datetime1">
              <a:rPr lang="en-US" smtClean="0"/>
              <a:t>2/2/2020</a:t>
            </a:fld>
            <a:endParaRPr lang="en-US"/>
          </a:p>
        </p:txBody>
      </p:sp>
      <p:sp>
        <p:nvSpPr>
          <p:cNvPr id="6" name="Footer Placeholder 5"/>
          <p:cNvSpPr>
            <a:spLocks noGrp="1"/>
          </p:cNvSpPr>
          <p:nvPr>
            <p:ph type="ftr" sz="quarter" idx="11"/>
          </p:nvPr>
        </p:nvSpPr>
        <p:spPr/>
        <p:txBody>
          <a:bodyPr/>
          <a:lstStyle/>
          <a:p>
            <a:r>
              <a:rPr lang="en-US"/>
              <a:t>EECS 598 – W19</a:t>
            </a:r>
          </a:p>
        </p:txBody>
      </p:sp>
      <p:sp>
        <p:nvSpPr>
          <p:cNvPr id="7" name="Slide Number Placeholder 6"/>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739251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94E948-AFA9-C643-8BFE-C18C90F6B6F7}" type="datetime1">
              <a:rPr lang="en-US" smtClean="0"/>
              <a:t>2/2/2020</a:t>
            </a:fld>
            <a:endParaRPr lang="en-US"/>
          </a:p>
        </p:txBody>
      </p:sp>
      <p:sp>
        <p:nvSpPr>
          <p:cNvPr id="6" name="Footer Placeholder 5"/>
          <p:cNvSpPr>
            <a:spLocks noGrp="1"/>
          </p:cNvSpPr>
          <p:nvPr>
            <p:ph type="ftr" sz="quarter" idx="11"/>
          </p:nvPr>
        </p:nvSpPr>
        <p:spPr/>
        <p:txBody>
          <a:bodyPr/>
          <a:lstStyle/>
          <a:p>
            <a:r>
              <a:rPr lang="en-US"/>
              <a:t>EECS 598 – W19</a:t>
            </a:r>
          </a:p>
        </p:txBody>
      </p:sp>
      <p:sp>
        <p:nvSpPr>
          <p:cNvPr id="7" name="Slide Number Placeholder 6"/>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47700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Gill Sans Light" charset="0"/>
                <a:ea typeface="Gill Sans Light" charset="0"/>
                <a:cs typeface="Gill Sans Light" charset="0"/>
              </a:defRPr>
            </a:lvl1pPr>
          </a:lstStyle>
          <a:p>
            <a:fld id="{50138A73-9F0B-3844-8C19-1BC53A762510}" type="datetime1">
              <a:rPr lang="en-US" smtClean="0"/>
              <a:t>2/2/2020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Gill Sans Light" charset="0"/>
                <a:ea typeface="Gill Sans Light" charset="0"/>
                <a:cs typeface="Gill Sans Light" charset="0"/>
              </a:defRPr>
            </a:lvl1pPr>
          </a:lstStyle>
          <a:p>
            <a:r>
              <a:rPr lang="en-US"/>
              <a:t>EECS 598 – W19</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Gill Sans Light" charset="0"/>
                <a:ea typeface="Gill Sans Light" charset="0"/>
                <a:cs typeface="Gill Sans Light" charset="0"/>
              </a:defRPr>
            </a:lvl1pPr>
          </a:lstStyle>
          <a:p>
            <a:fld id="{4EEF9975-6C58-5C4C-8961-54FFA2646BAA}" type="slidenum">
              <a:rPr lang="en-US" smtClean="0"/>
              <a:pPr/>
              <a:t>‹#›</a:t>
            </a:fld>
            <a:endParaRPr lang="en-US"/>
          </a:p>
        </p:txBody>
      </p:sp>
    </p:spTree>
    <p:extLst>
      <p:ext uri="{BB962C8B-B14F-4D97-AF65-F5344CB8AC3E}">
        <p14:creationId xmlns:p14="http://schemas.microsoft.com/office/powerpoint/2010/main" val="872687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Gill Sans" charset="0"/>
          <a:ea typeface="Gill Sans" charset="0"/>
          <a:cs typeface="Gill Sans"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Gill Sans" charset="0"/>
          <a:ea typeface="Gill Sans" charset="0"/>
          <a:cs typeface="Gill Sans"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Gill Sans Light" charset="0"/>
          <a:ea typeface="Gill Sans Light" charset="0"/>
          <a:cs typeface="Gill Sans Light"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Gill Sans Light" charset="0"/>
          <a:ea typeface="Gill Sans Light" charset="0"/>
          <a:cs typeface="Gill Sans Light"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53962" y="1255428"/>
            <a:ext cx="4313274" cy="2092404"/>
          </a:xfrm>
        </p:spPr>
        <p:txBody>
          <a:bodyPr>
            <a:normAutofit/>
          </a:bodyPr>
          <a:lstStyle/>
          <a:p>
            <a:r>
              <a:rPr lang="en-US" sz="3600" dirty="0">
                <a:latin typeface="Gill Sans" panose="020B0502020104020203" pitchFamily="34" charset="-79"/>
                <a:cs typeface="Gill Sans" panose="020B0502020104020203" pitchFamily="34" charset="-79"/>
              </a:rPr>
              <a:t>Supporting Very Large Models using Automatic Dataflow Graph Partitioning</a:t>
            </a:r>
          </a:p>
        </p:txBody>
      </p:sp>
      <p:sp>
        <p:nvSpPr>
          <p:cNvPr id="3" name="Subtitle 2"/>
          <p:cNvSpPr>
            <a:spLocks noGrp="1"/>
          </p:cNvSpPr>
          <p:nvPr>
            <p:ph type="subTitle" idx="1"/>
          </p:nvPr>
        </p:nvSpPr>
        <p:spPr>
          <a:xfrm>
            <a:off x="6503581" y="3765896"/>
            <a:ext cx="4214037" cy="1655762"/>
          </a:xfrm>
        </p:spPr>
        <p:txBody>
          <a:bodyPr>
            <a:normAutofit/>
          </a:bodyPr>
          <a:lstStyle/>
          <a:p>
            <a:r>
              <a:rPr lang="en-US" sz="2000" dirty="0" err="1">
                <a:solidFill>
                  <a:schemeClr val="bg2">
                    <a:lumMod val="50000"/>
                  </a:schemeClr>
                </a:solidFill>
                <a:latin typeface="Gill Sans" panose="020B0502020104020203" pitchFamily="34" charset="-79"/>
                <a:cs typeface="Gill Sans" panose="020B0502020104020203" pitchFamily="34" charset="-79"/>
              </a:rPr>
              <a:t>Minjie</a:t>
            </a:r>
            <a:r>
              <a:rPr lang="en-US" sz="2000" dirty="0">
                <a:solidFill>
                  <a:schemeClr val="bg2">
                    <a:lumMod val="50000"/>
                  </a:schemeClr>
                </a:solidFill>
                <a:latin typeface="Gill Sans" panose="020B0502020104020203" pitchFamily="34" charset="-79"/>
                <a:cs typeface="Gill Sans" panose="020B0502020104020203" pitchFamily="34" charset="-79"/>
              </a:rPr>
              <a:t> Wang New York University </a:t>
            </a:r>
            <a:r>
              <a:rPr lang="en-US" sz="2000" dirty="0" err="1">
                <a:solidFill>
                  <a:schemeClr val="bg2">
                    <a:lumMod val="50000"/>
                  </a:schemeClr>
                </a:solidFill>
                <a:latin typeface="Gill Sans" panose="020B0502020104020203" pitchFamily="34" charset="-79"/>
                <a:cs typeface="Gill Sans" panose="020B0502020104020203" pitchFamily="34" charset="-79"/>
              </a:rPr>
              <a:t>Chien</a:t>
            </a:r>
            <a:r>
              <a:rPr lang="en-US" sz="2000" dirty="0">
                <a:solidFill>
                  <a:schemeClr val="bg2">
                    <a:lumMod val="50000"/>
                  </a:schemeClr>
                </a:solidFill>
                <a:latin typeface="Gill Sans" panose="020B0502020104020203" pitchFamily="34" charset="-79"/>
                <a:cs typeface="Gill Sans" panose="020B0502020104020203" pitchFamily="34" charset="-79"/>
              </a:rPr>
              <a:t>-chin Huang New York University </a:t>
            </a:r>
            <a:r>
              <a:rPr lang="en-US" sz="2000" dirty="0" err="1">
                <a:solidFill>
                  <a:schemeClr val="bg2">
                    <a:lumMod val="50000"/>
                  </a:schemeClr>
                </a:solidFill>
                <a:latin typeface="Gill Sans" panose="020B0502020104020203" pitchFamily="34" charset="-79"/>
                <a:cs typeface="Gill Sans" panose="020B0502020104020203" pitchFamily="34" charset="-79"/>
              </a:rPr>
              <a:t>Jinyang</a:t>
            </a:r>
            <a:r>
              <a:rPr lang="en-US" sz="2000" dirty="0">
                <a:solidFill>
                  <a:schemeClr val="bg2">
                    <a:lumMod val="50000"/>
                  </a:schemeClr>
                </a:solidFill>
                <a:latin typeface="Gill Sans" panose="020B0502020104020203" pitchFamily="34" charset="-79"/>
                <a:cs typeface="Gill Sans" panose="020B0502020104020203" pitchFamily="34" charset="-79"/>
              </a:rPr>
              <a:t> Li New York University</a:t>
            </a:r>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1</a:t>
            </a:fld>
            <a:endParaRPr lang="en-US" dirty="0"/>
          </a:p>
        </p:txBody>
      </p:sp>
      <p:sp>
        <p:nvSpPr>
          <p:cNvPr id="6" name="Date Placeholder 5">
            <a:extLst>
              <a:ext uri="{FF2B5EF4-FFF2-40B4-BE49-F238E27FC236}">
                <a16:creationId xmlns:a16="http://schemas.microsoft.com/office/drawing/2014/main" id="{8AC1E511-B623-744A-BBC2-8341508042ED}"/>
              </a:ext>
            </a:extLst>
          </p:cNvPr>
          <p:cNvSpPr>
            <a:spLocks noGrp="1"/>
          </p:cNvSpPr>
          <p:nvPr>
            <p:ph type="dt" sz="half" idx="10"/>
          </p:nvPr>
        </p:nvSpPr>
        <p:spPr/>
        <p:txBody>
          <a:bodyPr/>
          <a:lstStyle/>
          <a:p>
            <a:fld id="{12142CCA-AFE3-A541-8226-D04F04A6DD14}" type="datetime1">
              <a:rPr lang="en-US" smtClean="0"/>
              <a:t>2/2/2020</a:t>
            </a:fld>
            <a:endParaRPr lang="en-US"/>
          </a:p>
        </p:txBody>
      </p:sp>
      <p:sp>
        <p:nvSpPr>
          <p:cNvPr id="7" name="Title 1">
            <a:extLst>
              <a:ext uri="{FF2B5EF4-FFF2-40B4-BE49-F238E27FC236}">
                <a16:creationId xmlns:a16="http://schemas.microsoft.com/office/drawing/2014/main" id="{B8D59F1B-E5AD-6C4A-B9BF-F12C542C8DF9}"/>
              </a:ext>
            </a:extLst>
          </p:cNvPr>
          <p:cNvSpPr txBox="1">
            <a:spLocks/>
          </p:cNvSpPr>
          <p:nvPr/>
        </p:nvSpPr>
        <p:spPr>
          <a:xfrm>
            <a:off x="921488" y="1255429"/>
            <a:ext cx="4313274" cy="209240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Gill Sans" charset="0"/>
                <a:ea typeface="Gill Sans" charset="0"/>
                <a:cs typeface="Gill Sans" charset="0"/>
              </a:defRPr>
            </a:lvl1pPr>
          </a:lstStyle>
          <a:p>
            <a:r>
              <a:rPr lang="en-US" sz="3600" dirty="0" err="1">
                <a:latin typeface="Gill Sans" panose="020B0502020104020203" pitchFamily="34" charset="-79"/>
                <a:cs typeface="Gill Sans" panose="020B0502020104020203" pitchFamily="34" charset="-79"/>
              </a:rPr>
              <a:t>PipeDream</a:t>
            </a:r>
            <a:r>
              <a:rPr lang="en-US" sz="3600" dirty="0">
                <a:latin typeface="Gill Sans" panose="020B0502020104020203" pitchFamily="34" charset="-79"/>
                <a:cs typeface="Gill Sans" panose="020B0502020104020203" pitchFamily="34" charset="-79"/>
              </a:rPr>
              <a:t>: Generalized Pipeline Parallelism for DNN Training</a:t>
            </a:r>
          </a:p>
        </p:txBody>
      </p:sp>
      <p:sp>
        <p:nvSpPr>
          <p:cNvPr id="8" name="Rectangle 7">
            <a:extLst>
              <a:ext uri="{FF2B5EF4-FFF2-40B4-BE49-F238E27FC236}">
                <a16:creationId xmlns:a16="http://schemas.microsoft.com/office/drawing/2014/main" id="{86507ED7-4B96-3046-9BD4-C42E12E26BF2}"/>
              </a:ext>
            </a:extLst>
          </p:cNvPr>
          <p:cNvSpPr/>
          <p:nvPr/>
        </p:nvSpPr>
        <p:spPr>
          <a:xfrm>
            <a:off x="971107" y="3765896"/>
            <a:ext cx="4214037" cy="1754326"/>
          </a:xfrm>
          <a:prstGeom prst="rect">
            <a:avLst/>
          </a:prstGeom>
        </p:spPr>
        <p:txBody>
          <a:bodyPr wrap="square">
            <a:spAutoFit/>
          </a:bodyPr>
          <a:lstStyle/>
          <a:p>
            <a:r>
              <a:rPr lang="en-US" dirty="0">
                <a:solidFill>
                  <a:schemeClr val="bg2">
                    <a:lumMod val="50000"/>
                  </a:schemeClr>
                </a:solidFill>
                <a:latin typeface="Gill Sans" panose="020B0502020104020203" pitchFamily="34" charset="-79"/>
                <a:cs typeface="Gill Sans" panose="020B0502020104020203" pitchFamily="34" charset="-79"/>
              </a:rPr>
              <a:t>Deepak Narayanan‡ ∗, Aaron </a:t>
            </a:r>
            <a:r>
              <a:rPr lang="en-US" dirty="0" err="1">
                <a:solidFill>
                  <a:schemeClr val="bg2">
                    <a:lumMod val="50000"/>
                  </a:schemeClr>
                </a:solidFill>
                <a:latin typeface="Gill Sans" panose="020B0502020104020203" pitchFamily="34" charset="-79"/>
                <a:cs typeface="Gill Sans" panose="020B0502020104020203" pitchFamily="34" charset="-79"/>
              </a:rPr>
              <a:t>Harlap</a:t>
            </a:r>
            <a:r>
              <a:rPr lang="en-US" dirty="0">
                <a:solidFill>
                  <a:schemeClr val="bg2">
                    <a:lumMod val="50000"/>
                  </a:schemeClr>
                </a:solidFill>
                <a:latin typeface="Gill Sans" panose="020B0502020104020203" pitchFamily="34" charset="-79"/>
                <a:cs typeface="Gill Sans" panose="020B0502020104020203" pitchFamily="34" charset="-79"/>
              </a:rPr>
              <a:t>† ∗, Amar </a:t>
            </a:r>
            <a:r>
              <a:rPr lang="en-US" dirty="0" err="1">
                <a:solidFill>
                  <a:schemeClr val="bg2">
                    <a:lumMod val="50000"/>
                  </a:schemeClr>
                </a:solidFill>
                <a:latin typeface="Gill Sans" panose="020B0502020104020203" pitchFamily="34" charset="-79"/>
                <a:cs typeface="Gill Sans" panose="020B0502020104020203" pitchFamily="34" charset="-79"/>
              </a:rPr>
              <a:t>Phanishayee</a:t>
            </a:r>
            <a:r>
              <a:rPr lang="en-US" dirty="0">
                <a:solidFill>
                  <a:schemeClr val="bg2">
                    <a:lumMod val="50000"/>
                  </a:schemeClr>
                </a:solidFill>
                <a:latin typeface="Gill Sans" panose="020B0502020104020203" pitchFamily="34" charset="-79"/>
                <a:cs typeface="Gill Sans" panose="020B0502020104020203" pitchFamily="34" charset="-79"/>
              </a:rPr>
              <a:t>, Vivek Seshadri, Nikhil R. </a:t>
            </a:r>
            <a:r>
              <a:rPr lang="en-US" dirty="0" err="1">
                <a:solidFill>
                  <a:schemeClr val="bg2">
                    <a:lumMod val="50000"/>
                  </a:schemeClr>
                </a:solidFill>
                <a:latin typeface="Gill Sans" panose="020B0502020104020203" pitchFamily="34" charset="-79"/>
                <a:cs typeface="Gill Sans" panose="020B0502020104020203" pitchFamily="34" charset="-79"/>
              </a:rPr>
              <a:t>Devanur</a:t>
            </a:r>
            <a:r>
              <a:rPr lang="en-US" dirty="0">
                <a:solidFill>
                  <a:schemeClr val="bg2">
                    <a:lumMod val="50000"/>
                  </a:schemeClr>
                </a:solidFill>
                <a:latin typeface="Gill Sans" panose="020B0502020104020203" pitchFamily="34" charset="-79"/>
                <a:cs typeface="Gill Sans" panose="020B0502020104020203" pitchFamily="34" charset="-79"/>
              </a:rPr>
              <a:t>, Gregory R. Ganger†, Phillip B. Gibbons†, </a:t>
            </a:r>
            <a:r>
              <a:rPr lang="en-US" dirty="0" err="1">
                <a:solidFill>
                  <a:schemeClr val="bg2">
                    <a:lumMod val="50000"/>
                  </a:schemeClr>
                </a:solidFill>
                <a:latin typeface="Gill Sans" panose="020B0502020104020203" pitchFamily="34" charset="-79"/>
                <a:cs typeface="Gill Sans" panose="020B0502020104020203" pitchFamily="34" charset="-79"/>
              </a:rPr>
              <a:t>Matei</a:t>
            </a:r>
            <a:r>
              <a:rPr lang="en-US" dirty="0">
                <a:solidFill>
                  <a:schemeClr val="bg2">
                    <a:lumMod val="50000"/>
                  </a:schemeClr>
                </a:solidFill>
                <a:latin typeface="Gill Sans" panose="020B0502020104020203" pitchFamily="34" charset="-79"/>
                <a:cs typeface="Gill Sans" panose="020B0502020104020203" pitchFamily="34" charset="-79"/>
              </a:rPr>
              <a:t> </a:t>
            </a:r>
            <a:r>
              <a:rPr lang="en-US" dirty="0" err="1">
                <a:solidFill>
                  <a:schemeClr val="bg2">
                    <a:lumMod val="50000"/>
                  </a:schemeClr>
                </a:solidFill>
                <a:latin typeface="Gill Sans" panose="020B0502020104020203" pitchFamily="34" charset="-79"/>
                <a:cs typeface="Gill Sans" panose="020B0502020104020203" pitchFamily="34" charset="-79"/>
              </a:rPr>
              <a:t>Zaharia</a:t>
            </a:r>
            <a:r>
              <a:rPr lang="en-US" dirty="0">
                <a:solidFill>
                  <a:schemeClr val="bg2">
                    <a:lumMod val="50000"/>
                  </a:schemeClr>
                </a:solidFill>
                <a:latin typeface="Gill Sans" panose="020B0502020104020203" pitchFamily="34" charset="-79"/>
                <a:cs typeface="Gill Sans" panose="020B0502020104020203" pitchFamily="34" charset="-79"/>
              </a:rPr>
              <a:t>‡ Microsoft Research †Carnegie Mellon University ‡Stanford University</a:t>
            </a:r>
          </a:p>
        </p:txBody>
      </p:sp>
      <p:sp>
        <p:nvSpPr>
          <p:cNvPr id="9" name="TextBox 8">
            <a:extLst>
              <a:ext uri="{FF2B5EF4-FFF2-40B4-BE49-F238E27FC236}">
                <a16:creationId xmlns:a16="http://schemas.microsoft.com/office/drawing/2014/main" id="{686BF369-2EB1-764F-A2FA-6B761FFBFB9E}"/>
              </a:ext>
            </a:extLst>
          </p:cNvPr>
          <p:cNvSpPr txBox="1"/>
          <p:nvPr/>
        </p:nvSpPr>
        <p:spPr>
          <a:xfrm>
            <a:off x="3078126" y="5626290"/>
            <a:ext cx="5837274" cy="369332"/>
          </a:xfrm>
          <a:prstGeom prst="rect">
            <a:avLst/>
          </a:prstGeom>
          <a:noFill/>
        </p:spPr>
        <p:txBody>
          <a:bodyPr wrap="square" rtlCol="0">
            <a:spAutoFit/>
          </a:bodyPr>
          <a:lstStyle/>
          <a:p>
            <a:pPr algn="ctr"/>
            <a:r>
              <a:rPr lang="en-US" dirty="0" err="1">
                <a:latin typeface="Arial" panose="020B0604020202020204" pitchFamily="34" charset="0"/>
                <a:cs typeface="Arial" panose="020B0604020202020204" pitchFamily="34" charset="0"/>
              </a:rPr>
              <a:t>Wenyi</a:t>
            </a:r>
            <a:r>
              <a:rPr lang="en-US" dirty="0">
                <a:latin typeface="Arial" panose="020B0604020202020204" pitchFamily="34" charset="0"/>
                <a:cs typeface="Arial" panose="020B0604020202020204" pitchFamily="34" charset="0"/>
              </a:rPr>
              <a:t> Wu, Alexandra Spence</a:t>
            </a:r>
          </a:p>
        </p:txBody>
      </p:sp>
    </p:spTree>
    <p:extLst>
      <p:ext uri="{BB962C8B-B14F-4D97-AF65-F5344CB8AC3E}">
        <p14:creationId xmlns:p14="http://schemas.microsoft.com/office/powerpoint/2010/main" val="532126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2CBAA-F9AD-B941-B424-E83CAAE711A0}"/>
              </a:ext>
            </a:extLst>
          </p:cNvPr>
          <p:cNvSpPr>
            <a:spLocks noGrp="1"/>
          </p:cNvSpPr>
          <p:nvPr>
            <p:ph type="title"/>
          </p:nvPr>
        </p:nvSpPr>
        <p:spPr/>
        <p:txBody>
          <a:bodyPr/>
          <a:lstStyle/>
          <a:p>
            <a:r>
              <a:rPr lang="en-US" dirty="0"/>
              <a:t>Pipeline Parallelism - Work Partitioning</a:t>
            </a:r>
          </a:p>
        </p:txBody>
      </p:sp>
      <p:sp>
        <p:nvSpPr>
          <p:cNvPr id="3" name="Content Placeholder 2">
            <a:extLst>
              <a:ext uri="{FF2B5EF4-FFF2-40B4-BE49-F238E27FC236}">
                <a16:creationId xmlns:a16="http://schemas.microsoft.com/office/drawing/2014/main" id="{1E86E291-BA14-C74D-BFF5-BD00CC58A379}"/>
              </a:ext>
            </a:extLst>
          </p:cNvPr>
          <p:cNvSpPr>
            <a:spLocks noGrp="1"/>
          </p:cNvSpPr>
          <p:nvPr>
            <p:ph idx="1"/>
          </p:nvPr>
        </p:nvSpPr>
        <p:spPr>
          <a:xfrm>
            <a:off x="838200" y="1651397"/>
            <a:ext cx="10515600" cy="4351338"/>
          </a:xfrm>
        </p:spPr>
        <p:txBody>
          <a:bodyPr anchor="t">
            <a:normAutofit/>
          </a:bodyPr>
          <a:lstStyle/>
          <a:p>
            <a:r>
              <a:rPr lang="en-US" sz="2000" dirty="0">
                <a:latin typeface="Gill Sans Light" panose="020B0302020104020203" pitchFamily="34" charset="-79"/>
                <a:cs typeface="Gill Sans Light" panose="020B0302020104020203" pitchFamily="34" charset="-79"/>
              </a:rPr>
              <a:t>              : time taken by the </a:t>
            </a:r>
            <a:r>
              <a:rPr lang="en-US" sz="2000" b="1" dirty="0">
                <a:latin typeface="Gill Sans Light" panose="020B0302020104020203" pitchFamily="34" charset="-79"/>
                <a:cs typeface="Gill Sans Light" panose="020B0302020104020203" pitchFamily="34" charset="-79"/>
              </a:rPr>
              <a:t>slowest</a:t>
            </a:r>
            <a:r>
              <a:rPr lang="en-US" sz="2000" dirty="0">
                <a:latin typeface="Gill Sans Light" panose="020B0302020104020203" pitchFamily="34" charset="-79"/>
                <a:cs typeface="Gill Sans Light" panose="020B0302020104020203" pitchFamily="34" charset="-79"/>
              </a:rPr>
              <a:t> stage in the optimal pipeline between layers </a:t>
            </a:r>
            <a:r>
              <a:rPr lang="en-US" sz="2000" dirty="0" err="1">
                <a:latin typeface="Gill Sans Light" panose="020B0302020104020203" pitchFamily="34" charset="-79"/>
                <a:cs typeface="Gill Sans Light" panose="020B0302020104020203" pitchFamily="34" charset="-79"/>
              </a:rPr>
              <a:t>i</a:t>
            </a:r>
            <a:r>
              <a:rPr lang="en-US" sz="2000" dirty="0">
                <a:latin typeface="Gill Sans Light" panose="020B0302020104020203" pitchFamily="34" charset="-79"/>
                <a:cs typeface="Gill Sans Light" panose="020B0302020104020203" pitchFamily="34" charset="-79"/>
              </a:rPr>
              <a:t> and j using m workers at level k (</a:t>
            </a:r>
            <a:r>
              <a:rPr lang="en-US" sz="2000" b="1" dirty="0">
                <a:latin typeface="Gill Sans Light" panose="020B0302020104020203" pitchFamily="34" charset="-79"/>
                <a:cs typeface="Gill Sans Light" panose="020B0302020104020203" pitchFamily="34" charset="-79"/>
              </a:rPr>
              <a:t>computation</a:t>
            </a:r>
            <a:r>
              <a:rPr lang="en-US" sz="2000" dirty="0">
                <a:latin typeface="Gill Sans Light" panose="020B0302020104020203" pitchFamily="34" charset="-79"/>
                <a:cs typeface="Gill Sans Light" panose="020B0302020104020203" pitchFamily="34" charset="-79"/>
              </a:rPr>
              <a:t>)</a:t>
            </a:r>
          </a:p>
          <a:p>
            <a:r>
              <a:rPr lang="en-US" sz="2000" dirty="0">
                <a:latin typeface="Gill Sans Light" panose="020B0302020104020203" pitchFamily="34" charset="-79"/>
                <a:cs typeface="Gill Sans Light" panose="020B0302020104020203" pitchFamily="34" charset="-79"/>
              </a:rPr>
              <a:t>Find                  , and the corresponding partitioning, where L is the highest level and N is the total number of layers in the model.</a:t>
            </a:r>
          </a:p>
          <a:p>
            <a:r>
              <a:rPr lang="en-US" sz="2000" dirty="0">
                <a:latin typeface="Gill Sans Light" panose="020B0302020104020203" pitchFamily="34" charset="-79"/>
                <a:cs typeface="Gill Sans Light" panose="020B0302020104020203" pitchFamily="34" charset="-79"/>
              </a:rPr>
              <a:t>               : the total time taken by a </a:t>
            </a:r>
            <a:r>
              <a:rPr lang="en-US" sz="2000" b="1" dirty="0">
                <a:latin typeface="Gill Sans Light" panose="020B0302020104020203" pitchFamily="34" charset="-79"/>
                <a:cs typeface="Gill Sans Light" panose="020B0302020104020203" pitchFamily="34" charset="-79"/>
              </a:rPr>
              <a:t>single</a:t>
            </a:r>
            <a:r>
              <a:rPr lang="en-US" sz="2000" dirty="0">
                <a:latin typeface="Gill Sans Light" panose="020B0302020104020203" pitchFamily="34" charset="-79"/>
                <a:cs typeface="Gill Sans Light" panose="020B0302020104020203" pitchFamily="34" charset="-79"/>
              </a:rPr>
              <a:t> stage spanning layers </a:t>
            </a:r>
            <a:r>
              <a:rPr lang="en-US" sz="2000" dirty="0" err="1">
                <a:latin typeface="Gill Sans Light" panose="020B0302020104020203" pitchFamily="34" charset="-79"/>
                <a:cs typeface="Gill Sans Light" panose="020B0302020104020203" pitchFamily="34" charset="-79"/>
              </a:rPr>
              <a:t>i</a:t>
            </a:r>
            <a:r>
              <a:rPr lang="en-US" sz="2000" dirty="0">
                <a:latin typeface="Gill Sans Light" panose="020B0302020104020203" pitchFamily="34" charset="-79"/>
                <a:cs typeface="Gill Sans Light" panose="020B0302020104020203" pitchFamily="34" charset="-79"/>
              </a:rPr>
              <a:t> through j for both forward and backward passes, </a:t>
            </a:r>
            <a:r>
              <a:rPr lang="en-US" sz="2000" b="1" dirty="0">
                <a:latin typeface="Gill Sans Light" panose="020B0302020104020203" pitchFamily="34" charset="-79"/>
                <a:cs typeface="Gill Sans Light" panose="020B0302020104020203" pitchFamily="34" charset="-79"/>
              </a:rPr>
              <a:t>replicated</a:t>
            </a:r>
            <a:r>
              <a:rPr lang="en-US" sz="2000" dirty="0">
                <a:latin typeface="Gill Sans Light" panose="020B0302020104020203" pitchFamily="34" charset="-79"/>
                <a:cs typeface="Gill Sans Light" panose="020B0302020104020203" pitchFamily="34" charset="-79"/>
              </a:rPr>
              <a:t> over m workers using </a:t>
            </a:r>
            <a:r>
              <a:rPr lang="en-US" sz="2000" b="1" dirty="0">
                <a:latin typeface="Gill Sans Light" panose="020B0302020104020203" pitchFamily="34" charset="-79"/>
                <a:cs typeface="Gill Sans Light" panose="020B0302020104020203" pitchFamily="34" charset="-79"/>
              </a:rPr>
              <a:t>bandwidth</a:t>
            </a:r>
            <a:r>
              <a:rPr lang="en-US" sz="2000" dirty="0">
                <a:latin typeface="Gill Sans Light" panose="020B0302020104020203" pitchFamily="34" charset="-79"/>
                <a:cs typeface="Gill Sans Light" panose="020B0302020104020203" pitchFamily="34" charset="-79"/>
              </a:rPr>
              <a:t> Bk (</a:t>
            </a:r>
            <a:r>
              <a:rPr lang="en-US" sz="2000" b="1" dirty="0">
                <a:latin typeface="Gill Sans Light" panose="020B0302020104020203" pitchFamily="34" charset="-79"/>
                <a:cs typeface="Gill Sans Light" panose="020B0302020104020203" pitchFamily="34" charset="-79"/>
              </a:rPr>
              <a:t>communication</a:t>
            </a:r>
            <a:r>
              <a:rPr lang="en-US" sz="2000" dirty="0">
                <a:latin typeface="Gill Sans Light" panose="020B0302020104020203" pitchFamily="34" charset="-79"/>
                <a:cs typeface="Gill Sans Light" panose="020B0302020104020203" pitchFamily="34" charset="-79"/>
              </a:rPr>
              <a:t>)</a:t>
            </a:r>
          </a:p>
        </p:txBody>
      </p:sp>
      <p:sp>
        <p:nvSpPr>
          <p:cNvPr id="4" name="Date Placeholder 3">
            <a:extLst>
              <a:ext uri="{FF2B5EF4-FFF2-40B4-BE49-F238E27FC236}">
                <a16:creationId xmlns:a16="http://schemas.microsoft.com/office/drawing/2014/main" id="{AF227DE8-5589-B349-8807-842D8048E209}"/>
              </a:ext>
            </a:extLst>
          </p:cNvPr>
          <p:cNvSpPr>
            <a:spLocks noGrp="1"/>
          </p:cNvSpPr>
          <p:nvPr>
            <p:ph type="dt" sz="half" idx="10"/>
          </p:nvPr>
        </p:nvSpPr>
        <p:spPr/>
        <p:txBody>
          <a:bodyPr/>
          <a:lstStyle/>
          <a:p>
            <a:fld id="{2076D3A3-091C-5A44-967E-898C9AADDEA5}" type="datetime1">
              <a:rPr lang="en-US" smtClean="0"/>
              <a:t>2/2/2020</a:t>
            </a:fld>
            <a:endParaRPr lang="en-US" dirty="0"/>
          </a:p>
        </p:txBody>
      </p:sp>
      <p:sp>
        <p:nvSpPr>
          <p:cNvPr id="5" name="Footer Placeholder 4">
            <a:extLst>
              <a:ext uri="{FF2B5EF4-FFF2-40B4-BE49-F238E27FC236}">
                <a16:creationId xmlns:a16="http://schemas.microsoft.com/office/drawing/2014/main" id="{9D13E8BF-FF63-0B46-8563-47B661A44E51}"/>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4B899FD8-25BF-7247-B345-E5C0291EF39F}"/>
              </a:ext>
            </a:extLst>
          </p:cNvPr>
          <p:cNvSpPr>
            <a:spLocks noGrp="1"/>
          </p:cNvSpPr>
          <p:nvPr>
            <p:ph type="sldNum" sz="quarter" idx="12"/>
          </p:nvPr>
        </p:nvSpPr>
        <p:spPr/>
        <p:txBody>
          <a:bodyPr/>
          <a:lstStyle/>
          <a:p>
            <a:fld id="{4EEF9975-6C58-5C4C-8961-54FFA2646BAA}" type="slidenum">
              <a:rPr lang="en-US" smtClean="0"/>
              <a:t>10</a:t>
            </a:fld>
            <a:endParaRPr lang="en-US"/>
          </a:p>
        </p:txBody>
      </p:sp>
      <p:pic>
        <p:nvPicPr>
          <p:cNvPr id="8" name="Picture 7">
            <a:extLst>
              <a:ext uri="{FF2B5EF4-FFF2-40B4-BE49-F238E27FC236}">
                <a16:creationId xmlns:a16="http://schemas.microsoft.com/office/drawing/2014/main" id="{9754EC3B-7F80-964D-AED5-C36B3ED7D601}"/>
              </a:ext>
            </a:extLst>
          </p:cNvPr>
          <p:cNvPicPr>
            <a:picLocks noChangeAspect="1"/>
          </p:cNvPicPr>
          <p:nvPr/>
        </p:nvPicPr>
        <p:blipFill>
          <a:blip r:embed="rId3"/>
          <a:stretch>
            <a:fillRect/>
          </a:stretch>
        </p:blipFill>
        <p:spPr>
          <a:xfrm>
            <a:off x="1070197" y="4830145"/>
            <a:ext cx="4049233" cy="1172590"/>
          </a:xfrm>
          <a:prstGeom prst="rect">
            <a:avLst/>
          </a:prstGeom>
        </p:spPr>
      </p:pic>
      <p:pic>
        <p:nvPicPr>
          <p:cNvPr id="12" name="Picture 11">
            <a:extLst>
              <a:ext uri="{FF2B5EF4-FFF2-40B4-BE49-F238E27FC236}">
                <a16:creationId xmlns:a16="http://schemas.microsoft.com/office/drawing/2014/main" id="{8981B513-4820-FF44-A6CE-BEE3CB3EEF45}"/>
              </a:ext>
            </a:extLst>
          </p:cNvPr>
          <p:cNvPicPr>
            <a:picLocks noChangeAspect="1"/>
          </p:cNvPicPr>
          <p:nvPr/>
        </p:nvPicPr>
        <p:blipFill>
          <a:blip r:embed="rId4"/>
          <a:stretch>
            <a:fillRect/>
          </a:stretch>
        </p:blipFill>
        <p:spPr>
          <a:xfrm>
            <a:off x="1091462" y="1711117"/>
            <a:ext cx="1013785" cy="255650"/>
          </a:xfrm>
          <a:prstGeom prst="rect">
            <a:avLst/>
          </a:prstGeom>
        </p:spPr>
      </p:pic>
      <p:pic>
        <p:nvPicPr>
          <p:cNvPr id="14" name="Picture 13">
            <a:extLst>
              <a:ext uri="{FF2B5EF4-FFF2-40B4-BE49-F238E27FC236}">
                <a16:creationId xmlns:a16="http://schemas.microsoft.com/office/drawing/2014/main" id="{01B54F9D-80AD-2049-B9E7-64D3B2474DE3}"/>
              </a:ext>
            </a:extLst>
          </p:cNvPr>
          <p:cNvPicPr>
            <a:picLocks noChangeAspect="1"/>
          </p:cNvPicPr>
          <p:nvPr/>
        </p:nvPicPr>
        <p:blipFill>
          <a:blip r:embed="rId5"/>
          <a:stretch>
            <a:fillRect/>
          </a:stretch>
        </p:blipFill>
        <p:spPr>
          <a:xfrm>
            <a:off x="1614377" y="2372443"/>
            <a:ext cx="1203251" cy="267389"/>
          </a:xfrm>
          <a:prstGeom prst="rect">
            <a:avLst/>
          </a:prstGeom>
        </p:spPr>
      </p:pic>
      <p:pic>
        <p:nvPicPr>
          <p:cNvPr id="16" name="Picture 15">
            <a:extLst>
              <a:ext uri="{FF2B5EF4-FFF2-40B4-BE49-F238E27FC236}">
                <a16:creationId xmlns:a16="http://schemas.microsoft.com/office/drawing/2014/main" id="{DE9C3CE2-E790-6449-9C52-B81BECDB1C47}"/>
              </a:ext>
            </a:extLst>
          </p:cNvPr>
          <p:cNvPicPr>
            <a:picLocks noChangeAspect="1"/>
          </p:cNvPicPr>
          <p:nvPr/>
        </p:nvPicPr>
        <p:blipFill>
          <a:blip r:embed="rId6"/>
          <a:stretch>
            <a:fillRect/>
          </a:stretch>
        </p:blipFill>
        <p:spPr>
          <a:xfrm>
            <a:off x="1091462" y="3014268"/>
            <a:ext cx="1098845" cy="290603"/>
          </a:xfrm>
          <a:prstGeom prst="rect">
            <a:avLst/>
          </a:prstGeom>
        </p:spPr>
      </p:pic>
      <p:pic>
        <p:nvPicPr>
          <p:cNvPr id="18" name="Picture 17">
            <a:extLst>
              <a:ext uri="{FF2B5EF4-FFF2-40B4-BE49-F238E27FC236}">
                <a16:creationId xmlns:a16="http://schemas.microsoft.com/office/drawing/2014/main" id="{775CF7D5-FBE9-4A4C-A690-D6ED498B6C05}"/>
              </a:ext>
            </a:extLst>
          </p:cNvPr>
          <p:cNvPicPr>
            <a:picLocks noChangeAspect="1"/>
          </p:cNvPicPr>
          <p:nvPr/>
        </p:nvPicPr>
        <p:blipFill>
          <a:blip r:embed="rId7"/>
          <a:stretch>
            <a:fillRect/>
          </a:stretch>
        </p:blipFill>
        <p:spPr>
          <a:xfrm>
            <a:off x="5003800" y="4707335"/>
            <a:ext cx="6299200" cy="1295400"/>
          </a:xfrm>
          <a:prstGeom prst="rect">
            <a:avLst/>
          </a:prstGeom>
        </p:spPr>
      </p:pic>
      <p:pic>
        <p:nvPicPr>
          <p:cNvPr id="20" name="Picture 19">
            <a:extLst>
              <a:ext uri="{FF2B5EF4-FFF2-40B4-BE49-F238E27FC236}">
                <a16:creationId xmlns:a16="http://schemas.microsoft.com/office/drawing/2014/main" id="{899D4AC3-C160-4546-842A-2C90B8090692}"/>
              </a:ext>
            </a:extLst>
          </p:cNvPr>
          <p:cNvPicPr>
            <a:picLocks noChangeAspect="1"/>
          </p:cNvPicPr>
          <p:nvPr/>
        </p:nvPicPr>
        <p:blipFill>
          <a:blip r:embed="rId8"/>
          <a:stretch>
            <a:fillRect/>
          </a:stretch>
        </p:blipFill>
        <p:spPr>
          <a:xfrm>
            <a:off x="1091462" y="3881000"/>
            <a:ext cx="3023338" cy="478809"/>
          </a:xfrm>
          <a:prstGeom prst="rect">
            <a:avLst/>
          </a:prstGeom>
        </p:spPr>
      </p:pic>
      <p:pic>
        <p:nvPicPr>
          <p:cNvPr id="22" name="Picture 21">
            <a:extLst>
              <a:ext uri="{FF2B5EF4-FFF2-40B4-BE49-F238E27FC236}">
                <a16:creationId xmlns:a16="http://schemas.microsoft.com/office/drawing/2014/main" id="{C5428015-9FEA-0F48-A91E-D9735D1BB5F3}"/>
              </a:ext>
            </a:extLst>
          </p:cNvPr>
          <p:cNvPicPr>
            <a:picLocks noChangeAspect="1"/>
          </p:cNvPicPr>
          <p:nvPr/>
        </p:nvPicPr>
        <p:blipFill>
          <a:blip r:embed="rId9"/>
          <a:stretch>
            <a:fillRect/>
          </a:stretch>
        </p:blipFill>
        <p:spPr>
          <a:xfrm>
            <a:off x="5003800" y="3947277"/>
            <a:ext cx="1765300" cy="431800"/>
          </a:xfrm>
          <a:prstGeom prst="rect">
            <a:avLst/>
          </a:prstGeom>
        </p:spPr>
      </p:pic>
      <p:pic>
        <p:nvPicPr>
          <p:cNvPr id="24" name="Picture 23">
            <a:extLst>
              <a:ext uri="{FF2B5EF4-FFF2-40B4-BE49-F238E27FC236}">
                <a16:creationId xmlns:a16="http://schemas.microsoft.com/office/drawing/2014/main" id="{4743FE2D-9CF3-C74A-99A8-DBF21F522135}"/>
              </a:ext>
            </a:extLst>
          </p:cNvPr>
          <p:cNvPicPr>
            <a:picLocks noChangeAspect="1"/>
          </p:cNvPicPr>
          <p:nvPr/>
        </p:nvPicPr>
        <p:blipFill>
          <a:blip r:embed="rId10"/>
          <a:stretch>
            <a:fillRect/>
          </a:stretch>
        </p:blipFill>
        <p:spPr>
          <a:xfrm>
            <a:off x="6686550" y="3875297"/>
            <a:ext cx="2095500" cy="469900"/>
          </a:xfrm>
          <a:prstGeom prst="rect">
            <a:avLst/>
          </a:prstGeom>
        </p:spPr>
      </p:pic>
    </p:spTree>
    <p:extLst>
      <p:ext uri="{BB962C8B-B14F-4D97-AF65-F5344CB8AC3E}">
        <p14:creationId xmlns:p14="http://schemas.microsoft.com/office/powerpoint/2010/main" val="1038144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F08AF-61E6-3547-908B-FC3ED0F48755}"/>
              </a:ext>
            </a:extLst>
          </p:cNvPr>
          <p:cNvSpPr>
            <a:spLocks noGrp="1"/>
          </p:cNvSpPr>
          <p:nvPr>
            <p:ph type="title"/>
          </p:nvPr>
        </p:nvSpPr>
        <p:spPr/>
        <p:txBody>
          <a:bodyPr/>
          <a:lstStyle/>
          <a:p>
            <a:r>
              <a:rPr lang="en-US" dirty="0"/>
              <a:t>Pipeline Parallelism - Work Scheduling</a:t>
            </a:r>
          </a:p>
        </p:txBody>
      </p:sp>
      <p:sp>
        <p:nvSpPr>
          <p:cNvPr id="3" name="Content Placeholder 2">
            <a:extLst>
              <a:ext uri="{FF2B5EF4-FFF2-40B4-BE49-F238E27FC236}">
                <a16:creationId xmlns:a16="http://schemas.microsoft.com/office/drawing/2014/main" id="{CBB85C8F-1844-8148-9086-8A01099A6B17}"/>
              </a:ext>
            </a:extLst>
          </p:cNvPr>
          <p:cNvSpPr>
            <a:spLocks noGrp="1"/>
          </p:cNvSpPr>
          <p:nvPr>
            <p:ph idx="1"/>
          </p:nvPr>
        </p:nvSpPr>
        <p:spPr/>
        <p:txBody>
          <a:bodyPr anchor="t"/>
          <a:lstStyle/>
          <a:p>
            <a:r>
              <a:rPr lang="en-US" dirty="0"/>
              <a:t>Each worker could be:</a:t>
            </a:r>
          </a:p>
          <a:p>
            <a:pPr lvl="1"/>
            <a:r>
              <a:rPr lang="en-US" dirty="0"/>
              <a:t>Performing its stage’s </a:t>
            </a:r>
            <a:r>
              <a:rPr lang="en-US" b="1" dirty="0"/>
              <a:t>forward</a:t>
            </a:r>
            <a:r>
              <a:rPr lang="en-US" dirty="0"/>
              <a:t> pass for a minibatch, pushing the minibatch to </a:t>
            </a:r>
            <a:r>
              <a:rPr lang="en-US" b="1" dirty="0"/>
              <a:t>downstream</a:t>
            </a:r>
            <a:r>
              <a:rPr lang="en-US" dirty="0"/>
              <a:t> workers</a:t>
            </a:r>
          </a:p>
          <a:p>
            <a:pPr lvl="1"/>
            <a:r>
              <a:rPr lang="en-US" dirty="0"/>
              <a:t>Performing its stage’s </a:t>
            </a:r>
            <a:r>
              <a:rPr lang="en-US" b="1" dirty="0"/>
              <a:t>backward</a:t>
            </a:r>
            <a:r>
              <a:rPr lang="en-US" dirty="0"/>
              <a:t> pass for a </a:t>
            </a:r>
            <a:r>
              <a:rPr lang="en-US" b="1" dirty="0"/>
              <a:t>different</a:t>
            </a:r>
            <a:r>
              <a:rPr lang="en-US" dirty="0"/>
              <a:t> minibatch, pushing the minibatch to </a:t>
            </a:r>
            <a:r>
              <a:rPr lang="en-US" b="1" dirty="0"/>
              <a:t>upstream</a:t>
            </a:r>
            <a:r>
              <a:rPr lang="en-US" dirty="0"/>
              <a:t> workers</a:t>
            </a:r>
          </a:p>
        </p:txBody>
      </p:sp>
      <p:sp>
        <p:nvSpPr>
          <p:cNvPr id="4" name="Date Placeholder 3">
            <a:extLst>
              <a:ext uri="{FF2B5EF4-FFF2-40B4-BE49-F238E27FC236}">
                <a16:creationId xmlns:a16="http://schemas.microsoft.com/office/drawing/2014/main" id="{BFDAA2F6-EAF0-B944-A6FC-E671C1992836}"/>
              </a:ext>
            </a:extLst>
          </p:cNvPr>
          <p:cNvSpPr>
            <a:spLocks noGrp="1"/>
          </p:cNvSpPr>
          <p:nvPr>
            <p:ph type="dt" sz="half" idx="10"/>
          </p:nvPr>
        </p:nvSpPr>
        <p:spPr/>
        <p:txBody>
          <a:bodyPr/>
          <a:lstStyle/>
          <a:p>
            <a:fld id="{2076D3A3-091C-5A44-967E-898C9AADDEA5}" type="datetime1">
              <a:rPr lang="en-US" smtClean="0"/>
              <a:t>2/2/2020</a:t>
            </a:fld>
            <a:endParaRPr lang="en-US"/>
          </a:p>
        </p:txBody>
      </p:sp>
      <p:sp>
        <p:nvSpPr>
          <p:cNvPr id="5" name="Footer Placeholder 4">
            <a:extLst>
              <a:ext uri="{FF2B5EF4-FFF2-40B4-BE49-F238E27FC236}">
                <a16:creationId xmlns:a16="http://schemas.microsoft.com/office/drawing/2014/main" id="{15DAE624-449B-2A46-86DD-CBEF497A82CF}"/>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20B7CD56-0E11-6049-86FD-D96B3C99170E}"/>
              </a:ext>
            </a:extLst>
          </p:cNvPr>
          <p:cNvSpPr>
            <a:spLocks noGrp="1"/>
          </p:cNvSpPr>
          <p:nvPr>
            <p:ph type="sldNum" sz="quarter" idx="12"/>
          </p:nvPr>
        </p:nvSpPr>
        <p:spPr/>
        <p:txBody>
          <a:bodyPr/>
          <a:lstStyle/>
          <a:p>
            <a:fld id="{4EEF9975-6C58-5C4C-8961-54FFA2646BAA}" type="slidenum">
              <a:rPr lang="en-US" smtClean="0"/>
              <a:t>11</a:t>
            </a:fld>
            <a:endParaRPr lang="en-US"/>
          </a:p>
        </p:txBody>
      </p:sp>
    </p:spTree>
    <p:extLst>
      <p:ext uri="{BB962C8B-B14F-4D97-AF65-F5344CB8AC3E}">
        <p14:creationId xmlns:p14="http://schemas.microsoft.com/office/powerpoint/2010/main" val="3827091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F08AF-61E6-3547-908B-FC3ED0F48755}"/>
              </a:ext>
            </a:extLst>
          </p:cNvPr>
          <p:cNvSpPr>
            <a:spLocks noGrp="1"/>
          </p:cNvSpPr>
          <p:nvPr>
            <p:ph type="title"/>
          </p:nvPr>
        </p:nvSpPr>
        <p:spPr/>
        <p:txBody>
          <a:bodyPr/>
          <a:lstStyle/>
          <a:p>
            <a:r>
              <a:rPr lang="en-US" dirty="0"/>
              <a:t>Pipeline Parallelism - Work Scheduling</a:t>
            </a:r>
          </a:p>
        </p:txBody>
      </p:sp>
      <p:sp>
        <p:nvSpPr>
          <p:cNvPr id="3" name="Content Placeholder 2">
            <a:extLst>
              <a:ext uri="{FF2B5EF4-FFF2-40B4-BE49-F238E27FC236}">
                <a16:creationId xmlns:a16="http://schemas.microsoft.com/office/drawing/2014/main" id="{CBB85C8F-1844-8148-9086-8A01099A6B17}"/>
              </a:ext>
            </a:extLst>
          </p:cNvPr>
          <p:cNvSpPr>
            <a:spLocks noGrp="1"/>
          </p:cNvSpPr>
          <p:nvPr>
            <p:ph idx="1"/>
          </p:nvPr>
        </p:nvSpPr>
        <p:spPr/>
        <p:txBody>
          <a:bodyPr anchor="t"/>
          <a:lstStyle/>
          <a:p>
            <a:r>
              <a:rPr lang="en-US" dirty="0"/>
              <a:t>One-forward-one-backward (1F1B)</a:t>
            </a:r>
          </a:p>
          <a:p>
            <a:pPr lvl="1"/>
            <a:r>
              <a:rPr lang="en-US" dirty="0"/>
              <a:t>NUM_OPT_ACTIVE_MINIBATCHES (NOAM) = (# workers) / (# of replicas in the input stage) </a:t>
            </a:r>
          </a:p>
          <a:p>
            <a:pPr lvl="1"/>
            <a:r>
              <a:rPr lang="en-US" dirty="0"/>
              <a:t>In steady state, each stage alternates between performing its forward pass for a minibatch and its backward pass for an earlier minibatch</a:t>
            </a:r>
          </a:p>
          <a:p>
            <a:r>
              <a:rPr lang="en-US" dirty="0"/>
              <a:t>One-forward-one-backward-round-robin (1F1B-RR)</a:t>
            </a:r>
          </a:p>
          <a:p>
            <a:pPr lvl="1"/>
            <a:r>
              <a:rPr lang="en-US" dirty="0"/>
              <a:t>Ensures that each minibatch is routed to the same worker for both the forward and backward passes of the stage</a:t>
            </a:r>
            <a:br>
              <a:rPr lang="en-US" dirty="0"/>
            </a:br>
            <a:endParaRPr lang="en-US" dirty="0"/>
          </a:p>
        </p:txBody>
      </p:sp>
      <p:sp>
        <p:nvSpPr>
          <p:cNvPr id="4" name="Date Placeholder 3">
            <a:extLst>
              <a:ext uri="{FF2B5EF4-FFF2-40B4-BE49-F238E27FC236}">
                <a16:creationId xmlns:a16="http://schemas.microsoft.com/office/drawing/2014/main" id="{BFDAA2F6-EAF0-B944-A6FC-E671C1992836}"/>
              </a:ext>
            </a:extLst>
          </p:cNvPr>
          <p:cNvSpPr>
            <a:spLocks noGrp="1"/>
          </p:cNvSpPr>
          <p:nvPr>
            <p:ph type="dt" sz="half" idx="10"/>
          </p:nvPr>
        </p:nvSpPr>
        <p:spPr/>
        <p:txBody>
          <a:bodyPr/>
          <a:lstStyle/>
          <a:p>
            <a:fld id="{2076D3A3-091C-5A44-967E-898C9AADDEA5}" type="datetime1">
              <a:rPr lang="en-US" smtClean="0"/>
              <a:t>2/2/2020</a:t>
            </a:fld>
            <a:endParaRPr lang="en-US"/>
          </a:p>
        </p:txBody>
      </p:sp>
      <p:sp>
        <p:nvSpPr>
          <p:cNvPr id="5" name="Footer Placeholder 4">
            <a:extLst>
              <a:ext uri="{FF2B5EF4-FFF2-40B4-BE49-F238E27FC236}">
                <a16:creationId xmlns:a16="http://schemas.microsoft.com/office/drawing/2014/main" id="{15DAE624-449B-2A46-86DD-CBEF497A82CF}"/>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20B7CD56-0E11-6049-86FD-D96B3C99170E}"/>
              </a:ext>
            </a:extLst>
          </p:cNvPr>
          <p:cNvSpPr>
            <a:spLocks noGrp="1"/>
          </p:cNvSpPr>
          <p:nvPr>
            <p:ph type="sldNum" sz="quarter" idx="12"/>
          </p:nvPr>
        </p:nvSpPr>
        <p:spPr/>
        <p:txBody>
          <a:bodyPr/>
          <a:lstStyle/>
          <a:p>
            <a:fld id="{4EEF9975-6C58-5C4C-8961-54FFA2646BAA}" type="slidenum">
              <a:rPr lang="en-US" smtClean="0"/>
              <a:t>12</a:t>
            </a:fld>
            <a:endParaRPr lang="en-US"/>
          </a:p>
        </p:txBody>
      </p:sp>
    </p:spTree>
    <p:extLst>
      <p:ext uri="{BB962C8B-B14F-4D97-AF65-F5344CB8AC3E}">
        <p14:creationId xmlns:p14="http://schemas.microsoft.com/office/powerpoint/2010/main" val="1791947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F08AF-61E6-3547-908B-FC3ED0F48755}"/>
              </a:ext>
            </a:extLst>
          </p:cNvPr>
          <p:cNvSpPr>
            <a:spLocks noGrp="1"/>
          </p:cNvSpPr>
          <p:nvPr>
            <p:ph type="title"/>
          </p:nvPr>
        </p:nvSpPr>
        <p:spPr/>
        <p:txBody>
          <a:bodyPr/>
          <a:lstStyle/>
          <a:p>
            <a:r>
              <a:rPr lang="en-US" dirty="0"/>
              <a:t>Pipeline Parallelism - Work Scheduling</a:t>
            </a:r>
          </a:p>
        </p:txBody>
      </p:sp>
      <p:sp>
        <p:nvSpPr>
          <p:cNvPr id="4" name="Date Placeholder 3">
            <a:extLst>
              <a:ext uri="{FF2B5EF4-FFF2-40B4-BE49-F238E27FC236}">
                <a16:creationId xmlns:a16="http://schemas.microsoft.com/office/drawing/2014/main" id="{BFDAA2F6-EAF0-B944-A6FC-E671C1992836}"/>
              </a:ext>
            </a:extLst>
          </p:cNvPr>
          <p:cNvSpPr>
            <a:spLocks noGrp="1"/>
          </p:cNvSpPr>
          <p:nvPr>
            <p:ph type="dt" sz="half" idx="10"/>
          </p:nvPr>
        </p:nvSpPr>
        <p:spPr/>
        <p:txBody>
          <a:bodyPr/>
          <a:lstStyle/>
          <a:p>
            <a:fld id="{2076D3A3-091C-5A44-967E-898C9AADDEA5}" type="datetime1">
              <a:rPr lang="en-US" smtClean="0"/>
              <a:t>2/2/2020</a:t>
            </a:fld>
            <a:endParaRPr lang="en-US"/>
          </a:p>
        </p:txBody>
      </p:sp>
      <p:sp>
        <p:nvSpPr>
          <p:cNvPr id="5" name="Footer Placeholder 4">
            <a:extLst>
              <a:ext uri="{FF2B5EF4-FFF2-40B4-BE49-F238E27FC236}">
                <a16:creationId xmlns:a16="http://schemas.microsoft.com/office/drawing/2014/main" id="{15DAE624-449B-2A46-86DD-CBEF497A82CF}"/>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20B7CD56-0E11-6049-86FD-D96B3C99170E}"/>
              </a:ext>
            </a:extLst>
          </p:cNvPr>
          <p:cNvSpPr>
            <a:spLocks noGrp="1"/>
          </p:cNvSpPr>
          <p:nvPr>
            <p:ph type="sldNum" sz="quarter" idx="12"/>
          </p:nvPr>
        </p:nvSpPr>
        <p:spPr/>
        <p:txBody>
          <a:bodyPr/>
          <a:lstStyle/>
          <a:p>
            <a:fld id="{4EEF9975-6C58-5C4C-8961-54FFA2646BAA}" type="slidenum">
              <a:rPr lang="en-US" smtClean="0"/>
              <a:t>13</a:t>
            </a:fld>
            <a:endParaRPr lang="en-US"/>
          </a:p>
        </p:txBody>
      </p:sp>
      <p:pic>
        <p:nvPicPr>
          <p:cNvPr id="10" name="Content Placeholder 9">
            <a:extLst>
              <a:ext uri="{FF2B5EF4-FFF2-40B4-BE49-F238E27FC236}">
                <a16:creationId xmlns:a16="http://schemas.microsoft.com/office/drawing/2014/main" id="{2AE7598C-DB16-FE45-9877-916D55093276}"/>
              </a:ext>
            </a:extLst>
          </p:cNvPr>
          <p:cNvPicPr>
            <a:picLocks noGrp="1" noChangeAspect="1"/>
          </p:cNvPicPr>
          <p:nvPr>
            <p:ph idx="1"/>
          </p:nvPr>
        </p:nvPicPr>
        <p:blipFill>
          <a:blip r:embed="rId3"/>
          <a:stretch>
            <a:fillRect/>
          </a:stretch>
        </p:blipFill>
        <p:spPr>
          <a:xfrm>
            <a:off x="2438400" y="1202736"/>
            <a:ext cx="7315200" cy="5153614"/>
          </a:xfrm>
        </p:spPr>
      </p:pic>
    </p:spTree>
    <p:extLst>
      <p:ext uri="{BB962C8B-B14F-4D97-AF65-F5344CB8AC3E}">
        <p14:creationId xmlns:p14="http://schemas.microsoft.com/office/powerpoint/2010/main" val="2975461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9E9DA-677A-6442-B4E3-D276F36D3872}"/>
              </a:ext>
            </a:extLst>
          </p:cNvPr>
          <p:cNvSpPr>
            <a:spLocks noGrp="1"/>
          </p:cNvSpPr>
          <p:nvPr>
            <p:ph type="title"/>
          </p:nvPr>
        </p:nvSpPr>
        <p:spPr/>
        <p:txBody>
          <a:bodyPr/>
          <a:lstStyle/>
          <a:p>
            <a:r>
              <a:rPr lang="en-US" dirty="0"/>
              <a:t>Pipeline Parallelism - Effective Learning</a:t>
            </a:r>
          </a:p>
        </p:txBody>
      </p:sp>
      <p:sp>
        <p:nvSpPr>
          <p:cNvPr id="3" name="Content Placeholder 2">
            <a:extLst>
              <a:ext uri="{FF2B5EF4-FFF2-40B4-BE49-F238E27FC236}">
                <a16:creationId xmlns:a16="http://schemas.microsoft.com/office/drawing/2014/main" id="{2D2AB3EF-8E91-FF42-B749-E037B50C9099}"/>
              </a:ext>
            </a:extLst>
          </p:cNvPr>
          <p:cNvSpPr>
            <a:spLocks noGrp="1"/>
          </p:cNvSpPr>
          <p:nvPr>
            <p:ph idx="1"/>
          </p:nvPr>
        </p:nvSpPr>
        <p:spPr/>
        <p:txBody>
          <a:bodyPr anchor="t"/>
          <a:lstStyle/>
          <a:p>
            <a:r>
              <a:rPr lang="en-US" dirty="0"/>
              <a:t>Weight stashing</a:t>
            </a:r>
          </a:p>
          <a:p>
            <a:pPr lvl="1"/>
            <a:r>
              <a:rPr lang="en-US" dirty="0"/>
              <a:t>Use the latest version of weights available in the forward pass</a:t>
            </a:r>
          </a:p>
          <a:p>
            <a:pPr lvl="1"/>
            <a:r>
              <a:rPr lang="en-US" dirty="0"/>
              <a:t>Same weight version is then used in the minibatch’s backward pass</a:t>
            </a:r>
          </a:p>
        </p:txBody>
      </p:sp>
      <p:sp>
        <p:nvSpPr>
          <p:cNvPr id="4" name="Date Placeholder 3">
            <a:extLst>
              <a:ext uri="{FF2B5EF4-FFF2-40B4-BE49-F238E27FC236}">
                <a16:creationId xmlns:a16="http://schemas.microsoft.com/office/drawing/2014/main" id="{42648F8C-7C26-2C49-BDDC-68EA16553FF1}"/>
              </a:ext>
            </a:extLst>
          </p:cNvPr>
          <p:cNvSpPr>
            <a:spLocks noGrp="1"/>
          </p:cNvSpPr>
          <p:nvPr>
            <p:ph type="dt" sz="half" idx="10"/>
          </p:nvPr>
        </p:nvSpPr>
        <p:spPr/>
        <p:txBody>
          <a:bodyPr/>
          <a:lstStyle/>
          <a:p>
            <a:fld id="{2076D3A3-091C-5A44-967E-898C9AADDEA5}" type="datetime1">
              <a:rPr lang="en-US" smtClean="0"/>
              <a:t>2/2/2020</a:t>
            </a:fld>
            <a:endParaRPr lang="en-US"/>
          </a:p>
        </p:txBody>
      </p:sp>
      <p:sp>
        <p:nvSpPr>
          <p:cNvPr id="5" name="Footer Placeholder 4">
            <a:extLst>
              <a:ext uri="{FF2B5EF4-FFF2-40B4-BE49-F238E27FC236}">
                <a16:creationId xmlns:a16="http://schemas.microsoft.com/office/drawing/2014/main" id="{41C756C4-993C-A848-AC5E-9AEC7656E1C0}"/>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630E6167-4BF4-0947-A145-5994EF7E56ED}"/>
              </a:ext>
            </a:extLst>
          </p:cNvPr>
          <p:cNvSpPr>
            <a:spLocks noGrp="1"/>
          </p:cNvSpPr>
          <p:nvPr>
            <p:ph type="sldNum" sz="quarter" idx="12"/>
          </p:nvPr>
        </p:nvSpPr>
        <p:spPr/>
        <p:txBody>
          <a:bodyPr/>
          <a:lstStyle/>
          <a:p>
            <a:fld id="{4EEF9975-6C58-5C4C-8961-54FFA2646BAA}" type="slidenum">
              <a:rPr lang="en-US" smtClean="0"/>
              <a:t>14</a:t>
            </a:fld>
            <a:endParaRPr lang="en-US"/>
          </a:p>
        </p:txBody>
      </p:sp>
      <p:pic>
        <p:nvPicPr>
          <p:cNvPr id="8" name="Picture 7">
            <a:extLst>
              <a:ext uri="{FF2B5EF4-FFF2-40B4-BE49-F238E27FC236}">
                <a16:creationId xmlns:a16="http://schemas.microsoft.com/office/drawing/2014/main" id="{9CAB13AA-7EB3-DF4D-8E44-DBC165D8EA31}"/>
              </a:ext>
            </a:extLst>
          </p:cNvPr>
          <p:cNvPicPr>
            <a:picLocks noChangeAspect="1"/>
          </p:cNvPicPr>
          <p:nvPr/>
        </p:nvPicPr>
        <p:blipFill>
          <a:blip r:embed="rId3"/>
          <a:stretch>
            <a:fillRect/>
          </a:stretch>
        </p:blipFill>
        <p:spPr>
          <a:xfrm>
            <a:off x="838199" y="3341313"/>
            <a:ext cx="6766367" cy="2835650"/>
          </a:xfrm>
          <a:prstGeom prst="rect">
            <a:avLst/>
          </a:prstGeom>
        </p:spPr>
      </p:pic>
      <p:pic>
        <p:nvPicPr>
          <p:cNvPr id="10" name="Picture 9">
            <a:extLst>
              <a:ext uri="{FF2B5EF4-FFF2-40B4-BE49-F238E27FC236}">
                <a16:creationId xmlns:a16="http://schemas.microsoft.com/office/drawing/2014/main" id="{40DE20F2-0572-2643-9C39-8829EDD6BA97}"/>
              </a:ext>
            </a:extLst>
          </p:cNvPr>
          <p:cNvPicPr>
            <a:picLocks noChangeAspect="1"/>
          </p:cNvPicPr>
          <p:nvPr/>
        </p:nvPicPr>
        <p:blipFill>
          <a:blip r:embed="rId4"/>
          <a:stretch>
            <a:fillRect/>
          </a:stretch>
        </p:blipFill>
        <p:spPr>
          <a:xfrm>
            <a:off x="6096001" y="5084366"/>
            <a:ext cx="5257800" cy="864418"/>
          </a:xfrm>
          <a:prstGeom prst="rect">
            <a:avLst/>
          </a:prstGeom>
        </p:spPr>
      </p:pic>
    </p:spTree>
    <p:extLst>
      <p:ext uri="{BB962C8B-B14F-4D97-AF65-F5344CB8AC3E}">
        <p14:creationId xmlns:p14="http://schemas.microsoft.com/office/powerpoint/2010/main" val="2497394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9E9DA-677A-6442-B4E3-D276F36D3872}"/>
              </a:ext>
            </a:extLst>
          </p:cNvPr>
          <p:cNvSpPr>
            <a:spLocks noGrp="1"/>
          </p:cNvSpPr>
          <p:nvPr>
            <p:ph type="title"/>
          </p:nvPr>
        </p:nvSpPr>
        <p:spPr/>
        <p:txBody>
          <a:bodyPr/>
          <a:lstStyle/>
          <a:p>
            <a:r>
              <a:rPr lang="en-US" dirty="0"/>
              <a:t>Pipeline Parallelism</a:t>
            </a:r>
          </a:p>
        </p:txBody>
      </p:sp>
      <p:sp>
        <p:nvSpPr>
          <p:cNvPr id="3" name="Content Placeholder 2">
            <a:extLst>
              <a:ext uri="{FF2B5EF4-FFF2-40B4-BE49-F238E27FC236}">
                <a16:creationId xmlns:a16="http://schemas.microsoft.com/office/drawing/2014/main" id="{2D2AB3EF-8E91-FF42-B749-E037B50C9099}"/>
              </a:ext>
            </a:extLst>
          </p:cNvPr>
          <p:cNvSpPr>
            <a:spLocks noGrp="1"/>
          </p:cNvSpPr>
          <p:nvPr>
            <p:ph idx="1"/>
          </p:nvPr>
        </p:nvSpPr>
        <p:spPr/>
        <p:txBody>
          <a:bodyPr anchor="t">
            <a:normAutofit lnSpcReduction="10000"/>
          </a:bodyPr>
          <a:lstStyle/>
          <a:p>
            <a:r>
              <a:rPr lang="en-US" dirty="0"/>
              <a:t>Vertical sync (optional)</a:t>
            </a:r>
          </a:p>
          <a:p>
            <a:pPr lvl="1"/>
            <a:r>
              <a:rPr lang="en-US" dirty="0"/>
              <a:t>Each minibatch (bi) that enters the pipeline is associated with the latest weight version (w(</a:t>
            </a:r>
            <a:r>
              <a:rPr lang="en-US" dirty="0" err="1"/>
              <a:t>i</a:t>
            </a:r>
            <a:r>
              <a:rPr lang="en-US" dirty="0"/>
              <a:t>−x)) seen at the input stage</a:t>
            </a:r>
          </a:p>
          <a:p>
            <a:pPr lvl="1"/>
            <a:r>
              <a:rPr lang="en-US" dirty="0"/>
              <a:t>Across all stages, the forward pass for bi uses the stashed weights w(</a:t>
            </a:r>
            <a:r>
              <a:rPr lang="en-US" dirty="0" err="1"/>
              <a:t>i</a:t>
            </a:r>
            <a:r>
              <a:rPr lang="en-US" dirty="0"/>
              <a:t>−x)</a:t>
            </a:r>
          </a:p>
          <a:p>
            <a:r>
              <a:rPr lang="en-US" dirty="0"/>
              <a:t>Staleness</a:t>
            </a:r>
          </a:p>
          <a:p>
            <a:pPr lvl="1"/>
            <a:r>
              <a:rPr lang="en-US" dirty="0"/>
              <a:t>Vanilla SGD: </a:t>
            </a:r>
          </a:p>
          <a:p>
            <a:pPr lvl="1"/>
            <a:r>
              <a:rPr lang="en-US" dirty="0"/>
              <a:t>With weight stashing: </a:t>
            </a:r>
          </a:p>
          <a:p>
            <a:pPr lvl="1"/>
            <a:r>
              <a:rPr lang="en-US" dirty="0"/>
              <a:t>With vertical sync: </a:t>
            </a:r>
          </a:p>
          <a:p>
            <a:r>
              <a:rPr lang="en-US" dirty="0"/>
              <a:t>Memory overhead</a:t>
            </a:r>
          </a:p>
          <a:p>
            <a:pPr lvl="1"/>
            <a:r>
              <a:rPr lang="en-US" dirty="0"/>
              <a:t>Does not significantly increase per worker memory usage relative to </a:t>
            </a:r>
            <a:r>
              <a:rPr lang="en-US" b="1" dirty="0"/>
              <a:t>data parallelism</a:t>
            </a:r>
          </a:p>
        </p:txBody>
      </p:sp>
      <p:sp>
        <p:nvSpPr>
          <p:cNvPr id="4" name="Date Placeholder 3">
            <a:extLst>
              <a:ext uri="{FF2B5EF4-FFF2-40B4-BE49-F238E27FC236}">
                <a16:creationId xmlns:a16="http://schemas.microsoft.com/office/drawing/2014/main" id="{42648F8C-7C26-2C49-BDDC-68EA16553FF1}"/>
              </a:ext>
            </a:extLst>
          </p:cNvPr>
          <p:cNvSpPr>
            <a:spLocks noGrp="1"/>
          </p:cNvSpPr>
          <p:nvPr>
            <p:ph type="dt" sz="half" idx="10"/>
          </p:nvPr>
        </p:nvSpPr>
        <p:spPr/>
        <p:txBody>
          <a:bodyPr/>
          <a:lstStyle/>
          <a:p>
            <a:fld id="{2076D3A3-091C-5A44-967E-898C9AADDEA5}" type="datetime1">
              <a:rPr lang="en-US" smtClean="0"/>
              <a:t>2/2/2020</a:t>
            </a:fld>
            <a:endParaRPr lang="en-US"/>
          </a:p>
        </p:txBody>
      </p:sp>
      <p:sp>
        <p:nvSpPr>
          <p:cNvPr id="5" name="Footer Placeholder 4">
            <a:extLst>
              <a:ext uri="{FF2B5EF4-FFF2-40B4-BE49-F238E27FC236}">
                <a16:creationId xmlns:a16="http://schemas.microsoft.com/office/drawing/2014/main" id="{41C756C4-993C-A848-AC5E-9AEC7656E1C0}"/>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630E6167-4BF4-0947-A145-5994EF7E56ED}"/>
              </a:ext>
            </a:extLst>
          </p:cNvPr>
          <p:cNvSpPr>
            <a:spLocks noGrp="1"/>
          </p:cNvSpPr>
          <p:nvPr>
            <p:ph type="sldNum" sz="quarter" idx="12"/>
          </p:nvPr>
        </p:nvSpPr>
        <p:spPr/>
        <p:txBody>
          <a:bodyPr/>
          <a:lstStyle/>
          <a:p>
            <a:fld id="{4EEF9975-6C58-5C4C-8961-54FFA2646BAA}" type="slidenum">
              <a:rPr lang="en-US" smtClean="0"/>
              <a:t>15</a:t>
            </a:fld>
            <a:endParaRPr lang="en-US"/>
          </a:p>
        </p:txBody>
      </p:sp>
      <p:pic>
        <p:nvPicPr>
          <p:cNvPr id="9" name="Picture 8">
            <a:extLst>
              <a:ext uri="{FF2B5EF4-FFF2-40B4-BE49-F238E27FC236}">
                <a16:creationId xmlns:a16="http://schemas.microsoft.com/office/drawing/2014/main" id="{365F6CB5-39FE-5940-B8B1-37B9681BE6BE}"/>
              </a:ext>
            </a:extLst>
          </p:cNvPr>
          <p:cNvPicPr>
            <a:picLocks noChangeAspect="1"/>
          </p:cNvPicPr>
          <p:nvPr/>
        </p:nvPicPr>
        <p:blipFill>
          <a:blip r:embed="rId3"/>
          <a:stretch>
            <a:fillRect/>
          </a:stretch>
        </p:blipFill>
        <p:spPr>
          <a:xfrm>
            <a:off x="3145903" y="3524305"/>
            <a:ext cx="4342918" cy="572323"/>
          </a:xfrm>
          <a:prstGeom prst="rect">
            <a:avLst/>
          </a:prstGeom>
        </p:spPr>
      </p:pic>
      <p:pic>
        <p:nvPicPr>
          <p:cNvPr id="12" name="Picture 11">
            <a:extLst>
              <a:ext uri="{FF2B5EF4-FFF2-40B4-BE49-F238E27FC236}">
                <a16:creationId xmlns:a16="http://schemas.microsoft.com/office/drawing/2014/main" id="{54A7891A-4C1A-9144-BADD-C84CF8CC927D}"/>
              </a:ext>
            </a:extLst>
          </p:cNvPr>
          <p:cNvPicPr>
            <a:picLocks noChangeAspect="1"/>
          </p:cNvPicPr>
          <p:nvPr/>
        </p:nvPicPr>
        <p:blipFill>
          <a:blip r:embed="rId4"/>
          <a:stretch>
            <a:fillRect/>
          </a:stretch>
        </p:blipFill>
        <p:spPr>
          <a:xfrm>
            <a:off x="4247909" y="4005601"/>
            <a:ext cx="5034988" cy="502430"/>
          </a:xfrm>
          <a:prstGeom prst="rect">
            <a:avLst/>
          </a:prstGeom>
        </p:spPr>
      </p:pic>
      <p:pic>
        <p:nvPicPr>
          <p:cNvPr id="14" name="Picture 13">
            <a:extLst>
              <a:ext uri="{FF2B5EF4-FFF2-40B4-BE49-F238E27FC236}">
                <a16:creationId xmlns:a16="http://schemas.microsoft.com/office/drawing/2014/main" id="{27D32B0C-9234-ED48-BF08-FDCE1E61710F}"/>
              </a:ext>
            </a:extLst>
          </p:cNvPr>
          <p:cNvPicPr>
            <a:picLocks noChangeAspect="1"/>
          </p:cNvPicPr>
          <p:nvPr/>
        </p:nvPicPr>
        <p:blipFill>
          <a:blip r:embed="rId5"/>
          <a:stretch>
            <a:fillRect/>
          </a:stretch>
        </p:blipFill>
        <p:spPr>
          <a:xfrm>
            <a:off x="3845447" y="4433970"/>
            <a:ext cx="4765153" cy="417996"/>
          </a:xfrm>
          <a:prstGeom prst="rect">
            <a:avLst/>
          </a:prstGeom>
        </p:spPr>
      </p:pic>
    </p:spTree>
    <p:extLst>
      <p:ext uri="{BB962C8B-B14F-4D97-AF65-F5344CB8AC3E}">
        <p14:creationId xmlns:p14="http://schemas.microsoft.com/office/powerpoint/2010/main" val="3441403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9D549-350C-EF4F-92B1-362ED29F134F}"/>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5A2103D7-AB07-3946-80C2-5853F842B2A6}"/>
              </a:ext>
            </a:extLst>
          </p:cNvPr>
          <p:cNvSpPr>
            <a:spLocks noGrp="1"/>
          </p:cNvSpPr>
          <p:nvPr>
            <p:ph idx="1"/>
          </p:nvPr>
        </p:nvSpPr>
        <p:spPr>
          <a:xfrm>
            <a:off x="838200" y="1561444"/>
            <a:ext cx="4775522" cy="3938567"/>
          </a:xfrm>
        </p:spPr>
        <p:txBody>
          <a:bodyPr anchor="t">
            <a:normAutofit lnSpcReduction="10000"/>
          </a:bodyPr>
          <a:lstStyle/>
          <a:p>
            <a:r>
              <a:rPr lang="en-US" dirty="0"/>
              <a:t>Profiles the model </a:t>
            </a:r>
          </a:p>
          <a:p>
            <a:r>
              <a:rPr lang="en-US" dirty="0"/>
              <a:t>Partition the model into stages</a:t>
            </a:r>
          </a:p>
          <a:p>
            <a:r>
              <a:rPr lang="en-US" dirty="0"/>
              <a:t>Optimizer returns an annotated operator graph</a:t>
            </a:r>
          </a:p>
          <a:p>
            <a:r>
              <a:rPr lang="en-US" dirty="0"/>
              <a:t>Each stage as a separate </a:t>
            </a:r>
            <a:r>
              <a:rPr lang="en-US" dirty="0" err="1"/>
              <a:t>torch.nn.Module</a:t>
            </a:r>
            <a:endParaRPr lang="en-US" dirty="0"/>
          </a:p>
          <a:p>
            <a:r>
              <a:rPr lang="en-US" dirty="0"/>
              <a:t>Assigns each stage according to its 1F1B-RR schedule</a:t>
            </a:r>
          </a:p>
        </p:txBody>
      </p:sp>
      <p:sp>
        <p:nvSpPr>
          <p:cNvPr id="4" name="Date Placeholder 3">
            <a:extLst>
              <a:ext uri="{FF2B5EF4-FFF2-40B4-BE49-F238E27FC236}">
                <a16:creationId xmlns:a16="http://schemas.microsoft.com/office/drawing/2014/main" id="{46CCDA42-98E4-6E44-A1EA-F70CBF500948}"/>
              </a:ext>
            </a:extLst>
          </p:cNvPr>
          <p:cNvSpPr>
            <a:spLocks noGrp="1"/>
          </p:cNvSpPr>
          <p:nvPr>
            <p:ph type="dt" sz="half" idx="10"/>
          </p:nvPr>
        </p:nvSpPr>
        <p:spPr/>
        <p:txBody>
          <a:bodyPr/>
          <a:lstStyle/>
          <a:p>
            <a:fld id="{2076D3A3-091C-5A44-967E-898C9AADDEA5}" type="datetime1">
              <a:rPr lang="en-US" smtClean="0"/>
              <a:t>2/2/2020</a:t>
            </a:fld>
            <a:endParaRPr lang="en-US" dirty="0"/>
          </a:p>
        </p:txBody>
      </p:sp>
      <p:sp>
        <p:nvSpPr>
          <p:cNvPr id="5" name="Footer Placeholder 4">
            <a:extLst>
              <a:ext uri="{FF2B5EF4-FFF2-40B4-BE49-F238E27FC236}">
                <a16:creationId xmlns:a16="http://schemas.microsoft.com/office/drawing/2014/main" id="{21B7A218-8CB7-554C-BED6-86347A40D3FD}"/>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92CE22B0-5E8D-5047-9741-BA96E0AE2857}"/>
              </a:ext>
            </a:extLst>
          </p:cNvPr>
          <p:cNvSpPr>
            <a:spLocks noGrp="1"/>
          </p:cNvSpPr>
          <p:nvPr>
            <p:ph type="sldNum" sz="quarter" idx="12"/>
          </p:nvPr>
        </p:nvSpPr>
        <p:spPr/>
        <p:txBody>
          <a:bodyPr/>
          <a:lstStyle/>
          <a:p>
            <a:fld id="{4EEF9975-6C58-5C4C-8961-54FFA2646BAA}" type="slidenum">
              <a:rPr lang="en-US" smtClean="0"/>
              <a:t>16</a:t>
            </a:fld>
            <a:endParaRPr lang="en-US"/>
          </a:p>
        </p:txBody>
      </p:sp>
      <p:pic>
        <p:nvPicPr>
          <p:cNvPr id="11" name="Content Placeholder 7">
            <a:extLst>
              <a:ext uri="{FF2B5EF4-FFF2-40B4-BE49-F238E27FC236}">
                <a16:creationId xmlns:a16="http://schemas.microsoft.com/office/drawing/2014/main" id="{41B0CAB4-5624-634E-AAB9-5514A91729AF}"/>
              </a:ext>
            </a:extLst>
          </p:cNvPr>
          <p:cNvPicPr>
            <a:picLocks noChangeAspect="1"/>
          </p:cNvPicPr>
          <p:nvPr/>
        </p:nvPicPr>
        <p:blipFill>
          <a:blip r:embed="rId3"/>
          <a:stretch>
            <a:fillRect/>
          </a:stretch>
        </p:blipFill>
        <p:spPr>
          <a:xfrm>
            <a:off x="5937813" y="1019430"/>
            <a:ext cx="5415987" cy="5022596"/>
          </a:xfrm>
          <a:prstGeom prst="rect">
            <a:avLst/>
          </a:prstGeom>
        </p:spPr>
      </p:pic>
    </p:spTree>
    <p:extLst>
      <p:ext uri="{BB962C8B-B14F-4D97-AF65-F5344CB8AC3E}">
        <p14:creationId xmlns:p14="http://schemas.microsoft.com/office/powerpoint/2010/main" val="3014863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9D549-350C-EF4F-92B1-362ED29F134F}"/>
              </a:ext>
            </a:extLst>
          </p:cNvPr>
          <p:cNvSpPr>
            <a:spLocks noGrp="1"/>
          </p:cNvSpPr>
          <p:nvPr>
            <p:ph type="title"/>
          </p:nvPr>
        </p:nvSpPr>
        <p:spPr/>
        <p:txBody>
          <a:bodyPr/>
          <a:lstStyle/>
          <a:p>
            <a:r>
              <a:rPr lang="en-US" dirty="0"/>
              <a:t>Implementation - Parameter State</a:t>
            </a:r>
          </a:p>
        </p:txBody>
      </p:sp>
      <p:sp>
        <p:nvSpPr>
          <p:cNvPr id="3" name="Content Placeholder 2">
            <a:extLst>
              <a:ext uri="{FF2B5EF4-FFF2-40B4-BE49-F238E27FC236}">
                <a16:creationId xmlns:a16="http://schemas.microsoft.com/office/drawing/2014/main" id="{5A2103D7-AB07-3946-80C2-5853F842B2A6}"/>
              </a:ext>
            </a:extLst>
          </p:cNvPr>
          <p:cNvSpPr>
            <a:spLocks noGrp="1"/>
          </p:cNvSpPr>
          <p:nvPr>
            <p:ph idx="1"/>
          </p:nvPr>
        </p:nvSpPr>
        <p:spPr>
          <a:xfrm>
            <a:off x="838199" y="1561444"/>
            <a:ext cx="10515599" cy="3938567"/>
          </a:xfrm>
        </p:spPr>
        <p:txBody>
          <a:bodyPr anchor="t">
            <a:normAutofit/>
          </a:bodyPr>
          <a:lstStyle/>
          <a:p>
            <a:r>
              <a:rPr lang="en-US" dirty="0"/>
              <a:t>Maintains all parameters associated with the layers assigned to the stage directly in GPU memory</a:t>
            </a:r>
          </a:p>
          <a:p>
            <a:r>
              <a:rPr lang="en-US" dirty="0"/>
              <a:t>Weight updates are synchronized across replicas prior to being applied if the stage is replicated</a:t>
            </a:r>
          </a:p>
          <a:p>
            <a:r>
              <a:rPr lang="en-US" dirty="0"/>
              <a:t>Parameters are discarded only once a backward pass that uses fresher parameters is performed</a:t>
            </a:r>
          </a:p>
        </p:txBody>
      </p:sp>
      <p:sp>
        <p:nvSpPr>
          <p:cNvPr id="4" name="Date Placeholder 3">
            <a:extLst>
              <a:ext uri="{FF2B5EF4-FFF2-40B4-BE49-F238E27FC236}">
                <a16:creationId xmlns:a16="http://schemas.microsoft.com/office/drawing/2014/main" id="{46CCDA42-98E4-6E44-A1EA-F70CBF500948}"/>
              </a:ext>
            </a:extLst>
          </p:cNvPr>
          <p:cNvSpPr>
            <a:spLocks noGrp="1"/>
          </p:cNvSpPr>
          <p:nvPr>
            <p:ph type="dt" sz="half" idx="10"/>
          </p:nvPr>
        </p:nvSpPr>
        <p:spPr/>
        <p:txBody>
          <a:bodyPr/>
          <a:lstStyle/>
          <a:p>
            <a:fld id="{2076D3A3-091C-5A44-967E-898C9AADDEA5}" type="datetime1">
              <a:rPr lang="en-US" smtClean="0"/>
              <a:t>2/2/2020</a:t>
            </a:fld>
            <a:endParaRPr lang="en-US" dirty="0"/>
          </a:p>
        </p:txBody>
      </p:sp>
      <p:sp>
        <p:nvSpPr>
          <p:cNvPr id="5" name="Footer Placeholder 4">
            <a:extLst>
              <a:ext uri="{FF2B5EF4-FFF2-40B4-BE49-F238E27FC236}">
                <a16:creationId xmlns:a16="http://schemas.microsoft.com/office/drawing/2014/main" id="{21B7A218-8CB7-554C-BED6-86347A40D3FD}"/>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92CE22B0-5E8D-5047-9741-BA96E0AE2857}"/>
              </a:ext>
            </a:extLst>
          </p:cNvPr>
          <p:cNvSpPr>
            <a:spLocks noGrp="1"/>
          </p:cNvSpPr>
          <p:nvPr>
            <p:ph type="sldNum" sz="quarter" idx="12"/>
          </p:nvPr>
        </p:nvSpPr>
        <p:spPr/>
        <p:txBody>
          <a:bodyPr/>
          <a:lstStyle/>
          <a:p>
            <a:fld id="{4EEF9975-6C58-5C4C-8961-54FFA2646BAA}" type="slidenum">
              <a:rPr lang="en-US" smtClean="0"/>
              <a:t>17</a:t>
            </a:fld>
            <a:endParaRPr lang="en-US"/>
          </a:p>
        </p:txBody>
      </p:sp>
    </p:spTree>
    <p:extLst>
      <p:ext uri="{BB962C8B-B14F-4D97-AF65-F5344CB8AC3E}">
        <p14:creationId xmlns:p14="http://schemas.microsoft.com/office/powerpoint/2010/main" val="1734670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673BF-37AD-7F41-B2CB-C4D855ED4D7D}"/>
              </a:ext>
            </a:extLst>
          </p:cNvPr>
          <p:cNvSpPr>
            <a:spLocks noGrp="1"/>
          </p:cNvSpPr>
          <p:nvPr>
            <p:ph type="title"/>
          </p:nvPr>
        </p:nvSpPr>
        <p:spPr/>
        <p:txBody>
          <a:bodyPr/>
          <a:lstStyle/>
          <a:p>
            <a:r>
              <a:rPr lang="en-US" dirty="0"/>
              <a:t>Implementation - Intermediate State</a:t>
            </a:r>
          </a:p>
        </p:txBody>
      </p:sp>
      <p:sp>
        <p:nvSpPr>
          <p:cNvPr id="3" name="Content Placeholder 2">
            <a:extLst>
              <a:ext uri="{FF2B5EF4-FFF2-40B4-BE49-F238E27FC236}">
                <a16:creationId xmlns:a16="http://schemas.microsoft.com/office/drawing/2014/main" id="{665A2E14-02D6-8146-83E4-BA475B0FFAF0}"/>
              </a:ext>
            </a:extLst>
          </p:cNvPr>
          <p:cNvSpPr>
            <a:spLocks noGrp="1"/>
          </p:cNvSpPr>
          <p:nvPr>
            <p:ph idx="1"/>
          </p:nvPr>
        </p:nvSpPr>
        <p:spPr/>
        <p:txBody>
          <a:bodyPr anchor="t"/>
          <a:lstStyle/>
          <a:p>
            <a:r>
              <a:rPr lang="en-US" dirty="0"/>
              <a:t>Each stage’s input and output data is assigned a unique blob ID</a:t>
            </a:r>
          </a:p>
          <a:p>
            <a:r>
              <a:rPr lang="en-US" dirty="0"/>
              <a:t>Intermediate data from the forward pass is not discarded until the associated minibatch completes that stage’s backward pass</a:t>
            </a:r>
          </a:p>
          <a:p>
            <a:r>
              <a:rPr lang="en-US" dirty="0"/>
              <a:t>Intermediate data from the backward pass is freed as soon as the worker finishes using it, and if necessary, after it is sent to the next stage</a:t>
            </a:r>
          </a:p>
        </p:txBody>
      </p:sp>
      <p:sp>
        <p:nvSpPr>
          <p:cNvPr id="4" name="Date Placeholder 3">
            <a:extLst>
              <a:ext uri="{FF2B5EF4-FFF2-40B4-BE49-F238E27FC236}">
                <a16:creationId xmlns:a16="http://schemas.microsoft.com/office/drawing/2014/main" id="{BD9A4997-0E5D-7C43-800E-B2151C5F5B71}"/>
              </a:ext>
            </a:extLst>
          </p:cNvPr>
          <p:cNvSpPr>
            <a:spLocks noGrp="1"/>
          </p:cNvSpPr>
          <p:nvPr>
            <p:ph type="dt" sz="half" idx="10"/>
          </p:nvPr>
        </p:nvSpPr>
        <p:spPr/>
        <p:txBody>
          <a:bodyPr/>
          <a:lstStyle/>
          <a:p>
            <a:fld id="{2076D3A3-091C-5A44-967E-898C9AADDEA5}" type="datetime1">
              <a:rPr lang="en-US" smtClean="0"/>
              <a:t>2/2/2020</a:t>
            </a:fld>
            <a:endParaRPr lang="en-US" dirty="0"/>
          </a:p>
        </p:txBody>
      </p:sp>
      <p:sp>
        <p:nvSpPr>
          <p:cNvPr id="5" name="Footer Placeholder 4">
            <a:extLst>
              <a:ext uri="{FF2B5EF4-FFF2-40B4-BE49-F238E27FC236}">
                <a16:creationId xmlns:a16="http://schemas.microsoft.com/office/drawing/2014/main" id="{62D24444-B6E5-8049-B45C-3E6D44AA07B7}"/>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169D2C17-E108-C240-87D9-30DDB14B5ECA}"/>
              </a:ext>
            </a:extLst>
          </p:cNvPr>
          <p:cNvSpPr>
            <a:spLocks noGrp="1"/>
          </p:cNvSpPr>
          <p:nvPr>
            <p:ph type="sldNum" sz="quarter" idx="12"/>
          </p:nvPr>
        </p:nvSpPr>
        <p:spPr/>
        <p:txBody>
          <a:bodyPr/>
          <a:lstStyle/>
          <a:p>
            <a:fld id="{4EEF9975-6C58-5C4C-8961-54FFA2646BAA}" type="slidenum">
              <a:rPr lang="en-US" smtClean="0"/>
              <a:t>18</a:t>
            </a:fld>
            <a:endParaRPr lang="en-US"/>
          </a:p>
        </p:txBody>
      </p:sp>
    </p:spTree>
    <p:extLst>
      <p:ext uri="{BB962C8B-B14F-4D97-AF65-F5344CB8AC3E}">
        <p14:creationId xmlns:p14="http://schemas.microsoft.com/office/powerpoint/2010/main" val="563676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E5C44-D1BD-E044-A17F-4B9C5FF942FF}"/>
              </a:ext>
            </a:extLst>
          </p:cNvPr>
          <p:cNvSpPr>
            <a:spLocks noGrp="1"/>
          </p:cNvSpPr>
          <p:nvPr>
            <p:ph type="title"/>
          </p:nvPr>
        </p:nvSpPr>
        <p:spPr/>
        <p:txBody>
          <a:bodyPr/>
          <a:lstStyle/>
          <a:p>
            <a:r>
              <a:rPr lang="en-US" dirty="0"/>
              <a:t>Implementation - State Replication</a:t>
            </a:r>
          </a:p>
        </p:txBody>
      </p:sp>
      <p:sp>
        <p:nvSpPr>
          <p:cNvPr id="3" name="Content Placeholder 2">
            <a:extLst>
              <a:ext uri="{FF2B5EF4-FFF2-40B4-BE49-F238E27FC236}">
                <a16:creationId xmlns:a16="http://schemas.microsoft.com/office/drawing/2014/main" id="{33D07CA0-0535-C44F-A911-E255854ABDA3}"/>
              </a:ext>
            </a:extLst>
          </p:cNvPr>
          <p:cNvSpPr>
            <a:spLocks noGrp="1"/>
          </p:cNvSpPr>
          <p:nvPr>
            <p:ph idx="1"/>
          </p:nvPr>
        </p:nvSpPr>
        <p:spPr/>
        <p:txBody>
          <a:bodyPr anchor="t"/>
          <a:lstStyle/>
          <a:p>
            <a:r>
              <a:rPr lang="en-US" dirty="0"/>
              <a:t>Uses </a:t>
            </a:r>
            <a:r>
              <a:rPr lang="en-US" dirty="0" err="1"/>
              <a:t>PyTorch’s</a:t>
            </a:r>
            <a:r>
              <a:rPr lang="en-US" dirty="0"/>
              <a:t> Distributed Data Parallel library to synchronize parameters for layers of data-parallel stages</a:t>
            </a:r>
          </a:p>
          <a:p>
            <a:r>
              <a:rPr lang="en-US" dirty="0"/>
              <a:t>Data-parallel baselines</a:t>
            </a:r>
          </a:p>
          <a:p>
            <a:pPr lvl="1"/>
            <a:r>
              <a:rPr lang="en-US" dirty="0"/>
              <a:t>The NCCL communication backend for the large tensors</a:t>
            </a:r>
          </a:p>
          <a:p>
            <a:pPr lvl="1"/>
            <a:r>
              <a:rPr lang="en-US" dirty="0" err="1"/>
              <a:t>Gloo</a:t>
            </a:r>
            <a:r>
              <a:rPr lang="en-US" dirty="0"/>
              <a:t> for small tensors, such as activations and gradients</a:t>
            </a:r>
          </a:p>
          <a:p>
            <a:r>
              <a:rPr lang="en-US" dirty="0" err="1"/>
              <a:t>Gloo</a:t>
            </a:r>
            <a:r>
              <a:rPr lang="en-US" dirty="0"/>
              <a:t> is the default for inter-GPU communication when performing </a:t>
            </a:r>
            <a:r>
              <a:rPr lang="en-US" b="1" dirty="0"/>
              <a:t>pipeline-parallel training</a:t>
            </a:r>
            <a:endParaRPr lang="en-US" dirty="0"/>
          </a:p>
        </p:txBody>
      </p:sp>
      <p:sp>
        <p:nvSpPr>
          <p:cNvPr id="4" name="Date Placeholder 3">
            <a:extLst>
              <a:ext uri="{FF2B5EF4-FFF2-40B4-BE49-F238E27FC236}">
                <a16:creationId xmlns:a16="http://schemas.microsoft.com/office/drawing/2014/main" id="{3447BD22-58FA-6041-AB1A-6BE923C16831}"/>
              </a:ext>
            </a:extLst>
          </p:cNvPr>
          <p:cNvSpPr>
            <a:spLocks noGrp="1"/>
          </p:cNvSpPr>
          <p:nvPr>
            <p:ph type="dt" sz="half" idx="10"/>
          </p:nvPr>
        </p:nvSpPr>
        <p:spPr/>
        <p:txBody>
          <a:bodyPr/>
          <a:lstStyle/>
          <a:p>
            <a:fld id="{2076D3A3-091C-5A44-967E-898C9AADDEA5}" type="datetime1">
              <a:rPr lang="en-US" smtClean="0"/>
              <a:t>2/2/2020</a:t>
            </a:fld>
            <a:endParaRPr lang="en-US"/>
          </a:p>
        </p:txBody>
      </p:sp>
      <p:sp>
        <p:nvSpPr>
          <p:cNvPr id="5" name="Footer Placeholder 4">
            <a:extLst>
              <a:ext uri="{FF2B5EF4-FFF2-40B4-BE49-F238E27FC236}">
                <a16:creationId xmlns:a16="http://schemas.microsoft.com/office/drawing/2014/main" id="{02FEE897-3345-D449-A918-7AAE5CFB8E31}"/>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EC6689FF-5273-DD4D-A24C-B9FDE1CF0362}"/>
              </a:ext>
            </a:extLst>
          </p:cNvPr>
          <p:cNvSpPr>
            <a:spLocks noGrp="1"/>
          </p:cNvSpPr>
          <p:nvPr>
            <p:ph type="sldNum" sz="quarter" idx="12"/>
          </p:nvPr>
        </p:nvSpPr>
        <p:spPr/>
        <p:txBody>
          <a:bodyPr/>
          <a:lstStyle/>
          <a:p>
            <a:fld id="{4EEF9975-6C58-5C4C-8961-54FFA2646BAA}" type="slidenum">
              <a:rPr lang="en-US" smtClean="0"/>
              <a:t>19</a:t>
            </a:fld>
            <a:endParaRPr lang="en-US"/>
          </a:p>
        </p:txBody>
      </p:sp>
    </p:spTree>
    <p:extLst>
      <p:ext uri="{BB962C8B-B14F-4D97-AF65-F5344CB8AC3E}">
        <p14:creationId xmlns:p14="http://schemas.microsoft.com/office/powerpoint/2010/main" val="3842602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7cadfdfefc_3_40"/>
          <p:cNvSpPr txBox="1">
            <a:spLocks noGrp="1"/>
          </p:cNvSpPr>
          <p:nvPr>
            <p:ph type="title"/>
          </p:nvPr>
        </p:nvSpPr>
        <p:spPr>
          <a:xfrm>
            <a:off x="838200" y="2710767"/>
            <a:ext cx="10515600" cy="1436466"/>
          </a:xfrm>
          <a:prstGeom prst="rect">
            <a:avLst/>
          </a:prstGeom>
          <a:noFill/>
          <a:ln>
            <a:noFill/>
          </a:ln>
        </p:spPr>
        <p:txBody>
          <a:bodyPr spcFirstLastPara="1" wrap="square" lIns="91425" tIns="45700" rIns="91425" bIns="45700" anchor="b" anchorCtr="0">
            <a:noAutofit/>
          </a:bodyPr>
          <a:lstStyle/>
          <a:p>
            <a:r>
              <a:rPr lang="en-US" sz="4000" dirty="0" err="1">
                <a:latin typeface="Gill Sans" panose="020B0502020104020203" pitchFamily="34" charset="-79"/>
                <a:cs typeface="Gill Sans" panose="020B0502020104020203" pitchFamily="34" charset="-79"/>
              </a:rPr>
              <a:t>PipeDream</a:t>
            </a:r>
            <a:r>
              <a:rPr lang="en-US" sz="4000" dirty="0">
                <a:latin typeface="Gill Sans" panose="020B0502020104020203" pitchFamily="34" charset="-79"/>
                <a:cs typeface="Gill Sans" panose="020B0502020104020203" pitchFamily="34" charset="-79"/>
              </a:rPr>
              <a:t>: Generalized Pipeline Parallelism for DNN Training</a:t>
            </a:r>
          </a:p>
        </p:txBody>
      </p:sp>
    </p:spTree>
    <p:extLst>
      <p:ext uri="{BB962C8B-B14F-4D97-AF65-F5344CB8AC3E}">
        <p14:creationId xmlns:p14="http://schemas.microsoft.com/office/powerpoint/2010/main" val="4105453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DC401-C3B3-2E40-840F-284B015922F4}"/>
              </a:ext>
            </a:extLst>
          </p:cNvPr>
          <p:cNvSpPr>
            <a:spLocks noGrp="1"/>
          </p:cNvSpPr>
          <p:nvPr>
            <p:ph type="title"/>
          </p:nvPr>
        </p:nvSpPr>
        <p:spPr/>
        <p:txBody>
          <a:bodyPr/>
          <a:lstStyle/>
          <a:p>
            <a:r>
              <a:rPr lang="en-US" dirty="0"/>
              <a:t>Implementation - Checkpointing</a:t>
            </a:r>
          </a:p>
        </p:txBody>
      </p:sp>
      <p:sp>
        <p:nvSpPr>
          <p:cNvPr id="3" name="Content Placeholder 2">
            <a:extLst>
              <a:ext uri="{FF2B5EF4-FFF2-40B4-BE49-F238E27FC236}">
                <a16:creationId xmlns:a16="http://schemas.microsoft.com/office/drawing/2014/main" id="{4D9FD2D8-F25C-F54F-9A40-B3B90361B8DC}"/>
              </a:ext>
            </a:extLst>
          </p:cNvPr>
          <p:cNvSpPr>
            <a:spLocks noGrp="1"/>
          </p:cNvSpPr>
          <p:nvPr>
            <p:ph idx="1"/>
          </p:nvPr>
        </p:nvSpPr>
        <p:spPr/>
        <p:txBody>
          <a:bodyPr anchor="t"/>
          <a:lstStyle/>
          <a:p>
            <a:r>
              <a:rPr lang="en-US" dirty="0"/>
              <a:t>Default checkpoints across stages at the end of every epoch</a:t>
            </a:r>
          </a:p>
          <a:p>
            <a:r>
              <a:rPr lang="en-US" dirty="0"/>
              <a:t>Each stage dumps its model parameters locally when it performs the backward pass for the last minibatch in an epoch</a:t>
            </a:r>
          </a:p>
          <a:p>
            <a:r>
              <a:rPr lang="en-US" dirty="0"/>
              <a:t>Restarting a run due to failures entails starting from the last successfully created checkpoint for all stages</a:t>
            </a:r>
          </a:p>
        </p:txBody>
      </p:sp>
      <p:sp>
        <p:nvSpPr>
          <p:cNvPr id="4" name="Date Placeholder 3">
            <a:extLst>
              <a:ext uri="{FF2B5EF4-FFF2-40B4-BE49-F238E27FC236}">
                <a16:creationId xmlns:a16="http://schemas.microsoft.com/office/drawing/2014/main" id="{EF1F1807-2277-384D-8396-9D7A0BE10E49}"/>
              </a:ext>
            </a:extLst>
          </p:cNvPr>
          <p:cNvSpPr>
            <a:spLocks noGrp="1"/>
          </p:cNvSpPr>
          <p:nvPr>
            <p:ph type="dt" sz="half" idx="10"/>
          </p:nvPr>
        </p:nvSpPr>
        <p:spPr/>
        <p:txBody>
          <a:bodyPr/>
          <a:lstStyle/>
          <a:p>
            <a:fld id="{2076D3A3-091C-5A44-967E-898C9AADDEA5}" type="datetime1">
              <a:rPr lang="en-US" smtClean="0"/>
              <a:t>2/2/2020</a:t>
            </a:fld>
            <a:endParaRPr lang="en-US"/>
          </a:p>
        </p:txBody>
      </p:sp>
      <p:sp>
        <p:nvSpPr>
          <p:cNvPr id="5" name="Footer Placeholder 4">
            <a:extLst>
              <a:ext uri="{FF2B5EF4-FFF2-40B4-BE49-F238E27FC236}">
                <a16:creationId xmlns:a16="http://schemas.microsoft.com/office/drawing/2014/main" id="{C53C9646-5660-FD48-A872-3F07547D0E0E}"/>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22D62AE1-9AD6-5B42-9995-4EABF056CF23}"/>
              </a:ext>
            </a:extLst>
          </p:cNvPr>
          <p:cNvSpPr>
            <a:spLocks noGrp="1"/>
          </p:cNvSpPr>
          <p:nvPr>
            <p:ph type="sldNum" sz="quarter" idx="12"/>
          </p:nvPr>
        </p:nvSpPr>
        <p:spPr/>
        <p:txBody>
          <a:bodyPr/>
          <a:lstStyle/>
          <a:p>
            <a:fld id="{4EEF9975-6C58-5C4C-8961-54FFA2646BAA}" type="slidenum">
              <a:rPr lang="en-US" smtClean="0"/>
              <a:t>20</a:t>
            </a:fld>
            <a:endParaRPr lang="en-US"/>
          </a:p>
        </p:txBody>
      </p:sp>
    </p:spTree>
    <p:extLst>
      <p:ext uri="{BB962C8B-B14F-4D97-AF65-F5344CB8AC3E}">
        <p14:creationId xmlns:p14="http://schemas.microsoft.com/office/powerpoint/2010/main" val="1173502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E4926-F2B0-7640-B9FA-F206C0EB50BC}"/>
              </a:ext>
            </a:extLst>
          </p:cNvPr>
          <p:cNvSpPr>
            <a:spLocks noGrp="1"/>
          </p:cNvSpPr>
          <p:nvPr>
            <p:ph type="title"/>
          </p:nvPr>
        </p:nvSpPr>
        <p:spPr/>
        <p:txBody>
          <a:bodyPr/>
          <a:lstStyle/>
          <a:p>
            <a:r>
              <a:rPr lang="en-US" dirty="0"/>
              <a:t>Evaluation - Compare with Data Parallelism </a:t>
            </a:r>
          </a:p>
        </p:txBody>
      </p:sp>
      <p:sp>
        <p:nvSpPr>
          <p:cNvPr id="4" name="Date Placeholder 3">
            <a:extLst>
              <a:ext uri="{FF2B5EF4-FFF2-40B4-BE49-F238E27FC236}">
                <a16:creationId xmlns:a16="http://schemas.microsoft.com/office/drawing/2014/main" id="{8C9138AE-C723-7243-B21B-A4EE452742C2}"/>
              </a:ext>
            </a:extLst>
          </p:cNvPr>
          <p:cNvSpPr>
            <a:spLocks noGrp="1"/>
          </p:cNvSpPr>
          <p:nvPr>
            <p:ph type="dt" sz="half" idx="10"/>
          </p:nvPr>
        </p:nvSpPr>
        <p:spPr/>
        <p:txBody>
          <a:bodyPr/>
          <a:lstStyle/>
          <a:p>
            <a:fld id="{2076D3A3-091C-5A44-967E-898C9AADDEA5}" type="datetime1">
              <a:rPr lang="en-US" smtClean="0"/>
              <a:t>2/2/2020</a:t>
            </a:fld>
            <a:endParaRPr lang="en-US"/>
          </a:p>
        </p:txBody>
      </p:sp>
      <p:sp>
        <p:nvSpPr>
          <p:cNvPr id="5" name="Footer Placeholder 4">
            <a:extLst>
              <a:ext uri="{FF2B5EF4-FFF2-40B4-BE49-F238E27FC236}">
                <a16:creationId xmlns:a16="http://schemas.microsoft.com/office/drawing/2014/main" id="{26A52505-96D9-3D45-868E-3BC7BC9AA60A}"/>
              </a:ext>
            </a:extLst>
          </p:cNvPr>
          <p:cNvSpPr>
            <a:spLocks noGrp="1"/>
          </p:cNvSpPr>
          <p:nvPr>
            <p:ph type="ftr" sz="quarter" idx="11"/>
          </p:nvPr>
        </p:nvSpPr>
        <p:spPr/>
        <p:txBody>
          <a:bodyPr/>
          <a:lstStyle/>
          <a:p>
            <a:r>
              <a:rPr lang="en-US" dirty="0"/>
              <a:t>EECS 598 – W19</a:t>
            </a:r>
          </a:p>
        </p:txBody>
      </p:sp>
      <p:sp>
        <p:nvSpPr>
          <p:cNvPr id="6" name="Slide Number Placeholder 5">
            <a:extLst>
              <a:ext uri="{FF2B5EF4-FFF2-40B4-BE49-F238E27FC236}">
                <a16:creationId xmlns:a16="http://schemas.microsoft.com/office/drawing/2014/main" id="{925BA1FD-B906-7D4A-A9C5-53ED4807F4C3}"/>
              </a:ext>
            </a:extLst>
          </p:cNvPr>
          <p:cNvSpPr>
            <a:spLocks noGrp="1"/>
          </p:cNvSpPr>
          <p:nvPr>
            <p:ph type="sldNum" sz="quarter" idx="12"/>
          </p:nvPr>
        </p:nvSpPr>
        <p:spPr/>
        <p:txBody>
          <a:bodyPr/>
          <a:lstStyle/>
          <a:p>
            <a:fld id="{4EEF9975-6C58-5C4C-8961-54FFA2646BAA}" type="slidenum">
              <a:rPr lang="en-US" smtClean="0"/>
              <a:t>21</a:t>
            </a:fld>
            <a:endParaRPr lang="en-US"/>
          </a:p>
        </p:txBody>
      </p:sp>
      <p:pic>
        <p:nvPicPr>
          <p:cNvPr id="15" name="Content Placeholder 14">
            <a:extLst>
              <a:ext uri="{FF2B5EF4-FFF2-40B4-BE49-F238E27FC236}">
                <a16:creationId xmlns:a16="http://schemas.microsoft.com/office/drawing/2014/main" id="{81AD4AFD-BCB8-A540-835B-60CA39031FC3}"/>
              </a:ext>
            </a:extLst>
          </p:cNvPr>
          <p:cNvPicPr>
            <a:picLocks noGrp="1" noChangeAspect="1"/>
          </p:cNvPicPr>
          <p:nvPr>
            <p:ph idx="1"/>
          </p:nvPr>
        </p:nvPicPr>
        <p:blipFill>
          <a:blip r:embed="rId3"/>
          <a:stretch>
            <a:fillRect/>
          </a:stretch>
        </p:blipFill>
        <p:spPr>
          <a:xfrm>
            <a:off x="838200" y="1293189"/>
            <a:ext cx="9382246" cy="4962574"/>
          </a:xfrm>
          <a:prstGeom prst="rect">
            <a:avLst/>
          </a:prstGeom>
        </p:spPr>
      </p:pic>
    </p:spTree>
    <p:extLst>
      <p:ext uri="{BB962C8B-B14F-4D97-AF65-F5344CB8AC3E}">
        <p14:creationId xmlns:p14="http://schemas.microsoft.com/office/powerpoint/2010/main" val="759905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E4926-F2B0-7640-B9FA-F206C0EB50BC}"/>
              </a:ext>
            </a:extLst>
          </p:cNvPr>
          <p:cNvSpPr>
            <a:spLocks noGrp="1"/>
          </p:cNvSpPr>
          <p:nvPr>
            <p:ph type="title"/>
          </p:nvPr>
        </p:nvSpPr>
        <p:spPr/>
        <p:txBody>
          <a:bodyPr>
            <a:normAutofit/>
          </a:bodyPr>
          <a:lstStyle/>
          <a:p>
            <a:r>
              <a:rPr lang="en-US" sz="3600" dirty="0"/>
              <a:t>Evaluation - Compare with Model/Hybrid Parallelism</a:t>
            </a:r>
          </a:p>
        </p:txBody>
      </p:sp>
      <p:sp>
        <p:nvSpPr>
          <p:cNvPr id="4" name="Date Placeholder 3">
            <a:extLst>
              <a:ext uri="{FF2B5EF4-FFF2-40B4-BE49-F238E27FC236}">
                <a16:creationId xmlns:a16="http://schemas.microsoft.com/office/drawing/2014/main" id="{8C9138AE-C723-7243-B21B-A4EE452742C2}"/>
              </a:ext>
            </a:extLst>
          </p:cNvPr>
          <p:cNvSpPr>
            <a:spLocks noGrp="1"/>
          </p:cNvSpPr>
          <p:nvPr>
            <p:ph type="dt" sz="half" idx="10"/>
          </p:nvPr>
        </p:nvSpPr>
        <p:spPr/>
        <p:txBody>
          <a:bodyPr/>
          <a:lstStyle/>
          <a:p>
            <a:fld id="{2076D3A3-091C-5A44-967E-898C9AADDEA5}" type="datetime1">
              <a:rPr lang="en-US" smtClean="0"/>
              <a:t>2/2/2020</a:t>
            </a:fld>
            <a:endParaRPr lang="en-US"/>
          </a:p>
        </p:txBody>
      </p:sp>
      <p:sp>
        <p:nvSpPr>
          <p:cNvPr id="5" name="Footer Placeholder 4">
            <a:extLst>
              <a:ext uri="{FF2B5EF4-FFF2-40B4-BE49-F238E27FC236}">
                <a16:creationId xmlns:a16="http://schemas.microsoft.com/office/drawing/2014/main" id="{26A52505-96D9-3D45-868E-3BC7BC9AA60A}"/>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925BA1FD-B906-7D4A-A9C5-53ED4807F4C3}"/>
              </a:ext>
            </a:extLst>
          </p:cNvPr>
          <p:cNvSpPr>
            <a:spLocks noGrp="1"/>
          </p:cNvSpPr>
          <p:nvPr>
            <p:ph type="sldNum" sz="quarter" idx="12"/>
          </p:nvPr>
        </p:nvSpPr>
        <p:spPr/>
        <p:txBody>
          <a:bodyPr/>
          <a:lstStyle/>
          <a:p>
            <a:fld id="{4EEF9975-6C58-5C4C-8961-54FFA2646BAA}" type="slidenum">
              <a:rPr lang="en-US" smtClean="0"/>
              <a:t>22</a:t>
            </a:fld>
            <a:endParaRPr lang="en-US"/>
          </a:p>
        </p:txBody>
      </p:sp>
      <p:pic>
        <p:nvPicPr>
          <p:cNvPr id="9" name="Picture 8">
            <a:extLst>
              <a:ext uri="{FF2B5EF4-FFF2-40B4-BE49-F238E27FC236}">
                <a16:creationId xmlns:a16="http://schemas.microsoft.com/office/drawing/2014/main" id="{321D7229-BCA3-B24F-9964-6A779D715512}"/>
              </a:ext>
            </a:extLst>
          </p:cNvPr>
          <p:cNvPicPr>
            <a:picLocks noChangeAspect="1"/>
          </p:cNvPicPr>
          <p:nvPr/>
        </p:nvPicPr>
        <p:blipFill>
          <a:blip r:embed="rId3"/>
          <a:stretch>
            <a:fillRect/>
          </a:stretch>
        </p:blipFill>
        <p:spPr>
          <a:xfrm>
            <a:off x="2759649" y="1617664"/>
            <a:ext cx="5620422" cy="4658537"/>
          </a:xfrm>
          <a:prstGeom prst="rect">
            <a:avLst/>
          </a:prstGeom>
        </p:spPr>
      </p:pic>
    </p:spTree>
    <p:extLst>
      <p:ext uri="{BB962C8B-B14F-4D97-AF65-F5344CB8AC3E}">
        <p14:creationId xmlns:p14="http://schemas.microsoft.com/office/powerpoint/2010/main" val="2325114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E4926-F2B0-7640-B9FA-F206C0EB50BC}"/>
              </a:ext>
            </a:extLst>
          </p:cNvPr>
          <p:cNvSpPr>
            <a:spLocks noGrp="1"/>
          </p:cNvSpPr>
          <p:nvPr>
            <p:ph type="title"/>
          </p:nvPr>
        </p:nvSpPr>
        <p:spPr/>
        <p:txBody>
          <a:bodyPr>
            <a:normAutofit/>
          </a:bodyPr>
          <a:lstStyle/>
          <a:p>
            <a:r>
              <a:rPr lang="en-US" sz="3600" dirty="0"/>
              <a:t>Evaluation - Memory and Communication Overhead</a:t>
            </a:r>
          </a:p>
        </p:txBody>
      </p:sp>
      <p:sp>
        <p:nvSpPr>
          <p:cNvPr id="4" name="Date Placeholder 3">
            <a:extLst>
              <a:ext uri="{FF2B5EF4-FFF2-40B4-BE49-F238E27FC236}">
                <a16:creationId xmlns:a16="http://schemas.microsoft.com/office/drawing/2014/main" id="{8C9138AE-C723-7243-B21B-A4EE452742C2}"/>
              </a:ext>
            </a:extLst>
          </p:cNvPr>
          <p:cNvSpPr>
            <a:spLocks noGrp="1"/>
          </p:cNvSpPr>
          <p:nvPr>
            <p:ph type="dt" sz="half" idx="10"/>
          </p:nvPr>
        </p:nvSpPr>
        <p:spPr/>
        <p:txBody>
          <a:bodyPr/>
          <a:lstStyle/>
          <a:p>
            <a:fld id="{2076D3A3-091C-5A44-967E-898C9AADDEA5}" type="datetime1">
              <a:rPr lang="en-US" smtClean="0"/>
              <a:t>2/2/2020</a:t>
            </a:fld>
            <a:endParaRPr lang="en-US"/>
          </a:p>
        </p:txBody>
      </p:sp>
      <p:sp>
        <p:nvSpPr>
          <p:cNvPr id="5" name="Footer Placeholder 4">
            <a:extLst>
              <a:ext uri="{FF2B5EF4-FFF2-40B4-BE49-F238E27FC236}">
                <a16:creationId xmlns:a16="http://schemas.microsoft.com/office/drawing/2014/main" id="{26A52505-96D9-3D45-868E-3BC7BC9AA60A}"/>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925BA1FD-B906-7D4A-A9C5-53ED4807F4C3}"/>
              </a:ext>
            </a:extLst>
          </p:cNvPr>
          <p:cNvSpPr>
            <a:spLocks noGrp="1"/>
          </p:cNvSpPr>
          <p:nvPr>
            <p:ph type="sldNum" sz="quarter" idx="12"/>
          </p:nvPr>
        </p:nvSpPr>
        <p:spPr/>
        <p:txBody>
          <a:bodyPr/>
          <a:lstStyle/>
          <a:p>
            <a:fld id="{4EEF9975-6C58-5C4C-8961-54FFA2646BAA}" type="slidenum">
              <a:rPr lang="en-US" smtClean="0"/>
              <a:t>23</a:t>
            </a:fld>
            <a:endParaRPr lang="en-US"/>
          </a:p>
        </p:txBody>
      </p:sp>
      <p:pic>
        <p:nvPicPr>
          <p:cNvPr id="7" name="Picture 6">
            <a:extLst>
              <a:ext uri="{FF2B5EF4-FFF2-40B4-BE49-F238E27FC236}">
                <a16:creationId xmlns:a16="http://schemas.microsoft.com/office/drawing/2014/main" id="{62A4C69B-5EE8-4342-88F1-89A686E9E1B3}"/>
              </a:ext>
            </a:extLst>
          </p:cNvPr>
          <p:cNvPicPr>
            <a:picLocks noChangeAspect="1"/>
          </p:cNvPicPr>
          <p:nvPr/>
        </p:nvPicPr>
        <p:blipFill>
          <a:blip r:embed="rId3"/>
          <a:stretch>
            <a:fillRect/>
          </a:stretch>
        </p:blipFill>
        <p:spPr>
          <a:xfrm>
            <a:off x="5759370" y="2624805"/>
            <a:ext cx="5594430" cy="2427946"/>
          </a:xfrm>
          <a:prstGeom prst="rect">
            <a:avLst/>
          </a:prstGeom>
        </p:spPr>
      </p:pic>
      <p:pic>
        <p:nvPicPr>
          <p:cNvPr id="10" name="Picture 9">
            <a:extLst>
              <a:ext uri="{FF2B5EF4-FFF2-40B4-BE49-F238E27FC236}">
                <a16:creationId xmlns:a16="http://schemas.microsoft.com/office/drawing/2014/main" id="{3BCE4CC9-EC9B-0D4F-BD15-CD569E9D1FEF}"/>
              </a:ext>
            </a:extLst>
          </p:cNvPr>
          <p:cNvPicPr>
            <a:picLocks noChangeAspect="1"/>
          </p:cNvPicPr>
          <p:nvPr/>
        </p:nvPicPr>
        <p:blipFill>
          <a:blip r:embed="rId4"/>
          <a:stretch>
            <a:fillRect/>
          </a:stretch>
        </p:blipFill>
        <p:spPr>
          <a:xfrm>
            <a:off x="838200" y="2624805"/>
            <a:ext cx="5058926" cy="2427946"/>
          </a:xfrm>
          <a:prstGeom prst="rect">
            <a:avLst/>
          </a:prstGeom>
        </p:spPr>
      </p:pic>
    </p:spTree>
    <p:extLst>
      <p:ext uri="{BB962C8B-B14F-4D97-AF65-F5344CB8AC3E}">
        <p14:creationId xmlns:p14="http://schemas.microsoft.com/office/powerpoint/2010/main" val="1659119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85983-3039-FC46-8D00-10D63D9C06C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9C9E1D1-794C-9A4F-ABC0-75B0461A9005}"/>
              </a:ext>
            </a:extLst>
          </p:cNvPr>
          <p:cNvSpPr>
            <a:spLocks noGrp="1"/>
          </p:cNvSpPr>
          <p:nvPr>
            <p:ph idx="1"/>
          </p:nvPr>
        </p:nvSpPr>
        <p:spPr/>
        <p:txBody>
          <a:bodyPr anchor="t"/>
          <a:lstStyle/>
          <a:p>
            <a:r>
              <a:rPr lang="en-US" dirty="0"/>
              <a:t>Pipeline-parallel DNN training helps reduce the communication overheads that can bottleneck intra-batch parallelism</a:t>
            </a:r>
          </a:p>
          <a:p>
            <a:r>
              <a:rPr lang="en-US" dirty="0"/>
              <a:t>Combining inter-batch pipelining with intra-batch parallelism to better overlap computation with communication</a:t>
            </a:r>
          </a:p>
          <a:p>
            <a:r>
              <a:rPr lang="en-US" dirty="0"/>
              <a:t>Up to 5.3× faster across a range of DNNs and hardware configurations</a:t>
            </a:r>
          </a:p>
        </p:txBody>
      </p:sp>
      <p:sp>
        <p:nvSpPr>
          <p:cNvPr id="4" name="Date Placeholder 3">
            <a:extLst>
              <a:ext uri="{FF2B5EF4-FFF2-40B4-BE49-F238E27FC236}">
                <a16:creationId xmlns:a16="http://schemas.microsoft.com/office/drawing/2014/main" id="{CC71D1D6-8C05-4145-A5E7-112EF5EF1A1F}"/>
              </a:ext>
            </a:extLst>
          </p:cNvPr>
          <p:cNvSpPr>
            <a:spLocks noGrp="1"/>
          </p:cNvSpPr>
          <p:nvPr>
            <p:ph type="dt" sz="half" idx="10"/>
          </p:nvPr>
        </p:nvSpPr>
        <p:spPr/>
        <p:txBody>
          <a:bodyPr/>
          <a:lstStyle/>
          <a:p>
            <a:fld id="{2076D3A3-091C-5A44-967E-898C9AADDEA5}" type="datetime1">
              <a:rPr lang="en-US" smtClean="0"/>
              <a:t>2/2/2020</a:t>
            </a:fld>
            <a:endParaRPr lang="en-US"/>
          </a:p>
        </p:txBody>
      </p:sp>
      <p:sp>
        <p:nvSpPr>
          <p:cNvPr id="5" name="Footer Placeholder 4">
            <a:extLst>
              <a:ext uri="{FF2B5EF4-FFF2-40B4-BE49-F238E27FC236}">
                <a16:creationId xmlns:a16="http://schemas.microsoft.com/office/drawing/2014/main" id="{70CD39EA-F760-4346-A90E-6BA78C023D04}"/>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AEA40484-0795-804D-92C3-A586E876AF2D}"/>
              </a:ext>
            </a:extLst>
          </p:cNvPr>
          <p:cNvSpPr>
            <a:spLocks noGrp="1"/>
          </p:cNvSpPr>
          <p:nvPr>
            <p:ph type="sldNum" sz="quarter" idx="12"/>
          </p:nvPr>
        </p:nvSpPr>
        <p:spPr/>
        <p:txBody>
          <a:bodyPr/>
          <a:lstStyle/>
          <a:p>
            <a:fld id="{4EEF9975-6C58-5C4C-8961-54FFA2646BAA}" type="slidenum">
              <a:rPr lang="en-US" smtClean="0"/>
              <a:t>24</a:t>
            </a:fld>
            <a:endParaRPr lang="en-US"/>
          </a:p>
        </p:txBody>
      </p:sp>
    </p:spTree>
    <p:extLst>
      <p:ext uri="{BB962C8B-B14F-4D97-AF65-F5344CB8AC3E}">
        <p14:creationId xmlns:p14="http://schemas.microsoft.com/office/powerpoint/2010/main" val="1826335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CF221-4AD7-433E-856A-5B66A6899892}"/>
              </a:ext>
            </a:extLst>
          </p:cNvPr>
          <p:cNvSpPr>
            <a:spLocks noGrp="1"/>
          </p:cNvSpPr>
          <p:nvPr>
            <p:ph type="title"/>
          </p:nvPr>
        </p:nvSpPr>
        <p:spPr>
          <a:xfrm>
            <a:off x="838200" y="2611020"/>
            <a:ext cx="10515600" cy="1325563"/>
          </a:xfrm>
        </p:spPr>
        <p:txBody>
          <a:bodyPr>
            <a:normAutofit/>
          </a:bodyPr>
          <a:lstStyle/>
          <a:p>
            <a:r>
              <a:rPr lang="en-US" dirty="0">
                <a:cs typeface="Arial" panose="020B0604020202020204" pitchFamily="34" charset="0"/>
              </a:rPr>
              <a:t>Supporting Very Large Models using Automatic Dataflow Graph Partitioning (Tofu)</a:t>
            </a:r>
          </a:p>
        </p:txBody>
      </p:sp>
      <p:sp>
        <p:nvSpPr>
          <p:cNvPr id="4" name="Date Placeholder 3">
            <a:extLst>
              <a:ext uri="{FF2B5EF4-FFF2-40B4-BE49-F238E27FC236}">
                <a16:creationId xmlns:a16="http://schemas.microsoft.com/office/drawing/2014/main" id="{AD53AD6A-2EF7-4A70-856B-4927EB13F301}"/>
              </a:ext>
            </a:extLst>
          </p:cNvPr>
          <p:cNvSpPr>
            <a:spLocks noGrp="1"/>
          </p:cNvSpPr>
          <p:nvPr>
            <p:ph type="dt" sz="half" idx="10"/>
          </p:nvPr>
        </p:nvSpPr>
        <p:spPr/>
        <p:txBody>
          <a:bodyPr/>
          <a:lstStyle/>
          <a:p>
            <a:fld id="{2076D3A3-091C-5A44-967E-898C9AADDEA5}" type="datetime1">
              <a:rPr lang="en-US" smtClean="0"/>
              <a:t>2/2/2020</a:t>
            </a:fld>
            <a:endParaRPr lang="en-US"/>
          </a:p>
        </p:txBody>
      </p:sp>
      <p:sp>
        <p:nvSpPr>
          <p:cNvPr id="5" name="Footer Placeholder 4">
            <a:extLst>
              <a:ext uri="{FF2B5EF4-FFF2-40B4-BE49-F238E27FC236}">
                <a16:creationId xmlns:a16="http://schemas.microsoft.com/office/drawing/2014/main" id="{69BD493A-0B51-4F1A-AE10-3CE1AA0F2D0A}"/>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DAF1341D-E7C0-4D77-A02D-A8CFEF2E68EE}"/>
              </a:ext>
            </a:extLst>
          </p:cNvPr>
          <p:cNvSpPr>
            <a:spLocks noGrp="1"/>
          </p:cNvSpPr>
          <p:nvPr>
            <p:ph type="sldNum" sz="quarter" idx="12"/>
          </p:nvPr>
        </p:nvSpPr>
        <p:spPr/>
        <p:txBody>
          <a:bodyPr/>
          <a:lstStyle/>
          <a:p>
            <a:fld id="{4EEF9975-6C58-5C4C-8961-54FFA2646BAA}" type="slidenum">
              <a:rPr lang="en-US" smtClean="0"/>
              <a:t>25</a:t>
            </a:fld>
            <a:endParaRPr lang="en-US"/>
          </a:p>
        </p:txBody>
      </p:sp>
    </p:spTree>
    <p:extLst>
      <p:ext uri="{BB962C8B-B14F-4D97-AF65-F5344CB8AC3E}">
        <p14:creationId xmlns:p14="http://schemas.microsoft.com/office/powerpoint/2010/main" val="999497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7336B-576F-4EEA-952C-11AB9B5C39BC}"/>
              </a:ext>
            </a:extLst>
          </p:cNvPr>
          <p:cNvSpPr>
            <a:spLocks noGrp="1"/>
          </p:cNvSpPr>
          <p:nvPr>
            <p:ph type="title"/>
          </p:nvPr>
        </p:nvSpPr>
        <p:spPr/>
        <p:txBody>
          <a:bodyPr/>
          <a:lstStyle/>
          <a:p>
            <a:r>
              <a:rPr lang="en-US" dirty="0"/>
              <a:t>Background and Motivation</a:t>
            </a:r>
          </a:p>
        </p:txBody>
      </p:sp>
      <p:sp>
        <p:nvSpPr>
          <p:cNvPr id="3" name="Content Placeholder 2">
            <a:extLst>
              <a:ext uri="{FF2B5EF4-FFF2-40B4-BE49-F238E27FC236}">
                <a16:creationId xmlns:a16="http://schemas.microsoft.com/office/drawing/2014/main" id="{B0142A39-609A-42C5-BC38-B207590D6D08}"/>
              </a:ext>
            </a:extLst>
          </p:cNvPr>
          <p:cNvSpPr>
            <a:spLocks noGrp="1"/>
          </p:cNvSpPr>
          <p:nvPr>
            <p:ph idx="1"/>
          </p:nvPr>
        </p:nvSpPr>
        <p:spPr/>
        <p:txBody>
          <a:bodyPr>
            <a:normAutofit/>
          </a:bodyPr>
          <a:lstStyle/>
          <a:p>
            <a:r>
              <a:rPr lang="en-US" dirty="0"/>
              <a:t>The number of parameters in neural networks has been doubling every 2.4 years</a:t>
            </a:r>
          </a:p>
          <a:p>
            <a:pPr lvl="1"/>
            <a:r>
              <a:rPr lang="en-US" dirty="0"/>
              <a:t>Hardware improvements and the availability of large datasets allows this</a:t>
            </a:r>
          </a:p>
          <a:p>
            <a:r>
              <a:rPr lang="en-US" dirty="0"/>
              <a:t>The size of DNN models is constrained by limited GPU device memory</a:t>
            </a:r>
          </a:p>
          <a:p>
            <a:r>
              <a:rPr lang="en-US" dirty="0"/>
              <a:t>Partitioning tensors across devices can lower per-GPU memory</a:t>
            </a:r>
          </a:p>
          <a:p>
            <a:pPr lvl="1"/>
            <a:r>
              <a:rPr lang="en-US" dirty="0"/>
              <a:t>It also allows performance speedup due to parallel execution</a:t>
            </a:r>
          </a:p>
          <a:p>
            <a:r>
              <a:rPr lang="en-US" dirty="0"/>
              <a:t>Goal: automatically partition tensors and parallelize operators for training of large DNN models</a:t>
            </a:r>
          </a:p>
          <a:p>
            <a:endParaRPr lang="en-US" dirty="0"/>
          </a:p>
        </p:txBody>
      </p:sp>
      <p:sp>
        <p:nvSpPr>
          <p:cNvPr id="4" name="Date Placeholder 3">
            <a:extLst>
              <a:ext uri="{FF2B5EF4-FFF2-40B4-BE49-F238E27FC236}">
                <a16:creationId xmlns:a16="http://schemas.microsoft.com/office/drawing/2014/main" id="{4811FC2F-43DF-4627-966E-D1756A46D989}"/>
              </a:ext>
            </a:extLst>
          </p:cNvPr>
          <p:cNvSpPr>
            <a:spLocks noGrp="1"/>
          </p:cNvSpPr>
          <p:nvPr>
            <p:ph type="dt" sz="half" idx="10"/>
          </p:nvPr>
        </p:nvSpPr>
        <p:spPr/>
        <p:txBody>
          <a:bodyPr/>
          <a:lstStyle/>
          <a:p>
            <a:fld id="{2076D3A3-091C-5A44-967E-898C9AADDEA5}" type="datetime1">
              <a:rPr lang="en-US" smtClean="0"/>
              <a:t>2/2/2020</a:t>
            </a:fld>
            <a:endParaRPr lang="en-US"/>
          </a:p>
        </p:txBody>
      </p:sp>
      <p:sp>
        <p:nvSpPr>
          <p:cNvPr id="5" name="Footer Placeholder 4">
            <a:extLst>
              <a:ext uri="{FF2B5EF4-FFF2-40B4-BE49-F238E27FC236}">
                <a16:creationId xmlns:a16="http://schemas.microsoft.com/office/drawing/2014/main" id="{EA18707B-BC13-429E-AAE6-9075E5C28802}"/>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923BF8A6-3250-4086-927A-A1B0A2B2D03E}"/>
              </a:ext>
            </a:extLst>
          </p:cNvPr>
          <p:cNvSpPr>
            <a:spLocks noGrp="1"/>
          </p:cNvSpPr>
          <p:nvPr>
            <p:ph type="sldNum" sz="quarter" idx="12"/>
          </p:nvPr>
        </p:nvSpPr>
        <p:spPr/>
        <p:txBody>
          <a:bodyPr/>
          <a:lstStyle/>
          <a:p>
            <a:fld id="{4EEF9975-6C58-5C4C-8961-54FFA2646BAA}" type="slidenum">
              <a:rPr lang="en-US" smtClean="0"/>
              <a:t>26</a:t>
            </a:fld>
            <a:endParaRPr lang="en-US"/>
          </a:p>
        </p:txBody>
      </p:sp>
    </p:spTree>
    <p:extLst>
      <p:ext uri="{BB962C8B-B14F-4D97-AF65-F5344CB8AC3E}">
        <p14:creationId xmlns:p14="http://schemas.microsoft.com/office/powerpoint/2010/main" val="871266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8B885-2EF4-4128-BA97-60E36E7C162A}"/>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9AA287DA-231B-4F9A-9667-014CE5B964CB}"/>
              </a:ext>
            </a:extLst>
          </p:cNvPr>
          <p:cNvSpPr>
            <a:spLocks noGrp="1"/>
          </p:cNvSpPr>
          <p:nvPr>
            <p:ph idx="1"/>
          </p:nvPr>
        </p:nvSpPr>
        <p:spPr/>
        <p:txBody>
          <a:bodyPr/>
          <a:lstStyle/>
          <a:p>
            <a:r>
              <a:rPr lang="en-US" dirty="0"/>
              <a:t>How to partition input/output tensors and parallelize execution of an individual operator?</a:t>
            </a:r>
          </a:p>
          <a:p>
            <a:r>
              <a:rPr lang="en-US" dirty="0"/>
              <a:t>How to optimize the partitioning of different operators for the overall graph?</a:t>
            </a:r>
          </a:p>
        </p:txBody>
      </p:sp>
      <p:sp>
        <p:nvSpPr>
          <p:cNvPr id="4" name="Date Placeholder 3">
            <a:extLst>
              <a:ext uri="{FF2B5EF4-FFF2-40B4-BE49-F238E27FC236}">
                <a16:creationId xmlns:a16="http://schemas.microsoft.com/office/drawing/2014/main" id="{78591D52-19EA-43F0-A4E8-CD5C435C362D}"/>
              </a:ext>
            </a:extLst>
          </p:cNvPr>
          <p:cNvSpPr>
            <a:spLocks noGrp="1"/>
          </p:cNvSpPr>
          <p:nvPr>
            <p:ph type="dt" sz="half" idx="10"/>
          </p:nvPr>
        </p:nvSpPr>
        <p:spPr/>
        <p:txBody>
          <a:bodyPr/>
          <a:lstStyle/>
          <a:p>
            <a:fld id="{2076D3A3-091C-5A44-967E-898C9AADDEA5}" type="datetime1">
              <a:rPr lang="en-US" smtClean="0"/>
              <a:t>2/2/2020</a:t>
            </a:fld>
            <a:endParaRPr lang="en-US"/>
          </a:p>
        </p:txBody>
      </p:sp>
      <p:sp>
        <p:nvSpPr>
          <p:cNvPr id="5" name="Footer Placeholder 4">
            <a:extLst>
              <a:ext uri="{FF2B5EF4-FFF2-40B4-BE49-F238E27FC236}">
                <a16:creationId xmlns:a16="http://schemas.microsoft.com/office/drawing/2014/main" id="{BE8C4921-53C5-4803-8DB7-207271154030}"/>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D0824E82-D3B0-4D55-83F1-78674D43018C}"/>
              </a:ext>
            </a:extLst>
          </p:cNvPr>
          <p:cNvSpPr>
            <a:spLocks noGrp="1"/>
          </p:cNvSpPr>
          <p:nvPr>
            <p:ph type="sldNum" sz="quarter" idx="12"/>
          </p:nvPr>
        </p:nvSpPr>
        <p:spPr/>
        <p:txBody>
          <a:bodyPr/>
          <a:lstStyle/>
          <a:p>
            <a:fld id="{4EEF9975-6C58-5C4C-8961-54FFA2646BAA}" type="slidenum">
              <a:rPr lang="en-US" smtClean="0"/>
              <a:t>27</a:t>
            </a:fld>
            <a:endParaRPr lang="en-US"/>
          </a:p>
        </p:txBody>
      </p:sp>
    </p:spTree>
    <p:extLst>
      <p:ext uri="{BB962C8B-B14F-4D97-AF65-F5344CB8AC3E}">
        <p14:creationId xmlns:p14="http://schemas.microsoft.com/office/powerpoint/2010/main" val="3227854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246F1-06D2-4A1B-8840-477DBFDF50C8}"/>
              </a:ext>
            </a:extLst>
          </p:cNvPr>
          <p:cNvSpPr>
            <a:spLocks noGrp="1"/>
          </p:cNvSpPr>
          <p:nvPr>
            <p:ph type="title"/>
          </p:nvPr>
        </p:nvSpPr>
        <p:spPr/>
        <p:txBody>
          <a:bodyPr/>
          <a:lstStyle/>
          <a:p>
            <a:r>
              <a:rPr lang="en-US" dirty="0"/>
              <a:t>How to partition a single operator?</a:t>
            </a:r>
          </a:p>
        </p:txBody>
      </p:sp>
      <p:sp>
        <p:nvSpPr>
          <p:cNvPr id="3" name="Content Placeholder 2">
            <a:extLst>
              <a:ext uri="{FF2B5EF4-FFF2-40B4-BE49-F238E27FC236}">
                <a16:creationId xmlns:a16="http://schemas.microsoft.com/office/drawing/2014/main" id="{B84228C4-412C-4996-8348-9C2119D6C961}"/>
              </a:ext>
            </a:extLst>
          </p:cNvPr>
          <p:cNvSpPr>
            <a:spLocks noGrp="1"/>
          </p:cNvSpPr>
          <p:nvPr>
            <p:ph idx="1"/>
          </p:nvPr>
        </p:nvSpPr>
        <p:spPr/>
        <p:txBody>
          <a:bodyPr>
            <a:normAutofit lnSpcReduction="10000"/>
          </a:bodyPr>
          <a:lstStyle/>
          <a:p>
            <a:r>
              <a:rPr lang="en-US" dirty="0"/>
              <a:t>Restricted parallelization pattern called “partition-n-reduce”</a:t>
            </a:r>
          </a:p>
          <a:p>
            <a:pPr lvl="1"/>
            <a:r>
              <a:rPr lang="en-US" dirty="0"/>
              <a:t>Operators are parallelized in one of two ways:</a:t>
            </a:r>
          </a:p>
          <a:p>
            <a:pPr lvl="2"/>
            <a:r>
              <a:rPr lang="en-US" dirty="0"/>
              <a:t>1) Output tensor O is obtained from concatenation of O</a:t>
            </a:r>
            <a:r>
              <a:rPr lang="en-US" baseline="-25000" dirty="0"/>
              <a:t>1</a:t>
            </a:r>
            <a:r>
              <a:rPr lang="en-US" dirty="0"/>
              <a:t> and O</a:t>
            </a:r>
            <a:r>
              <a:rPr lang="en-US" baseline="-25000" dirty="0"/>
              <a:t>2 </a:t>
            </a:r>
            <a:r>
              <a:rPr lang="en-US" dirty="0"/>
              <a:t>(output from two workers)</a:t>
            </a:r>
          </a:p>
          <a:p>
            <a:pPr lvl="2"/>
            <a:r>
              <a:rPr lang="en-US" dirty="0"/>
              <a:t>2) O is the element-wise reduction of O</a:t>
            </a:r>
            <a:r>
              <a:rPr lang="en-US" baseline="-25000" dirty="0"/>
              <a:t>1</a:t>
            </a:r>
            <a:r>
              <a:rPr lang="en-US" dirty="0"/>
              <a:t> and O</a:t>
            </a:r>
            <a:r>
              <a:rPr lang="en-US" baseline="-25000" dirty="0"/>
              <a:t>2</a:t>
            </a:r>
            <a:endParaRPr lang="en-US" dirty="0"/>
          </a:p>
          <a:p>
            <a:r>
              <a:rPr lang="en-US" dirty="0"/>
              <a:t>“Partition-n-reduce” is not universally applicable nor optimal, but most operators can be parallelized using this method with good performance</a:t>
            </a:r>
          </a:p>
          <a:p>
            <a:pPr lvl="1"/>
            <a:r>
              <a:rPr lang="en-US" dirty="0"/>
              <a:t>Can achieve more efficient communication with specialized parallel algorithms</a:t>
            </a:r>
          </a:p>
          <a:p>
            <a:r>
              <a:rPr lang="en-US" dirty="0"/>
              <a:t>Because tensors have many dimensions, there are many ways to parallelize operators</a:t>
            </a:r>
          </a:p>
        </p:txBody>
      </p:sp>
      <p:sp>
        <p:nvSpPr>
          <p:cNvPr id="4" name="Date Placeholder 3">
            <a:extLst>
              <a:ext uri="{FF2B5EF4-FFF2-40B4-BE49-F238E27FC236}">
                <a16:creationId xmlns:a16="http://schemas.microsoft.com/office/drawing/2014/main" id="{4F9EDE37-5FCA-408C-821A-C604A11B7B5C}"/>
              </a:ext>
            </a:extLst>
          </p:cNvPr>
          <p:cNvSpPr>
            <a:spLocks noGrp="1"/>
          </p:cNvSpPr>
          <p:nvPr>
            <p:ph type="dt" sz="half" idx="10"/>
          </p:nvPr>
        </p:nvSpPr>
        <p:spPr/>
        <p:txBody>
          <a:bodyPr/>
          <a:lstStyle/>
          <a:p>
            <a:fld id="{2076D3A3-091C-5A44-967E-898C9AADDEA5}" type="datetime1">
              <a:rPr lang="en-US" smtClean="0"/>
              <a:t>2/2/2020</a:t>
            </a:fld>
            <a:endParaRPr lang="en-US"/>
          </a:p>
        </p:txBody>
      </p:sp>
      <p:sp>
        <p:nvSpPr>
          <p:cNvPr id="5" name="Footer Placeholder 4">
            <a:extLst>
              <a:ext uri="{FF2B5EF4-FFF2-40B4-BE49-F238E27FC236}">
                <a16:creationId xmlns:a16="http://schemas.microsoft.com/office/drawing/2014/main" id="{5BD6B50B-FDB3-43BD-B6C4-D00181843B0A}"/>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2DA556B3-7BE3-4093-8DBA-1D5FB84A8349}"/>
              </a:ext>
            </a:extLst>
          </p:cNvPr>
          <p:cNvSpPr>
            <a:spLocks noGrp="1"/>
          </p:cNvSpPr>
          <p:nvPr>
            <p:ph type="sldNum" sz="quarter" idx="12"/>
          </p:nvPr>
        </p:nvSpPr>
        <p:spPr/>
        <p:txBody>
          <a:bodyPr/>
          <a:lstStyle/>
          <a:p>
            <a:fld id="{4EEF9975-6C58-5C4C-8961-54FFA2646BAA}" type="slidenum">
              <a:rPr lang="en-US" smtClean="0"/>
              <a:t>28</a:t>
            </a:fld>
            <a:endParaRPr lang="en-US"/>
          </a:p>
        </p:txBody>
      </p:sp>
    </p:spTree>
    <p:extLst>
      <p:ext uri="{BB962C8B-B14F-4D97-AF65-F5344CB8AC3E}">
        <p14:creationId xmlns:p14="http://schemas.microsoft.com/office/powerpoint/2010/main" val="3192480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FB07A-67B2-4CC7-91E8-32F833DE8B01}"/>
              </a:ext>
            </a:extLst>
          </p:cNvPr>
          <p:cNvSpPr>
            <a:spLocks noGrp="1"/>
          </p:cNvSpPr>
          <p:nvPr>
            <p:ph type="title"/>
          </p:nvPr>
        </p:nvSpPr>
        <p:spPr/>
        <p:txBody>
          <a:bodyPr/>
          <a:lstStyle/>
          <a:p>
            <a:r>
              <a:rPr lang="en-US" dirty="0"/>
              <a:t>Partition Example</a:t>
            </a:r>
          </a:p>
        </p:txBody>
      </p:sp>
      <p:pic>
        <p:nvPicPr>
          <p:cNvPr id="7" name="Content Placeholder 6">
            <a:extLst>
              <a:ext uri="{FF2B5EF4-FFF2-40B4-BE49-F238E27FC236}">
                <a16:creationId xmlns:a16="http://schemas.microsoft.com/office/drawing/2014/main" id="{89573562-6B8A-460D-A316-8268058CED1A}"/>
              </a:ext>
            </a:extLst>
          </p:cNvPr>
          <p:cNvPicPr>
            <a:picLocks noGrp="1" noChangeAspect="1"/>
          </p:cNvPicPr>
          <p:nvPr>
            <p:ph idx="1"/>
          </p:nvPr>
        </p:nvPicPr>
        <p:blipFill>
          <a:blip r:embed="rId3"/>
          <a:stretch>
            <a:fillRect/>
          </a:stretch>
        </p:blipFill>
        <p:spPr>
          <a:xfrm>
            <a:off x="389021" y="2417240"/>
            <a:ext cx="5150892" cy="2512803"/>
          </a:xfrm>
          <a:prstGeom prst="rect">
            <a:avLst/>
          </a:prstGeom>
        </p:spPr>
      </p:pic>
      <p:sp>
        <p:nvSpPr>
          <p:cNvPr id="4" name="Date Placeholder 3">
            <a:extLst>
              <a:ext uri="{FF2B5EF4-FFF2-40B4-BE49-F238E27FC236}">
                <a16:creationId xmlns:a16="http://schemas.microsoft.com/office/drawing/2014/main" id="{2017F315-AED1-46FA-A38C-332CAD9422AB}"/>
              </a:ext>
            </a:extLst>
          </p:cNvPr>
          <p:cNvSpPr>
            <a:spLocks noGrp="1"/>
          </p:cNvSpPr>
          <p:nvPr>
            <p:ph type="dt" sz="half" idx="10"/>
          </p:nvPr>
        </p:nvSpPr>
        <p:spPr/>
        <p:txBody>
          <a:bodyPr/>
          <a:lstStyle/>
          <a:p>
            <a:fld id="{2076D3A3-091C-5A44-967E-898C9AADDEA5}" type="datetime1">
              <a:rPr lang="en-US" smtClean="0"/>
              <a:t>2/2/2020</a:t>
            </a:fld>
            <a:endParaRPr lang="en-US"/>
          </a:p>
        </p:txBody>
      </p:sp>
      <p:sp>
        <p:nvSpPr>
          <p:cNvPr id="5" name="Footer Placeholder 4">
            <a:extLst>
              <a:ext uri="{FF2B5EF4-FFF2-40B4-BE49-F238E27FC236}">
                <a16:creationId xmlns:a16="http://schemas.microsoft.com/office/drawing/2014/main" id="{1BA5FB5C-34EC-45F0-84D7-6E11972664DF}"/>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61A6A16E-DFAC-45B8-94DE-7328244818AF}"/>
              </a:ext>
            </a:extLst>
          </p:cNvPr>
          <p:cNvSpPr>
            <a:spLocks noGrp="1"/>
          </p:cNvSpPr>
          <p:nvPr>
            <p:ph type="sldNum" sz="quarter" idx="12"/>
          </p:nvPr>
        </p:nvSpPr>
        <p:spPr/>
        <p:txBody>
          <a:bodyPr/>
          <a:lstStyle/>
          <a:p>
            <a:fld id="{4EEF9975-6C58-5C4C-8961-54FFA2646BAA}" type="slidenum">
              <a:rPr lang="en-US" smtClean="0"/>
              <a:t>29</a:t>
            </a:fld>
            <a:endParaRPr lang="en-US"/>
          </a:p>
        </p:txBody>
      </p:sp>
      <p:pic>
        <p:nvPicPr>
          <p:cNvPr id="8" name="Picture 7">
            <a:extLst>
              <a:ext uri="{FF2B5EF4-FFF2-40B4-BE49-F238E27FC236}">
                <a16:creationId xmlns:a16="http://schemas.microsoft.com/office/drawing/2014/main" id="{F3A02EE1-F52D-4F78-9617-F8C43DF46684}"/>
              </a:ext>
            </a:extLst>
          </p:cNvPr>
          <p:cNvPicPr>
            <a:picLocks noChangeAspect="1"/>
          </p:cNvPicPr>
          <p:nvPr/>
        </p:nvPicPr>
        <p:blipFill>
          <a:blip r:embed="rId4"/>
          <a:stretch>
            <a:fillRect/>
          </a:stretch>
        </p:blipFill>
        <p:spPr>
          <a:xfrm>
            <a:off x="6096000" y="1532021"/>
            <a:ext cx="5433296" cy="3398022"/>
          </a:xfrm>
          <a:prstGeom prst="rect">
            <a:avLst/>
          </a:prstGeom>
        </p:spPr>
      </p:pic>
    </p:spTree>
    <p:extLst>
      <p:ext uri="{BB962C8B-B14F-4D97-AF65-F5344CB8AC3E}">
        <p14:creationId xmlns:p14="http://schemas.microsoft.com/office/powerpoint/2010/main" val="1561026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AF27A-7B54-0543-ABD1-A771D248BD25}"/>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591F94A-6431-3544-996C-6D9B828F582C}"/>
              </a:ext>
            </a:extLst>
          </p:cNvPr>
          <p:cNvSpPr>
            <a:spLocks noGrp="1"/>
          </p:cNvSpPr>
          <p:nvPr>
            <p:ph idx="1"/>
          </p:nvPr>
        </p:nvSpPr>
        <p:spPr/>
        <p:txBody>
          <a:bodyPr anchor="t"/>
          <a:lstStyle/>
          <a:p>
            <a:r>
              <a:rPr lang="en-US" dirty="0"/>
              <a:t>Background and Related Work</a:t>
            </a:r>
          </a:p>
          <a:p>
            <a:r>
              <a:rPr lang="en-US" dirty="0"/>
              <a:t>Pipeline Parallelism</a:t>
            </a:r>
          </a:p>
          <a:p>
            <a:r>
              <a:rPr lang="en-US" dirty="0"/>
              <a:t>Implementation</a:t>
            </a:r>
          </a:p>
          <a:p>
            <a:r>
              <a:rPr lang="en-US" dirty="0"/>
              <a:t>Evaluation</a:t>
            </a:r>
          </a:p>
        </p:txBody>
      </p:sp>
      <p:sp>
        <p:nvSpPr>
          <p:cNvPr id="4" name="Date Placeholder 3">
            <a:extLst>
              <a:ext uri="{FF2B5EF4-FFF2-40B4-BE49-F238E27FC236}">
                <a16:creationId xmlns:a16="http://schemas.microsoft.com/office/drawing/2014/main" id="{C7FB68A7-B12B-214D-9219-4F6F80AEB998}"/>
              </a:ext>
            </a:extLst>
          </p:cNvPr>
          <p:cNvSpPr>
            <a:spLocks noGrp="1"/>
          </p:cNvSpPr>
          <p:nvPr>
            <p:ph type="dt" sz="half" idx="10"/>
          </p:nvPr>
        </p:nvSpPr>
        <p:spPr/>
        <p:txBody>
          <a:bodyPr/>
          <a:lstStyle/>
          <a:p>
            <a:fld id="{2076D3A3-091C-5A44-967E-898C9AADDEA5}" type="datetime1">
              <a:rPr lang="en-US" smtClean="0"/>
              <a:t>2/2/2020</a:t>
            </a:fld>
            <a:endParaRPr lang="en-US"/>
          </a:p>
        </p:txBody>
      </p:sp>
      <p:sp>
        <p:nvSpPr>
          <p:cNvPr id="5" name="Footer Placeholder 4">
            <a:extLst>
              <a:ext uri="{FF2B5EF4-FFF2-40B4-BE49-F238E27FC236}">
                <a16:creationId xmlns:a16="http://schemas.microsoft.com/office/drawing/2014/main" id="{E889A311-5392-644D-BF70-13ACE2DEF561}"/>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A3C9235A-B04D-4542-90F2-EC3778768821}"/>
              </a:ext>
            </a:extLst>
          </p:cNvPr>
          <p:cNvSpPr>
            <a:spLocks noGrp="1"/>
          </p:cNvSpPr>
          <p:nvPr>
            <p:ph type="sldNum" sz="quarter" idx="12"/>
          </p:nvPr>
        </p:nvSpPr>
        <p:spPr/>
        <p:txBody>
          <a:bodyPr/>
          <a:lstStyle/>
          <a:p>
            <a:fld id="{4EEF9975-6C58-5C4C-8961-54FFA2646BAA}" type="slidenum">
              <a:rPr lang="en-US" smtClean="0"/>
              <a:t>3</a:t>
            </a:fld>
            <a:endParaRPr lang="en-US"/>
          </a:p>
        </p:txBody>
      </p:sp>
    </p:spTree>
    <p:extLst>
      <p:ext uri="{BB962C8B-B14F-4D97-AF65-F5344CB8AC3E}">
        <p14:creationId xmlns:p14="http://schemas.microsoft.com/office/powerpoint/2010/main" val="540956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0AB0F-B22A-4543-8F80-797EB5BB0BCF}"/>
              </a:ext>
            </a:extLst>
          </p:cNvPr>
          <p:cNvSpPr>
            <a:spLocks noGrp="1"/>
          </p:cNvSpPr>
          <p:nvPr>
            <p:ph type="title"/>
          </p:nvPr>
        </p:nvSpPr>
        <p:spPr/>
        <p:txBody>
          <a:bodyPr/>
          <a:lstStyle/>
          <a:p>
            <a:r>
              <a:rPr lang="en-US" dirty="0"/>
              <a:t>Tofu’s Approach to Partition</a:t>
            </a:r>
          </a:p>
        </p:txBody>
      </p:sp>
      <p:sp>
        <p:nvSpPr>
          <p:cNvPr id="3" name="Content Placeholder 2">
            <a:extLst>
              <a:ext uri="{FF2B5EF4-FFF2-40B4-BE49-F238E27FC236}">
                <a16:creationId xmlns:a16="http://schemas.microsoft.com/office/drawing/2014/main" id="{F3C2BECC-E31B-4C5F-9221-BE1AA5EAE626}"/>
              </a:ext>
            </a:extLst>
          </p:cNvPr>
          <p:cNvSpPr>
            <a:spLocks noGrp="1"/>
          </p:cNvSpPr>
          <p:nvPr>
            <p:ph idx="1"/>
          </p:nvPr>
        </p:nvSpPr>
        <p:spPr/>
        <p:txBody>
          <a:bodyPr/>
          <a:lstStyle/>
          <a:p>
            <a:r>
              <a:rPr lang="en-US" dirty="0"/>
              <a:t>Tofu uses access patterns of operators to determine all viable partition strategies</a:t>
            </a:r>
          </a:p>
          <a:p>
            <a:r>
              <a:rPr lang="en-US" dirty="0"/>
              <a:t>This requires the use of Tensor Description Language (TDL)</a:t>
            </a:r>
          </a:p>
          <a:p>
            <a:pPr lvl="1"/>
            <a:r>
              <a:rPr lang="en-US" dirty="0"/>
              <a:t>TDL gives a description of what each operator computes and must be provided by the developer</a:t>
            </a:r>
          </a:p>
          <a:p>
            <a:r>
              <a:rPr lang="en-US" dirty="0"/>
              <a:t>The TDL description is statically analyzed to determine how to partition</a:t>
            </a:r>
          </a:p>
        </p:txBody>
      </p:sp>
      <p:sp>
        <p:nvSpPr>
          <p:cNvPr id="4" name="Date Placeholder 3">
            <a:extLst>
              <a:ext uri="{FF2B5EF4-FFF2-40B4-BE49-F238E27FC236}">
                <a16:creationId xmlns:a16="http://schemas.microsoft.com/office/drawing/2014/main" id="{82DCC108-DF90-4EC5-A19D-723514BF1FDA}"/>
              </a:ext>
            </a:extLst>
          </p:cNvPr>
          <p:cNvSpPr>
            <a:spLocks noGrp="1"/>
          </p:cNvSpPr>
          <p:nvPr>
            <p:ph type="dt" sz="half" idx="10"/>
          </p:nvPr>
        </p:nvSpPr>
        <p:spPr/>
        <p:txBody>
          <a:bodyPr/>
          <a:lstStyle/>
          <a:p>
            <a:fld id="{2076D3A3-091C-5A44-967E-898C9AADDEA5}" type="datetime1">
              <a:rPr lang="en-US" smtClean="0"/>
              <a:t>2/2/2020</a:t>
            </a:fld>
            <a:endParaRPr lang="en-US"/>
          </a:p>
        </p:txBody>
      </p:sp>
      <p:sp>
        <p:nvSpPr>
          <p:cNvPr id="5" name="Footer Placeholder 4">
            <a:extLst>
              <a:ext uri="{FF2B5EF4-FFF2-40B4-BE49-F238E27FC236}">
                <a16:creationId xmlns:a16="http://schemas.microsoft.com/office/drawing/2014/main" id="{3EABFE12-D318-478A-BFFE-F5C6328A9797}"/>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DCD35EA0-5757-4FBA-90C7-861C5D385A6C}"/>
              </a:ext>
            </a:extLst>
          </p:cNvPr>
          <p:cNvSpPr>
            <a:spLocks noGrp="1"/>
          </p:cNvSpPr>
          <p:nvPr>
            <p:ph type="sldNum" sz="quarter" idx="12"/>
          </p:nvPr>
        </p:nvSpPr>
        <p:spPr/>
        <p:txBody>
          <a:bodyPr/>
          <a:lstStyle/>
          <a:p>
            <a:fld id="{4EEF9975-6C58-5C4C-8961-54FFA2646BAA}" type="slidenum">
              <a:rPr lang="en-US" smtClean="0"/>
              <a:t>30</a:t>
            </a:fld>
            <a:endParaRPr lang="en-US"/>
          </a:p>
        </p:txBody>
      </p:sp>
    </p:spTree>
    <p:extLst>
      <p:ext uri="{BB962C8B-B14F-4D97-AF65-F5344CB8AC3E}">
        <p14:creationId xmlns:p14="http://schemas.microsoft.com/office/powerpoint/2010/main" val="18073362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6E79E-DFD9-4C3D-A039-869E6382167E}"/>
              </a:ext>
            </a:extLst>
          </p:cNvPr>
          <p:cNvSpPr>
            <a:spLocks noGrp="1"/>
          </p:cNvSpPr>
          <p:nvPr>
            <p:ph type="title"/>
          </p:nvPr>
        </p:nvSpPr>
        <p:spPr/>
        <p:txBody>
          <a:bodyPr/>
          <a:lstStyle/>
          <a:p>
            <a:r>
              <a:rPr lang="en-US" dirty="0"/>
              <a:t>How to optimize partitioning for a graph?</a:t>
            </a:r>
          </a:p>
        </p:txBody>
      </p:sp>
      <p:sp>
        <p:nvSpPr>
          <p:cNvPr id="3" name="Content Placeholder 2">
            <a:extLst>
              <a:ext uri="{FF2B5EF4-FFF2-40B4-BE49-F238E27FC236}">
                <a16:creationId xmlns:a16="http://schemas.microsoft.com/office/drawing/2014/main" id="{0FD3A508-17E9-4922-A338-C57FEFB9B8EF}"/>
              </a:ext>
            </a:extLst>
          </p:cNvPr>
          <p:cNvSpPr>
            <a:spLocks noGrp="1"/>
          </p:cNvSpPr>
          <p:nvPr>
            <p:ph idx="1"/>
          </p:nvPr>
        </p:nvSpPr>
        <p:spPr/>
        <p:txBody>
          <a:bodyPr/>
          <a:lstStyle/>
          <a:p>
            <a:r>
              <a:rPr lang="en-US" dirty="0"/>
              <a:t>NP-hard to partition general dataflow graph</a:t>
            </a:r>
          </a:p>
          <a:p>
            <a:r>
              <a:rPr lang="en-US" dirty="0"/>
              <a:t>Existing proposals use greedy or dynamic programming algorithms for mostly linear graphs and stochastic searches for general graphs</a:t>
            </a:r>
          </a:p>
          <a:p>
            <a:r>
              <a:rPr lang="en-US" dirty="0"/>
              <a:t>Running time of greedy/dynamic approach is proportional to number of ways an operator can be partitioned</a:t>
            </a:r>
          </a:p>
        </p:txBody>
      </p:sp>
      <p:sp>
        <p:nvSpPr>
          <p:cNvPr id="4" name="Date Placeholder 3">
            <a:extLst>
              <a:ext uri="{FF2B5EF4-FFF2-40B4-BE49-F238E27FC236}">
                <a16:creationId xmlns:a16="http://schemas.microsoft.com/office/drawing/2014/main" id="{5C319F50-84F2-4009-BA64-7919639E908A}"/>
              </a:ext>
            </a:extLst>
          </p:cNvPr>
          <p:cNvSpPr>
            <a:spLocks noGrp="1"/>
          </p:cNvSpPr>
          <p:nvPr>
            <p:ph type="dt" sz="half" idx="10"/>
          </p:nvPr>
        </p:nvSpPr>
        <p:spPr/>
        <p:txBody>
          <a:bodyPr/>
          <a:lstStyle/>
          <a:p>
            <a:fld id="{2076D3A3-091C-5A44-967E-898C9AADDEA5}" type="datetime1">
              <a:rPr lang="en-US" smtClean="0"/>
              <a:t>2/2/2020</a:t>
            </a:fld>
            <a:endParaRPr lang="en-US"/>
          </a:p>
        </p:txBody>
      </p:sp>
      <p:sp>
        <p:nvSpPr>
          <p:cNvPr id="5" name="Footer Placeholder 4">
            <a:extLst>
              <a:ext uri="{FF2B5EF4-FFF2-40B4-BE49-F238E27FC236}">
                <a16:creationId xmlns:a16="http://schemas.microsoft.com/office/drawing/2014/main" id="{557FF300-C36F-4BED-847D-E5765B295C59}"/>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A296CE8D-AEBD-46A2-BF6C-7D3D8FD200EF}"/>
              </a:ext>
            </a:extLst>
          </p:cNvPr>
          <p:cNvSpPr>
            <a:spLocks noGrp="1"/>
          </p:cNvSpPr>
          <p:nvPr>
            <p:ph type="sldNum" sz="quarter" idx="12"/>
          </p:nvPr>
        </p:nvSpPr>
        <p:spPr/>
        <p:txBody>
          <a:bodyPr/>
          <a:lstStyle/>
          <a:p>
            <a:fld id="{4EEF9975-6C58-5C4C-8961-54FFA2646BAA}" type="slidenum">
              <a:rPr lang="en-US" smtClean="0"/>
              <a:t>31</a:t>
            </a:fld>
            <a:endParaRPr lang="en-US"/>
          </a:p>
        </p:txBody>
      </p:sp>
    </p:spTree>
    <p:extLst>
      <p:ext uri="{BB962C8B-B14F-4D97-AF65-F5344CB8AC3E}">
        <p14:creationId xmlns:p14="http://schemas.microsoft.com/office/powerpoint/2010/main" val="1439257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6EE52-51CC-4173-8D0C-F365F8BA0057}"/>
              </a:ext>
            </a:extLst>
          </p:cNvPr>
          <p:cNvSpPr>
            <a:spLocks noGrp="1"/>
          </p:cNvSpPr>
          <p:nvPr>
            <p:ph type="title"/>
          </p:nvPr>
        </p:nvSpPr>
        <p:spPr/>
        <p:txBody>
          <a:bodyPr/>
          <a:lstStyle/>
          <a:p>
            <a:r>
              <a:rPr lang="en-US" dirty="0"/>
              <a:t>Tofu’s Approach to Graph Partition</a:t>
            </a:r>
          </a:p>
        </p:txBody>
      </p:sp>
      <p:sp>
        <p:nvSpPr>
          <p:cNvPr id="3" name="Content Placeholder 2">
            <a:extLst>
              <a:ext uri="{FF2B5EF4-FFF2-40B4-BE49-F238E27FC236}">
                <a16:creationId xmlns:a16="http://schemas.microsoft.com/office/drawing/2014/main" id="{D623CD5E-E428-4A4A-B7A8-93AE21C66FB1}"/>
              </a:ext>
            </a:extLst>
          </p:cNvPr>
          <p:cNvSpPr>
            <a:spLocks noGrp="1"/>
          </p:cNvSpPr>
          <p:nvPr>
            <p:ph idx="1"/>
          </p:nvPr>
        </p:nvSpPr>
        <p:spPr/>
        <p:txBody>
          <a:bodyPr/>
          <a:lstStyle/>
          <a:p>
            <a:r>
              <a:rPr lang="en-US" dirty="0"/>
              <a:t>Tofu uses a modified version of an existing dynamic programming algorithm</a:t>
            </a:r>
          </a:p>
          <a:p>
            <a:r>
              <a:rPr lang="en-US" dirty="0"/>
              <a:t>Modifications include grouping forward and backward operations and applying the basic search recursively</a:t>
            </a:r>
          </a:p>
          <a:p>
            <a:endParaRPr lang="en-US" dirty="0"/>
          </a:p>
        </p:txBody>
      </p:sp>
      <p:sp>
        <p:nvSpPr>
          <p:cNvPr id="4" name="Date Placeholder 3">
            <a:extLst>
              <a:ext uri="{FF2B5EF4-FFF2-40B4-BE49-F238E27FC236}">
                <a16:creationId xmlns:a16="http://schemas.microsoft.com/office/drawing/2014/main" id="{FA2339FD-E6D6-418F-A4C2-D0A449459576}"/>
              </a:ext>
            </a:extLst>
          </p:cNvPr>
          <p:cNvSpPr>
            <a:spLocks noGrp="1"/>
          </p:cNvSpPr>
          <p:nvPr>
            <p:ph type="dt" sz="half" idx="10"/>
          </p:nvPr>
        </p:nvSpPr>
        <p:spPr/>
        <p:txBody>
          <a:bodyPr/>
          <a:lstStyle/>
          <a:p>
            <a:fld id="{2076D3A3-091C-5A44-967E-898C9AADDEA5}" type="datetime1">
              <a:rPr lang="en-US" smtClean="0"/>
              <a:t>2/2/2020</a:t>
            </a:fld>
            <a:endParaRPr lang="en-US"/>
          </a:p>
        </p:txBody>
      </p:sp>
      <p:sp>
        <p:nvSpPr>
          <p:cNvPr id="5" name="Footer Placeholder 4">
            <a:extLst>
              <a:ext uri="{FF2B5EF4-FFF2-40B4-BE49-F238E27FC236}">
                <a16:creationId xmlns:a16="http://schemas.microsoft.com/office/drawing/2014/main" id="{9665A257-13FC-4ECD-94A7-6F0D9165B8C7}"/>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5ADE9190-6F35-4E3C-ACE2-9EE406CF053C}"/>
              </a:ext>
            </a:extLst>
          </p:cNvPr>
          <p:cNvSpPr>
            <a:spLocks noGrp="1"/>
          </p:cNvSpPr>
          <p:nvPr>
            <p:ph type="sldNum" sz="quarter" idx="12"/>
          </p:nvPr>
        </p:nvSpPr>
        <p:spPr/>
        <p:txBody>
          <a:bodyPr/>
          <a:lstStyle/>
          <a:p>
            <a:fld id="{4EEF9975-6C58-5C4C-8961-54FFA2646BAA}" type="slidenum">
              <a:rPr lang="en-US" smtClean="0"/>
              <a:t>32</a:t>
            </a:fld>
            <a:endParaRPr lang="en-US"/>
          </a:p>
        </p:txBody>
      </p:sp>
    </p:spTree>
    <p:extLst>
      <p:ext uri="{BB962C8B-B14F-4D97-AF65-F5344CB8AC3E}">
        <p14:creationId xmlns:p14="http://schemas.microsoft.com/office/powerpoint/2010/main" val="16974297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B40D9-87E5-491D-A579-38468BAFD8DB}"/>
              </a:ext>
            </a:extLst>
          </p:cNvPr>
          <p:cNvSpPr>
            <a:spLocks noGrp="1"/>
          </p:cNvSpPr>
          <p:nvPr>
            <p:ph type="title"/>
          </p:nvPr>
        </p:nvSpPr>
        <p:spPr/>
        <p:txBody>
          <a:bodyPr/>
          <a:lstStyle/>
          <a:p>
            <a:r>
              <a:rPr lang="en-US" dirty="0"/>
              <a:t>Tensor Description Language</a:t>
            </a:r>
          </a:p>
        </p:txBody>
      </p:sp>
      <p:sp>
        <p:nvSpPr>
          <p:cNvPr id="3" name="Content Placeholder 2">
            <a:extLst>
              <a:ext uri="{FF2B5EF4-FFF2-40B4-BE49-F238E27FC236}">
                <a16:creationId xmlns:a16="http://schemas.microsoft.com/office/drawing/2014/main" id="{78016B55-08C6-4797-8122-5FAF7D4FD404}"/>
              </a:ext>
            </a:extLst>
          </p:cNvPr>
          <p:cNvSpPr>
            <a:spLocks noGrp="1"/>
          </p:cNvSpPr>
          <p:nvPr>
            <p:ph idx="1"/>
          </p:nvPr>
        </p:nvSpPr>
        <p:spPr/>
        <p:txBody>
          <a:bodyPr>
            <a:normAutofit fontScale="92500" lnSpcReduction="20000"/>
          </a:bodyPr>
          <a:lstStyle/>
          <a:p>
            <a:r>
              <a:rPr lang="en-US" dirty="0"/>
              <a:t>Inspired by Halide</a:t>
            </a:r>
          </a:p>
          <a:p>
            <a:pPr lvl="1"/>
            <a:r>
              <a:rPr lang="en-US" dirty="0"/>
              <a:t>Programming language designed to make it easier to write image and array processing code</a:t>
            </a:r>
          </a:p>
          <a:p>
            <a:r>
              <a:rPr lang="en-US" dirty="0"/>
              <a:t>“Tensor-as-a-lambda”</a:t>
            </a:r>
          </a:p>
          <a:p>
            <a:pPr lvl="1"/>
            <a:r>
              <a:rPr lang="en-US" dirty="0"/>
              <a:t>Represent tensors as lambda functions</a:t>
            </a:r>
          </a:p>
          <a:p>
            <a:r>
              <a:rPr lang="en-US" dirty="0"/>
              <a:t>TDL expressions include:</a:t>
            </a:r>
          </a:p>
          <a:p>
            <a:pPr lvl="1"/>
            <a:r>
              <a:rPr lang="en-US" dirty="0"/>
              <a:t>Index variables (arguments of the lambda function)</a:t>
            </a:r>
          </a:p>
          <a:p>
            <a:pPr lvl="1"/>
            <a:r>
              <a:rPr lang="en-US" dirty="0"/>
              <a:t>Tensor elements</a:t>
            </a:r>
          </a:p>
          <a:p>
            <a:pPr lvl="1"/>
            <a:r>
              <a:rPr lang="en-US" dirty="0"/>
              <a:t>Arithmetic operations involving constants, index variables, tensor elements, or TDL expressions</a:t>
            </a:r>
          </a:p>
          <a:p>
            <a:pPr lvl="1"/>
            <a:r>
              <a:rPr lang="en-US" dirty="0"/>
              <a:t>Reduction over a tensor along one or more dimensions</a:t>
            </a:r>
          </a:p>
          <a:p>
            <a:pPr lvl="2"/>
            <a:r>
              <a:rPr lang="en-US" dirty="0"/>
              <a:t>Built in reducers are Sum, Max, Min, and Prod</a:t>
            </a:r>
          </a:p>
          <a:p>
            <a:pPr lvl="2"/>
            <a:r>
              <a:rPr lang="en-US" dirty="0"/>
              <a:t>Programmers could define custom reducers, but as of the paper were not needed</a:t>
            </a:r>
          </a:p>
          <a:p>
            <a:pPr lvl="1"/>
            <a:endParaRPr lang="en-US" dirty="0"/>
          </a:p>
        </p:txBody>
      </p:sp>
      <p:sp>
        <p:nvSpPr>
          <p:cNvPr id="4" name="Date Placeholder 3">
            <a:extLst>
              <a:ext uri="{FF2B5EF4-FFF2-40B4-BE49-F238E27FC236}">
                <a16:creationId xmlns:a16="http://schemas.microsoft.com/office/drawing/2014/main" id="{0F22B78C-449A-46AA-AE21-1B7E38DD8C28}"/>
              </a:ext>
            </a:extLst>
          </p:cNvPr>
          <p:cNvSpPr>
            <a:spLocks noGrp="1"/>
          </p:cNvSpPr>
          <p:nvPr>
            <p:ph type="dt" sz="half" idx="10"/>
          </p:nvPr>
        </p:nvSpPr>
        <p:spPr/>
        <p:txBody>
          <a:bodyPr/>
          <a:lstStyle/>
          <a:p>
            <a:fld id="{2076D3A3-091C-5A44-967E-898C9AADDEA5}" type="datetime1">
              <a:rPr lang="en-US" smtClean="0"/>
              <a:t>2/2/2020</a:t>
            </a:fld>
            <a:endParaRPr lang="en-US"/>
          </a:p>
        </p:txBody>
      </p:sp>
      <p:sp>
        <p:nvSpPr>
          <p:cNvPr id="5" name="Footer Placeholder 4">
            <a:extLst>
              <a:ext uri="{FF2B5EF4-FFF2-40B4-BE49-F238E27FC236}">
                <a16:creationId xmlns:a16="http://schemas.microsoft.com/office/drawing/2014/main" id="{6DEAEAE6-50D0-43C3-BD4C-89D86CB41CAD}"/>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EF795681-40F0-45D1-A9F3-CD9365E974B8}"/>
              </a:ext>
            </a:extLst>
          </p:cNvPr>
          <p:cNvSpPr>
            <a:spLocks noGrp="1"/>
          </p:cNvSpPr>
          <p:nvPr>
            <p:ph type="sldNum" sz="quarter" idx="12"/>
          </p:nvPr>
        </p:nvSpPr>
        <p:spPr/>
        <p:txBody>
          <a:bodyPr/>
          <a:lstStyle/>
          <a:p>
            <a:fld id="{4EEF9975-6C58-5C4C-8961-54FFA2646BAA}" type="slidenum">
              <a:rPr lang="en-US" smtClean="0"/>
              <a:t>33</a:t>
            </a:fld>
            <a:endParaRPr lang="en-US"/>
          </a:p>
        </p:txBody>
      </p:sp>
    </p:spTree>
    <p:extLst>
      <p:ext uri="{BB962C8B-B14F-4D97-AF65-F5344CB8AC3E}">
        <p14:creationId xmlns:p14="http://schemas.microsoft.com/office/powerpoint/2010/main" val="252241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CC39E-6D64-4436-8A3E-E01AC363664A}"/>
              </a:ext>
            </a:extLst>
          </p:cNvPr>
          <p:cNvSpPr>
            <a:spLocks noGrp="1"/>
          </p:cNvSpPr>
          <p:nvPr>
            <p:ph type="title"/>
          </p:nvPr>
        </p:nvSpPr>
        <p:spPr/>
        <p:txBody>
          <a:bodyPr/>
          <a:lstStyle/>
          <a:p>
            <a:r>
              <a:rPr lang="en-US" dirty="0"/>
              <a:t>Example of TDL</a:t>
            </a:r>
          </a:p>
        </p:txBody>
      </p:sp>
      <p:pic>
        <p:nvPicPr>
          <p:cNvPr id="7" name="Content Placeholder 6">
            <a:extLst>
              <a:ext uri="{FF2B5EF4-FFF2-40B4-BE49-F238E27FC236}">
                <a16:creationId xmlns:a16="http://schemas.microsoft.com/office/drawing/2014/main" id="{E0712F2C-9AB1-44D9-A580-05AA7F093D45}"/>
              </a:ext>
            </a:extLst>
          </p:cNvPr>
          <p:cNvPicPr>
            <a:picLocks noGrp="1" noChangeAspect="1"/>
          </p:cNvPicPr>
          <p:nvPr>
            <p:ph idx="1"/>
          </p:nvPr>
        </p:nvPicPr>
        <p:blipFill>
          <a:blip r:embed="rId2"/>
          <a:stretch>
            <a:fillRect/>
          </a:stretch>
        </p:blipFill>
        <p:spPr>
          <a:xfrm>
            <a:off x="1564598" y="2028428"/>
            <a:ext cx="7745588" cy="2801144"/>
          </a:xfrm>
          <a:prstGeom prst="rect">
            <a:avLst/>
          </a:prstGeom>
        </p:spPr>
      </p:pic>
      <p:sp>
        <p:nvSpPr>
          <p:cNvPr id="4" name="Date Placeholder 3">
            <a:extLst>
              <a:ext uri="{FF2B5EF4-FFF2-40B4-BE49-F238E27FC236}">
                <a16:creationId xmlns:a16="http://schemas.microsoft.com/office/drawing/2014/main" id="{EA31D873-D88A-47DC-8D85-D1821D4BBA04}"/>
              </a:ext>
            </a:extLst>
          </p:cNvPr>
          <p:cNvSpPr>
            <a:spLocks noGrp="1"/>
          </p:cNvSpPr>
          <p:nvPr>
            <p:ph type="dt" sz="half" idx="10"/>
          </p:nvPr>
        </p:nvSpPr>
        <p:spPr/>
        <p:txBody>
          <a:bodyPr/>
          <a:lstStyle/>
          <a:p>
            <a:fld id="{2076D3A3-091C-5A44-967E-898C9AADDEA5}" type="datetime1">
              <a:rPr lang="en-US" smtClean="0"/>
              <a:t>2/2/2020</a:t>
            </a:fld>
            <a:endParaRPr lang="en-US"/>
          </a:p>
        </p:txBody>
      </p:sp>
      <p:sp>
        <p:nvSpPr>
          <p:cNvPr id="5" name="Footer Placeholder 4">
            <a:extLst>
              <a:ext uri="{FF2B5EF4-FFF2-40B4-BE49-F238E27FC236}">
                <a16:creationId xmlns:a16="http://schemas.microsoft.com/office/drawing/2014/main" id="{369CA68A-4D4B-432A-A702-4CE74394EC99}"/>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B97CCC69-42EE-440B-9AE4-7053FE372B14}"/>
              </a:ext>
            </a:extLst>
          </p:cNvPr>
          <p:cNvSpPr>
            <a:spLocks noGrp="1"/>
          </p:cNvSpPr>
          <p:nvPr>
            <p:ph type="sldNum" sz="quarter" idx="12"/>
          </p:nvPr>
        </p:nvSpPr>
        <p:spPr/>
        <p:txBody>
          <a:bodyPr/>
          <a:lstStyle/>
          <a:p>
            <a:fld id="{4EEF9975-6C58-5C4C-8961-54FFA2646BAA}" type="slidenum">
              <a:rPr lang="en-US" smtClean="0"/>
              <a:t>34</a:t>
            </a:fld>
            <a:endParaRPr lang="en-US"/>
          </a:p>
        </p:txBody>
      </p:sp>
    </p:spTree>
    <p:extLst>
      <p:ext uri="{BB962C8B-B14F-4D97-AF65-F5344CB8AC3E}">
        <p14:creationId xmlns:p14="http://schemas.microsoft.com/office/powerpoint/2010/main" val="30759100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CABAB-0B00-4E74-929A-95DFE7BA1F00}"/>
              </a:ext>
            </a:extLst>
          </p:cNvPr>
          <p:cNvSpPr>
            <a:spLocks noGrp="1"/>
          </p:cNvSpPr>
          <p:nvPr>
            <p:ph type="title"/>
          </p:nvPr>
        </p:nvSpPr>
        <p:spPr/>
        <p:txBody>
          <a:bodyPr/>
          <a:lstStyle/>
          <a:p>
            <a:r>
              <a:rPr lang="en-US" dirty="0"/>
              <a:t>Partitioning the Dataflow Graph</a:t>
            </a:r>
          </a:p>
        </p:txBody>
      </p:sp>
      <p:sp>
        <p:nvSpPr>
          <p:cNvPr id="3" name="Content Placeholder 2">
            <a:extLst>
              <a:ext uri="{FF2B5EF4-FFF2-40B4-BE49-F238E27FC236}">
                <a16:creationId xmlns:a16="http://schemas.microsoft.com/office/drawing/2014/main" id="{519B52E1-8790-40E7-B1F9-5897F9D14B4D}"/>
              </a:ext>
            </a:extLst>
          </p:cNvPr>
          <p:cNvSpPr>
            <a:spLocks noGrp="1"/>
          </p:cNvSpPr>
          <p:nvPr>
            <p:ph idx="1"/>
          </p:nvPr>
        </p:nvSpPr>
        <p:spPr/>
        <p:txBody>
          <a:bodyPr/>
          <a:lstStyle/>
          <a:p>
            <a:r>
              <a:rPr lang="en-US" dirty="0"/>
              <a:t>Optimization goal:</a:t>
            </a:r>
          </a:p>
          <a:p>
            <a:pPr lvl="1"/>
            <a:r>
              <a:rPr lang="en-US" dirty="0"/>
              <a:t>Ideal: consider end-to-end execution time and per-worker memory consumption</a:t>
            </a:r>
          </a:p>
          <a:p>
            <a:pPr lvl="1"/>
            <a:r>
              <a:rPr lang="en-US" dirty="0"/>
              <a:t>Neither can be optimized perfectly</a:t>
            </a:r>
          </a:p>
          <a:p>
            <a:pPr lvl="1"/>
            <a:r>
              <a:rPr lang="en-US" dirty="0"/>
              <a:t>Prior work optimizes approximate end-to-end execution time</a:t>
            </a:r>
          </a:p>
          <a:p>
            <a:pPr lvl="1"/>
            <a:r>
              <a:rPr lang="en-US" dirty="0"/>
              <a:t>Tofu minimizes total communication cost</a:t>
            </a:r>
          </a:p>
          <a:p>
            <a:pPr lvl="2"/>
            <a:r>
              <a:rPr lang="en-US" dirty="0"/>
              <a:t>DNN models process large tensors so any dimension tends to have similar execution time</a:t>
            </a:r>
          </a:p>
          <a:p>
            <a:pPr lvl="2"/>
            <a:r>
              <a:rPr lang="en-US" dirty="0"/>
              <a:t>Memory consumed at each GPU is used for storing worker’s tensor data (always the same) and buffering data communication between GPUs (proportional to amount of communication)</a:t>
            </a:r>
          </a:p>
        </p:txBody>
      </p:sp>
      <p:sp>
        <p:nvSpPr>
          <p:cNvPr id="4" name="Date Placeholder 3">
            <a:extLst>
              <a:ext uri="{FF2B5EF4-FFF2-40B4-BE49-F238E27FC236}">
                <a16:creationId xmlns:a16="http://schemas.microsoft.com/office/drawing/2014/main" id="{6B9E3DC3-97FE-425C-89E7-DF8185E348CE}"/>
              </a:ext>
            </a:extLst>
          </p:cNvPr>
          <p:cNvSpPr>
            <a:spLocks noGrp="1"/>
          </p:cNvSpPr>
          <p:nvPr>
            <p:ph type="dt" sz="half" idx="10"/>
          </p:nvPr>
        </p:nvSpPr>
        <p:spPr/>
        <p:txBody>
          <a:bodyPr/>
          <a:lstStyle/>
          <a:p>
            <a:fld id="{2076D3A3-091C-5A44-967E-898C9AADDEA5}" type="datetime1">
              <a:rPr lang="en-US" smtClean="0"/>
              <a:t>2/2/2020</a:t>
            </a:fld>
            <a:endParaRPr lang="en-US"/>
          </a:p>
        </p:txBody>
      </p:sp>
      <p:sp>
        <p:nvSpPr>
          <p:cNvPr id="5" name="Footer Placeholder 4">
            <a:extLst>
              <a:ext uri="{FF2B5EF4-FFF2-40B4-BE49-F238E27FC236}">
                <a16:creationId xmlns:a16="http://schemas.microsoft.com/office/drawing/2014/main" id="{1CA8ABD6-0AA3-40CB-A5D7-BE2D32C08341}"/>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498C342A-EE6E-4FA0-8AEB-0D7AAA219C64}"/>
              </a:ext>
            </a:extLst>
          </p:cNvPr>
          <p:cNvSpPr>
            <a:spLocks noGrp="1"/>
          </p:cNvSpPr>
          <p:nvPr>
            <p:ph type="sldNum" sz="quarter" idx="12"/>
          </p:nvPr>
        </p:nvSpPr>
        <p:spPr/>
        <p:txBody>
          <a:bodyPr/>
          <a:lstStyle/>
          <a:p>
            <a:fld id="{4EEF9975-6C58-5C4C-8961-54FFA2646BAA}" type="slidenum">
              <a:rPr lang="en-US" smtClean="0"/>
              <a:t>35</a:t>
            </a:fld>
            <a:endParaRPr lang="en-US"/>
          </a:p>
        </p:txBody>
      </p:sp>
    </p:spTree>
    <p:extLst>
      <p:ext uri="{BB962C8B-B14F-4D97-AF65-F5344CB8AC3E}">
        <p14:creationId xmlns:p14="http://schemas.microsoft.com/office/powerpoint/2010/main" val="26877139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2335F-82CB-465E-9435-D7E55F7B8B34}"/>
              </a:ext>
            </a:extLst>
          </p:cNvPr>
          <p:cNvSpPr>
            <a:spLocks noGrp="1"/>
          </p:cNvSpPr>
          <p:nvPr>
            <p:ph type="title"/>
          </p:nvPr>
        </p:nvSpPr>
        <p:spPr/>
        <p:txBody>
          <a:bodyPr/>
          <a:lstStyle/>
          <a:p>
            <a:r>
              <a:rPr lang="en-US" dirty="0"/>
              <a:t>Graph Coarsening</a:t>
            </a:r>
          </a:p>
        </p:txBody>
      </p:sp>
      <p:sp>
        <p:nvSpPr>
          <p:cNvPr id="3" name="Content Placeholder 2">
            <a:extLst>
              <a:ext uri="{FF2B5EF4-FFF2-40B4-BE49-F238E27FC236}">
                <a16:creationId xmlns:a16="http://schemas.microsoft.com/office/drawing/2014/main" id="{88C005C2-9721-4067-84E6-42999A502928}"/>
              </a:ext>
            </a:extLst>
          </p:cNvPr>
          <p:cNvSpPr>
            <a:spLocks noGrp="1"/>
          </p:cNvSpPr>
          <p:nvPr>
            <p:ph idx="1"/>
          </p:nvPr>
        </p:nvSpPr>
        <p:spPr/>
        <p:txBody>
          <a:bodyPr>
            <a:normAutofit lnSpcReduction="10000"/>
          </a:bodyPr>
          <a:lstStyle/>
          <a:p>
            <a:r>
              <a:rPr lang="en-US" dirty="0"/>
              <a:t>Dataflow graphs are normally non-linear</a:t>
            </a:r>
          </a:p>
          <a:p>
            <a:r>
              <a:rPr lang="en-US" dirty="0"/>
              <a:t>“Coarsen” dataflow graphs into a linear one by grouping multiple operators or tensors</a:t>
            </a:r>
          </a:p>
          <a:p>
            <a:pPr lvl="1"/>
            <a:r>
              <a:rPr lang="en-US" dirty="0"/>
              <a:t>Group forward operators (introduced by user) with auto-generated backward operators</a:t>
            </a:r>
          </a:p>
          <a:p>
            <a:pPr lvl="1"/>
            <a:r>
              <a:rPr lang="en-US" dirty="0"/>
              <a:t>Group forward tensor (weight or intermediate tensors) and its gradient tensor</a:t>
            </a:r>
          </a:p>
          <a:p>
            <a:pPr lvl="2"/>
            <a:r>
              <a:rPr lang="en-US" dirty="0"/>
              <a:t>If there are multiple gradients, sum them up and add summation operator to group</a:t>
            </a:r>
          </a:p>
          <a:p>
            <a:r>
              <a:rPr lang="en-US" dirty="0"/>
              <a:t>Coalesce operators that share the same partition strategy</a:t>
            </a:r>
          </a:p>
          <a:p>
            <a:pPr lvl="1"/>
            <a:r>
              <a:rPr lang="en-US" dirty="0"/>
              <a:t>Merge consecutive element-wise operators</a:t>
            </a:r>
          </a:p>
          <a:p>
            <a:pPr lvl="1"/>
            <a:r>
              <a:rPr lang="en-US" dirty="0"/>
              <a:t>Merge unrolled timestamps</a:t>
            </a:r>
          </a:p>
          <a:p>
            <a:pPr lvl="2"/>
            <a:r>
              <a:rPr lang="en-US" dirty="0"/>
              <a:t>RNN: different time steps share the same computation logic and weight tensors</a:t>
            </a:r>
          </a:p>
        </p:txBody>
      </p:sp>
      <p:sp>
        <p:nvSpPr>
          <p:cNvPr id="4" name="Date Placeholder 3">
            <a:extLst>
              <a:ext uri="{FF2B5EF4-FFF2-40B4-BE49-F238E27FC236}">
                <a16:creationId xmlns:a16="http://schemas.microsoft.com/office/drawing/2014/main" id="{B4B68C31-B8DB-4307-921C-AEADFDB25515}"/>
              </a:ext>
            </a:extLst>
          </p:cNvPr>
          <p:cNvSpPr>
            <a:spLocks noGrp="1"/>
          </p:cNvSpPr>
          <p:nvPr>
            <p:ph type="dt" sz="half" idx="10"/>
          </p:nvPr>
        </p:nvSpPr>
        <p:spPr/>
        <p:txBody>
          <a:bodyPr/>
          <a:lstStyle/>
          <a:p>
            <a:fld id="{2076D3A3-091C-5A44-967E-898C9AADDEA5}" type="datetime1">
              <a:rPr lang="en-US" smtClean="0"/>
              <a:t>2/2/2020</a:t>
            </a:fld>
            <a:endParaRPr lang="en-US"/>
          </a:p>
        </p:txBody>
      </p:sp>
      <p:sp>
        <p:nvSpPr>
          <p:cNvPr id="5" name="Footer Placeholder 4">
            <a:extLst>
              <a:ext uri="{FF2B5EF4-FFF2-40B4-BE49-F238E27FC236}">
                <a16:creationId xmlns:a16="http://schemas.microsoft.com/office/drawing/2014/main" id="{12532BD8-60D2-432C-B620-D079A61FBCA4}"/>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A7FA28ED-65FB-4291-96DF-3BBA2056CA47}"/>
              </a:ext>
            </a:extLst>
          </p:cNvPr>
          <p:cNvSpPr>
            <a:spLocks noGrp="1"/>
          </p:cNvSpPr>
          <p:nvPr>
            <p:ph type="sldNum" sz="quarter" idx="12"/>
          </p:nvPr>
        </p:nvSpPr>
        <p:spPr/>
        <p:txBody>
          <a:bodyPr/>
          <a:lstStyle/>
          <a:p>
            <a:fld id="{4EEF9975-6C58-5C4C-8961-54FFA2646BAA}" type="slidenum">
              <a:rPr lang="en-US" smtClean="0"/>
              <a:t>36</a:t>
            </a:fld>
            <a:endParaRPr lang="en-US"/>
          </a:p>
        </p:txBody>
      </p:sp>
    </p:spTree>
    <p:extLst>
      <p:ext uri="{BB962C8B-B14F-4D97-AF65-F5344CB8AC3E}">
        <p14:creationId xmlns:p14="http://schemas.microsoft.com/office/powerpoint/2010/main" val="20800973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2A739-CBA7-4CB9-ADA9-334B750325E6}"/>
              </a:ext>
            </a:extLst>
          </p:cNvPr>
          <p:cNvSpPr>
            <a:spLocks noGrp="1"/>
          </p:cNvSpPr>
          <p:nvPr>
            <p:ph type="title"/>
          </p:nvPr>
        </p:nvSpPr>
        <p:spPr/>
        <p:txBody>
          <a:bodyPr/>
          <a:lstStyle/>
          <a:p>
            <a:r>
              <a:rPr lang="en-US" dirty="0"/>
              <a:t>Graph Coarsening Example</a:t>
            </a:r>
          </a:p>
        </p:txBody>
      </p:sp>
      <p:sp>
        <p:nvSpPr>
          <p:cNvPr id="4" name="Date Placeholder 3">
            <a:extLst>
              <a:ext uri="{FF2B5EF4-FFF2-40B4-BE49-F238E27FC236}">
                <a16:creationId xmlns:a16="http://schemas.microsoft.com/office/drawing/2014/main" id="{0CB2D083-581C-42DC-8D30-DAE79CBF9A0E}"/>
              </a:ext>
            </a:extLst>
          </p:cNvPr>
          <p:cNvSpPr>
            <a:spLocks noGrp="1"/>
          </p:cNvSpPr>
          <p:nvPr>
            <p:ph type="dt" sz="half" idx="10"/>
          </p:nvPr>
        </p:nvSpPr>
        <p:spPr/>
        <p:txBody>
          <a:bodyPr/>
          <a:lstStyle/>
          <a:p>
            <a:fld id="{2076D3A3-091C-5A44-967E-898C9AADDEA5}" type="datetime1">
              <a:rPr lang="en-US" smtClean="0"/>
              <a:t>2/2/2020</a:t>
            </a:fld>
            <a:endParaRPr lang="en-US"/>
          </a:p>
        </p:txBody>
      </p:sp>
      <p:sp>
        <p:nvSpPr>
          <p:cNvPr id="5" name="Footer Placeholder 4">
            <a:extLst>
              <a:ext uri="{FF2B5EF4-FFF2-40B4-BE49-F238E27FC236}">
                <a16:creationId xmlns:a16="http://schemas.microsoft.com/office/drawing/2014/main" id="{E223DC0F-F3E1-4273-8C9B-833C36183449}"/>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1A9C4F0F-07E9-4A72-864A-255B8455BC89}"/>
              </a:ext>
            </a:extLst>
          </p:cNvPr>
          <p:cNvSpPr>
            <a:spLocks noGrp="1"/>
          </p:cNvSpPr>
          <p:nvPr>
            <p:ph type="sldNum" sz="quarter" idx="12"/>
          </p:nvPr>
        </p:nvSpPr>
        <p:spPr/>
        <p:txBody>
          <a:bodyPr/>
          <a:lstStyle/>
          <a:p>
            <a:fld id="{4EEF9975-6C58-5C4C-8961-54FFA2646BAA}" type="slidenum">
              <a:rPr lang="en-US" smtClean="0"/>
              <a:t>37</a:t>
            </a:fld>
            <a:endParaRPr lang="en-US"/>
          </a:p>
        </p:txBody>
      </p:sp>
      <p:pic>
        <p:nvPicPr>
          <p:cNvPr id="11" name="Content Placeholder 10">
            <a:extLst>
              <a:ext uri="{FF2B5EF4-FFF2-40B4-BE49-F238E27FC236}">
                <a16:creationId xmlns:a16="http://schemas.microsoft.com/office/drawing/2014/main" id="{FA4F18B1-91DE-481E-B7D4-D2A4E003724A}"/>
              </a:ext>
            </a:extLst>
          </p:cNvPr>
          <p:cNvPicPr>
            <a:picLocks noGrp="1" noChangeAspect="1"/>
          </p:cNvPicPr>
          <p:nvPr>
            <p:ph idx="1"/>
          </p:nvPr>
        </p:nvPicPr>
        <p:blipFill>
          <a:blip r:embed="rId3"/>
          <a:stretch>
            <a:fillRect/>
          </a:stretch>
        </p:blipFill>
        <p:spPr>
          <a:xfrm>
            <a:off x="2600354" y="1690688"/>
            <a:ext cx="6991291" cy="4013519"/>
          </a:xfrm>
          <a:prstGeom prst="rect">
            <a:avLst/>
          </a:prstGeom>
        </p:spPr>
      </p:pic>
    </p:spTree>
    <p:extLst>
      <p:ext uri="{BB962C8B-B14F-4D97-AF65-F5344CB8AC3E}">
        <p14:creationId xmlns:p14="http://schemas.microsoft.com/office/powerpoint/2010/main" val="25764119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8E290-720E-4777-8F99-B49D92089C82}"/>
              </a:ext>
            </a:extLst>
          </p:cNvPr>
          <p:cNvSpPr>
            <a:spLocks noGrp="1"/>
          </p:cNvSpPr>
          <p:nvPr>
            <p:ph type="title"/>
          </p:nvPr>
        </p:nvSpPr>
        <p:spPr/>
        <p:txBody>
          <a:bodyPr/>
          <a:lstStyle/>
          <a:p>
            <a:r>
              <a:rPr lang="en-US" dirty="0"/>
              <a:t>Recursive Partitioning Example</a:t>
            </a:r>
          </a:p>
        </p:txBody>
      </p:sp>
      <p:pic>
        <p:nvPicPr>
          <p:cNvPr id="7" name="Content Placeholder 6">
            <a:extLst>
              <a:ext uri="{FF2B5EF4-FFF2-40B4-BE49-F238E27FC236}">
                <a16:creationId xmlns:a16="http://schemas.microsoft.com/office/drawing/2014/main" id="{B91F1D09-57F5-4222-92F6-5745484B43B6}"/>
              </a:ext>
            </a:extLst>
          </p:cNvPr>
          <p:cNvPicPr>
            <a:picLocks noGrp="1" noChangeAspect="1"/>
          </p:cNvPicPr>
          <p:nvPr>
            <p:ph idx="1"/>
          </p:nvPr>
        </p:nvPicPr>
        <p:blipFill>
          <a:blip r:embed="rId3"/>
          <a:stretch>
            <a:fillRect/>
          </a:stretch>
        </p:blipFill>
        <p:spPr>
          <a:xfrm>
            <a:off x="462252" y="3208411"/>
            <a:ext cx="11267495" cy="2648410"/>
          </a:xfrm>
          <a:prstGeom prst="rect">
            <a:avLst/>
          </a:prstGeom>
        </p:spPr>
      </p:pic>
      <p:sp>
        <p:nvSpPr>
          <p:cNvPr id="4" name="Date Placeholder 3">
            <a:extLst>
              <a:ext uri="{FF2B5EF4-FFF2-40B4-BE49-F238E27FC236}">
                <a16:creationId xmlns:a16="http://schemas.microsoft.com/office/drawing/2014/main" id="{C8BF93A4-8EEF-474C-A125-81A634D29F71}"/>
              </a:ext>
            </a:extLst>
          </p:cNvPr>
          <p:cNvSpPr>
            <a:spLocks noGrp="1"/>
          </p:cNvSpPr>
          <p:nvPr>
            <p:ph type="dt" sz="half" idx="10"/>
          </p:nvPr>
        </p:nvSpPr>
        <p:spPr/>
        <p:txBody>
          <a:bodyPr/>
          <a:lstStyle/>
          <a:p>
            <a:fld id="{2076D3A3-091C-5A44-967E-898C9AADDEA5}" type="datetime1">
              <a:rPr lang="en-US" smtClean="0"/>
              <a:t>2/2/2020</a:t>
            </a:fld>
            <a:endParaRPr lang="en-US"/>
          </a:p>
        </p:txBody>
      </p:sp>
      <p:sp>
        <p:nvSpPr>
          <p:cNvPr id="5" name="Footer Placeholder 4">
            <a:extLst>
              <a:ext uri="{FF2B5EF4-FFF2-40B4-BE49-F238E27FC236}">
                <a16:creationId xmlns:a16="http://schemas.microsoft.com/office/drawing/2014/main" id="{66037D9C-6ECA-4935-A0C6-8EC3D281AAF3}"/>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471ADED8-EAF0-493C-8909-8E9DB766545E}"/>
              </a:ext>
            </a:extLst>
          </p:cNvPr>
          <p:cNvSpPr>
            <a:spLocks noGrp="1"/>
          </p:cNvSpPr>
          <p:nvPr>
            <p:ph type="sldNum" sz="quarter" idx="12"/>
          </p:nvPr>
        </p:nvSpPr>
        <p:spPr/>
        <p:txBody>
          <a:bodyPr/>
          <a:lstStyle/>
          <a:p>
            <a:fld id="{4EEF9975-6C58-5C4C-8961-54FFA2646BAA}" type="slidenum">
              <a:rPr lang="en-US" smtClean="0"/>
              <a:t>38</a:t>
            </a:fld>
            <a:endParaRPr lang="en-US"/>
          </a:p>
        </p:txBody>
      </p:sp>
      <p:pic>
        <p:nvPicPr>
          <p:cNvPr id="8" name="Picture 7">
            <a:extLst>
              <a:ext uri="{FF2B5EF4-FFF2-40B4-BE49-F238E27FC236}">
                <a16:creationId xmlns:a16="http://schemas.microsoft.com/office/drawing/2014/main" id="{9A327CEA-A8B7-4834-A8F9-16778F22C48F}"/>
              </a:ext>
            </a:extLst>
          </p:cNvPr>
          <p:cNvPicPr>
            <a:picLocks noChangeAspect="1"/>
          </p:cNvPicPr>
          <p:nvPr/>
        </p:nvPicPr>
        <p:blipFill>
          <a:blip r:embed="rId4"/>
          <a:stretch>
            <a:fillRect/>
          </a:stretch>
        </p:blipFill>
        <p:spPr>
          <a:xfrm>
            <a:off x="3854366" y="1414136"/>
            <a:ext cx="4299034" cy="1794275"/>
          </a:xfrm>
          <a:prstGeom prst="rect">
            <a:avLst/>
          </a:prstGeom>
        </p:spPr>
      </p:pic>
    </p:spTree>
    <p:extLst>
      <p:ext uri="{BB962C8B-B14F-4D97-AF65-F5344CB8AC3E}">
        <p14:creationId xmlns:p14="http://schemas.microsoft.com/office/powerpoint/2010/main" val="7517263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D182C-0D7A-4261-BA40-9E01EE72181D}"/>
              </a:ext>
            </a:extLst>
          </p:cNvPr>
          <p:cNvSpPr>
            <a:spLocks noGrp="1"/>
          </p:cNvSpPr>
          <p:nvPr>
            <p:ph type="title"/>
          </p:nvPr>
        </p:nvSpPr>
        <p:spPr>
          <a:xfrm>
            <a:off x="838200" y="355077"/>
            <a:ext cx="10515600" cy="1325563"/>
          </a:xfrm>
        </p:spPr>
        <p:txBody>
          <a:bodyPr/>
          <a:lstStyle/>
          <a:p>
            <a:r>
              <a:rPr lang="en-US" dirty="0"/>
              <a:t>Evaluation - </a:t>
            </a:r>
            <a:r>
              <a:rPr lang="en-US" dirty="0" err="1"/>
              <a:t>WResNet</a:t>
            </a:r>
            <a:r>
              <a:rPr lang="en-US" dirty="0"/>
              <a:t> Performance</a:t>
            </a:r>
          </a:p>
        </p:txBody>
      </p:sp>
      <p:pic>
        <p:nvPicPr>
          <p:cNvPr id="7" name="Content Placeholder 6">
            <a:extLst>
              <a:ext uri="{FF2B5EF4-FFF2-40B4-BE49-F238E27FC236}">
                <a16:creationId xmlns:a16="http://schemas.microsoft.com/office/drawing/2014/main" id="{A8F7B0F5-4AA2-405D-9139-A19D7C2F2DB1}"/>
              </a:ext>
            </a:extLst>
          </p:cNvPr>
          <p:cNvPicPr>
            <a:picLocks noGrp="1" noChangeAspect="1"/>
          </p:cNvPicPr>
          <p:nvPr>
            <p:ph idx="1"/>
          </p:nvPr>
        </p:nvPicPr>
        <p:blipFill>
          <a:blip r:embed="rId3"/>
          <a:stretch>
            <a:fillRect/>
          </a:stretch>
        </p:blipFill>
        <p:spPr>
          <a:xfrm>
            <a:off x="686763" y="1832810"/>
            <a:ext cx="10847890" cy="3192379"/>
          </a:xfrm>
          <a:prstGeom prst="rect">
            <a:avLst/>
          </a:prstGeom>
        </p:spPr>
      </p:pic>
      <p:sp>
        <p:nvSpPr>
          <p:cNvPr id="4" name="Date Placeholder 3">
            <a:extLst>
              <a:ext uri="{FF2B5EF4-FFF2-40B4-BE49-F238E27FC236}">
                <a16:creationId xmlns:a16="http://schemas.microsoft.com/office/drawing/2014/main" id="{03B2EE6F-CAE0-4FC4-BA3E-AAD0ABC213D6}"/>
              </a:ext>
            </a:extLst>
          </p:cNvPr>
          <p:cNvSpPr>
            <a:spLocks noGrp="1"/>
          </p:cNvSpPr>
          <p:nvPr>
            <p:ph type="dt" sz="half" idx="10"/>
          </p:nvPr>
        </p:nvSpPr>
        <p:spPr/>
        <p:txBody>
          <a:bodyPr/>
          <a:lstStyle/>
          <a:p>
            <a:fld id="{2076D3A3-091C-5A44-967E-898C9AADDEA5}" type="datetime1">
              <a:rPr lang="en-US" smtClean="0"/>
              <a:t>2/2/2020</a:t>
            </a:fld>
            <a:endParaRPr lang="en-US"/>
          </a:p>
        </p:txBody>
      </p:sp>
      <p:sp>
        <p:nvSpPr>
          <p:cNvPr id="5" name="Footer Placeholder 4">
            <a:extLst>
              <a:ext uri="{FF2B5EF4-FFF2-40B4-BE49-F238E27FC236}">
                <a16:creationId xmlns:a16="http://schemas.microsoft.com/office/drawing/2014/main" id="{E9C72965-416A-49C4-8359-19EFE8EA794D}"/>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1361C70B-E86F-4551-9C38-94CEDF418E73}"/>
              </a:ext>
            </a:extLst>
          </p:cNvPr>
          <p:cNvSpPr>
            <a:spLocks noGrp="1"/>
          </p:cNvSpPr>
          <p:nvPr>
            <p:ph type="sldNum" sz="quarter" idx="12"/>
          </p:nvPr>
        </p:nvSpPr>
        <p:spPr/>
        <p:txBody>
          <a:bodyPr/>
          <a:lstStyle/>
          <a:p>
            <a:fld id="{4EEF9975-6C58-5C4C-8961-54FFA2646BAA}" type="slidenum">
              <a:rPr lang="en-US" smtClean="0"/>
              <a:t>39</a:t>
            </a:fld>
            <a:endParaRPr lang="en-US"/>
          </a:p>
        </p:txBody>
      </p:sp>
    </p:spTree>
    <p:extLst>
      <p:ext uri="{BB962C8B-B14F-4D97-AF65-F5344CB8AC3E}">
        <p14:creationId xmlns:p14="http://schemas.microsoft.com/office/powerpoint/2010/main" val="989303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2ED1E-C72B-5244-A546-041724DD77CF}"/>
              </a:ext>
            </a:extLst>
          </p:cNvPr>
          <p:cNvSpPr>
            <a:spLocks noGrp="1"/>
          </p:cNvSpPr>
          <p:nvPr>
            <p:ph type="title"/>
          </p:nvPr>
        </p:nvSpPr>
        <p:spPr/>
        <p:txBody>
          <a:bodyPr/>
          <a:lstStyle/>
          <a:p>
            <a:r>
              <a:rPr lang="en-US" dirty="0"/>
              <a:t>Background - </a:t>
            </a:r>
            <a:r>
              <a:rPr lang="en-US" dirty="0">
                <a:latin typeface="Gill Sans" panose="020B0502020104020203" pitchFamily="34" charset="-79"/>
                <a:cs typeface="Gill Sans" panose="020B0502020104020203" pitchFamily="34" charset="-79"/>
              </a:rPr>
              <a:t>Data parallelism </a:t>
            </a:r>
            <a:endParaRPr lang="en-US" dirty="0"/>
          </a:p>
        </p:txBody>
      </p:sp>
      <p:sp>
        <p:nvSpPr>
          <p:cNvPr id="4" name="Date Placeholder 3">
            <a:extLst>
              <a:ext uri="{FF2B5EF4-FFF2-40B4-BE49-F238E27FC236}">
                <a16:creationId xmlns:a16="http://schemas.microsoft.com/office/drawing/2014/main" id="{3B5E7C47-BE0E-CB43-A109-3B545E3EB1DA}"/>
              </a:ext>
            </a:extLst>
          </p:cNvPr>
          <p:cNvSpPr>
            <a:spLocks noGrp="1"/>
          </p:cNvSpPr>
          <p:nvPr>
            <p:ph type="dt" sz="half" idx="10"/>
          </p:nvPr>
        </p:nvSpPr>
        <p:spPr/>
        <p:txBody>
          <a:bodyPr/>
          <a:lstStyle/>
          <a:p>
            <a:fld id="{2076D3A3-091C-5A44-967E-898C9AADDEA5}" type="datetime1">
              <a:rPr lang="en-US" smtClean="0"/>
              <a:t>2/2/2020</a:t>
            </a:fld>
            <a:endParaRPr lang="en-US"/>
          </a:p>
        </p:txBody>
      </p:sp>
      <p:sp>
        <p:nvSpPr>
          <p:cNvPr id="5" name="Footer Placeholder 4">
            <a:extLst>
              <a:ext uri="{FF2B5EF4-FFF2-40B4-BE49-F238E27FC236}">
                <a16:creationId xmlns:a16="http://schemas.microsoft.com/office/drawing/2014/main" id="{804EC189-937D-2242-9E5A-B5F7337372B1}"/>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DEDBAA9C-6986-E247-8B15-445C9CF1D895}"/>
              </a:ext>
            </a:extLst>
          </p:cNvPr>
          <p:cNvSpPr>
            <a:spLocks noGrp="1"/>
          </p:cNvSpPr>
          <p:nvPr>
            <p:ph type="sldNum" sz="quarter" idx="12"/>
          </p:nvPr>
        </p:nvSpPr>
        <p:spPr/>
        <p:txBody>
          <a:bodyPr/>
          <a:lstStyle/>
          <a:p>
            <a:fld id="{4EEF9975-6C58-5C4C-8961-54FFA2646BAA}" type="slidenum">
              <a:rPr lang="en-US" smtClean="0"/>
              <a:t>4</a:t>
            </a:fld>
            <a:endParaRPr lang="en-US"/>
          </a:p>
        </p:txBody>
      </p:sp>
      <p:sp>
        <p:nvSpPr>
          <p:cNvPr id="8" name="Content Placeholder 2">
            <a:extLst>
              <a:ext uri="{FF2B5EF4-FFF2-40B4-BE49-F238E27FC236}">
                <a16:creationId xmlns:a16="http://schemas.microsoft.com/office/drawing/2014/main" id="{CD496F65-65C5-694B-B1F0-C88A78C56E55}"/>
              </a:ext>
            </a:extLst>
          </p:cNvPr>
          <p:cNvSpPr txBox="1">
            <a:spLocks/>
          </p:cNvSpPr>
          <p:nvPr/>
        </p:nvSpPr>
        <p:spPr>
          <a:xfrm>
            <a:off x="838200" y="1488558"/>
            <a:ext cx="10515600" cy="46884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Gill Sans" charset="0"/>
                <a:ea typeface="Gill Sans" charset="0"/>
                <a:cs typeface="Gill Sans"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Gill Sans Light" charset="0"/>
                <a:ea typeface="Gill Sans Light" charset="0"/>
                <a:cs typeface="Gill Sans Light"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Gill Sans Light" charset="0"/>
                <a:ea typeface="Gill Sans Light" charset="0"/>
                <a:cs typeface="Gill Sans Light"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400" dirty="0">
                <a:latin typeface="Gill Sans" panose="020B0502020104020203" pitchFamily="34" charset="-79"/>
                <a:cs typeface="Gill Sans" panose="020B0502020104020203" pitchFamily="34" charset="-79"/>
              </a:rPr>
              <a:t>Partitions the input data</a:t>
            </a:r>
          </a:p>
          <a:p>
            <a:r>
              <a:rPr lang="en-US" sz="2400" dirty="0">
                <a:latin typeface="Gill Sans" panose="020B0502020104020203" pitchFamily="34" charset="-79"/>
                <a:cs typeface="Gill Sans" panose="020B0502020104020203" pitchFamily="34" charset="-79"/>
              </a:rPr>
              <a:t>Periodically synchronizing weights with other workers</a:t>
            </a:r>
          </a:p>
          <a:p>
            <a:r>
              <a:rPr lang="en-US" sz="2400" dirty="0">
                <a:latin typeface="Gill Sans" panose="020B0502020104020203" pitchFamily="34" charset="-79"/>
                <a:cs typeface="Gill Sans" panose="020B0502020104020203" pitchFamily="34" charset="-79"/>
              </a:rPr>
              <a:t>The amount of data communicated is proportional to the number of model weights and </a:t>
            </a:r>
            <a:r>
              <a:rPr lang="en-US" sz="2400" dirty="0"/>
              <a:t>the number of workers participating in training</a:t>
            </a:r>
            <a:endParaRPr lang="en-US" sz="2400" dirty="0">
              <a:latin typeface="Gill Sans" panose="020B0502020104020203" pitchFamily="34" charset="-79"/>
              <a:cs typeface="Gill Sans" panose="020B0502020104020203" pitchFamily="34" charset="-79"/>
            </a:endParaRPr>
          </a:p>
        </p:txBody>
      </p:sp>
      <p:pic>
        <p:nvPicPr>
          <p:cNvPr id="9" name="Picture 8">
            <a:extLst>
              <a:ext uri="{FF2B5EF4-FFF2-40B4-BE49-F238E27FC236}">
                <a16:creationId xmlns:a16="http://schemas.microsoft.com/office/drawing/2014/main" id="{B7B2FF18-14ED-A647-968D-F83CECC57B42}"/>
              </a:ext>
            </a:extLst>
          </p:cNvPr>
          <p:cNvPicPr>
            <a:picLocks noChangeAspect="1"/>
          </p:cNvPicPr>
          <p:nvPr/>
        </p:nvPicPr>
        <p:blipFill>
          <a:blip r:embed="rId3"/>
          <a:stretch>
            <a:fillRect/>
          </a:stretch>
        </p:blipFill>
        <p:spPr>
          <a:xfrm>
            <a:off x="1306918" y="3532321"/>
            <a:ext cx="9578163" cy="2824029"/>
          </a:xfrm>
          <a:prstGeom prst="rect">
            <a:avLst/>
          </a:prstGeom>
        </p:spPr>
      </p:pic>
    </p:spTree>
    <p:extLst>
      <p:ext uri="{BB962C8B-B14F-4D97-AF65-F5344CB8AC3E}">
        <p14:creationId xmlns:p14="http://schemas.microsoft.com/office/powerpoint/2010/main" val="24227167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B0095-81EF-4468-B69E-B8B925E250F6}"/>
              </a:ext>
            </a:extLst>
          </p:cNvPr>
          <p:cNvSpPr>
            <a:spLocks noGrp="1"/>
          </p:cNvSpPr>
          <p:nvPr>
            <p:ph type="title"/>
          </p:nvPr>
        </p:nvSpPr>
        <p:spPr/>
        <p:txBody>
          <a:bodyPr/>
          <a:lstStyle/>
          <a:p>
            <a:r>
              <a:rPr lang="en-US" dirty="0"/>
              <a:t>Evaluation - RNN Performance</a:t>
            </a:r>
          </a:p>
        </p:txBody>
      </p:sp>
      <p:pic>
        <p:nvPicPr>
          <p:cNvPr id="7" name="Content Placeholder 6">
            <a:extLst>
              <a:ext uri="{FF2B5EF4-FFF2-40B4-BE49-F238E27FC236}">
                <a16:creationId xmlns:a16="http://schemas.microsoft.com/office/drawing/2014/main" id="{34D8A19E-8ABD-411F-80A5-C96B585BA681}"/>
              </a:ext>
            </a:extLst>
          </p:cNvPr>
          <p:cNvPicPr>
            <a:picLocks noGrp="1" noChangeAspect="1"/>
          </p:cNvPicPr>
          <p:nvPr>
            <p:ph idx="1"/>
          </p:nvPr>
        </p:nvPicPr>
        <p:blipFill>
          <a:blip r:embed="rId3"/>
          <a:stretch>
            <a:fillRect/>
          </a:stretch>
        </p:blipFill>
        <p:spPr>
          <a:xfrm>
            <a:off x="485272" y="1841786"/>
            <a:ext cx="11450053" cy="3174428"/>
          </a:xfrm>
          <a:prstGeom prst="rect">
            <a:avLst/>
          </a:prstGeom>
        </p:spPr>
      </p:pic>
      <p:sp>
        <p:nvSpPr>
          <p:cNvPr id="4" name="Date Placeholder 3">
            <a:extLst>
              <a:ext uri="{FF2B5EF4-FFF2-40B4-BE49-F238E27FC236}">
                <a16:creationId xmlns:a16="http://schemas.microsoft.com/office/drawing/2014/main" id="{1C51C8D4-6C32-4047-A26C-6911796D7741}"/>
              </a:ext>
            </a:extLst>
          </p:cNvPr>
          <p:cNvSpPr>
            <a:spLocks noGrp="1"/>
          </p:cNvSpPr>
          <p:nvPr>
            <p:ph type="dt" sz="half" idx="10"/>
          </p:nvPr>
        </p:nvSpPr>
        <p:spPr/>
        <p:txBody>
          <a:bodyPr/>
          <a:lstStyle/>
          <a:p>
            <a:fld id="{2076D3A3-091C-5A44-967E-898C9AADDEA5}" type="datetime1">
              <a:rPr lang="en-US" smtClean="0"/>
              <a:t>2/2/2020</a:t>
            </a:fld>
            <a:endParaRPr lang="en-US"/>
          </a:p>
        </p:txBody>
      </p:sp>
      <p:sp>
        <p:nvSpPr>
          <p:cNvPr id="5" name="Footer Placeholder 4">
            <a:extLst>
              <a:ext uri="{FF2B5EF4-FFF2-40B4-BE49-F238E27FC236}">
                <a16:creationId xmlns:a16="http://schemas.microsoft.com/office/drawing/2014/main" id="{7D53375D-9853-4E13-BE02-E4DE41951B13}"/>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50545DC0-F757-45FA-86E9-0F6A044C4CB5}"/>
              </a:ext>
            </a:extLst>
          </p:cNvPr>
          <p:cNvSpPr>
            <a:spLocks noGrp="1"/>
          </p:cNvSpPr>
          <p:nvPr>
            <p:ph type="sldNum" sz="quarter" idx="12"/>
          </p:nvPr>
        </p:nvSpPr>
        <p:spPr/>
        <p:txBody>
          <a:bodyPr/>
          <a:lstStyle/>
          <a:p>
            <a:fld id="{4EEF9975-6C58-5C4C-8961-54FFA2646BAA}" type="slidenum">
              <a:rPr lang="en-US" smtClean="0"/>
              <a:t>40</a:t>
            </a:fld>
            <a:endParaRPr lang="en-US"/>
          </a:p>
        </p:txBody>
      </p:sp>
    </p:spTree>
    <p:extLst>
      <p:ext uri="{BB962C8B-B14F-4D97-AF65-F5344CB8AC3E}">
        <p14:creationId xmlns:p14="http://schemas.microsoft.com/office/powerpoint/2010/main" val="27692299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AC4B4-D813-490A-BE37-3780E07A7108}"/>
              </a:ext>
            </a:extLst>
          </p:cNvPr>
          <p:cNvSpPr>
            <a:spLocks noGrp="1"/>
          </p:cNvSpPr>
          <p:nvPr>
            <p:ph type="title"/>
          </p:nvPr>
        </p:nvSpPr>
        <p:spPr/>
        <p:txBody>
          <a:bodyPr/>
          <a:lstStyle/>
          <a:p>
            <a:r>
              <a:rPr lang="en-US" dirty="0"/>
              <a:t>Evaluation - Comparison of Partition Algorithms</a:t>
            </a:r>
          </a:p>
        </p:txBody>
      </p:sp>
      <p:sp>
        <p:nvSpPr>
          <p:cNvPr id="4" name="Date Placeholder 3">
            <a:extLst>
              <a:ext uri="{FF2B5EF4-FFF2-40B4-BE49-F238E27FC236}">
                <a16:creationId xmlns:a16="http://schemas.microsoft.com/office/drawing/2014/main" id="{1C260CF1-E465-46AF-8CA6-26334CF0E547}"/>
              </a:ext>
            </a:extLst>
          </p:cNvPr>
          <p:cNvSpPr>
            <a:spLocks noGrp="1"/>
          </p:cNvSpPr>
          <p:nvPr>
            <p:ph type="dt" sz="half" idx="10"/>
          </p:nvPr>
        </p:nvSpPr>
        <p:spPr/>
        <p:txBody>
          <a:bodyPr/>
          <a:lstStyle/>
          <a:p>
            <a:fld id="{2076D3A3-091C-5A44-967E-898C9AADDEA5}" type="datetime1">
              <a:rPr lang="en-US" smtClean="0"/>
              <a:t>2/2/2020</a:t>
            </a:fld>
            <a:endParaRPr lang="en-US"/>
          </a:p>
        </p:txBody>
      </p:sp>
      <p:sp>
        <p:nvSpPr>
          <p:cNvPr id="5" name="Footer Placeholder 4">
            <a:extLst>
              <a:ext uri="{FF2B5EF4-FFF2-40B4-BE49-F238E27FC236}">
                <a16:creationId xmlns:a16="http://schemas.microsoft.com/office/drawing/2014/main" id="{91831F61-30E2-4ADD-8220-4E0BA206BF5E}"/>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84CD2198-C8CB-42A1-84D3-C35FACF9AEBD}"/>
              </a:ext>
            </a:extLst>
          </p:cNvPr>
          <p:cNvSpPr>
            <a:spLocks noGrp="1"/>
          </p:cNvSpPr>
          <p:nvPr>
            <p:ph type="sldNum" sz="quarter" idx="12"/>
          </p:nvPr>
        </p:nvSpPr>
        <p:spPr/>
        <p:txBody>
          <a:bodyPr/>
          <a:lstStyle/>
          <a:p>
            <a:fld id="{4EEF9975-6C58-5C4C-8961-54FFA2646BAA}" type="slidenum">
              <a:rPr lang="en-US" smtClean="0"/>
              <a:t>41</a:t>
            </a:fld>
            <a:endParaRPr lang="en-US"/>
          </a:p>
        </p:txBody>
      </p:sp>
      <p:pic>
        <p:nvPicPr>
          <p:cNvPr id="3" name="Picture 2">
            <a:extLst>
              <a:ext uri="{FF2B5EF4-FFF2-40B4-BE49-F238E27FC236}">
                <a16:creationId xmlns:a16="http://schemas.microsoft.com/office/drawing/2014/main" id="{00157684-01D3-48E0-B699-EB9672AAB72A}"/>
              </a:ext>
            </a:extLst>
          </p:cNvPr>
          <p:cNvPicPr>
            <a:picLocks noChangeAspect="1"/>
          </p:cNvPicPr>
          <p:nvPr/>
        </p:nvPicPr>
        <p:blipFill>
          <a:blip r:embed="rId3"/>
          <a:stretch>
            <a:fillRect/>
          </a:stretch>
        </p:blipFill>
        <p:spPr>
          <a:xfrm>
            <a:off x="2461847" y="1618314"/>
            <a:ext cx="6640641" cy="3878134"/>
          </a:xfrm>
          <a:prstGeom prst="rect">
            <a:avLst/>
          </a:prstGeom>
        </p:spPr>
      </p:pic>
    </p:spTree>
    <p:extLst>
      <p:ext uri="{BB962C8B-B14F-4D97-AF65-F5344CB8AC3E}">
        <p14:creationId xmlns:p14="http://schemas.microsoft.com/office/powerpoint/2010/main" val="40899844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E453E-7F1A-4639-B16F-58471B8927AE}"/>
              </a:ext>
            </a:extLst>
          </p:cNvPr>
          <p:cNvSpPr>
            <a:spLocks noGrp="1"/>
          </p:cNvSpPr>
          <p:nvPr>
            <p:ph type="title"/>
          </p:nvPr>
        </p:nvSpPr>
        <p:spPr/>
        <p:txBody>
          <a:bodyPr/>
          <a:lstStyle/>
          <a:p>
            <a:r>
              <a:rPr lang="en-US" dirty="0"/>
              <a:t>Related Work Comparisons</a:t>
            </a:r>
          </a:p>
        </p:txBody>
      </p:sp>
      <p:sp>
        <p:nvSpPr>
          <p:cNvPr id="3" name="Content Placeholder 2">
            <a:extLst>
              <a:ext uri="{FF2B5EF4-FFF2-40B4-BE49-F238E27FC236}">
                <a16:creationId xmlns:a16="http://schemas.microsoft.com/office/drawing/2014/main" id="{6331F830-60C3-43C8-9868-4509E90137E7}"/>
              </a:ext>
            </a:extLst>
          </p:cNvPr>
          <p:cNvSpPr>
            <a:spLocks noGrp="1"/>
          </p:cNvSpPr>
          <p:nvPr>
            <p:ph idx="1"/>
          </p:nvPr>
        </p:nvSpPr>
        <p:spPr/>
        <p:txBody>
          <a:bodyPr>
            <a:normAutofit fontScale="92500"/>
          </a:bodyPr>
          <a:lstStyle/>
          <a:p>
            <a:r>
              <a:rPr lang="en-US" dirty="0"/>
              <a:t>Parallel DNN training</a:t>
            </a:r>
          </a:p>
          <a:p>
            <a:pPr lvl="1"/>
            <a:r>
              <a:rPr lang="en-US" dirty="0"/>
              <a:t>Data parallelism cannot be used for very large models because parameters are replicated to each device</a:t>
            </a:r>
          </a:p>
          <a:p>
            <a:pPr lvl="1"/>
            <a:r>
              <a:rPr lang="en-US" dirty="0"/>
              <a:t>Model parallelism spreads out model parameters, so is suitable for training large models</a:t>
            </a:r>
          </a:p>
          <a:p>
            <a:pPr lvl="1"/>
            <a:r>
              <a:rPr lang="en-US" dirty="0"/>
              <a:t>Minerva and Strads require users to implement extra interfaces to partition model parameters</a:t>
            </a:r>
          </a:p>
          <a:p>
            <a:r>
              <a:rPr lang="en-US" dirty="0"/>
              <a:t>Out-of-core DNN training</a:t>
            </a:r>
          </a:p>
          <a:p>
            <a:pPr lvl="1"/>
            <a:r>
              <a:rPr lang="en-US" dirty="0"/>
              <a:t>Includes </a:t>
            </a:r>
            <a:r>
              <a:rPr lang="en-US" dirty="0" err="1"/>
              <a:t>recomputation</a:t>
            </a:r>
            <a:r>
              <a:rPr lang="en-US" dirty="0"/>
              <a:t> on demand and swapping and prefetching from host memory</a:t>
            </a:r>
          </a:p>
          <a:p>
            <a:pPr lvl="1"/>
            <a:r>
              <a:rPr lang="en-US" dirty="0" err="1"/>
              <a:t>Recomputation</a:t>
            </a:r>
            <a:r>
              <a:rPr lang="en-US" dirty="0"/>
              <a:t> not viable for large weight tensors</a:t>
            </a:r>
          </a:p>
          <a:p>
            <a:pPr lvl="1"/>
            <a:r>
              <a:rPr lang="en-US" dirty="0"/>
              <a:t>Swapping scales poorly with multiple GPUs</a:t>
            </a:r>
          </a:p>
          <a:p>
            <a:pPr lvl="1"/>
            <a:r>
              <a:rPr lang="en-US" dirty="0"/>
              <a:t>Tofu can be combined with these techniques</a:t>
            </a:r>
          </a:p>
        </p:txBody>
      </p:sp>
      <p:sp>
        <p:nvSpPr>
          <p:cNvPr id="4" name="Date Placeholder 3">
            <a:extLst>
              <a:ext uri="{FF2B5EF4-FFF2-40B4-BE49-F238E27FC236}">
                <a16:creationId xmlns:a16="http://schemas.microsoft.com/office/drawing/2014/main" id="{1F53FE67-032F-4069-8091-E50457A592B1}"/>
              </a:ext>
            </a:extLst>
          </p:cNvPr>
          <p:cNvSpPr>
            <a:spLocks noGrp="1"/>
          </p:cNvSpPr>
          <p:nvPr>
            <p:ph type="dt" sz="half" idx="10"/>
          </p:nvPr>
        </p:nvSpPr>
        <p:spPr/>
        <p:txBody>
          <a:bodyPr/>
          <a:lstStyle/>
          <a:p>
            <a:fld id="{2076D3A3-091C-5A44-967E-898C9AADDEA5}" type="datetime1">
              <a:rPr lang="en-US" smtClean="0"/>
              <a:t>2/2/2020</a:t>
            </a:fld>
            <a:endParaRPr lang="en-US"/>
          </a:p>
        </p:txBody>
      </p:sp>
      <p:sp>
        <p:nvSpPr>
          <p:cNvPr id="5" name="Footer Placeholder 4">
            <a:extLst>
              <a:ext uri="{FF2B5EF4-FFF2-40B4-BE49-F238E27FC236}">
                <a16:creationId xmlns:a16="http://schemas.microsoft.com/office/drawing/2014/main" id="{64BE2AF4-1464-468A-9D08-DD12F3A385F0}"/>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DC9FC14A-6508-4E11-89C5-D4BC09F6E503}"/>
              </a:ext>
            </a:extLst>
          </p:cNvPr>
          <p:cNvSpPr>
            <a:spLocks noGrp="1"/>
          </p:cNvSpPr>
          <p:nvPr>
            <p:ph type="sldNum" sz="quarter" idx="12"/>
          </p:nvPr>
        </p:nvSpPr>
        <p:spPr/>
        <p:txBody>
          <a:bodyPr/>
          <a:lstStyle/>
          <a:p>
            <a:fld id="{4EEF9975-6C58-5C4C-8961-54FFA2646BAA}" type="slidenum">
              <a:rPr lang="en-US" smtClean="0"/>
              <a:t>42</a:t>
            </a:fld>
            <a:endParaRPr lang="en-US"/>
          </a:p>
        </p:txBody>
      </p:sp>
    </p:spTree>
    <p:extLst>
      <p:ext uri="{BB962C8B-B14F-4D97-AF65-F5344CB8AC3E}">
        <p14:creationId xmlns:p14="http://schemas.microsoft.com/office/powerpoint/2010/main" val="8648567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C63B1-5DF5-4C23-99AB-531FC631EBAC}"/>
              </a:ext>
            </a:extLst>
          </p:cNvPr>
          <p:cNvSpPr>
            <a:spLocks noGrp="1"/>
          </p:cNvSpPr>
          <p:nvPr>
            <p:ph type="title"/>
          </p:nvPr>
        </p:nvSpPr>
        <p:spPr/>
        <p:txBody>
          <a:bodyPr/>
          <a:lstStyle/>
          <a:p>
            <a:r>
              <a:rPr lang="en-US" dirty="0"/>
              <a:t>Related Work Comparisons (cont.)</a:t>
            </a:r>
          </a:p>
        </p:txBody>
      </p:sp>
      <p:sp>
        <p:nvSpPr>
          <p:cNvPr id="3" name="Content Placeholder 2">
            <a:extLst>
              <a:ext uri="{FF2B5EF4-FFF2-40B4-BE49-F238E27FC236}">
                <a16:creationId xmlns:a16="http://schemas.microsoft.com/office/drawing/2014/main" id="{38AE9012-F706-49DB-8226-338B9A8947FB}"/>
              </a:ext>
            </a:extLst>
          </p:cNvPr>
          <p:cNvSpPr>
            <a:spLocks noGrp="1"/>
          </p:cNvSpPr>
          <p:nvPr>
            <p:ph idx="1"/>
          </p:nvPr>
        </p:nvSpPr>
        <p:spPr/>
        <p:txBody>
          <a:bodyPr>
            <a:normAutofit fontScale="92500" lnSpcReduction="10000"/>
          </a:bodyPr>
          <a:lstStyle/>
          <a:p>
            <a:r>
              <a:rPr lang="en-US" dirty="0"/>
              <a:t>Model compression</a:t>
            </a:r>
          </a:p>
          <a:p>
            <a:pPr lvl="1"/>
            <a:r>
              <a:rPr lang="en-US" dirty="0"/>
              <a:t>Network pruning, quantization, and reduced precision</a:t>
            </a:r>
          </a:p>
          <a:p>
            <a:pPr lvl="1"/>
            <a:r>
              <a:rPr lang="en-US" dirty="0"/>
              <a:t>Speed up inference but affect model accuracy</a:t>
            </a:r>
          </a:p>
          <a:p>
            <a:pPr lvl="1"/>
            <a:r>
              <a:rPr lang="en-US" dirty="0"/>
              <a:t>Tofu does not change model behavior</a:t>
            </a:r>
          </a:p>
          <a:p>
            <a:r>
              <a:rPr lang="en-US" dirty="0"/>
              <a:t>Parallel tensor computing</a:t>
            </a:r>
          </a:p>
          <a:p>
            <a:pPr lvl="1"/>
            <a:r>
              <a:rPr lang="en-US" dirty="0"/>
              <a:t>Libraries with efficient matrix algorithms and tensor operations exist, but have limited programmability support</a:t>
            </a:r>
          </a:p>
          <a:p>
            <a:pPr lvl="1"/>
            <a:r>
              <a:rPr lang="en-US" dirty="0"/>
              <a:t>Many approaches to automatically parallelize tensors exist but none work well for sequential DNN computation</a:t>
            </a:r>
          </a:p>
          <a:p>
            <a:r>
              <a:rPr lang="en-US" dirty="0"/>
              <a:t>Data layout optimization</a:t>
            </a:r>
          </a:p>
          <a:p>
            <a:pPr lvl="1"/>
            <a:r>
              <a:rPr lang="en-US" dirty="0"/>
              <a:t>Generally heuristics are used since optimizing communication is NP-complete</a:t>
            </a:r>
          </a:p>
          <a:p>
            <a:pPr lvl="1"/>
            <a:r>
              <a:rPr lang="en-US" dirty="0"/>
              <a:t>Tofu analyzes simpler operator description language instead of source code</a:t>
            </a:r>
          </a:p>
          <a:p>
            <a:endParaRPr lang="en-US" dirty="0"/>
          </a:p>
        </p:txBody>
      </p:sp>
      <p:sp>
        <p:nvSpPr>
          <p:cNvPr id="4" name="Date Placeholder 3">
            <a:extLst>
              <a:ext uri="{FF2B5EF4-FFF2-40B4-BE49-F238E27FC236}">
                <a16:creationId xmlns:a16="http://schemas.microsoft.com/office/drawing/2014/main" id="{4DA4B5B2-19CF-49B1-83C7-7D9F7BDE5B21}"/>
              </a:ext>
            </a:extLst>
          </p:cNvPr>
          <p:cNvSpPr>
            <a:spLocks noGrp="1"/>
          </p:cNvSpPr>
          <p:nvPr>
            <p:ph type="dt" sz="half" idx="10"/>
          </p:nvPr>
        </p:nvSpPr>
        <p:spPr/>
        <p:txBody>
          <a:bodyPr/>
          <a:lstStyle/>
          <a:p>
            <a:fld id="{2076D3A3-091C-5A44-967E-898C9AADDEA5}" type="datetime1">
              <a:rPr lang="en-US" smtClean="0"/>
              <a:t>2/2/2020</a:t>
            </a:fld>
            <a:endParaRPr lang="en-US"/>
          </a:p>
        </p:txBody>
      </p:sp>
      <p:sp>
        <p:nvSpPr>
          <p:cNvPr id="5" name="Footer Placeholder 4">
            <a:extLst>
              <a:ext uri="{FF2B5EF4-FFF2-40B4-BE49-F238E27FC236}">
                <a16:creationId xmlns:a16="http://schemas.microsoft.com/office/drawing/2014/main" id="{79C40ED7-F28E-4660-8B2C-B034D2F67EA0}"/>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916F64C6-8582-4AC5-A4E3-72C25D6BF216}"/>
              </a:ext>
            </a:extLst>
          </p:cNvPr>
          <p:cNvSpPr>
            <a:spLocks noGrp="1"/>
          </p:cNvSpPr>
          <p:nvPr>
            <p:ph type="sldNum" sz="quarter" idx="12"/>
          </p:nvPr>
        </p:nvSpPr>
        <p:spPr/>
        <p:txBody>
          <a:bodyPr/>
          <a:lstStyle/>
          <a:p>
            <a:fld id="{4EEF9975-6C58-5C4C-8961-54FFA2646BAA}" type="slidenum">
              <a:rPr lang="en-US" smtClean="0"/>
              <a:t>43</a:t>
            </a:fld>
            <a:endParaRPr lang="en-US"/>
          </a:p>
        </p:txBody>
      </p:sp>
    </p:spTree>
    <p:extLst>
      <p:ext uri="{BB962C8B-B14F-4D97-AF65-F5344CB8AC3E}">
        <p14:creationId xmlns:p14="http://schemas.microsoft.com/office/powerpoint/2010/main" val="34802729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46B31-AD2D-4615-97AB-930AF3625A0C}"/>
              </a:ext>
            </a:extLst>
          </p:cNvPr>
          <p:cNvSpPr>
            <a:spLocks noGrp="1"/>
          </p:cNvSpPr>
          <p:nvPr>
            <p:ph type="title"/>
          </p:nvPr>
        </p:nvSpPr>
        <p:spPr/>
        <p:txBody>
          <a:bodyPr/>
          <a:lstStyle/>
          <a:p>
            <a:r>
              <a:rPr lang="en-US" dirty="0"/>
              <a:t>Limitations and Future Work</a:t>
            </a:r>
          </a:p>
        </p:txBody>
      </p:sp>
      <p:sp>
        <p:nvSpPr>
          <p:cNvPr id="3" name="Content Placeholder 2">
            <a:extLst>
              <a:ext uri="{FF2B5EF4-FFF2-40B4-BE49-F238E27FC236}">
                <a16:creationId xmlns:a16="http://schemas.microsoft.com/office/drawing/2014/main" id="{CBD0507C-6F50-4712-B6A1-0D82E939D145}"/>
              </a:ext>
            </a:extLst>
          </p:cNvPr>
          <p:cNvSpPr>
            <a:spLocks noGrp="1"/>
          </p:cNvSpPr>
          <p:nvPr>
            <p:ph idx="1"/>
          </p:nvPr>
        </p:nvSpPr>
        <p:spPr/>
        <p:txBody>
          <a:bodyPr>
            <a:normAutofit fontScale="85000" lnSpcReduction="20000"/>
          </a:bodyPr>
          <a:lstStyle/>
          <a:p>
            <a:r>
              <a:rPr lang="en-US" dirty="0"/>
              <a:t>Fundamental Limitations</a:t>
            </a:r>
          </a:p>
          <a:p>
            <a:pPr lvl="1"/>
            <a:r>
              <a:rPr lang="en-US" dirty="0"/>
              <a:t>Partition-n-reduce restricts each worker to perform a task identical to the original computation</a:t>
            </a:r>
          </a:p>
          <a:p>
            <a:pPr lvl="1"/>
            <a:r>
              <a:rPr lang="en-US" dirty="0"/>
              <a:t>Partition-n-reduce does not necessarily minimize communication or use underlying interconnect topology</a:t>
            </a:r>
          </a:p>
          <a:p>
            <a:r>
              <a:rPr lang="en-US" dirty="0"/>
              <a:t>Limitations of TDL</a:t>
            </a:r>
          </a:p>
          <a:p>
            <a:pPr lvl="1"/>
            <a:r>
              <a:rPr lang="en-US" dirty="0"/>
              <a:t>TDL does not have control flow primitives or data-dependent indexing</a:t>
            </a:r>
          </a:p>
          <a:p>
            <a:pPr lvl="1"/>
            <a:r>
              <a:rPr lang="en-US" dirty="0"/>
              <a:t>Tofu does not support sparse tensor operations due to load-imbalance even though they can be described in TDL</a:t>
            </a:r>
          </a:p>
          <a:p>
            <a:pPr lvl="1"/>
            <a:r>
              <a:rPr lang="en-US" dirty="0"/>
              <a:t>Tofu does not verify that operator implementation matches its TDL description</a:t>
            </a:r>
          </a:p>
          <a:p>
            <a:r>
              <a:rPr lang="en-US" dirty="0"/>
              <a:t>Partition flexibility and hardware heterogeneity</a:t>
            </a:r>
          </a:p>
          <a:p>
            <a:pPr lvl="1"/>
            <a:r>
              <a:rPr lang="en-US" dirty="0"/>
              <a:t>Tofu always partitions every operator and tensor across all workers</a:t>
            </a:r>
          </a:p>
          <a:p>
            <a:pPr lvl="2"/>
            <a:r>
              <a:rPr lang="en-US" dirty="0"/>
              <a:t>This can leave GPUs unsaturated</a:t>
            </a:r>
          </a:p>
          <a:p>
            <a:pPr lvl="1"/>
            <a:r>
              <a:rPr lang="en-US" dirty="0"/>
              <a:t>Tofu has no support for non-uniform partitioning for GPUs with different computing and memory capacity</a:t>
            </a:r>
          </a:p>
          <a:p>
            <a:pPr lvl="1"/>
            <a:r>
              <a:rPr lang="en-US" dirty="0"/>
              <a:t>Tofu’s recursive search cannot be extended to address these limitations</a:t>
            </a:r>
          </a:p>
        </p:txBody>
      </p:sp>
      <p:sp>
        <p:nvSpPr>
          <p:cNvPr id="4" name="Date Placeholder 3">
            <a:extLst>
              <a:ext uri="{FF2B5EF4-FFF2-40B4-BE49-F238E27FC236}">
                <a16:creationId xmlns:a16="http://schemas.microsoft.com/office/drawing/2014/main" id="{FA05ECBD-339C-425C-9FA8-038F931A490B}"/>
              </a:ext>
            </a:extLst>
          </p:cNvPr>
          <p:cNvSpPr>
            <a:spLocks noGrp="1"/>
          </p:cNvSpPr>
          <p:nvPr>
            <p:ph type="dt" sz="half" idx="10"/>
          </p:nvPr>
        </p:nvSpPr>
        <p:spPr/>
        <p:txBody>
          <a:bodyPr/>
          <a:lstStyle/>
          <a:p>
            <a:fld id="{2076D3A3-091C-5A44-967E-898C9AADDEA5}" type="datetime1">
              <a:rPr lang="en-US" smtClean="0"/>
              <a:t>2/2/2020</a:t>
            </a:fld>
            <a:endParaRPr lang="en-US"/>
          </a:p>
        </p:txBody>
      </p:sp>
      <p:sp>
        <p:nvSpPr>
          <p:cNvPr id="5" name="Footer Placeholder 4">
            <a:extLst>
              <a:ext uri="{FF2B5EF4-FFF2-40B4-BE49-F238E27FC236}">
                <a16:creationId xmlns:a16="http://schemas.microsoft.com/office/drawing/2014/main" id="{C62E8E48-39CD-40AD-90E5-63120583E379}"/>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6BA8A000-8A8B-4DAA-8099-0F34B804C6F3}"/>
              </a:ext>
            </a:extLst>
          </p:cNvPr>
          <p:cNvSpPr>
            <a:spLocks noGrp="1"/>
          </p:cNvSpPr>
          <p:nvPr>
            <p:ph type="sldNum" sz="quarter" idx="12"/>
          </p:nvPr>
        </p:nvSpPr>
        <p:spPr/>
        <p:txBody>
          <a:bodyPr/>
          <a:lstStyle/>
          <a:p>
            <a:fld id="{4EEF9975-6C58-5C4C-8961-54FFA2646BAA}" type="slidenum">
              <a:rPr lang="en-US" smtClean="0"/>
              <a:t>44</a:t>
            </a:fld>
            <a:endParaRPr lang="en-US"/>
          </a:p>
        </p:txBody>
      </p:sp>
    </p:spTree>
    <p:extLst>
      <p:ext uri="{BB962C8B-B14F-4D97-AF65-F5344CB8AC3E}">
        <p14:creationId xmlns:p14="http://schemas.microsoft.com/office/powerpoint/2010/main" val="42138859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1DCE5-77C4-4C20-A03A-D2FA83077E19}"/>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719C3AE1-1B18-4A19-86DC-EAF450CB1A26}"/>
              </a:ext>
            </a:extLst>
          </p:cNvPr>
          <p:cNvSpPr>
            <a:spLocks noGrp="1"/>
          </p:cNvSpPr>
          <p:nvPr>
            <p:ph idx="1"/>
          </p:nvPr>
        </p:nvSpPr>
        <p:spPr/>
        <p:txBody>
          <a:bodyPr/>
          <a:lstStyle/>
          <a:p>
            <a:r>
              <a:rPr lang="en-US" dirty="0" err="1"/>
              <a:t>PipeDream</a:t>
            </a:r>
            <a:endParaRPr lang="en-US" dirty="0"/>
          </a:p>
          <a:p>
            <a:pPr lvl="1"/>
            <a:r>
              <a:rPr lang="en-US" dirty="0"/>
              <a:t>What are the main limitations? When does it fail to perform well?</a:t>
            </a:r>
          </a:p>
          <a:p>
            <a:pPr lvl="1"/>
            <a:r>
              <a:rPr lang="en-US" dirty="0"/>
              <a:t>Performance comparison to other tools that use pipeline such as </a:t>
            </a:r>
            <a:r>
              <a:rPr lang="en-US" dirty="0" err="1"/>
              <a:t>GPipe</a:t>
            </a:r>
            <a:endParaRPr lang="en-US" dirty="0"/>
          </a:p>
          <a:p>
            <a:pPr lvl="2"/>
            <a:r>
              <a:rPr lang="en-US" dirty="0"/>
              <a:t>Can features of both be combined for improvements?</a:t>
            </a:r>
          </a:p>
          <a:p>
            <a:r>
              <a:rPr lang="en-US" dirty="0"/>
              <a:t>Tofu</a:t>
            </a:r>
          </a:p>
          <a:p>
            <a:pPr lvl="1"/>
            <a:r>
              <a:rPr lang="en-US" dirty="0"/>
              <a:t>Extending Tofu to other frameworks-is it worth it?</a:t>
            </a:r>
          </a:p>
          <a:p>
            <a:pPr lvl="1"/>
            <a:r>
              <a:rPr lang="en-US" dirty="0"/>
              <a:t>How to implement non-uniform partitioning?</a:t>
            </a:r>
          </a:p>
        </p:txBody>
      </p:sp>
      <p:sp>
        <p:nvSpPr>
          <p:cNvPr id="4" name="Date Placeholder 3">
            <a:extLst>
              <a:ext uri="{FF2B5EF4-FFF2-40B4-BE49-F238E27FC236}">
                <a16:creationId xmlns:a16="http://schemas.microsoft.com/office/drawing/2014/main" id="{70E2036C-4279-4283-A5EB-4880F58E5881}"/>
              </a:ext>
            </a:extLst>
          </p:cNvPr>
          <p:cNvSpPr>
            <a:spLocks noGrp="1"/>
          </p:cNvSpPr>
          <p:nvPr>
            <p:ph type="dt" sz="half" idx="10"/>
          </p:nvPr>
        </p:nvSpPr>
        <p:spPr/>
        <p:txBody>
          <a:bodyPr/>
          <a:lstStyle/>
          <a:p>
            <a:fld id="{2076D3A3-091C-5A44-967E-898C9AADDEA5}" type="datetime1">
              <a:rPr lang="en-US" smtClean="0"/>
              <a:t>2/2/2020</a:t>
            </a:fld>
            <a:endParaRPr lang="en-US"/>
          </a:p>
        </p:txBody>
      </p:sp>
      <p:sp>
        <p:nvSpPr>
          <p:cNvPr id="5" name="Footer Placeholder 4">
            <a:extLst>
              <a:ext uri="{FF2B5EF4-FFF2-40B4-BE49-F238E27FC236}">
                <a16:creationId xmlns:a16="http://schemas.microsoft.com/office/drawing/2014/main" id="{900988BB-734A-44A7-AAA8-5907E8973BA4}"/>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AB613F56-6ED8-4D15-9258-BE5CFF795A53}"/>
              </a:ext>
            </a:extLst>
          </p:cNvPr>
          <p:cNvSpPr>
            <a:spLocks noGrp="1"/>
          </p:cNvSpPr>
          <p:nvPr>
            <p:ph type="sldNum" sz="quarter" idx="12"/>
          </p:nvPr>
        </p:nvSpPr>
        <p:spPr/>
        <p:txBody>
          <a:bodyPr/>
          <a:lstStyle/>
          <a:p>
            <a:fld id="{4EEF9975-6C58-5C4C-8961-54FFA2646BAA}" type="slidenum">
              <a:rPr lang="en-US" smtClean="0"/>
              <a:t>45</a:t>
            </a:fld>
            <a:endParaRPr lang="en-US"/>
          </a:p>
        </p:txBody>
      </p:sp>
    </p:spTree>
    <p:extLst>
      <p:ext uri="{BB962C8B-B14F-4D97-AF65-F5344CB8AC3E}">
        <p14:creationId xmlns:p14="http://schemas.microsoft.com/office/powerpoint/2010/main" val="39586061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01722-EEC8-4DE2-A667-F48B21CEF42E}"/>
              </a:ext>
            </a:extLst>
          </p:cNvPr>
          <p:cNvSpPr>
            <a:spLocks noGrp="1"/>
          </p:cNvSpPr>
          <p:nvPr>
            <p:ph type="title"/>
          </p:nvPr>
        </p:nvSpPr>
        <p:spPr/>
        <p:txBody>
          <a:bodyPr/>
          <a:lstStyle/>
          <a:p>
            <a:r>
              <a:rPr lang="en-US" dirty="0"/>
              <a:t>TDL Properties</a:t>
            </a:r>
          </a:p>
        </p:txBody>
      </p:sp>
      <p:sp>
        <p:nvSpPr>
          <p:cNvPr id="3" name="Content Placeholder 2">
            <a:extLst>
              <a:ext uri="{FF2B5EF4-FFF2-40B4-BE49-F238E27FC236}">
                <a16:creationId xmlns:a16="http://schemas.microsoft.com/office/drawing/2014/main" id="{F70075F7-CDA9-4084-80A1-C35567F339A2}"/>
              </a:ext>
            </a:extLst>
          </p:cNvPr>
          <p:cNvSpPr>
            <a:spLocks noGrp="1"/>
          </p:cNvSpPr>
          <p:nvPr>
            <p:ph idx="1"/>
          </p:nvPr>
        </p:nvSpPr>
        <p:spPr/>
        <p:txBody>
          <a:bodyPr>
            <a:normAutofit fontScale="85000" lnSpcReduction="20000"/>
          </a:bodyPr>
          <a:lstStyle/>
          <a:p>
            <a:r>
              <a:rPr lang="en-US" dirty="0"/>
              <a:t>TDL is not Turing-complete</a:t>
            </a:r>
          </a:p>
          <a:p>
            <a:pPr lvl="1"/>
            <a:r>
              <a:rPr lang="en-US" dirty="0"/>
              <a:t>It does not support loops or recursion</a:t>
            </a:r>
          </a:p>
          <a:p>
            <a:pPr lvl="1"/>
            <a:r>
              <a:rPr lang="en-US" dirty="0"/>
              <a:t>Instead use opaque function for sophisticated computation</a:t>
            </a:r>
          </a:p>
          <a:p>
            <a:r>
              <a:rPr lang="en-US" dirty="0"/>
              <a:t>TDL can describe 134/139 </a:t>
            </a:r>
            <a:r>
              <a:rPr lang="en-US" dirty="0" err="1"/>
              <a:t>MXNet</a:t>
            </a:r>
            <a:r>
              <a:rPr lang="en-US" dirty="0"/>
              <a:t> v0.11 operators</a:t>
            </a:r>
          </a:p>
          <a:p>
            <a:pPr lvl="1"/>
            <a:r>
              <a:rPr lang="en-US" dirty="0"/>
              <a:t>77 simple element-wise operators, 2 use the opaque function, and 11 have output reductions</a:t>
            </a:r>
          </a:p>
          <a:p>
            <a:pPr lvl="1"/>
            <a:r>
              <a:rPr lang="en-US" dirty="0"/>
              <a:t>Most need fewer than three lines of code</a:t>
            </a:r>
          </a:p>
          <a:p>
            <a:r>
              <a:rPr lang="en-US" dirty="0"/>
              <a:t>Tofu does not have a prototype for TensorFlow, but can describe 257/341 TensorFlow operators</a:t>
            </a:r>
          </a:p>
          <a:p>
            <a:pPr lvl="1"/>
            <a:r>
              <a:rPr lang="en-US" dirty="0"/>
              <a:t>140 element-wise operators and 22 use the opaque function</a:t>
            </a:r>
          </a:p>
          <a:p>
            <a:r>
              <a:rPr lang="en-US" dirty="0"/>
              <a:t>Three categories that TDL cannot describe:</a:t>
            </a:r>
          </a:p>
          <a:p>
            <a:pPr lvl="1"/>
            <a:r>
              <a:rPr lang="en-US" dirty="0"/>
              <a:t>Sparse tensor manipulations</a:t>
            </a:r>
          </a:p>
          <a:p>
            <a:pPr lvl="1"/>
            <a:r>
              <a:rPr lang="en-US" dirty="0"/>
              <a:t>Operators with dynamic output shapes (none in </a:t>
            </a:r>
            <a:r>
              <a:rPr lang="en-US" dirty="0" err="1"/>
              <a:t>MXNet</a:t>
            </a:r>
            <a:r>
              <a:rPr lang="en-US" dirty="0"/>
              <a:t>)</a:t>
            </a:r>
          </a:p>
          <a:p>
            <a:pPr lvl="1"/>
            <a:r>
              <a:rPr lang="en-US" dirty="0"/>
              <a:t>Operators requiring data-dependent indexing (none in </a:t>
            </a:r>
            <a:r>
              <a:rPr lang="en-US" dirty="0" err="1"/>
              <a:t>MXNet</a:t>
            </a:r>
            <a:r>
              <a:rPr lang="en-US" dirty="0"/>
              <a:t>)</a:t>
            </a:r>
          </a:p>
          <a:p>
            <a:pPr lvl="1"/>
            <a:endParaRPr lang="en-US" dirty="0"/>
          </a:p>
        </p:txBody>
      </p:sp>
      <p:sp>
        <p:nvSpPr>
          <p:cNvPr id="4" name="Date Placeholder 3">
            <a:extLst>
              <a:ext uri="{FF2B5EF4-FFF2-40B4-BE49-F238E27FC236}">
                <a16:creationId xmlns:a16="http://schemas.microsoft.com/office/drawing/2014/main" id="{9E4B0D2B-BB63-46B6-8C26-503834C0A31C}"/>
              </a:ext>
            </a:extLst>
          </p:cNvPr>
          <p:cNvSpPr>
            <a:spLocks noGrp="1"/>
          </p:cNvSpPr>
          <p:nvPr>
            <p:ph type="dt" sz="half" idx="10"/>
          </p:nvPr>
        </p:nvSpPr>
        <p:spPr/>
        <p:txBody>
          <a:bodyPr/>
          <a:lstStyle/>
          <a:p>
            <a:fld id="{2076D3A3-091C-5A44-967E-898C9AADDEA5}" type="datetime1">
              <a:rPr lang="en-US" smtClean="0"/>
              <a:t>2/2/2020</a:t>
            </a:fld>
            <a:endParaRPr lang="en-US"/>
          </a:p>
        </p:txBody>
      </p:sp>
      <p:sp>
        <p:nvSpPr>
          <p:cNvPr id="5" name="Footer Placeholder 4">
            <a:extLst>
              <a:ext uri="{FF2B5EF4-FFF2-40B4-BE49-F238E27FC236}">
                <a16:creationId xmlns:a16="http://schemas.microsoft.com/office/drawing/2014/main" id="{6F7B4EF9-103E-418F-8F77-D53B387EB352}"/>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D9D90455-C95B-4314-A81E-A0DE1284E0F4}"/>
              </a:ext>
            </a:extLst>
          </p:cNvPr>
          <p:cNvSpPr>
            <a:spLocks noGrp="1"/>
          </p:cNvSpPr>
          <p:nvPr>
            <p:ph type="sldNum" sz="quarter" idx="12"/>
          </p:nvPr>
        </p:nvSpPr>
        <p:spPr/>
        <p:txBody>
          <a:bodyPr/>
          <a:lstStyle/>
          <a:p>
            <a:fld id="{4EEF9975-6C58-5C4C-8961-54FFA2646BAA}" type="slidenum">
              <a:rPr lang="en-US" smtClean="0"/>
              <a:t>46</a:t>
            </a:fld>
            <a:endParaRPr lang="en-US"/>
          </a:p>
        </p:txBody>
      </p:sp>
    </p:spTree>
    <p:extLst>
      <p:ext uri="{BB962C8B-B14F-4D97-AF65-F5344CB8AC3E}">
        <p14:creationId xmlns:p14="http://schemas.microsoft.com/office/powerpoint/2010/main" val="4750601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EEBA-1019-4080-B69D-CDC23C9D527C}"/>
              </a:ext>
            </a:extLst>
          </p:cNvPr>
          <p:cNvSpPr>
            <a:spLocks noGrp="1"/>
          </p:cNvSpPr>
          <p:nvPr>
            <p:ph type="title"/>
          </p:nvPr>
        </p:nvSpPr>
        <p:spPr/>
        <p:txBody>
          <a:bodyPr/>
          <a:lstStyle/>
          <a:p>
            <a:r>
              <a:rPr lang="en-US" dirty="0"/>
              <a:t>Analyzing TDL Descriptions</a:t>
            </a:r>
          </a:p>
        </p:txBody>
      </p:sp>
      <p:sp>
        <p:nvSpPr>
          <p:cNvPr id="3" name="Content Placeholder 2">
            <a:extLst>
              <a:ext uri="{FF2B5EF4-FFF2-40B4-BE49-F238E27FC236}">
                <a16:creationId xmlns:a16="http://schemas.microsoft.com/office/drawing/2014/main" id="{11AEA760-C268-41D8-8C48-85533DDFCD1E}"/>
              </a:ext>
            </a:extLst>
          </p:cNvPr>
          <p:cNvSpPr>
            <a:spLocks noGrp="1"/>
          </p:cNvSpPr>
          <p:nvPr>
            <p:ph idx="1"/>
          </p:nvPr>
        </p:nvSpPr>
        <p:spPr/>
        <p:txBody>
          <a:bodyPr>
            <a:normAutofit fontScale="77500" lnSpcReduction="20000"/>
          </a:bodyPr>
          <a:lstStyle/>
          <a:p>
            <a:r>
              <a:rPr lang="en-US" dirty="0"/>
              <a:t>Basic partition strategy only uses 2 workers</a:t>
            </a:r>
          </a:p>
          <a:p>
            <a:r>
              <a:rPr lang="en-US" dirty="0"/>
              <a:t>Partition strategy specified by describing input tensor regions required by each worker</a:t>
            </a:r>
          </a:p>
          <a:p>
            <a:pPr lvl="1"/>
            <a:r>
              <a:rPr lang="en-US" dirty="0"/>
              <a:t>Using concrete ranges in inefficient, so use symbolic interval analysis on abstract domain</a:t>
            </a:r>
          </a:p>
          <a:p>
            <a:r>
              <a:rPr lang="en-US" dirty="0"/>
              <a:t>Symbolic interval analysis uses a symbolic interval as an affine transformation of symbolic upper bounds</a:t>
            </a:r>
          </a:p>
          <a:p>
            <a:pPr lvl="1"/>
            <a:r>
              <a:rPr lang="en-US" dirty="0"/>
              <a:t>Affine transformation maps an affine space onto itself that preserves dimensions and ratios of lengths</a:t>
            </a:r>
          </a:p>
          <a:p>
            <a:pPr lvl="1"/>
            <a:r>
              <a:rPr lang="en-US" dirty="0"/>
              <a:t>As of the paper, they did not encounter non-affine operations among </a:t>
            </a:r>
            <a:r>
              <a:rPr lang="en-US" dirty="0" err="1"/>
              <a:t>MXNet</a:t>
            </a:r>
            <a:r>
              <a:rPr lang="en-US" dirty="0"/>
              <a:t> operators</a:t>
            </a:r>
          </a:p>
          <a:p>
            <a:r>
              <a:rPr lang="en-US" dirty="0"/>
              <a:t>Two cases for input regions</a:t>
            </a:r>
          </a:p>
          <a:p>
            <a:pPr lvl="1"/>
            <a:r>
              <a:rPr lang="en-US" dirty="0"/>
              <a:t>Case 1: partition-n-reduce without the reduction step</a:t>
            </a:r>
          </a:p>
          <a:p>
            <a:pPr lvl="2"/>
            <a:r>
              <a:rPr lang="en-US" dirty="0"/>
              <a:t>Each partition calculates input regions needed to compute half the output tensor</a:t>
            </a:r>
          </a:p>
          <a:p>
            <a:pPr lvl="2"/>
            <a:r>
              <a:rPr lang="en-US" dirty="0"/>
              <a:t>In (a) from earlier example, each worker reads half the data and the entire filter tensor</a:t>
            </a:r>
          </a:p>
          <a:p>
            <a:pPr lvl="1"/>
            <a:r>
              <a:rPr lang="en-US" dirty="0"/>
              <a:t>Case 2: partition-n-reduce with the reduction step</a:t>
            </a:r>
          </a:p>
          <a:p>
            <a:pPr lvl="2"/>
            <a:r>
              <a:rPr lang="en-US" dirty="0"/>
              <a:t>Partition along a reduction dimension</a:t>
            </a:r>
          </a:p>
          <a:p>
            <a:pPr lvl="2"/>
            <a:r>
              <a:rPr lang="en-US" dirty="0"/>
              <a:t>In (b) from earlier example, each tensor reads half the data and half the filter</a:t>
            </a:r>
          </a:p>
        </p:txBody>
      </p:sp>
      <p:sp>
        <p:nvSpPr>
          <p:cNvPr id="4" name="Date Placeholder 3">
            <a:extLst>
              <a:ext uri="{FF2B5EF4-FFF2-40B4-BE49-F238E27FC236}">
                <a16:creationId xmlns:a16="http://schemas.microsoft.com/office/drawing/2014/main" id="{E0DFFEA1-2A5E-407F-9703-BD391B6B90E9}"/>
              </a:ext>
            </a:extLst>
          </p:cNvPr>
          <p:cNvSpPr>
            <a:spLocks noGrp="1"/>
          </p:cNvSpPr>
          <p:nvPr>
            <p:ph type="dt" sz="half" idx="10"/>
          </p:nvPr>
        </p:nvSpPr>
        <p:spPr/>
        <p:txBody>
          <a:bodyPr/>
          <a:lstStyle/>
          <a:p>
            <a:fld id="{2076D3A3-091C-5A44-967E-898C9AADDEA5}" type="datetime1">
              <a:rPr lang="en-US" smtClean="0"/>
              <a:t>2/2/2020</a:t>
            </a:fld>
            <a:endParaRPr lang="en-US"/>
          </a:p>
        </p:txBody>
      </p:sp>
      <p:sp>
        <p:nvSpPr>
          <p:cNvPr id="5" name="Footer Placeholder 4">
            <a:extLst>
              <a:ext uri="{FF2B5EF4-FFF2-40B4-BE49-F238E27FC236}">
                <a16:creationId xmlns:a16="http://schemas.microsoft.com/office/drawing/2014/main" id="{725D8A59-8DDF-4E1D-840D-53579DEBD566}"/>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9EA6E85F-9003-4987-ADE4-88280A177C2B}"/>
              </a:ext>
            </a:extLst>
          </p:cNvPr>
          <p:cNvSpPr>
            <a:spLocks noGrp="1"/>
          </p:cNvSpPr>
          <p:nvPr>
            <p:ph type="sldNum" sz="quarter" idx="12"/>
          </p:nvPr>
        </p:nvSpPr>
        <p:spPr/>
        <p:txBody>
          <a:bodyPr/>
          <a:lstStyle/>
          <a:p>
            <a:fld id="{4EEF9975-6C58-5C4C-8961-54FFA2646BAA}" type="slidenum">
              <a:rPr lang="en-US" smtClean="0"/>
              <a:t>47</a:t>
            </a:fld>
            <a:endParaRPr lang="en-US"/>
          </a:p>
        </p:txBody>
      </p:sp>
    </p:spTree>
    <p:extLst>
      <p:ext uri="{BB962C8B-B14F-4D97-AF65-F5344CB8AC3E}">
        <p14:creationId xmlns:p14="http://schemas.microsoft.com/office/powerpoint/2010/main" val="20554346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94E3F-85CF-4E60-84F7-DF70DE88ED90}"/>
              </a:ext>
            </a:extLst>
          </p:cNvPr>
          <p:cNvSpPr>
            <a:spLocks noGrp="1"/>
          </p:cNvSpPr>
          <p:nvPr>
            <p:ph type="title"/>
          </p:nvPr>
        </p:nvSpPr>
        <p:spPr/>
        <p:txBody>
          <a:bodyPr/>
          <a:lstStyle/>
          <a:p>
            <a:r>
              <a:rPr lang="en-US" dirty="0"/>
              <a:t>Recursive Partitioning</a:t>
            </a:r>
          </a:p>
        </p:txBody>
      </p:sp>
      <p:sp>
        <p:nvSpPr>
          <p:cNvPr id="3" name="Content Placeholder 2">
            <a:extLst>
              <a:ext uri="{FF2B5EF4-FFF2-40B4-BE49-F238E27FC236}">
                <a16:creationId xmlns:a16="http://schemas.microsoft.com/office/drawing/2014/main" id="{E5033DE3-61A7-4BE9-A0E9-0B5EA1C9D09F}"/>
              </a:ext>
            </a:extLst>
          </p:cNvPr>
          <p:cNvSpPr>
            <a:spLocks noGrp="1"/>
          </p:cNvSpPr>
          <p:nvPr>
            <p:ph idx="1"/>
          </p:nvPr>
        </p:nvSpPr>
        <p:spPr>
          <a:xfrm>
            <a:off x="838200" y="3208411"/>
            <a:ext cx="10515600" cy="3147940"/>
          </a:xfrm>
        </p:spPr>
        <p:txBody>
          <a:bodyPr>
            <a:normAutofit fontScale="92500" lnSpcReduction="10000"/>
          </a:bodyPr>
          <a:lstStyle/>
          <a:p>
            <a:r>
              <a:rPr lang="en-US" dirty="0"/>
              <a:t>Steps for recursive optimization algorithm with 2</a:t>
            </a:r>
            <a:r>
              <a:rPr lang="en-US" baseline="30000" dirty="0"/>
              <a:t>m</a:t>
            </a:r>
            <a:r>
              <a:rPr lang="en-US" dirty="0"/>
              <a:t> GPUs:</a:t>
            </a:r>
          </a:p>
          <a:p>
            <a:pPr lvl="1"/>
            <a:r>
              <a:rPr lang="en-US" dirty="0"/>
              <a:t>1. Run DP algorithm with coarsening to partition G for two worker groups of 2</a:t>
            </a:r>
            <a:r>
              <a:rPr lang="en-US" baseline="30000" dirty="0"/>
              <a:t>m-1</a:t>
            </a:r>
            <a:r>
              <a:rPr lang="en-US" dirty="0"/>
              <a:t> workers, with each tensor only partitioned along one dimension</a:t>
            </a:r>
          </a:p>
          <a:p>
            <a:pPr lvl="1"/>
            <a:r>
              <a:rPr lang="en-US" dirty="0"/>
              <a:t>2. Consider partitioned dataflow graph as two halves, G</a:t>
            </a:r>
            <a:r>
              <a:rPr lang="en-US" baseline="-25000" dirty="0"/>
              <a:t>0</a:t>
            </a:r>
            <a:r>
              <a:rPr lang="en-US" dirty="0"/>
              <a:t> and G</a:t>
            </a:r>
            <a:r>
              <a:rPr lang="en-US" baseline="-25000" dirty="0"/>
              <a:t>1</a:t>
            </a:r>
            <a:r>
              <a:rPr lang="en-US" dirty="0"/>
              <a:t>, where each half also contains data from the other group as extra input tensors</a:t>
            </a:r>
          </a:p>
          <a:p>
            <a:pPr lvl="1"/>
            <a:r>
              <a:rPr lang="en-US" dirty="0"/>
              <a:t>3. Repeat step 1 on G</a:t>
            </a:r>
            <a:r>
              <a:rPr lang="en-US" baseline="-25000" dirty="0"/>
              <a:t>0</a:t>
            </a:r>
            <a:r>
              <a:rPr lang="en-US" dirty="0"/>
              <a:t> and apply partition result to G</a:t>
            </a:r>
            <a:r>
              <a:rPr lang="en-US" baseline="-25000" dirty="0"/>
              <a:t>1</a:t>
            </a:r>
            <a:r>
              <a:rPr lang="en-US" dirty="0"/>
              <a:t>until there is only one worker per group</a:t>
            </a:r>
          </a:p>
          <a:p>
            <a:r>
              <a:rPr lang="en-US" dirty="0"/>
              <a:t>Search time significantly decreased with recursion due to partitioning along only dimension at each step</a:t>
            </a:r>
          </a:p>
        </p:txBody>
      </p:sp>
      <p:sp>
        <p:nvSpPr>
          <p:cNvPr id="4" name="Date Placeholder 3">
            <a:extLst>
              <a:ext uri="{FF2B5EF4-FFF2-40B4-BE49-F238E27FC236}">
                <a16:creationId xmlns:a16="http://schemas.microsoft.com/office/drawing/2014/main" id="{EBA7D78B-E869-4DCD-8885-EDD642F644C1}"/>
              </a:ext>
            </a:extLst>
          </p:cNvPr>
          <p:cNvSpPr>
            <a:spLocks noGrp="1"/>
          </p:cNvSpPr>
          <p:nvPr>
            <p:ph type="dt" sz="half" idx="10"/>
          </p:nvPr>
        </p:nvSpPr>
        <p:spPr/>
        <p:txBody>
          <a:bodyPr/>
          <a:lstStyle/>
          <a:p>
            <a:fld id="{2076D3A3-091C-5A44-967E-898C9AADDEA5}" type="datetime1">
              <a:rPr lang="en-US" smtClean="0"/>
              <a:t>2/2/2020</a:t>
            </a:fld>
            <a:endParaRPr lang="en-US"/>
          </a:p>
        </p:txBody>
      </p:sp>
      <p:sp>
        <p:nvSpPr>
          <p:cNvPr id="5" name="Footer Placeholder 4">
            <a:extLst>
              <a:ext uri="{FF2B5EF4-FFF2-40B4-BE49-F238E27FC236}">
                <a16:creationId xmlns:a16="http://schemas.microsoft.com/office/drawing/2014/main" id="{A65E619F-5DDE-4791-8A02-340D988928EB}"/>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202494C1-3D76-4F5E-9FCA-35575BF344E2}"/>
              </a:ext>
            </a:extLst>
          </p:cNvPr>
          <p:cNvSpPr>
            <a:spLocks noGrp="1"/>
          </p:cNvSpPr>
          <p:nvPr>
            <p:ph type="sldNum" sz="quarter" idx="12"/>
          </p:nvPr>
        </p:nvSpPr>
        <p:spPr/>
        <p:txBody>
          <a:bodyPr/>
          <a:lstStyle/>
          <a:p>
            <a:fld id="{4EEF9975-6C58-5C4C-8961-54FFA2646BAA}" type="slidenum">
              <a:rPr lang="en-US" smtClean="0"/>
              <a:t>48</a:t>
            </a:fld>
            <a:endParaRPr lang="en-US"/>
          </a:p>
        </p:txBody>
      </p:sp>
      <p:pic>
        <p:nvPicPr>
          <p:cNvPr id="7" name="Picture 6">
            <a:extLst>
              <a:ext uri="{FF2B5EF4-FFF2-40B4-BE49-F238E27FC236}">
                <a16:creationId xmlns:a16="http://schemas.microsoft.com/office/drawing/2014/main" id="{4B3EDD05-E978-4357-889D-F4C132C00B03}"/>
              </a:ext>
            </a:extLst>
          </p:cNvPr>
          <p:cNvPicPr>
            <a:picLocks noChangeAspect="1"/>
          </p:cNvPicPr>
          <p:nvPr/>
        </p:nvPicPr>
        <p:blipFill>
          <a:blip r:embed="rId3"/>
          <a:stretch>
            <a:fillRect/>
          </a:stretch>
        </p:blipFill>
        <p:spPr>
          <a:xfrm>
            <a:off x="3854366" y="1414136"/>
            <a:ext cx="4299034" cy="1794275"/>
          </a:xfrm>
          <a:prstGeom prst="rect">
            <a:avLst/>
          </a:prstGeom>
        </p:spPr>
      </p:pic>
    </p:spTree>
    <p:extLst>
      <p:ext uri="{BB962C8B-B14F-4D97-AF65-F5344CB8AC3E}">
        <p14:creationId xmlns:p14="http://schemas.microsoft.com/office/powerpoint/2010/main" val="42102630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44816-C804-4A33-9C30-86142B99706F}"/>
              </a:ext>
            </a:extLst>
          </p:cNvPr>
          <p:cNvSpPr>
            <a:spLocks noGrp="1"/>
          </p:cNvSpPr>
          <p:nvPr>
            <p:ph type="title"/>
          </p:nvPr>
        </p:nvSpPr>
        <p:spPr/>
        <p:txBody>
          <a:bodyPr/>
          <a:lstStyle/>
          <a:p>
            <a:r>
              <a:rPr lang="en-US" dirty="0"/>
              <a:t>Optimizations in Generating Partitioned Graph</a:t>
            </a:r>
          </a:p>
        </p:txBody>
      </p:sp>
      <p:sp>
        <p:nvSpPr>
          <p:cNvPr id="3" name="Content Placeholder 2">
            <a:extLst>
              <a:ext uri="{FF2B5EF4-FFF2-40B4-BE49-F238E27FC236}">
                <a16:creationId xmlns:a16="http://schemas.microsoft.com/office/drawing/2014/main" id="{A0E7F8AF-EC24-4FF7-9C6F-0F6EAE493E4F}"/>
              </a:ext>
            </a:extLst>
          </p:cNvPr>
          <p:cNvSpPr>
            <a:spLocks noGrp="1"/>
          </p:cNvSpPr>
          <p:nvPr>
            <p:ph idx="1"/>
          </p:nvPr>
        </p:nvSpPr>
        <p:spPr/>
        <p:txBody>
          <a:bodyPr>
            <a:normAutofit fontScale="85000" lnSpcReduction="20000"/>
          </a:bodyPr>
          <a:lstStyle/>
          <a:p>
            <a:r>
              <a:rPr lang="en-US" dirty="0"/>
              <a:t>Leveraging the existing memory planner</a:t>
            </a:r>
          </a:p>
          <a:p>
            <a:pPr lvl="1"/>
            <a:r>
              <a:rPr lang="en-US" dirty="0"/>
              <a:t>Operators can reuse memory buffers when they have a dependency</a:t>
            </a:r>
          </a:p>
          <a:p>
            <a:pPr lvl="1"/>
            <a:r>
              <a:rPr lang="en-US" dirty="0"/>
              <a:t>Naïve graph generation may remove direct dependencies</a:t>
            </a:r>
          </a:p>
          <a:p>
            <a:pPr lvl="1"/>
            <a:r>
              <a:rPr lang="en-US" dirty="0"/>
              <a:t>To fix, Tofu maintains original operator dependencies by generating extra control dependencies (red dashed lines)</a:t>
            </a:r>
          </a:p>
          <a:p>
            <a:r>
              <a:rPr lang="en-US" dirty="0"/>
              <a:t>Fusing operators for remote data fetch</a:t>
            </a:r>
          </a:p>
          <a:p>
            <a:pPr lvl="1"/>
            <a:r>
              <a:rPr lang="en-US" dirty="0"/>
              <a:t>Naïve graphs use split to extract input regions from other workers and copy data to local workers</a:t>
            </a:r>
          </a:p>
          <a:p>
            <a:pPr lvl="1"/>
            <a:r>
              <a:rPr lang="en-US" dirty="0"/>
              <a:t>Tofu uses custom GPU kernel called </a:t>
            </a:r>
            <a:r>
              <a:rPr lang="en-US" dirty="0" err="1"/>
              <a:t>MultiFetch</a:t>
            </a:r>
            <a:r>
              <a:rPr lang="en-US" dirty="0"/>
              <a:t> to retrieve remote data and assemble input region in-place using CUDA Unified Virtual Addressing (UVA)</a:t>
            </a:r>
          </a:p>
          <a:p>
            <a:pPr lvl="1"/>
            <a:r>
              <a:rPr lang="en-US" dirty="0"/>
              <a:t>CUDA UVA allows kernels on one GPU to directly access memory on another</a:t>
            </a:r>
          </a:p>
          <a:p>
            <a:r>
              <a:rPr lang="en-US" dirty="0"/>
              <a:t>Spread out reduction workload to all GPUs (all-reduce) for output reduction</a:t>
            </a:r>
          </a:p>
          <a:p>
            <a:r>
              <a:rPr lang="en-US" dirty="0"/>
              <a:t>Delay execution of remote fetch operator since </a:t>
            </a:r>
            <a:r>
              <a:rPr lang="en-US" dirty="0" err="1"/>
              <a:t>MXNet</a:t>
            </a:r>
            <a:r>
              <a:rPr lang="en-US" dirty="0"/>
              <a:t> scheduler may execute much earlier than required</a:t>
            </a:r>
          </a:p>
        </p:txBody>
      </p:sp>
      <p:sp>
        <p:nvSpPr>
          <p:cNvPr id="4" name="Date Placeholder 3">
            <a:extLst>
              <a:ext uri="{FF2B5EF4-FFF2-40B4-BE49-F238E27FC236}">
                <a16:creationId xmlns:a16="http://schemas.microsoft.com/office/drawing/2014/main" id="{ECCAA2D0-68FC-4847-8981-534317043BFD}"/>
              </a:ext>
            </a:extLst>
          </p:cNvPr>
          <p:cNvSpPr>
            <a:spLocks noGrp="1"/>
          </p:cNvSpPr>
          <p:nvPr>
            <p:ph type="dt" sz="half" idx="10"/>
          </p:nvPr>
        </p:nvSpPr>
        <p:spPr/>
        <p:txBody>
          <a:bodyPr/>
          <a:lstStyle/>
          <a:p>
            <a:fld id="{2076D3A3-091C-5A44-967E-898C9AADDEA5}" type="datetime1">
              <a:rPr lang="en-US" smtClean="0"/>
              <a:t>2/2/2020</a:t>
            </a:fld>
            <a:endParaRPr lang="en-US"/>
          </a:p>
        </p:txBody>
      </p:sp>
      <p:sp>
        <p:nvSpPr>
          <p:cNvPr id="5" name="Footer Placeholder 4">
            <a:extLst>
              <a:ext uri="{FF2B5EF4-FFF2-40B4-BE49-F238E27FC236}">
                <a16:creationId xmlns:a16="http://schemas.microsoft.com/office/drawing/2014/main" id="{0E905352-58C0-44CC-98F9-86C3A6D9D2A8}"/>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51411591-A7ED-44B8-8252-63E769B4061F}"/>
              </a:ext>
            </a:extLst>
          </p:cNvPr>
          <p:cNvSpPr>
            <a:spLocks noGrp="1"/>
          </p:cNvSpPr>
          <p:nvPr>
            <p:ph type="sldNum" sz="quarter" idx="12"/>
          </p:nvPr>
        </p:nvSpPr>
        <p:spPr/>
        <p:txBody>
          <a:bodyPr/>
          <a:lstStyle/>
          <a:p>
            <a:fld id="{4EEF9975-6C58-5C4C-8961-54FFA2646BAA}" type="slidenum">
              <a:rPr lang="en-US" smtClean="0"/>
              <a:t>49</a:t>
            </a:fld>
            <a:endParaRPr lang="en-US"/>
          </a:p>
        </p:txBody>
      </p:sp>
      <p:pic>
        <p:nvPicPr>
          <p:cNvPr id="7" name="Picture 6">
            <a:extLst>
              <a:ext uri="{FF2B5EF4-FFF2-40B4-BE49-F238E27FC236}">
                <a16:creationId xmlns:a16="http://schemas.microsoft.com/office/drawing/2014/main" id="{0D0AB407-6E6F-4E08-983B-385ABEE894EE}"/>
              </a:ext>
            </a:extLst>
          </p:cNvPr>
          <p:cNvPicPr>
            <a:picLocks noChangeAspect="1"/>
          </p:cNvPicPr>
          <p:nvPr/>
        </p:nvPicPr>
        <p:blipFill>
          <a:blip r:embed="rId3"/>
          <a:stretch>
            <a:fillRect/>
          </a:stretch>
        </p:blipFill>
        <p:spPr>
          <a:xfrm>
            <a:off x="6904567" y="1289050"/>
            <a:ext cx="4034896" cy="892676"/>
          </a:xfrm>
          <a:prstGeom prst="rect">
            <a:avLst/>
          </a:prstGeom>
        </p:spPr>
      </p:pic>
    </p:spTree>
    <p:extLst>
      <p:ext uri="{BB962C8B-B14F-4D97-AF65-F5344CB8AC3E}">
        <p14:creationId xmlns:p14="http://schemas.microsoft.com/office/powerpoint/2010/main" val="1095714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F673F-E44B-5346-B64C-8904F549D3C5}"/>
              </a:ext>
            </a:extLst>
          </p:cNvPr>
          <p:cNvSpPr>
            <a:spLocks noGrp="1"/>
          </p:cNvSpPr>
          <p:nvPr>
            <p:ph type="title"/>
          </p:nvPr>
        </p:nvSpPr>
        <p:spPr/>
        <p:txBody>
          <a:bodyPr/>
          <a:lstStyle/>
          <a:p>
            <a:r>
              <a:rPr lang="en-US" dirty="0"/>
              <a:t>Background  Vanilla </a:t>
            </a:r>
            <a:r>
              <a:rPr lang="en-US" dirty="0">
                <a:latin typeface="Gill Sans" panose="020B0502020104020203" pitchFamily="34" charset="-79"/>
                <a:cs typeface="Gill Sans" panose="020B0502020104020203" pitchFamily="34" charset="-79"/>
              </a:rPr>
              <a:t>Model parallelism </a:t>
            </a:r>
            <a:endParaRPr lang="en-US" dirty="0"/>
          </a:p>
        </p:txBody>
      </p:sp>
      <p:sp>
        <p:nvSpPr>
          <p:cNvPr id="3" name="Content Placeholder 2">
            <a:extLst>
              <a:ext uri="{FF2B5EF4-FFF2-40B4-BE49-F238E27FC236}">
                <a16:creationId xmlns:a16="http://schemas.microsoft.com/office/drawing/2014/main" id="{8887988A-60DC-9C41-BE6E-18160F1AE1E6}"/>
              </a:ext>
            </a:extLst>
          </p:cNvPr>
          <p:cNvSpPr>
            <a:spLocks noGrp="1"/>
          </p:cNvSpPr>
          <p:nvPr>
            <p:ph idx="1"/>
          </p:nvPr>
        </p:nvSpPr>
        <p:spPr>
          <a:xfrm>
            <a:off x="838200" y="1825625"/>
            <a:ext cx="5257800" cy="4351338"/>
          </a:xfrm>
        </p:spPr>
        <p:txBody>
          <a:bodyPr anchor="t"/>
          <a:lstStyle/>
          <a:p>
            <a:r>
              <a:rPr lang="en-US" sz="2400" dirty="0">
                <a:latin typeface="Gill Sans" panose="020B0502020104020203" pitchFamily="34" charset="-79"/>
                <a:cs typeface="Gill Sans" panose="020B0502020104020203" pitchFamily="34" charset="-79"/>
              </a:rPr>
              <a:t>Partitions operators</a:t>
            </a:r>
          </a:p>
          <a:p>
            <a:r>
              <a:rPr lang="en-US" sz="2400" dirty="0">
                <a:latin typeface="Gill Sans" panose="020B0502020104020203" pitchFamily="34" charset="-79"/>
                <a:cs typeface="Gill Sans" panose="020B0502020104020203" pitchFamily="34" charset="-79"/>
              </a:rPr>
              <a:t>Each worker updates a subset of parameters for all inputs</a:t>
            </a:r>
          </a:p>
          <a:p>
            <a:r>
              <a:rPr lang="en-US" sz="2400" dirty="0"/>
              <a:t>The amount of data communicated is the size of intermediate outputs (and corresponding gradients) that need to be sent across workers</a:t>
            </a:r>
            <a:endParaRPr lang="en-US" sz="2400" dirty="0">
              <a:latin typeface="Gill Sans" panose="020B0502020104020203" pitchFamily="34" charset="-79"/>
              <a:cs typeface="Gill Sans" panose="020B0502020104020203" pitchFamily="34" charset="-79"/>
            </a:endParaRPr>
          </a:p>
          <a:p>
            <a:pPr marL="0" indent="0">
              <a:buNone/>
            </a:pPr>
            <a:endParaRPr lang="en-US" dirty="0"/>
          </a:p>
        </p:txBody>
      </p:sp>
      <p:sp>
        <p:nvSpPr>
          <p:cNvPr id="4" name="Date Placeholder 3">
            <a:extLst>
              <a:ext uri="{FF2B5EF4-FFF2-40B4-BE49-F238E27FC236}">
                <a16:creationId xmlns:a16="http://schemas.microsoft.com/office/drawing/2014/main" id="{6F03BDE4-BCF2-EF4A-BB0A-B6A100B2B6D5}"/>
              </a:ext>
            </a:extLst>
          </p:cNvPr>
          <p:cNvSpPr>
            <a:spLocks noGrp="1"/>
          </p:cNvSpPr>
          <p:nvPr>
            <p:ph type="dt" sz="half" idx="10"/>
          </p:nvPr>
        </p:nvSpPr>
        <p:spPr/>
        <p:txBody>
          <a:bodyPr/>
          <a:lstStyle/>
          <a:p>
            <a:fld id="{2076D3A3-091C-5A44-967E-898C9AADDEA5}" type="datetime1">
              <a:rPr lang="en-US" smtClean="0"/>
              <a:t>2/2/2020</a:t>
            </a:fld>
            <a:endParaRPr lang="en-US"/>
          </a:p>
        </p:txBody>
      </p:sp>
      <p:sp>
        <p:nvSpPr>
          <p:cNvPr id="5" name="Footer Placeholder 4">
            <a:extLst>
              <a:ext uri="{FF2B5EF4-FFF2-40B4-BE49-F238E27FC236}">
                <a16:creationId xmlns:a16="http://schemas.microsoft.com/office/drawing/2014/main" id="{0059DCCF-D4A3-FA41-9BE7-2C1763B7BA18}"/>
              </a:ext>
            </a:extLst>
          </p:cNvPr>
          <p:cNvSpPr>
            <a:spLocks noGrp="1"/>
          </p:cNvSpPr>
          <p:nvPr>
            <p:ph type="ftr" sz="quarter" idx="11"/>
          </p:nvPr>
        </p:nvSpPr>
        <p:spPr/>
        <p:txBody>
          <a:bodyPr/>
          <a:lstStyle/>
          <a:p>
            <a:r>
              <a:rPr lang="en-US" dirty="0"/>
              <a:t>EECS 598 – W19</a:t>
            </a:r>
          </a:p>
        </p:txBody>
      </p:sp>
      <p:sp>
        <p:nvSpPr>
          <p:cNvPr id="6" name="Slide Number Placeholder 5">
            <a:extLst>
              <a:ext uri="{FF2B5EF4-FFF2-40B4-BE49-F238E27FC236}">
                <a16:creationId xmlns:a16="http://schemas.microsoft.com/office/drawing/2014/main" id="{A46EBA56-1955-8E47-AB55-F9D2282C74BF}"/>
              </a:ext>
            </a:extLst>
          </p:cNvPr>
          <p:cNvSpPr>
            <a:spLocks noGrp="1"/>
          </p:cNvSpPr>
          <p:nvPr>
            <p:ph type="sldNum" sz="quarter" idx="12"/>
          </p:nvPr>
        </p:nvSpPr>
        <p:spPr/>
        <p:txBody>
          <a:bodyPr/>
          <a:lstStyle/>
          <a:p>
            <a:fld id="{4EEF9975-6C58-5C4C-8961-54FFA2646BAA}" type="slidenum">
              <a:rPr lang="en-US" smtClean="0"/>
              <a:t>5</a:t>
            </a:fld>
            <a:endParaRPr lang="en-US"/>
          </a:p>
        </p:txBody>
      </p:sp>
      <p:pic>
        <p:nvPicPr>
          <p:cNvPr id="8" name="Picture 7">
            <a:extLst>
              <a:ext uri="{FF2B5EF4-FFF2-40B4-BE49-F238E27FC236}">
                <a16:creationId xmlns:a16="http://schemas.microsoft.com/office/drawing/2014/main" id="{BF21A77D-D98B-9541-A41A-9776AEBF7C8F}"/>
              </a:ext>
            </a:extLst>
          </p:cNvPr>
          <p:cNvPicPr>
            <a:picLocks noChangeAspect="1"/>
          </p:cNvPicPr>
          <p:nvPr/>
        </p:nvPicPr>
        <p:blipFill>
          <a:blip r:embed="rId2"/>
          <a:stretch>
            <a:fillRect/>
          </a:stretch>
        </p:blipFill>
        <p:spPr>
          <a:xfrm>
            <a:off x="6096000" y="1646238"/>
            <a:ext cx="5880468" cy="3497280"/>
          </a:xfrm>
          <a:prstGeom prst="rect">
            <a:avLst/>
          </a:prstGeom>
        </p:spPr>
      </p:pic>
    </p:spTree>
    <p:extLst>
      <p:ext uri="{BB962C8B-B14F-4D97-AF65-F5344CB8AC3E}">
        <p14:creationId xmlns:p14="http://schemas.microsoft.com/office/powerpoint/2010/main" val="8133489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B0BBE-9BA0-45B3-BC68-57A09F3A8433}"/>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BC3730A5-98ED-4F0E-9E5C-44E903E52E4E}"/>
              </a:ext>
            </a:extLst>
          </p:cNvPr>
          <p:cNvSpPr>
            <a:spLocks noGrp="1"/>
          </p:cNvSpPr>
          <p:nvPr>
            <p:ph idx="1"/>
          </p:nvPr>
        </p:nvSpPr>
        <p:spPr/>
        <p:txBody>
          <a:bodyPr>
            <a:normAutofit fontScale="92500"/>
          </a:bodyPr>
          <a:lstStyle/>
          <a:p>
            <a:r>
              <a:rPr lang="en-US" dirty="0"/>
              <a:t>Evaluated on </a:t>
            </a:r>
            <a:r>
              <a:rPr lang="en-US" dirty="0" err="1"/>
              <a:t>WResNet</a:t>
            </a:r>
            <a:r>
              <a:rPr lang="en-US" dirty="0"/>
              <a:t> and RNN since they are very large models</a:t>
            </a:r>
          </a:p>
          <a:p>
            <a:r>
              <a:rPr lang="en-US" dirty="0"/>
              <a:t>Not evaluated on DNNs that fit into single GPU’s memory</a:t>
            </a:r>
          </a:p>
          <a:p>
            <a:r>
              <a:rPr lang="en-US" dirty="0"/>
              <a:t>Benchmarks tested with a full training iteration including forward/backward propagation and weight update</a:t>
            </a:r>
          </a:p>
          <a:p>
            <a:r>
              <a:rPr lang="en-US" dirty="0"/>
              <a:t>Baseline and alternatives</a:t>
            </a:r>
          </a:p>
          <a:p>
            <a:pPr lvl="1"/>
            <a:r>
              <a:rPr lang="en-US" dirty="0"/>
              <a:t>Ideal: hypothetical baseline assuming each GPU has infinite memory</a:t>
            </a:r>
          </a:p>
          <a:p>
            <a:pPr lvl="2"/>
            <a:r>
              <a:rPr lang="en-US" dirty="0"/>
              <a:t>Simulated by modifying </a:t>
            </a:r>
            <a:r>
              <a:rPr lang="en-US" dirty="0" err="1"/>
              <a:t>MXNet’s</a:t>
            </a:r>
            <a:r>
              <a:rPr lang="en-US" dirty="0"/>
              <a:t> memory allocator to always return the same memory block</a:t>
            </a:r>
          </a:p>
          <a:p>
            <a:pPr lvl="1"/>
            <a:r>
              <a:rPr lang="en-US" dirty="0" err="1"/>
              <a:t>SmallBatch</a:t>
            </a:r>
            <a:r>
              <a:rPr lang="en-US" dirty="0"/>
              <a:t>: reduce mini-batch size to try to fit model into single GPU</a:t>
            </a:r>
          </a:p>
          <a:p>
            <a:pPr lvl="1"/>
            <a:r>
              <a:rPr lang="en-US" dirty="0"/>
              <a:t>Swapping: swaps GPU memory blocks to CPU</a:t>
            </a:r>
          </a:p>
          <a:p>
            <a:pPr lvl="1"/>
            <a:r>
              <a:rPr lang="en-US" dirty="0"/>
              <a:t>Operator Placement: assigns operators to different devices to spread out memory usage-does not perform well for CNN so left out for </a:t>
            </a:r>
            <a:r>
              <a:rPr lang="en-US" dirty="0" err="1"/>
              <a:t>WResNet</a:t>
            </a:r>
            <a:endParaRPr lang="en-US" dirty="0"/>
          </a:p>
        </p:txBody>
      </p:sp>
      <p:sp>
        <p:nvSpPr>
          <p:cNvPr id="4" name="Date Placeholder 3">
            <a:extLst>
              <a:ext uri="{FF2B5EF4-FFF2-40B4-BE49-F238E27FC236}">
                <a16:creationId xmlns:a16="http://schemas.microsoft.com/office/drawing/2014/main" id="{23FEC6BB-E3B0-4BFA-97E4-5559078495FE}"/>
              </a:ext>
            </a:extLst>
          </p:cNvPr>
          <p:cNvSpPr>
            <a:spLocks noGrp="1"/>
          </p:cNvSpPr>
          <p:nvPr>
            <p:ph type="dt" sz="half" idx="10"/>
          </p:nvPr>
        </p:nvSpPr>
        <p:spPr/>
        <p:txBody>
          <a:bodyPr/>
          <a:lstStyle/>
          <a:p>
            <a:fld id="{2076D3A3-091C-5A44-967E-898C9AADDEA5}" type="datetime1">
              <a:rPr lang="en-US" smtClean="0"/>
              <a:t>2/2/2020</a:t>
            </a:fld>
            <a:endParaRPr lang="en-US"/>
          </a:p>
        </p:txBody>
      </p:sp>
      <p:sp>
        <p:nvSpPr>
          <p:cNvPr id="5" name="Footer Placeholder 4">
            <a:extLst>
              <a:ext uri="{FF2B5EF4-FFF2-40B4-BE49-F238E27FC236}">
                <a16:creationId xmlns:a16="http://schemas.microsoft.com/office/drawing/2014/main" id="{705422EF-3940-45F0-9925-926A3607C734}"/>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43FBF57D-840A-4565-8F69-302E6946221D}"/>
              </a:ext>
            </a:extLst>
          </p:cNvPr>
          <p:cNvSpPr>
            <a:spLocks noGrp="1"/>
          </p:cNvSpPr>
          <p:nvPr>
            <p:ph type="sldNum" sz="quarter" idx="12"/>
          </p:nvPr>
        </p:nvSpPr>
        <p:spPr/>
        <p:txBody>
          <a:bodyPr/>
          <a:lstStyle/>
          <a:p>
            <a:fld id="{4EEF9975-6C58-5C4C-8961-54FFA2646BAA}" type="slidenum">
              <a:rPr lang="en-US" smtClean="0"/>
              <a:t>50</a:t>
            </a:fld>
            <a:endParaRPr lang="en-US"/>
          </a:p>
        </p:txBody>
      </p:sp>
    </p:spTree>
    <p:extLst>
      <p:ext uri="{BB962C8B-B14F-4D97-AF65-F5344CB8AC3E}">
        <p14:creationId xmlns:p14="http://schemas.microsoft.com/office/powerpoint/2010/main" val="9243294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E4926-F2B0-7640-B9FA-F206C0EB50BC}"/>
              </a:ext>
            </a:extLst>
          </p:cNvPr>
          <p:cNvSpPr>
            <a:spLocks noGrp="1"/>
          </p:cNvSpPr>
          <p:nvPr>
            <p:ph type="title"/>
          </p:nvPr>
        </p:nvSpPr>
        <p:spPr/>
        <p:txBody>
          <a:bodyPr/>
          <a:lstStyle/>
          <a:p>
            <a:r>
              <a:rPr lang="en-US" dirty="0"/>
              <a:t>Evaluation - Setup</a:t>
            </a:r>
          </a:p>
        </p:txBody>
      </p:sp>
      <p:sp>
        <p:nvSpPr>
          <p:cNvPr id="4" name="Date Placeholder 3">
            <a:extLst>
              <a:ext uri="{FF2B5EF4-FFF2-40B4-BE49-F238E27FC236}">
                <a16:creationId xmlns:a16="http://schemas.microsoft.com/office/drawing/2014/main" id="{8C9138AE-C723-7243-B21B-A4EE452742C2}"/>
              </a:ext>
            </a:extLst>
          </p:cNvPr>
          <p:cNvSpPr>
            <a:spLocks noGrp="1"/>
          </p:cNvSpPr>
          <p:nvPr>
            <p:ph type="dt" sz="half" idx="10"/>
          </p:nvPr>
        </p:nvSpPr>
        <p:spPr/>
        <p:txBody>
          <a:bodyPr/>
          <a:lstStyle/>
          <a:p>
            <a:fld id="{2076D3A3-091C-5A44-967E-898C9AADDEA5}" type="datetime1">
              <a:rPr lang="en-US" smtClean="0"/>
              <a:t>2/2/2020</a:t>
            </a:fld>
            <a:endParaRPr lang="en-US"/>
          </a:p>
        </p:txBody>
      </p:sp>
      <p:sp>
        <p:nvSpPr>
          <p:cNvPr id="5" name="Footer Placeholder 4">
            <a:extLst>
              <a:ext uri="{FF2B5EF4-FFF2-40B4-BE49-F238E27FC236}">
                <a16:creationId xmlns:a16="http://schemas.microsoft.com/office/drawing/2014/main" id="{26A52505-96D9-3D45-868E-3BC7BC9AA60A}"/>
              </a:ext>
            </a:extLst>
          </p:cNvPr>
          <p:cNvSpPr>
            <a:spLocks noGrp="1"/>
          </p:cNvSpPr>
          <p:nvPr>
            <p:ph type="ftr" sz="quarter" idx="11"/>
          </p:nvPr>
        </p:nvSpPr>
        <p:spPr/>
        <p:txBody>
          <a:bodyPr/>
          <a:lstStyle/>
          <a:p>
            <a:r>
              <a:rPr lang="en-US" dirty="0"/>
              <a:t>EECS 598 – W19</a:t>
            </a:r>
          </a:p>
        </p:txBody>
      </p:sp>
      <p:sp>
        <p:nvSpPr>
          <p:cNvPr id="6" name="Slide Number Placeholder 5">
            <a:extLst>
              <a:ext uri="{FF2B5EF4-FFF2-40B4-BE49-F238E27FC236}">
                <a16:creationId xmlns:a16="http://schemas.microsoft.com/office/drawing/2014/main" id="{925BA1FD-B906-7D4A-A9C5-53ED4807F4C3}"/>
              </a:ext>
            </a:extLst>
          </p:cNvPr>
          <p:cNvSpPr>
            <a:spLocks noGrp="1"/>
          </p:cNvSpPr>
          <p:nvPr>
            <p:ph type="sldNum" sz="quarter" idx="12"/>
          </p:nvPr>
        </p:nvSpPr>
        <p:spPr/>
        <p:txBody>
          <a:bodyPr/>
          <a:lstStyle/>
          <a:p>
            <a:fld id="{4EEF9975-6C58-5C4C-8961-54FFA2646BAA}" type="slidenum">
              <a:rPr lang="en-US" smtClean="0"/>
              <a:t>51</a:t>
            </a:fld>
            <a:endParaRPr lang="en-US"/>
          </a:p>
        </p:txBody>
      </p:sp>
      <p:sp>
        <p:nvSpPr>
          <p:cNvPr id="17" name="Content Placeholder 16">
            <a:extLst>
              <a:ext uri="{FF2B5EF4-FFF2-40B4-BE49-F238E27FC236}">
                <a16:creationId xmlns:a16="http://schemas.microsoft.com/office/drawing/2014/main" id="{F3F07EDA-EB96-DD40-BA37-DFE092795AF3}"/>
              </a:ext>
            </a:extLst>
          </p:cNvPr>
          <p:cNvSpPr>
            <a:spLocks noGrp="1"/>
          </p:cNvSpPr>
          <p:nvPr>
            <p:ph idx="1"/>
          </p:nvPr>
        </p:nvSpPr>
        <p:spPr/>
        <p:txBody>
          <a:bodyPr anchor="t"/>
          <a:lstStyle/>
          <a:p>
            <a:r>
              <a:rPr lang="en-US" dirty="0"/>
              <a:t>Tasks and Datasets</a:t>
            </a:r>
          </a:p>
          <a:p>
            <a:pPr lvl="1"/>
            <a:r>
              <a:rPr lang="en-US" sz="2000" dirty="0"/>
              <a:t>Image Classification, using the ImageNet-1K (ILSVRC12) dataset</a:t>
            </a:r>
          </a:p>
          <a:p>
            <a:pPr lvl="1"/>
            <a:r>
              <a:rPr lang="en-US" sz="2000" dirty="0"/>
              <a:t>Translation, using the WMT16 English to German dataset for training, and the “newstest2014” dataset for validation</a:t>
            </a:r>
          </a:p>
          <a:p>
            <a:pPr lvl="1"/>
            <a:r>
              <a:rPr lang="en-US" sz="2000" dirty="0"/>
              <a:t>Language Modeling, using the Penn Treebank (PTB) dataset</a:t>
            </a:r>
          </a:p>
          <a:p>
            <a:pPr lvl="1"/>
            <a:r>
              <a:rPr lang="en-US" sz="2000" dirty="0"/>
              <a:t>Video Captioning (S2VT), using the M</a:t>
            </a:r>
            <a:r>
              <a:rPr lang="en-US" dirty="0"/>
              <a:t>icrosoft Video description corpus (MSVD)</a:t>
            </a:r>
          </a:p>
          <a:p>
            <a:r>
              <a:rPr lang="en-US" dirty="0"/>
              <a:t>Servers</a:t>
            </a:r>
          </a:p>
        </p:txBody>
      </p:sp>
      <p:pic>
        <p:nvPicPr>
          <p:cNvPr id="19" name="Picture 18">
            <a:extLst>
              <a:ext uri="{FF2B5EF4-FFF2-40B4-BE49-F238E27FC236}">
                <a16:creationId xmlns:a16="http://schemas.microsoft.com/office/drawing/2014/main" id="{C9319E91-936A-4645-8BCA-F456F560B1E9}"/>
              </a:ext>
            </a:extLst>
          </p:cNvPr>
          <p:cNvPicPr>
            <a:picLocks noChangeAspect="1"/>
          </p:cNvPicPr>
          <p:nvPr/>
        </p:nvPicPr>
        <p:blipFill>
          <a:blip r:embed="rId3"/>
          <a:stretch>
            <a:fillRect/>
          </a:stretch>
        </p:blipFill>
        <p:spPr>
          <a:xfrm>
            <a:off x="1261639" y="4361860"/>
            <a:ext cx="5321621" cy="1994490"/>
          </a:xfrm>
          <a:prstGeom prst="rect">
            <a:avLst/>
          </a:prstGeom>
        </p:spPr>
      </p:pic>
    </p:spTree>
    <p:extLst>
      <p:ext uri="{BB962C8B-B14F-4D97-AF65-F5344CB8AC3E}">
        <p14:creationId xmlns:p14="http://schemas.microsoft.com/office/powerpoint/2010/main" val="16317854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E4926-F2B0-7640-B9FA-F206C0EB50BC}"/>
              </a:ext>
            </a:extLst>
          </p:cNvPr>
          <p:cNvSpPr>
            <a:spLocks noGrp="1"/>
          </p:cNvSpPr>
          <p:nvPr>
            <p:ph type="title"/>
          </p:nvPr>
        </p:nvSpPr>
        <p:spPr/>
        <p:txBody>
          <a:bodyPr/>
          <a:lstStyle/>
          <a:p>
            <a:r>
              <a:rPr lang="en-US" dirty="0"/>
              <a:t>Evaluation - Setup Cont.</a:t>
            </a:r>
          </a:p>
        </p:txBody>
      </p:sp>
      <p:sp>
        <p:nvSpPr>
          <p:cNvPr id="4" name="Date Placeholder 3">
            <a:extLst>
              <a:ext uri="{FF2B5EF4-FFF2-40B4-BE49-F238E27FC236}">
                <a16:creationId xmlns:a16="http://schemas.microsoft.com/office/drawing/2014/main" id="{8C9138AE-C723-7243-B21B-A4EE452742C2}"/>
              </a:ext>
            </a:extLst>
          </p:cNvPr>
          <p:cNvSpPr>
            <a:spLocks noGrp="1"/>
          </p:cNvSpPr>
          <p:nvPr>
            <p:ph type="dt" sz="half" idx="10"/>
          </p:nvPr>
        </p:nvSpPr>
        <p:spPr/>
        <p:txBody>
          <a:bodyPr/>
          <a:lstStyle/>
          <a:p>
            <a:fld id="{2076D3A3-091C-5A44-967E-898C9AADDEA5}" type="datetime1">
              <a:rPr lang="en-US" smtClean="0"/>
              <a:t>2/2/2020</a:t>
            </a:fld>
            <a:endParaRPr lang="en-US"/>
          </a:p>
        </p:txBody>
      </p:sp>
      <p:sp>
        <p:nvSpPr>
          <p:cNvPr id="5" name="Footer Placeholder 4">
            <a:extLst>
              <a:ext uri="{FF2B5EF4-FFF2-40B4-BE49-F238E27FC236}">
                <a16:creationId xmlns:a16="http://schemas.microsoft.com/office/drawing/2014/main" id="{26A52505-96D9-3D45-868E-3BC7BC9AA60A}"/>
              </a:ext>
            </a:extLst>
          </p:cNvPr>
          <p:cNvSpPr>
            <a:spLocks noGrp="1"/>
          </p:cNvSpPr>
          <p:nvPr>
            <p:ph type="ftr" sz="quarter" idx="11"/>
          </p:nvPr>
        </p:nvSpPr>
        <p:spPr/>
        <p:txBody>
          <a:bodyPr/>
          <a:lstStyle/>
          <a:p>
            <a:r>
              <a:rPr lang="en-US" dirty="0"/>
              <a:t>EECS 598 – W19</a:t>
            </a:r>
          </a:p>
        </p:txBody>
      </p:sp>
      <p:sp>
        <p:nvSpPr>
          <p:cNvPr id="6" name="Slide Number Placeholder 5">
            <a:extLst>
              <a:ext uri="{FF2B5EF4-FFF2-40B4-BE49-F238E27FC236}">
                <a16:creationId xmlns:a16="http://schemas.microsoft.com/office/drawing/2014/main" id="{925BA1FD-B906-7D4A-A9C5-53ED4807F4C3}"/>
              </a:ext>
            </a:extLst>
          </p:cNvPr>
          <p:cNvSpPr>
            <a:spLocks noGrp="1"/>
          </p:cNvSpPr>
          <p:nvPr>
            <p:ph type="sldNum" sz="quarter" idx="12"/>
          </p:nvPr>
        </p:nvSpPr>
        <p:spPr/>
        <p:txBody>
          <a:bodyPr/>
          <a:lstStyle/>
          <a:p>
            <a:fld id="{4EEF9975-6C58-5C4C-8961-54FFA2646BAA}" type="slidenum">
              <a:rPr lang="en-US" smtClean="0"/>
              <a:t>52</a:t>
            </a:fld>
            <a:endParaRPr lang="en-US"/>
          </a:p>
        </p:txBody>
      </p:sp>
      <p:sp>
        <p:nvSpPr>
          <p:cNvPr id="17" name="Content Placeholder 16">
            <a:extLst>
              <a:ext uri="{FF2B5EF4-FFF2-40B4-BE49-F238E27FC236}">
                <a16:creationId xmlns:a16="http://schemas.microsoft.com/office/drawing/2014/main" id="{F3F07EDA-EB96-DD40-BA37-DFE092795AF3}"/>
              </a:ext>
            </a:extLst>
          </p:cNvPr>
          <p:cNvSpPr>
            <a:spLocks noGrp="1"/>
          </p:cNvSpPr>
          <p:nvPr>
            <p:ph idx="1"/>
          </p:nvPr>
        </p:nvSpPr>
        <p:spPr/>
        <p:txBody>
          <a:bodyPr anchor="t"/>
          <a:lstStyle/>
          <a:p>
            <a:r>
              <a:rPr lang="en-US" dirty="0"/>
              <a:t>Models</a:t>
            </a:r>
          </a:p>
          <a:p>
            <a:pPr lvl="1"/>
            <a:r>
              <a:rPr lang="en-US" dirty="0"/>
              <a:t>1) VGG-16, 2) ResNet-50, 3) </a:t>
            </a:r>
            <a:r>
              <a:rPr lang="en-US" dirty="0" err="1"/>
              <a:t>AlexNet</a:t>
            </a:r>
            <a:r>
              <a:rPr lang="en-US" dirty="0"/>
              <a:t>, 4) Google Neural server Translation (GNMT) with 8 LSTM layers, 5) GNMT with 16 LSTM layers, 6) AWD Language Model (LM), and 7) the S2VT sequence-to-sequence model for video </a:t>
            </a:r>
            <a:r>
              <a:rPr lang="en-US" dirty="0" err="1"/>
              <a:t>transcriptionServers</a:t>
            </a:r>
            <a:endParaRPr lang="en-US" dirty="0"/>
          </a:p>
          <a:p>
            <a:r>
              <a:rPr lang="en-US" dirty="0"/>
              <a:t>Batch Sizes and Training Methodology</a:t>
            </a:r>
          </a:p>
          <a:p>
            <a:pPr lvl="1"/>
            <a:r>
              <a:rPr lang="en-US" dirty="0"/>
              <a:t>Per-GPU minibatch size of 64 per GPU for VGG-16, 256 for </a:t>
            </a:r>
            <a:r>
              <a:rPr lang="en-US" dirty="0" err="1"/>
              <a:t>AlexNet</a:t>
            </a:r>
            <a:r>
              <a:rPr lang="en-US" dirty="0"/>
              <a:t>, 128 for ResNet-50 (e.g., BS = 1024 for 8 GPUs), 64 for GNMT, 80 for S2VT, and batch size of 80 for LM</a:t>
            </a:r>
          </a:p>
          <a:p>
            <a:pPr lvl="1"/>
            <a:endParaRPr lang="en-US" dirty="0"/>
          </a:p>
        </p:txBody>
      </p:sp>
    </p:spTree>
    <p:extLst>
      <p:ext uri="{BB962C8B-B14F-4D97-AF65-F5344CB8AC3E}">
        <p14:creationId xmlns:p14="http://schemas.microsoft.com/office/powerpoint/2010/main" val="6469944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E4926-F2B0-7640-B9FA-F206C0EB50BC}"/>
              </a:ext>
            </a:extLst>
          </p:cNvPr>
          <p:cNvSpPr>
            <a:spLocks noGrp="1"/>
          </p:cNvSpPr>
          <p:nvPr>
            <p:ph type="title"/>
          </p:nvPr>
        </p:nvSpPr>
        <p:spPr/>
        <p:txBody>
          <a:bodyPr/>
          <a:lstStyle/>
          <a:p>
            <a:r>
              <a:rPr lang="en-US" dirty="0"/>
              <a:t>Evaluation - Compare with Data Parallelism </a:t>
            </a:r>
          </a:p>
        </p:txBody>
      </p:sp>
      <p:pic>
        <p:nvPicPr>
          <p:cNvPr id="8" name="Content Placeholder 7">
            <a:extLst>
              <a:ext uri="{FF2B5EF4-FFF2-40B4-BE49-F238E27FC236}">
                <a16:creationId xmlns:a16="http://schemas.microsoft.com/office/drawing/2014/main" id="{E1BB3592-1371-B74C-AB38-F7B31C0D5E61}"/>
              </a:ext>
            </a:extLst>
          </p:cNvPr>
          <p:cNvPicPr>
            <a:picLocks noGrp="1" noChangeAspect="1"/>
          </p:cNvPicPr>
          <p:nvPr>
            <p:ph idx="1"/>
          </p:nvPr>
        </p:nvPicPr>
        <p:blipFill>
          <a:blip r:embed="rId3"/>
          <a:stretch>
            <a:fillRect/>
          </a:stretch>
        </p:blipFill>
        <p:spPr>
          <a:xfrm>
            <a:off x="838200" y="1690688"/>
            <a:ext cx="4686056" cy="4351338"/>
          </a:xfrm>
        </p:spPr>
      </p:pic>
      <p:sp>
        <p:nvSpPr>
          <p:cNvPr id="4" name="Date Placeholder 3">
            <a:extLst>
              <a:ext uri="{FF2B5EF4-FFF2-40B4-BE49-F238E27FC236}">
                <a16:creationId xmlns:a16="http://schemas.microsoft.com/office/drawing/2014/main" id="{8C9138AE-C723-7243-B21B-A4EE452742C2}"/>
              </a:ext>
            </a:extLst>
          </p:cNvPr>
          <p:cNvSpPr>
            <a:spLocks noGrp="1"/>
          </p:cNvSpPr>
          <p:nvPr>
            <p:ph type="dt" sz="half" idx="10"/>
          </p:nvPr>
        </p:nvSpPr>
        <p:spPr/>
        <p:txBody>
          <a:bodyPr/>
          <a:lstStyle/>
          <a:p>
            <a:fld id="{2076D3A3-091C-5A44-967E-898C9AADDEA5}" type="datetime1">
              <a:rPr lang="en-US" smtClean="0"/>
              <a:t>2/2/2020</a:t>
            </a:fld>
            <a:endParaRPr lang="en-US"/>
          </a:p>
        </p:txBody>
      </p:sp>
      <p:sp>
        <p:nvSpPr>
          <p:cNvPr id="5" name="Footer Placeholder 4">
            <a:extLst>
              <a:ext uri="{FF2B5EF4-FFF2-40B4-BE49-F238E27FC236}">
                <a16:creationId xmlns:a16="http://schemas.microsoft.com/office/drawing/2014/main" id="{26A52505-96D9-3D45-868E-3BC7BC9AA60A}"/>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925BA1FD-B906-7D4A-A9C5-53ED4807F4C3}"/>
              </a:ext>
            </a:extLst>
          </p:cNvPr>
          <p:cNvSpPr>
            <a:spLocks noGrp="1"/>
          </p:cNvSpPr>
          <p:nvPr>
            <p:ph type="sldNum" sz="quarter" idx="12"/>
          </p:nvPr>
        </p:nvSpPr>
        <p:spPr/>
        <p:txBody>
          <a:bodyPr/>
          <a:lstStyle/>
          <a:p>
            <a:fld id="{4EEF9975-6C58-5C4C-8961-54FFA2646BAA}" type="slidenum">
              <a:rPr lang="en-US" smtClean="0"/>
              <a:t>53</a:t>
            </a:fld>
            <a:endParaRPr lang="en-US"/>
          </a:p>
        </p:txBody>
      </p:sp>
      <p:pic>
        <p:nvPicPr>
          <p:cNvPr id="10" name="Picture 9">
            <a:extLst>
              <a:ext uri="{FF2B5EF4-FFF2-40B4-BE49-F238E27FC236}">
                <a16:creationId xmlns:a16="http://schemas.microsoft.com/office/drawing/2014/main" id="{F804258A-764C-6A4D-9F4D-B07D41DDD082}"/>
              </a:ext>
            </a:extLst>
          </p:cNvPr>
          <p:cNvPicPr>
            <a:picLocks noChangeAspect="1"/>
          </p:cNvPicPr>
          <p:nvPr/>
        </p:nvPicPr>
        <p:blipFill>
          <a:blip r:embed="rId4"/>
          <a:stretch>
            <a:fillRect/>
          </a:stretch>
        </p:blipFill>
        <p:spPr>
          <a:xfrm>
            <a:off x="5885294" y="1690688"/>
            <a:ext cx="5048560" cy="4351338"/>
          </a:xfrm>
          <a:prstGeom prst="rect">
            <a:avLst/>
          </a:prstGeom>
        </p:spPr>
      </p:pic>
    </p:spTree>
    <p:extLst>
      <p:ext uri="{BB962C8B-B14F-4D97-AF65-F5344CB8AC3E}">
        <p14:creationId xmlns:p14="http://schemas.microsoft.com/office/powerpoint/2010/main" val="38347578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E4926-F2B0-7640-B9FA-F206C0EB50BC}"/>
              </a:ext>
            </a:extLst>
          </p:cNvPr>
          <p:cNvSpPr>
            <a:spLocks noGrp="1"/>
          </p:cNvSpPr>
          <p:nvPr>
            <p:ph type="title"/>
          </p:nvPr>
        </p:nvSpPr>
        <p:spPr/>
        <p:txBody>
          <a:bodyPr/>
          <a:lstStyle/>
          <a:p>
            <a:r>
              <a:rPr lang="en-US" dirty="0"/>
              <a:t>Evaluation - Compare with Data Parallelism </a:t>
            </a:r>
          </a:p>
        </p:txBody>
      </p:sp>
      <p:sp>
        <p:nvSpPr>
          <p:cNvPr id="4" name="Date Placeholder 3">
            <a:extLst>
              <a:ext uri="{FF2B5EF4-FFF2-40B4-BE49-F238E27FC236}">
                <a16:creationId xmlns:a16="http://schemas.microsoft.com/office/drawing/2014/main" id="{8C9138AE-C723-7243-B21B-A4EE452742C2}"/>
              </a:ext>
            </a:extLst>
          </p:cNvPr>
          <p:cNvSpPr>
            <a:spLocks noGrp="1"/>
          </p:cNvSpPr>
          <p:nvPr>
            <p:ph type="dt" sz="half" idx="10"/>
          </p:nvPr>
        </p:nvSpPr>
        <p:spPr/>
        <p:txBody>
          <a:bodyPr/>
          <a:lstStyle/>
          <a:p>
            <a:fld id="{2076D3A3-091C-5A44-967E-898C9AADDEA5}" type="datetime1">
              <a:rPr lang="en-US" smtClean="0"/>
              <a:t>2/2/2020</a:t>
            </a:fld>
            <a:endParaRPr lang="en-US"/>
          </a:p>
        </p:txBody>
      </p:sp>
      <p:sp>
        <p:nvSpPr>
          <p:cNvPr id="5" name="Footer Placeholder 4">
            <a:extLst>
              <a:ext uri="{FF2B5EF4-FFF2-40B4-BE49-F238E27FC236}">
                <a16:creationId xmlns:a16="http://schemas.microsoft.com/office/drawing/2014/main" id="{26A52505-96D9-3D45-868E-3BC7BC9AA60A}"/>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925BA1FD-B906-7D4A-A9C5-53ED4807F4C3}"/>
              </a:ext>
            </a:extLst>
          </p:cNvPr>
          <p:cNvSpPr>
            <a:spLocks noGrp="1"/>
          </p:cNvSpPr>
          <p:nvPr>
            <p:ph type="sldNum" sz="quarter" idx="12"/>
          </p:nvPr>
        </p:nvSpPr>
        <p:spPr/>
        <p:txBody>
          <a:bodyPr/>
          <a:lstStyle/>
          <a:p>
            <a:fld id="{4EEF9975-6C58-5C4C-8961-54FFA2646BAA}" type="slidenum">
              <a:rPr lang="en-US" smtClean="0"/>
              <a:t>54</a:t>
            </a:fld>
            <a:endParaRPr lang="en-US"/>
          </a:p>
        </p:txBody>
      </p:sp>
      <p:pic>
        <p:nvPicPr>
          <p:cNvPr id="11" name="Content Placeholder 10">
            <a:extLst>
              <a:ext uri="{FF2B5EF4-FFF2-40B4-BE49-F238E27FC236}">
                <a16:creationId xmlns:a16="http://schemas.microsoft.com/office/drawing/2014/main" id="{7A403F2E-7A5D-1F4E-9785-3B780CAF324B}"/>
              </a:ext>
            </a:extLst>
          </p:cNvPr>
          <p:cNvPicPr>
            <a:picLocks noGrp="1" noChangeAspect="1"/>
          </p:cNvPicPr>
          <p:nvPr>
            <p:ph idx="1"/>
          </p:nvPr>
        </p:nvPicPr>
        <p:blipFill>
          <a:blip r:embed="rId3"/>
          <a:stretch>
            <a:fillRect/>
          </a:stretch>
        </p:blipFill>
        <p:spPr>
          <a:xfrm>
            <a:off x="838199" y="1543050"/>
            <a:ext cx="8840237" cy="4221142"/>
          </a:xfrm>
        </p:spPr>
      </p:pic>
    </p:spTree>
    <p:extLst>
      <p:ext uri="{BB962C8B-B14F-4D97-AF65-F5344CB8AC3E}">
        <p14:creationId xmlns:p14="http://schemas.microsoft.com/office/powerpoint/2010/main" val="2139749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D52B7-0AB4-634A-8B69-040C6877A47E}"/>
              </a:ext>
            </a:extLst>
          </p:cNvPr>
          <p:cNvSpPr>
            <a:spLocks noGrp="1"/>
          </p:cNvSpPr>
          <p:nvPr>
            <p:ph type="title"/>
          </p:nvPr>
        </p:nvSpPr>
        <p:spPr/>
        <p:txBody>
          <a:bodyPr/>
          <a:lstStyle/>
          <a:p>
            <a:r>
              <a:rPr lang="en-US" dirty="0"/>
              <a:t>Background - </a:t>
            </a:r>
            <a:r>
              <a:rPr lang="en-US" dirty="0">
                <a:latin typeface="Gill Sans" panose="020B0502020104020203" pitchFamily="34" charset="-79"/>
                <a:cs typeface="Gill Sans" panose="020B0502020104020203" pitchFamily="34" charset="-79"/>
              </a:rPr>
              <a:t>Hybrid parallelism </a:t>
            </a:r>
            <a:endParaRPr lang="en-US" dirty="0"/>
          </a:p>
        </p:txBody>
      </p:sp>
      <p:sp>
        <p:nvSpPr>
          <p:cNvPr id="3" name="Content Placeholder 2">
            <a:extLst>
              <a:ext uri="{FF2B5EF4-FFF2-40B4-BE49-F238E27FC236}">
                <a16:creationId xmlns:a16="http://schemas.microsoft.com/office/drawing/2014/main" id="{A8A4D6FB-86E5-264F-92C0-EACE8F0DD725}"/>
              </a:ext>
            </a:extLst>
          </p:cNvPr>
          <p:cNvSpPr>
            <a:spLocks noGrp="1"/>
          </p:cNvSpPr>
          <p:nvPr>
            <p:ph idx="1"/>
          </p:nvPr>
        </p:nvSpPr>
        <p:spPr/>
        <p:txBody>
          <a:bodyPr anchor="t"/>
          <a:lstStyle/>
          <a:p>
            <a:r>
              <a:rPr lang="en-US" dirty="0"/>
              <a:t>OWT (One Weird Trick)</a:t>
            </a:r>
          </a:p>
          <a:p>
            <a:pPr lvl="1"/>
            <a:r>
              <a:rPr lang="en-US" dirty="0"/>
              <a:t>Splits by hand, using data parallelism for convolutional layers but not fully connected layers </a:t>
            </a:r>
          </a:p>
          <a:p>
            <a:r>
              <a:rPr lang="en-US" dirty="0" err="1"/>
              <a:t>FlexFlow</a:t>
            </a:r>
            <a:r>
              <a:rPr lang="en-US" dirty="0"/>
              <a:t> </a:t>
            </a:r>
          </a:p>
          <a:p>
            <a:pPr lvl="1"/>
            <a:r>
              <a:rPr lang="en-US" dirty="0"/>
              <a:t>Splits a single iteration along samples, operators, attributes, and parameters</a:t>
            </a:r>
          </a:p>
        </p:txBody>
      </p:sp>
      <p:sp>
        <p:nvSpPr>
          <p:cNvPr id="4" name="Date Placeholder 3">
            <a:extLst>
              <a:ext uri="{FF2B5EF4-FFF2-40B4-BE49-F238E27FC236}">
                <a16:creationId xmlns:a16="http://schemas.microsoft.com/office/drawing/2014/main" id="{4165BF04-D7F1-794C-878E-1E216B7DA804}"/>
              </a:ext>
            </a:extLst>
          </p:cNvPr>
          <p:cNvSpPr>
            <a:spLocks noGrp="1"/>
          </p:cNvSpPr>
          <p:nvPr>
            <p:ph type="dt" sz="half" idx="10"/>
          </p:nvPr>
        </p:nvSpPr>
        <p:spPr/>
        <p:txBody>
          <a:bodyPr/>
          <a:lstStyle/>
          <a:p>
            <a:fld id="{2076D3A3-091C-5A44-967E-898C9AADDEA5}" type="datetime1">
              <a:rPr lang="en-US" smtClean="0"/>
              <a:t>2/2/2020</a:t>
            </a:fld>
            <a:endParaRPr lang="en-US" dirty="0"/>
          </a:p>
        </p:txBody>
      </p:sp>
      <p:sp>
        <p:nvSpPr>
          <p:cNvPr id="5" name="Footer Placeholder 4">
            <a:extLst>
              <a:ext uri="{FF2B5EF4-FFF2-40B4-BE49-F238E27FC236}">
                <a16:creationId xmlns:a16="http://schemas.microsoft.com/office/drawing/2014/main" id="{2FB4D338-F3F0-124C-A4D8-D719DC7BD847}"/>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BBE54649-144D-654E-A27D-4EB681027E3F}"/>
              </a:ext>
            </a:extLst>
          </p:cNvPr>
          <p:cNvSpPr>
            <a:spLocks noGrp="1"/>
          </p:cNvSpPr>
          <p:nvPr>
            <p:ph type="sldNum" sz="quarter" idx="12"/>
          </p:nvPr>
        </p:nvSpPr>
        <p:spPr/>
        <p:txBody>
          <a:bodyPr/>
          <a:lstStyle/>
          <a:p>
            <a:fld id="{4EEF9975-6C58-5C4C-8961-54FFA2646BAA}" type="slidenum">
              <a:rPr lang="en-US" smtClean="0"/>
              <a:t>6</a:t>
            </a:fld>
            <a:endParaRPr lang="en-US"/>
          </a:p>
        </p:txBody>
      </p:sp>
    </p:spTree>
    <p:extLst>
      <p:ext uri="{BB962C8B-B14F-4D97-AF65-F5344CB8AC3E}">
        <p14:creationId xmlns:p14="http://schemas.microsoft.com/office/powerpoint/2010/main" val="3970393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17419-0AA9-534C-A1E5-58B49791B05F}"/>
              </a:ext>
            </a:extLst>
          </p:cNvPr>
          <p:cNvSpPr>
            <a:spLocks noGrp="1"/>
          </p:cNvSpPr>
          <p:nvPr>
            <p:ph type="title"/>
          </p:nvPr>
        </p:nvSpPr>
        <p:spPr/>
        <p:txBody>
          <a:bodyPr/>
          <a:lstStyle/>
          <a:p>
            <a:r>
              <a:rPr lang="en-US" dirty="0"/>
              <a:t>Pipeline Parallelism</a:t>
            </a:r>
          </a:p>
        </p:txBody>
      </p:sp>
      <p:sp>
        <p:nvSpPr>
          <p:cNvPr id="3" name="Content Placeholder 2">
            <a:extLst>
              <a:ext uri="{FF2B5EF4-FFF2-40B4-BE49-F238E27FC236}">
                <a16:creationId xmlns:a16="http://schemas.microsoft.com/office/drawing/2014/main" id="{1F33DEC0-E31C-5343-8A4E-610ED33995F7}"/>
              </a:ext>
            </a:extLst>
          </p:cNvPr>
          <p:cNvSpPr>
            <a:spLocks noGrp="1"/>
          </p:cNvSpPr>
          <p:nvPr>
            <p:ph idx="1"/>
          </p:nvPr>
        </p:nvSpPr>
        <p:spPr/>
        <p:txBody>
          <a:bodyPr anchor="t"/>
          <a:lstStyle/>
          <a:p>
            <a:r>
              <a:rPr lang="en-US" dirty="0"/>
              <a:t>Combining intra-batch parallelism with inter-batch parallelization</a:t>
            </a:r>
          </a:p>
          <a:p>
            <a:r>
              <a:rPr lang="en-US" dirty="0"/>
              <a:t>Assigns groups of consecutive layers to available workers</a:t>
            </a:r>
          </a:p>
          <a:p>
            <a:r>
              <a:rPr lang="en-US" dirty="0"/>
              <a:t>Overlaps the computation and communication of different inputs in a pipelined fashion</a:t>
            </a:r>
          </a:p>
        </p:txBody>
      </p:sp>
      <p:sp>
        <p:nvSpPr>
          <p:cNvPr id="4" name="Date Placeholder 3">
            <a:extLst>
              <a:ext uri="{FF2B5EF4-FFF2-40B4-BE49-F238E27FC236}">
                <a16:creationId xmlns:a16="http://schemas.microsoft.com/office/drawing/2014/main" id="{86B23AD7-2D75-D542-A175-E00AD84BB2B0}"/>
              </a:ext>
            </a:extLst>
          </p:cNvPr>
          <p:cNvSpPr>
            <a:spLocks noGrp="1"/>
          </p:cNvSpPr>
          <p:nvPr>
            <p:ph type="dt" sz="half" idx="10"/>
          </p:nvPr>
        </p:nvSpPr>
        <p:spPr/>
        <p:txBody>
          <a:bodyPr/>
          <a:lstStyle/>
          <a:p>
            <a:fld id="{2076D3A3-091C-5A44-967E-898C9AADDEA5}" type="datetime1">
              <a:rPr lang="en-US" smtClean="0"/>
              <a:t>2/2/2020</a:t>
            </a:fld>
            <a:endParaRPr lang="en-US"/>
          </a:p>
        </p:txBody>
      </p:sp>
      <p:sp>
        <p:nvSpPr>
          <p:cNvPr id="5" name="Footer Placeholder 4">
            <a:extLst>
              <a:ext uri="{FF2B5EF4-FFF2-40B4-BE49-F238E27FC236}">
                <a16:creationId xmlns:a16="http://schemas.microsoft.com/office/drawing/2014/main" id="{2D859A36-A77D-494A-9C1F-E461DEF39347}"/>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23734556-9075-E141-91C7-F980FC98F863}"/>
              </a:ext>
            </a:extLst>
          </p:cNvPr>
          <p:cNvSpPr>
            <a:spLocks noGrp="1"/>
          </p:cNvSpPr>
          <p:nvPr>
            <p:ph type="sldNum" sz="quarter" idx="12"/>
          </p:nvPr>
        </p:nvSpPr>
        <p:spPr/>
        <p:txBody>
          <a:bodyPr/>
          <a:lstStyle/>
          <a:p>
            <a:fld id="{4EEF9975-6C58-5C4C-8961-54FFA2646BAA}" type="slidenum">
              <a:rPr lang="en-US" smtClean="0"/>
              <a:t>7</a:t>
            </a:fld>
            <a:endParaRPr lang="en-US"/>
          </a:p>
        </p:txBody>
      </p:sp>
      <p:pic>
        <p:nvPicPr>
          <p:cNvPr id="8" name="Picture 7">
            <a:extLst>
              <a:ext uri="{FF2B5EF4-FFF2-40B4-BE49-F238E27FC236}">
                <a16:creationId xmlns:a16="http://schemas.microsoft.com/office/drawing/2014/main" id="{89679052-8508-0C47-9CB6-D69FEF51DC2B}"/>
              </a:ext>
            </a:extLst>
          </p:cNvPr>
          <p:cNvPicPr>
            <a:picLocks noChangeAspect="1"/>
          </p:cNvPicPr>
          <p:nvPr/>
        </p:nvPicPr>
        <p:blipFill>
          <a:blip r:embed="rId3"/>
          <a:stretch>
            <a:fillRect/>
          </a:stretch>
        </p:blipFill>
        <p:spPr>
          <a:xfrm>
            <a:off x="649768" y="4001294"/>
            <a:ext cx="5081637" cy="2064415"/>
          </a:xfrm>
          <a:prstGeom prst="rect">
            <a:avLst/>
          </a:prstGeom>
        </p:spPr>
      </p:pic>
      <p:pic>
        <p:nvPicPr>
          <p:cNvPr id="10" name="Picture 9">
            <a:extLst>
              <a:ext uri="{FF2B5EF4-FFF2-40B4-BE49-F238E27FC236}">
                <a16:creationId xmlns:a16="http://schemas.microsoft.com/office/drawing/2014/main" id="{B40DB794-3B97-F348-BE5B-A1F99A6F8A29}"/>
              </a:ext>
            </a:extLst>
          </p:cNvPr>
          <p:cNvPicPr>
            <a:picLocks noChangeAspect="1"/>
          </p:cNvPicPr>
          <p:nvPr/>
        </p:nvPicPr>
        <p:blipFill>
          <a:blip r:embed="rId4"/>
          <a:stretch>
            <a:fillRect/>
          </a:stretch>
        </p:blipFill>
        <p:spPr>
          <a:xfrm>
            <a:off x="5731405" y="4495670"/>
            <a:ext cx="5187359" cy="816770"/>
          </a:xfrm>
          <a:prstGeom prst="rect">
            <a:avLst/>
          </a:prstGeom>
        </p:spPr>
      </p:pic>
    </p:spTree>
    <p:extLst>
      <p:ext uri="{BB962C8B-B14F-4D97-AF65-F5344CB8AC3E}">
        <p14:creationId xmlns:p14="http://schemas.microsoft.com/office/powerpoint/2010/main" val="2282631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C8A46-50FC-8D4A-99AE-604B4E3DB0DD}"/>
              </a:ext>
            </a:extLst>
          </p:cNvPr>
          <p:cNvSpPr>
            <a:spLocks noGrp="1"/>
          </p:cNvSpPr>
          <p:nvPr>
            <p:ph type="title"/>
          </p:nvPr>
        </p:nvSpPr>
        <p:spPr/>
        <p:txBody>
          <a:bodyPr/>
          <a:lstStyle/>
          <a:p>
            <a:r>
              <a:rPr lang="en-US" dirty="0"/>
              <a:t>Pipeline Parallelism - Advantages</a:t>
            </a:r>
          </a:p>
        </p:txBody>
      </p:sp>
      <p:sp>
        <p:nvSpPr>
          <p:cNvPr id="3" name="Content Placeholder 2">
            <a:extLst>
              <a:ext uri="{FF2B5EF4-FFF2-40B4-BE49-F238E27FC236}">
                <a16:creationId xmlns:a16="http://schemas.microsoft.com/office/drawing/2014/main" id="{DE5BD639-3467-B444-984E-2635A4BBFB79}"/>
              </a:ext>
            </a:extLst>
          </p:cNvPr>
          <p:cNvSpPr>
            <a:spLocks noGrp="1"/>
          </p:cNvSpPr>
          <p:nvPr>
            <p:ph idx="1"/>
          </p:nvPr>
        </p:nvSpPr>
        <p:spPr/>
        <p:txBody>
          <a:bodyPr anchor="t"/>
          <a:lstStyle/>
          <a:p>
            <a:r>
              <a:rPr lang="en-US" dirty="0"/>
              <a:t>Each worker has to communicate only subsets of the gradients and output activations, to only a single other worker.</a:t>
            </a:r>
          </a:p>
          <a:p>
            <a:pPr lvl="1"/>
            <a:r>
              <a:rPr lang="en-US" dirty="0"/>
              <a:t>Large reductions in communication for some models (e.g., &gt;85% reduction for VGG-16, AWD LM)</a:t>
            </a:r>
          </a:p>
          <a:p>
            <a:r>
              <a:rPr lang="en-US" dirty="0"/>
              <a:t>Significant overlap of communication with the computation of a subsequent minibatch</a:t>
            </a:r>
          </a:p>
        </p:txBody>
      </p:sp>
      <p:sp>
        <p:nvSpPr>
          <p:cNvPr id="4" name="Date Placeholder 3">
            <a:extLst>
              <a:ext uri="{FF2B5EF4-FFF2-40B4-BE49-F238E27FC236}">
                <a16:creationId xmlns:a16="http://schemas.microsoft.com/office/drawing/2014/main" id="{7A2F8E0E-388C-E643-AC0F-55FB7B3536AC}"/>
              </a:ext>
            </a:extLst>
          </p:cNvPr>
          <p:cNvSpPr>
            <a:spLocks noGrp="1"/>
          </p:cNvSpPr>
          <p:nvPr>
            <p:ph type="dt" sz="half" idx="10"/>
          </p:nvPr>
        </p:nvSpPr>
        <p:spPr/>
        <p:txBody>
          <a:bodyPr/>
          <a:lstStyle/>
          <a:p>
            <a:fld id="{2076D3A3-091C-5A44-967E-898C9AADDEA5}" type="datetime1">
              <a:rPr lang="en-US" smtClean="0"/>
              <a:t>2/2/2020</a:t>
            </a:fld>
            <a:endParaRPr lang="en-US"/>
          </a:p>
        </p:txBody>
      </p:sp>
      <p:sp>
        <p:nvSpPr>
          <p:cNvPr id="5" name="Footer Placeholder 4">
            <a:extLst>
              <a:ext uri="{FF2B5EF4-FFF2-40B4-BE49-F238E27FC236}">
                <a16:creationId xmlns:a16="http://schemas.microsoft.com/office/drawing/2014/main" id="{8AC486D4-8A71-B143-884F-2E3182891883}"/>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3EF5C3C9-5142-3F4D-A969-8864F3C9465A}"/>
              </a:ext>
            </a:extLst>
          </p:cNvPr>
          <p:cNvSpPr>
            <a:spLocks noGrp="1"/>
          </p:cNvSpPr>
          <p:nvPr>
            <p:ph type="sldNum" sz="quarter" idx="12"/>
          </p:nvPr>
        </p:nvSpPr>
        <p:spPr/>
        <p:txBody>
          <a:bodyPr/>
          <a:lstStyle/>
          <a:p>
            <a:fld id="{4EEF9975-6C58-5C4C-8961-54FFA2646BAA}" type="slidenum">
              <a:rPr lang="en-US" smtClean="0"/>
              <a:t>8</a:t>
            </a:fld>
            <a:endParaRPr lang="en-US"/>
          </a:p>
        </p:txBody>
      </p:sp>
    </p:spTree>
    <p:extLst>
      <p:ext uri="{BB962C8B-B14F-4D97-AF65-F5344CB8AC3E}">
        <p14:creationId xmlns:p14="http://schemas.microsoft.com/office/powerpoint/2010/main" val="215935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3D7B7-5870-F049-9CCA-71B473F9FF6C}"/>
              </a:ext>
            </a:extLst>
          </p:cNvPr>
          <p:cNvSpPr>
            <a:spLocks noGrp="1"/>
          </p:cNvSpPr>
          <p:nvPr>
            <p:ph type="title"/>
          </p:nvPr>
        </p:nvSpPr>
        <p:spPr/>
        <p:txBody>
          <a:bodyPr/>
          <a:lstStyle/>
          <a:p>
            <a:r>
              <a:rPr lang="en-US" dirty="0"/>
              <a:t>Pipeline Parallelism - Work Partitioning</a:t>
            </a:r>
          </a:p>
        </p:txBody>
      </p:sp>
      <p:sp>
        <p:nvSpPr>
          <p:cNvPr id="3" name="Content Placeholder 2">
            <a:extLst>
              <a:ext uri="{FF2B5EF4-FFF2-40B4-BE49-F238E27FC236}">
                <a16:creationId xmlns:a16="http://schemas.microsoft.com/office/drawing/2014/main" id="{24220818-5EEF-104D-BA58-11306C6219E8}"/>
              </a:ext>
            </a:extLst>
          </p:cNvPr>
          <p:cNvSpPr>
            <a:spLocks noGrp="1"/>
          </p:cNvSpPr>
          <p:nvPr>
            <p:ph idx="1"/>
          </p:nvPr>
        </p:nvSpPr>
        <p:spPr/>
        <p:txBody>
          <a:bodyPr anchor="t"/>
          <a:lstStyle/>
          <a:p>
            <a:r>
              <a:rPr lang="en-US" dirty="0"/>
              <a:t>Profiler (Run of 1000 minibatches on a single GPU)</a:t>
            </a:r>
          </a:p>
          <a:p>
            <a:pPr lvl="1"/>
            <a:r>
              <a:rPr lang="en-US" dirty="0" err="1"/>
              <a:t>T_l</a:t>
            </a:r>
            <a:r>
              <a:rPr lang="en-US" dirty="0"/>
              <a:t>, the total computation time across the forward and backward passes for layer l on the target GPU</a:t>
            </a:r>
          </a:p>
          <a:p>
            <a:pPr lvl="1"/>
            <a:r>
              <a:rPr lang="en-US" dirty="0" err="1"/>
              <a:t>a_l</a:t>
            </a:r>
            <a:r>
              <a:rPr lang="en-US" dirty="0"/>
              <a:t>, the size of the output activations of layer l (and the size of input gradients in the backward pass) in bytes</a:t>
            </a:r>
          </a:p>
          <a:p>
            <a:pPr lvl="1"/>
            <a:r>
              <a:rPr lang="en-US" dirty="0" err="1"/>
              <a:t>w_l</a:t>
            </a:r>
            <a:r>
              <a:rPr lang="en-US" dirty="0"/>
              <a:t>, the size of weight parameters for layer l in bytes</a:t>
            </a:r>
          </a:p>
        </p:txBody>
      </p:sp>
      <p:sp>
        <p:nvSpPr>
          <p:cNvPr id="4" name="Date Placeholder 3">
            <a:extLst>
              <a:ext uri="{FF2B5EF4-FFF2-40B4-BE49-F238E27FC236}">
                <a16:creationId xmlns:a16="http://schemas.microsoft.com/office/drawing/2014/main" id="{0BBBBCD6-6BCC-E249-A7F1-F21D254C97F2}"/>
              </a:ext>
            </a:extLst>
          </p:cNvPr>
          <p:cNvSpPr>
            <a:spLocks noGrp="1"/>
          </p:cNvSpPr>
          <p:nvPr>
            <p:ph type="dt" sz="half" idx="10"/>
          </p:nvPr>
        </p:nvSpPr>
        <p:spPr/>
        <p:txBody>
          <a:bodyPr/>
          <a:lstStyle/>
          <a:p>
            <a:fld id="{2076D3A3-091C-5A44-967E-898C9AADDEA5}" type="datetime1">
              <a:rPr lang="en-US" smtClean="0"/>
              <a:t>2/2/2020</a:t>
            </a:fld>
            <a:endParaRPr lang="en-US"/>
          </a:p>
        </p:txBody>
      </p:sp>
      <p:sp>
        <p:nvSpPr>
          <p:cNvPr id="5" name="Footer Placeholder 4">
            <a:extLst>
              <a:ext uri="{FF2B5EF4-FFF2-40B4-BE49-F238E27FC236}">
                <a16:creationId xmlns:a16="http://schemas.microsoft.com/office/drawing/2014/main" id="{46F040F4-74D8-4D4D-A1D9-FB8766199FFA}"/>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09958984-A302-2645-A759-E7E7D5A92034}"/>
              </a:ext>
            </a:extLst>
          </p:cNvPr>
          <p:cNvSpPr>
            <a:spLocks noGrp="1"/>
          </p:cNvSpPr>
          <p:nvPr>
            <p:ph type="sldNum" sz="quarter" idx="12"/>
          </p:nvPr>
        </p:nvSpPr>
        <p:spPr/>
        <p:txBody>
          <a:bodyPr/>
          <a:lstStyle/>
          <a:p>
            <a:fld id="{4EEF9975-6C58-5C4C-8961-54FFA2646BAA}" type="slidenum">
              <a:rPr lang="en-US" smtClean="0"/>
              <a:t>9</a:t>
            </a:fld>
            <a:endParaRPr lang="en-US"/>
          </a:p>
        </p:txBody>
      </p:sp>
    </p:spTree>
    <p:extLst>
      <p:ext uri="{BB962C8B-B14F-4D97-AF65-F5344CB8AC3E}">
        <p14:creationId xmlns:p14="http://schemas.microsoft.com/office/powerpoint/2010/main" val="3297805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699</TotalTime>
  <Words>4033</Words>
  <Application>Microsoft Office PowerPoint</Application>
  <PresentationFormat>Widescreen</PresentationFormat>
  <Paragraphs>528</Paragraphs>
  <Slides>54</Slides>
  <Notes>34</Notes>
  <HiddenSlides>9</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Gill Sans</vt:lpstr>
      <vt:lpstr>Gill Sans Light</vt:lpstr>
      <vt:lpstr>Arial</vt:lpstr>
      <vt:lpstr>Calibri</vt:lpstr>
      <vt:lpstr>Office Theme</vt:lpstr>
      <vt:lpstr>Supporting Very Large Models using Automatic Dataflow Graph Partitioning</vt:lpstr>
      <vt:lpstr>PipeDream: Generalized Pipeline Parallelism for DNN Training</vt:lpstr>
      <vt:lpstr>Overview</vt:lpstr>
      <vt:lpstr>Background - Data parallelism </vt:lpstr>
      <vt:lpstr>Background  Vanilla Model parallelism </vt:lpstr>
      <vt:lpstr>Background - Hybrid parallelism </vt:lpstr>
      <vt:lpstr>Pipeline Parallelism</vt:lpstr>
      <vt:lpstr>Pipeline Parallelism - Advantages</vt:lpstr>
      <vt:lpstr>Pipeline Parallelism - Work Partitioning</vt:lpstr>
      <vt:lpstr>Pipeline Parallelism - Work Partitioning</vt:lpstr>
      <vt:lpstr>Pipeline Parallelism - Work Scheduling</vt:lpstr>
      <vt:lpstr>Pipeline Parallelism - Work Scheduling</vt:lpstr>
      <vt:lpstr>Pipeline Parallelism - Work Scheduling</vt:lpstr>
      <vt:lpstr>Pipeline Parallelism - Effective Learning</vt:lpstr>
      <vt:lpstr>Pipeline Parallelism</vt:lpstr>
      <vt:lpstr>Implementation</vt:lpstr>
      <vt:lpstr>Implementation - Parameter State</vt:lpstr>
      <vt:lpstr>Implementation - Intermediate State</vt:lpstr>
      <vt:lpstr>Implementation - State Replication</vt:lpstr>
      <vt:lpstr>Implementation - Checkpointing</vt:lpstr>
      <vt:lpstr>Evaluation - Compare with Data Parallelism </vt:lpstr>
      <vt:lpstr>Evaluation - Compare with Model/Hybrid Parallelism</vt:lpstr>
      <vt:lpstr>Evaluation - Memory and Communication Overhead</vt:lpstr>
      <vt:lpstr>Conclusion</vt:lpstr>
      <vt:lpstr>Supporting Very Large Models using Automatic Dataflow Graph Partitioning (Tofu)</vt:lpstr>
      <vt:lpstr>Background and Motivation</vt:lpstr>
      <vt:lpstr>Challenges</vt:lpstr>
      <vt:lpstr>How to partition a single operator?</vt:lpstr>
      <vt:lpstr>Partition Example</vt:lpstr>
      <vt:lpstr>Tofu’s Approach to Partition</vt:lpstr>
      <vt:lpstr>How to optimize partitioning for a graph?</vt:lpstr>
      <vt:lpstr>Tofu’s Approach to Graph Partition</vt:lpstr>
      <vt:lpstr>Tensor Description Language</vt:lpstr>
      <vt:lpstr>Example of TDL</vt:lpstr>
      <vt:lpstr>Partitioning the Dataflow Graph</vt:lpstr>
      <vt:lpstr>Graph Coarsening</vt:lpstr>
      <vt:lpstr>Graph Coarsening Example</vt:lpstr>
      <vt:lpstr>Recursive Partitioning Example</vt:lpstr>
      <vt:lpstr>Evaluation - WResNet Performance</vt:lpstr>
      <vt:lpstr>Evaluation - RNN Performance</vt:lpstr>
      <vt:lpstr>Evaluation - Comparison of Partition Algorithms</vt:lpstr>
      <vt:lpstr>Related Work Comparisons</vt:lpstr>
      <vt:lpstr>Related Work Comparisons (cont.)</vt:lpstr>
      <vt:lpstr>Limitations and Future Work</vt:lpstr>
      <vt:lpstr>Discussion</vt:lpstr>
      <vt:lpstr>TDL Properties</vt:lpstr>
      <vt:lpstr>Analyzing TDL Descriptions</vt:lpstr>
      <vt:lpstr>Recursive Partitioning</vt:lpstr>
      <vt:lpstr>Optimizations in Generating Partitioned Graph</vt:lpstr>
      <vt:lpstr>Evaluation</vt:lpstr>
      <vt:lpstr>Evaluation - Setup</vt:lpstr>
      <vt:lpstr>Evaluation - Setup Cont.</vt:lpstr>
      <vt:lpstr>Evaluation - Compare with Data Parallelism </vt:lpstr>
      <vt:lpstr>Evaluation - Compare with Data Parallelism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Mosharaf Chowdhury</dc:creator>
  <cp:lastModifiedBy>Spence, Alexandra</cp:lastModifiedBy>
  <cp:revision>48</cp:revision>
  <dcterms:created xsi:type="dcterms:W3CDTF">2015-12-27T15:42:19Z</dcterms:created>
  <dcterms:modified xsi:type="dcterms:W3CDTF">2020-02-02T18:18:51Z</dcterms:modified>
</cp:coreProperties>
</file>