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949"/>
  </p:normalViewPr>
  <p:slideViewPr>
    <p:cSldViewPr snapToGrid="0" snapToObjects="1">
      <p:cViewPr varScale="1">
        <p:scale>
          <a:sx n="122" d="100"/>
          <a:sy n="122" d="100"/>
        </p:scale>
        <p:origin x="1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2145513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Naida is a distributed system used for large scale computation. It is built on a timely dataflow model.</a:t>
            </a:r>
          </a:p>
        </p:txBody>
      </p:sp>
    </p:spTree>
    <p:extLst>
      <p:ext uri="{BB962C8B-B14F-4D97-AF65-F5344CB8AC3E}">
        <p14:creationId xmlns:p14="http://schemas.microsoft.com/office/powerpoint/2010/main" val="1132794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Sometime you need synchronization, so we have notifications. They are delivered in a certain order so we can</a:t>
            </a:r>
            <a:r>
              <a:rPr lang="en" b="1"/>
              <a:t> simulate batch execution</a:t>
            </a:r>
            <a:r>
              <a:rPr lang="en"/>
              <a:t>.</a:t>
            </a:r>
          </a:p>
          <a:p>
            <a:pPr lvl="0">
              <a:spcBef>
                <a:spcPts val="0"/>
              </a:spcBef>
              <a:buNone/>
            </a:pPr>
            <a:r>
              <a:rPr lang="en"/>
              <a:t>C can request for notification and specify the time. It doesn’t block the messages.</a:t>
            </a:r>
          </a:p>
          <a:p>
            <a:pPr lvl="0">
              <a:spcBef>
                <a:spcPts val="0"/>
              </a:spcBef>
              <a:buNone/>
            </a:pPr>
            <a:endParaRPr/>
          </a:p>
          <a:p>
            <a:pPr lvl="0" rtl="0">
              <a:spcBef>
                <a:spcPts val="0"/>
              </a:spcBef>
              <a:buNone/>
            </a:pPr>
            <a:endParaRPr/>
          </a:p>
        </p:txBody>
      </p:sp>
    </p:spTree>
    <p:extLst>
      <p:ext uri="{BB962C8B-B14F-4D97-AF65-F5344CB8AC3E}">
        <p14:creationId xmlns:p14="http://schemas.microsoft.com/office/powerpoint/2010/main" val="772034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Progress tracking used to make sure notification are sent at correct time</a:t>
            </a:r>
          </a:p>
        </p:txBody>
      </p:sp>
    </p:spTree>
    <p:extLst>
      <p:ext uri="{BB962C8B-B14F-4D97-AF65-F5344CB8AC3E}">
        <p14:creationId xmlns:p14="http://schemas.microsoft.com/office/powerpoint/2010/main" val="493175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2 constraints</a:t>
            </a:r>
          </a:p>
          <a:p>
            <a:pPr lvl="0">
              <a:spcBef>
                <a:spcPts val="0"/>
              </a:spcBef>
              <a:buNone/>
            </a:pPr>
            <a:r>
              <a:rPr lang="en"/>
              <a:t>external source assign an integer Epoch to input data, and sometime confirm is complete</a:t>
            </a:r>
          </a:p>
          <a:p>
            <a:pPr lvl="0">
              <a:spcBef>
                <a:spcPts val="0"/>
              </a:spcBef>
              <a:buNone/>
            </a:pPr>
            <a:r>
              <a:rPr lang="en"/>
              <a:t>Make sure messages are not sent “backwards in time”, </a:t>
            </a:r>
          </a:p>
          <a:p>
            <a:pPr lvl="0">
              <a:spcBef>
                <a:spcPts val="0"/>
              </a:spcBef>
              <a:buNone/>
            </a:pPr>
            <a:r>
              <a:rPr lang="en"/>
              <a:t>Using exist technique like virtual time, like punctuation in streaming to fire notification</a:t>
            </a:r>
          </a:p>
          <a:p>
            <a:pPr lvl="0" rtl="0">
              <a:spcBef>
                <a:spcPts val="0"/>
              </a:spcBef>
              <a:buNone/>
            </a:pPr>
            <a:r>
              <a:rPr lang="en"/>
              <a:t>Make sure notifications get delivered at correct time in a prompt manner</a:t>
            </a:r>
          </a:p>
        </p:txBody>
      </p:sp>
    </p:spTree>
    <p:extLst>
      <p:ext uri="{BB962C8B-B14F-4D97-AF65-F5344CB8AC3E}">
        <p14:creationId xmlns:p14="http://schemas.microsoft.com/office/powerpoint/2010/main" val="166676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Notification may never fire up. We have a cyclic dependency to resolve</a:t>
            </a:r>
          </a:p>
          <a:p>
            <a:pPr lvl="0">
              <a:spcBef>
                <a:spcPts val="0"/>
              </a:spcBef>
              <a:buNone/>
            </a:pPr>
            <a:r>
              <a:rPr lang="en"/>
              <a:t>Disallow notifications in the loop</a:t>
            </a:r>
          </a:p>
          <a:p>
            <a:pPr lvl="0">
              <a:spcBef>
                <a:spcPts val="0"/>
              </a:spcBef>
              <a:buNone/>
            </a:pPr>
            <a:r>
              <a:rPr lang="en"/>
              <a:t>Execute each iteration synchronously</a:t>
            </a:r>
          </a:p>
          <a:p>
            <a:pPr lvl="0" rtl="0">
              <a:spcBef>
                <a:spcPts val="0"/>
              </a:spcBef>
              <a:buNone/>
            </a:pPr>
            <a:r>
              <a:rPr lang="en"/>
              <a:t>Add structure to timestamp</a:t>
            </a:r>
          </a:p>
          <a:p>
            <a:pPr lvl="0" rtl="0">
              <a:spcBef>
                <a:spcPts val="0"/>
              </a:spcBef>
              <a:buNone/>
            </a:pPr>
            <a:endParaRPr/>
          </a:p>
        </p:txBody>
      </p:sp>
    </p:spTree>
    <p:extLst>
      <p:ext uri="{BB962C8B-B14F-4D97-AF65-F5344CB8AC3E}">
        <p14:creationId xmlns:p14="http://schemas.microsoft.com/office/powerpoint/2010/main" val="1529722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Every back edge in the loop must have a feedback vertex</a:t>
            </a:r>
          </a:p>
          <a:p>
            <a:pPr lvl="0">
              <a:spcBef>
                <a:spcPts val="0"/>
              </a:spcBef>
              <a:buNone/>
            </a:pPr>
            <a:r>
              <a:rPr lang="en"/>
              <a:t>But we can not just simply increase the timestamp, because timestamp hold the relationship between input and output</a:t>
            </a:r>
          </a:p>
          <a:p>
            <a:pPr lvl="0">
              <a:spcBef>
                <a:spcPts val="0"/>
              </a:spcBef>
              <a:buNone/>
            </a:pPr>
            <a:r>
              <a:rPr lang="en"/>
              <a:t>Message inside the loop receive a second parameter work as the loop counter</a:t>
            </a:r>
          </a:p>
          <a:p>
            <a:pPr lvl="0" rtl="0">
              <a:spcBef>
                <a:spcPts val="0"/>
              </a:spcBef>
              <a:buNone/>
            </a:pPr>
            <a:r>
              <a:rPr lang="en"/>
              <a:t>By doing this, E will actually see all data correspond to a Epoch</a:t>
            </a:r>
          </a:p>
        </p:txBody>
      </p:sp>
    </p:spTree>
    <p:extLst>
      <p:ext uri="{BB962C8B-B14F-4D97-AF65-F5344CB8AC3E}">
        <p14:creationId xmlns:p14="http://schemas.microsoft.com/office/powerpoint/2010/main" val="365818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377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US" dirty="0" smtClean="0"/>
              <a:t>H</a:t>
            </a:r>
            <a:r>
              <a:rPr lang="en" dirty="0" smtClean="0"/>
              <a:t>ow </a:t>
            </a:r>
            <a:r>
              <a:rPr lang="en" dirty="0"/>
              <a:t>Naiad implement it in a distributed system.</a:t>
            </a:r>
          </a:p>
          <a:p>
            <a:pPr lvl="0" rtl="0">
              <a:lnSpc>
                <a:spcPct val="115000"/>
              </a:lnSpc>
              <a:spcBef>
                <a:spcPts val="0"/>
              </a:spcBef>
              <a:buClr>
                <a:schemeClr val="dk1"/>
              </a:buClr>
              <a:buSzPct val="100000"/>
              <a:buFont typeface="Arial"/>
              <a:buNone/>
            </a:pPr>
            <a:r>
              <a:rPr lang="en-US" dirty="0" smtClean="0"/>
              <a:t>Stages </a:t>
            </a:r>
            <a:r>
              <a:rPr lang="en" dirty="0" smtClean="0"/>
              <a:t>are </a:t>
            </a:r>
            <a:r>
              <a:rPr lang="en" dirty="0"/>
              <a:t>actually a set of vertices in physical structure. And connectors are  composed of multiple edges between vertices. Messages such as notifications are delivered through the edges. Some aggregation computation are achieved by partitioning function in the logical graph. The logical graph seems much more simpler than the physical connections, especially in the real implementation where vertices are spread across multiple workers with in multiple processes.</a:t>
            </a:r>
          </a:p>
          <a:p>
            <a:pPr lvl="0" rtl="0">
              <a:spcBef>
                <a:spcPts val="0"/>
              </a:spcBef>
              <a:buNone/>
            </a:pPr>
            <a:endParaRPr dirty="0"/>
          </a:p>
        </p:txBody>
      </p:sp>
    </p:spTree>
    <p:extLst>
      <p:ext uri="{BB962C8B-B14F-4D97-AF65-F5344CB8AC3E}">
        <p14:creationId xmlns:p14="http://schemas.microsoft.com/office/powerpoint/2010/main" val="209333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dirty="0" smtClean="0"/>
              <a:t>Vertices </a:t>
            </a:r>
            <a:r>
              <a:rPr lang="en" dirty="0"/>
              <a:t>within these workers communicate locally or through Internet. To deliver messages and notifications, each worker maintains a local scheduler for  its vertices. Each scheduler maintains a queue. (it also maintains the local approximation of the frontier). </a:t>
            </a:r>
          </a:p>
          <a:p>
            <a:pPr lvl="0">
              <a:spcBef>
                <a:spcPts val="0"/>
              </a:spcBef>
              <a:buNone/>
            </a:pPr>
            <a:endParaRPr dirty="0"/>
          </a:p>
        </p:txBody>
      </p:sp>
    </p:spTree>
    <p:extLst>
      <p:ext uri="{BB962C8B-B14F-4D97-AF65-F5344CB8AC3E}">
        <p14:creationId xmlns:p14="http://schemas.microsoft.com/office/powerpoint/2010/main" val="50363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US" dirty="0" smtClean="0"/>
              <a:t>P</a:t>
            </a:r>
            <a:r>
              <a:rPr lang="en" dirty="0" err="1" smtClean="0"/>
              <a:t>hysical</a:t>
            </a:r>
            <a:r>
              <a:rPr lang="en" dirty="0" smtClean="0"/>
              <a:t> </a:t>
            </a:r>
            <a:r>
              <a:rPr lang="en" dirty="0"/>
              <a:t>graph in real implementation is really complex due to the distributed feature. But the relation is clear in the logical graph.</a:t>
            </a:r>
          </a:p>
          <a:p>
            <a:pPr lvl="0" rtl="0">
              <a:lnSpc>
                <a:spcPct val="115000"/>
              </a:lnSpc>
              <a:spcBef>
                <a:spcPts val="0"/>
              </a:spcBef>
              <a:buClr>
                <a:schemeClr val="dk1"/>
              </a:buClr>
              <a:buSzPct val="100000"/>
              <a:buFont typeface="Arial"/>
              <a:buNone/>
            </a:pPr>
            <a:r>
              <a:rPr lang="en" dirty="0"/>
              <a:t>So the logical graph is needed at the application level for programming, while physical graph is for real implementation of message delivering on execution level.</a:t>
            </a:r>
          </a:p>
          <a:p>
            <a:pPr lvl="0" rtl="0">
              <a:lnSpc>
                <a:spcPct val="115000"/>
              </a:lnSpc>
              <a:spcBef>
                <a:spcPts val="0"/>
              </a:spcBef>
              <a:buClr>
                <a:schemeClr val="dk1"/>
              </a:buClr>
              <a:buSzPct val="100000"/>
              <a:buFont typeface="Arial"/>
              <a:buNone/>
            </a:pPr>
            <a:r>
              <a:rPr lang="en" dirty="0"/>
              <a:t>Then we need a conversion between the two graphs. </a:t>
            </a:r>
            <a:r>
              <a:rPr lang="en" dirty="0" err="1"/>
              <a:t>Pointstamp</a:t>
            </a:r>
            <a:r>
              <a:rPr lang="en" dirty="0"/>
              <a:t> projection is introduced for doing computations in logical graph. It simplifies the graph structure and makes it possible to compute the could-result-in relation on projected </a:t>
            </a:r>
            <a:r>
              <a:rPr lang="en" dirty="0" err="1"/>
              <a:t>pointstamps</a:t>
            </a:r>
            <a:r>
              <a:rPr lang="en" dirty="0"/>
              <a:t>.</a:t>
            </a:r>
          </a:p>
          <a:p>
            <a:pPr lvl="0" rtl="0">
              <a:lnSpc>
                <a:spcPct val="115000"/>
              </a:lnSpc>
              <a:spcBef>
                <a:spcPts val="0"/>
              </a:spcBef>
              <a:buClr>
                <a:schemeClr val="dk1"/>
              </a:buClr>
              <a:buSzPct val="100000"/>
              <a:buFont typeface="Arial"/>
              <a:buNone/>
            </a:pPr>
            <a:r>
              <a:rPr lang="en" dirty="0"/>
              <a:t>It’s a good solution since data structure only depends on the logical graph. And it also reduces the amount of communication.</a:t>
            </a:r>
          </a:p>
          <a:p>
            <a:pPr lvl="0" rtl="0">
              <a:spcBef>
                <a:spcPts val="0"/>
              </a:spcBef>
              <a:buNone/>
            </a:pPr>
            <a:endParaRPr dirty="0"/>
          </a:p>
        </p:txBody>
      </p:sp>
    </p:spTree>
    <p:extLst>
      <p:ext uri="{BB962C8B-B14F-4D97-AF65-F5344CB8AC3E}">
        <p14:creationId xmlns:p14="http://schemas.microsoft.com/office/powerpoint/2010/main" val="1291853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t>Then how does Naiad achieve good performance with this graph structure?</a:t>
            </a:r>
          </a:p>
          <a:p>
            <a:pPr lvl="0" rtl="0">
              <a:lnSpc>
                <a:spcPct val="115000"/>
              </a:lnSpc>
              <a:spcBef>
                <a:spcPts val="0"/>
              </a:spcBef>
              <a:buClr>
                <a:schemeClr val="dk1"/>
              </a:buClr>
              <a:buSzPct val="100000"/>
              <a:buFont typeface="Arial"/>
              <a:buNone/>
            </a:pPr>
            <a:r>
              <a:rPr lang="en"/>
              <a:t>First, workers maintaining a queue to deal with messages and notifications. It only adds messages from other workers and some re-entrancy calls. And messages within a local worker is delivered directly to the corresponding vertex. So the queue is often shallow for Naiad.</a:t>
            </a:r>
          </a:p>
          <a:p>
            <a:pPr lvl="0" rtl="0">
              <a:spcBef>
                <a:spcPts val="0"/>
              </a:spcBef>
              <a:buNone/>
            </a:pPr>
            <a:endParaRPr/>
          </a:p>
        </p:txBody>
      </p:sp>
    </p:spTree>
    <p:extLst>
      <p:ext uri="{BB962C8B-B14F-4D97-AF65-F5344CB8AC3E}">
        <p14:creationId xmlns:p14="http://schemas.microsoft.com/office/powerpoint/2010/main" val="111751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dirty="0"/>
              <a:t>Why is </a:t>
            </a:r>
            <a:r>
              <a:rPr lang="en" dirty="0" err="1"/>
              <a:t>Niaid</a:t>
            </a:r>
            <a:r>
              <a:rPr lang="en" dirty="0"/>
              <a:t> useful?</a:t>
            </a:r>
          </a:p>
          <a:p>
            <a:pPr lvl="0">
              <a:spcBef>
                <a:spcPts val="0"/>
              </a:spcBef>
              <a:buNone/>
            </a:pPr>
            <a:r>
              <a:rPr lang="en" dirty="0"/>
              <a:t>Batch processing framework such as dryad, </a:t>
            </a:r>
            <a:r>
              <a:rPr lang="en" dirty="0" err="1"/>
              <a:t>mapreduce</a:t>
            </a:r>
            <a:r>
              <a:rPr lang="en" dirty="0"/>
              <a:t>, spark which is stateless and synchronous task execution model. Stream system using asynchronous model. Graph processing use a vertex oriented execution model, usually involve iterations.</a:t>
            </a:r>
          </a:p>
          <a:p>
            <a:pPr lvl="0">
              <a:spcBef>
                <a:spcPts val="0"/>
              </a:spcBef>
              <a:buNone/>
            </a:pPr>
            <a:r>
              <a:rPr lang="en" dirty="0"/>
              <a:t>If you want to have a system which can deal with both three tasks together, you have to use the lowest common denominator which is batch processing which need coordination. </a:t>
            </a:r>
          </a:p>
          <a:p>
            <a:pPr lvl="0">
              <a:spcBef>
                <a:spcPts val="0"/>
              </a:spcBef>
              <a:buNone/>
            </a:pPr>
            <a:r>
              <a:rPr lang="en" dirty="0"/>
              <a:t>Raise the common denominator</a:t>
            </a:r>
          </a:p>
        </p:txBody>
      </p:sp>
    </p:spTree>
    <p:extLst>
      <p:ext uri="{BB962C8B-B14F-4D97-AF65-F5344CB8AC3E}">
        <p14:creationId xmlns:p14="http://schemas.microsoft.com/office/powerpoint/2010/main" val="1427034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US" dirty="0" smtClean="0"/>
              <a:t>P</a:t>
            </a:r>
            <a:r>
              <a:rPr lang="en" dirty="0" err="1" smtClean="0"/>
              <a:t>rogress</a:t>
            </a:r>
            <a:r>
              <a:rPr lang="en" dirty="0" smtClean="0"/>
              <a:t> </a:t>
            </a:r>
            <a:r>
              <a:rPr lang="en" dirty="0"/>
              <a:t>tracking protocol is used. </a:t>
            </a:r>
            <a:endParaRPr lang="en-US" dirty="0" smtClean="0"/>
          </a:p>
          <a:p>
            <a:pPr lvl="0" rtl="0">
              <a:lnSpc>
                <a:spcPct val="115000"/>
              </a:lnSpc>
              <a:spcBef>
                <a:spcPts val="0"/>
              </a:spcBef>
              <a:buClr>
                <a:schemeClr val="dk1"/>
              </a:buClr>
              <a:buSzPct val="100000"/>
              <a:buFont typeface="Arial"/>
              <a:buNone/>
            </a:pPr>
            <a:r>
              <a:rPr lang="en" dirty="0" smtClean="0"/>
              <a:t>Before </a:t>
            </a:r>
            <a:r>
              <a:rPr lang="en" dirty="0"/>
              <a:t>delivering notifications, a Naiad worker must know that there are no outstanding events at any workers in the system with a </a:t>
            </a:r>
            <a:r>
              <a:rPr lang="en" dirty="0" err="1"/>
              <a:t>pointstamp</a:t>
            </a:r>
            <a:r>
              <a:rPr lang="en" dirty="0"/>
              <a:t> that could-result-in the </a:t>
            </a:r>
            <a:r>
              <a:rPr lang="en" dirty="0" err="1"/>
              <a:t>pointstamp</a:t>
            </a:r>
            <a:r>
              <a:rPr lang="en" dirty="0"/>
              <a:t> of the </a:t>
            </a:r>
            <a:r>
              <a:rPr lang="en" dirty="0" err="1" smtClean="0"/>
              <a:t>notification.So</a:t>
            </a:r>
            <a:r>
              <a:rPr lang="en" dirty="0" smtClean="0"/>
              <a:t> </a:t>
            </a:r>
            <a:r>
              <a:rPr lang="en" dirty="0"/>
              <a:t>Naiad used the approach for maintaining a local frontier for each of the workers and do broadcasting to all other workers. </a:t>
            </a:r>
            <a:r>
              <a:rPr lang="en" dirty="0" smtClean="0"/>
              <a:t>And </a:t>
            </a:r>
            <a:r>
              <a:rPr lang="en" dirty="0"/>
              <a:t>they are updated through broadcasting. But broadcasting introduce extra latency. So Naiad make two optimizations considering broadcasting. </a:t>
            </a:r>
            <a:endParaRPr lang="en-US" dirty="0" smtClean="0"/>
          </a:p>
          <a:p>
            <a:pPr lvl="0" rtl="0">
              <a:lnSpc>
                <a:spcPct val="115000"/>
              </a:lnSpc>
              <a:spcBef>
                <a:spcPts val="0"/>
              </a:spcBef>
              <a:buClr>
                <a:schemeClr val="dk1"/>
              </a:buClr>
              <a:buSzPct val="100000"/>
              <a:buFont typeface="Arial"/>
              <a:buNone/>
            </a:pPr>
            <a:r>
              <a:rPr lang="en" dirty="0" smtClean="0"/>
              <a:t>One </a:t>
            </a:r>
            <a:r>
              <a:rPr lang="en" dirty="0"/>
              <a:t>is to track the stages and connectors instead of vertices and edges, just as in the logical point of view. </a:t>
            </a:r>
            <a:endParaRPr lang="en-US" dirty="0" smtClean="0"/>
          </a:p>
          <a:p>
            <a:pPr lvl="0" rtl="0">
              <a:lnSpc>
                <a:spcPct val="115000"/>
              </a:lnSpc>
              <a:spcBef>
                <a:spcPts val="0"/>
              </a:spcBef>
              <a:buClr>
                <a:schemeClr val="dk1"/>
              </a:buClr>
              <a:buSzPct val="100000"/>
              <a:buFont typeface="Arial"/>
              <a:buNone/>
            </a:pPr>
            <a:r>
              <a:rPr lang="en" dirty="0" smtClean="0"/>
              <a:t>And </a:t>
            </a:r>
            <a:r>
              <a:rPr lang="en" dirty="0"/>
              <a:t>the second is by doing accumulations in a local buffer instead of broadcasting the notifications immediately. And it reduces the total number of messages being broadcasted.</a:t>
            </a:r>
          </a:p>
          <a:p>
            <a:pPr lvl="0" rtl="0">
              <a:spcBef>
                <a:spcPts val="0"/>
              </a:spcBef>
              <a:buNone/>
            </a:pPr>
            <a:endParaRPr dirty="0"/>
          </a:p>
        </p:txBody>
      </p:sp>
    </p:spTree>
    <p:extLst>
      <p:ext uri="{BB962C8B-B14F-4D97-AF65-F5344CB8AC3E}">
        <p14:creationId xmlns:p14="http://schemas.microsoft.com/office/powerpoint/2010/main" val="182947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dirty="0" smtClean="0"/>
              <a:t>For </a:t>
            </a:r>
            <a:r>
              <a:rPr lang="en" dirty="0"/>
              <a:t>Naiad, it favors performance assuming no failure occurs at the expense of availability. Due to the asynchronous features, there is  a limitation for achieving fault tolerance with </a:t>
            </a:r>
            <a:r>
              <a:rPr lang="en" dirty="0" err="1"/>
              <a:t>checkpointing</a:t>
            </a:r>
            <a:r>
              <a:rPr lang="en" dirty="0"/>
              <a:t> method.</a:t>
            </a:r>
          </a:p>
          <a:p>
            <a:pPr lvl="0" rtl="0">
              <a:spcBef>
                <a:spcPts val="0"/>
              </a:spcBef>
              <a:buNone/>
            </a:pPr>
            <a:endParaRPr dirty="0"/>
          </a:p>
        </p:txBody>
      </p:sp>
    </p:spTree>
    <p:extLst>
      <p:ext uri="{BB962C8B-B14F-4D97-AF65-F5344CB8AC3E}">
        <p14:creationId xmlns:p14="http://schemas.microsoft.com/office/powerpoint/2010/main" val="1752407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2" name="Shape 4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None/>
            </a:pPr>
            <a:r>
              <a:rPr lang="en-US" dirty="0" smtClean="0"/>
              <a:t>S</a:t>
            </a:r>
            <a:r>
              <a:rPr lang="en" dirty="0" err="1" smtClean="0"/>
              <a:t>calability</a:t>
            </a:r>
            <a:r>
              <a:rPr lang="en-US" baseline="0" dirty="0" smtClean="0"/>
              <a:t> </a:t>
            </a:r>
            <a:r>
              <a:rPr lang="en" dirty="0" smtClean="0"/>
              <a:t>can </a:t>
            </a:r>
            <a:r>
              <a:rPr lang="en" dirty="0"/>
              <a:t>be achieved both by scale-up and scale-out. One program of Naiad can be run on multiple core boxes as well as on a distributed cluster. </a:t>
            </a:r>
          </a:p>
          <a:p>
            <a:pPr lvl="0" rtl="0">
              <a:lnSpc>
                <a:spcPct val="115000"/>
              </a:lnSpc>
              <a:spcBef>
                <a:spcPts val="0"/>
              </a:spcBef>
              <a:buClr>
                <a:schemeClr val="dk1"/>
              </a:buClr>
              <a:buSzPct val="100000"/>
              <a:buFont typeface="Arial"/>
              <a:buNone/>
            </a:pPr>
            <a:r>
              <a:rPr lang="en-US" dirty="0" smtClean="0"/>
              <a:t>P</a:t>
            </a:r>
            <a:r>
              <a:rPr lang="en" dirty="0" err="1" smtClean="0"/>
              <a:t>robability</a:t>
            </a:r>
            <a:r>
              <a:rPr lang="en" dirty="0" smtClean="0"/>
              <a:t> </a:t>
            </a:r>
            <a:r>
              <a:rPr lang="en" dirty="0"/>
              <a:t>of </a:t>
            </a:r>
            <a:r>
              <a:rPr lang="en-US" dirty="0" smtClean="0"/>
              <a:t>micro-stragglers</a:t>
            </a:r>
            <a:r>
              <a:rPr lang="en-US" baseline="0" dirty="0" smtClean="0"/>
              <a:t> </a:t>
            </a:r>
            <a:r>
              <a:rPr lang="en" dirty="0" smtClean="0"/>
              <a:t>increase </a:t>
            </a:r>
            <a:r>
              <a:rPr lang="en" dirty="0"/>
              <a:t>as the cluster size increases. This adds significantly large delay for the system when the cluster is too large. Some batch systems solve this problem by scheduling duplicate work. But this method can’t be applied to Naiad since Naiad is a </a:t>
            </a:r>
            <a:r>
              <a:rPr lang="en" dirty="0" err="1"/>
              <a:t>stateful</a:t>
            </a:r>
            <a:r>
              <a:rPr lang="en" dirty="0"/>
              <a:t> system. </a:t>
            </a:r>
            <a:endParaRPr lang="en-US" dirty="0" smtClean="0"/>
          </a:p>
          <a:p>
            <a:pPr lvl="0" rtl="0">
              <a:lnSpc>
                <a:spcPct val="115000"/>
              </a:lnSpc>
              <a:spcBef>
                <a:spcPts val="0"/>
              </a:spcBef>
              <a:buClr>
                <a:schemeClr val="dk1"/>
              </a:buClr>
              <a:buSzPct val="100000"/>
              <a:buFont typeface="Arial"/>
              <a:buNone/>
            </a:pPr>
            <a:r>
              <a:rPr lang="en-US" dirty="0" smtClean="0"/>
              <a:t>Instead</a:t>
            </a:r>
            <a:r>
              <a:rPr lang="en-US" baseline="0" dirty="0" smtClean="0"/>
              <a:t> </a:t>
            </a:r>
            <a:r>
              <a:rPr lang="en" dirty="0" smtClean="0"/>
              <a:t>of </a:t>
            </a:r>
            <a:r>
              <a:rPr lang="en" dirty="0"/>
              <a:t>dealing with stragglers, Naiad make some efforts to try to avoid the latency effects of stragglers.</a:t>
            </a:r>
          </a:p>
          <a:p>
            <a:pPr lvl="0" rtl="0">
              <a:lnSpc>
                <a:spcPct val="115000"/>
              </a:lnSpc>
              <a:spcBef>
                <a:spcPts val="0"/>
              </a:spcBef>
              <a:buClr>
                <a:schemeClr val="dk1"/>
              </a:buClr>
              <a:buSzPct val="100000"/>
              <a:buFont typeface="Arial"/>
              <a:buNone/>
            </a:pPr>
            <a:endParaRPr dirty="0"/>
          </a:p>
          <a:p>
            <a:pPr lvl="0" rtl="0">
              <a:spcBef>
                <a:spcPts val="0"/>
              </a:spcBef>
              <a:buNone/>
            </a:pPr>
            <a:endParaRPr dirty="0"/>
          </a:p>
        </p:txBody>
      </p:sp>
    </p:spTree>
    <p:extLst>
      <p:ext uri="{BB962C8B-B14F-4D97-AF65-F5344CB8AC3E}">
        <p14:creationId xmlns:p14="http://schemas.microsoft.com/office/powerpoint/2010/main" val="2124470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None/>
            </a:pPr>
            <a:endParaRPr lang="en" dirty="0">
              <a:solidFill>
                <a:schemeClr val="dk1"/>
              </a:solidFill>
            </a:endParaRPr>
          </a:p>
        </p:txBody>
      </p:sp>
    </p:spTree>
    <p:extLst>
      <p:ext uri="{BB962C8B-B14F-4D97-AF65-F5344CB8AC3E}">
        <p14:creationId xmlns:p14="http://schemas.microsoft.com/office/powerpoint/2010/main" val="1912948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Naiad takes</a:t>
            </a:r>
            <a:r>
              <a:rPr lang="en-US" baseline="0" dirty="0" smtClean="0"/>
              <a:t> advantages of both data-parallel and graph-parallel.</a:t>
            </a:r>
            <a:endParaRPr dirty="0"/>
          </a:p>
        </p:txBody>
      </p:sp>
    </p:spTree>
    <p:extLst>
      <p:ext uri="{BB962C8B-B14F-4D97-AF65-F5344CB8AC3E}">
        <p14:creationId xmlns:p14="http://schemas.microsoft.com/office/powerpoint/2010/main" val="943255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t>The Naiad API is of high flexibility. It supports high-level interfaces such as LINQ, Pregel, MapREduce, SQL and so on. And users can custom vertices on top of these interfaces. And we can also create own patterns without access to private APIs. Since it decouples the implementations of libraries, custom designs and system codes, it provides a very flexible framework for programming.</a:t>
            </a:r>
          </a:p>
          <a:p>
            <a:pPr lvl="0">
              <a:spcBef>
                <a:spcPts val="0"/>
              </a:spcBef>
              <a:buNone/>
            </a:pPr>
            <a:endParaRPr/>
          </a:p>
        </p:txBody>
      </p:sp>
    </p:spTree>
    <p:extLst>
      <p:ext uri="{BB962C8B-B14F-4D97-AF65-F5344CB8AC3E}">
        <p14:creationId xmlns:p14="http://schemas.microsoft.com/office/powerpoint/2010/main" val="579091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Left graph: The top line is ideal, middle one .net socket, last naiad</a:t>
            </a:r>
          </a:p>
          <a:p>
            <a:pPr lvl="0">
              <a:spcBef>
                <a:spcPts val="0"/>
              </a:spcBef>
              <a:buNone/>
            </a:pPr>
            <a:r>
              <a:rPr lang="en"/>
              <a:t>The naiad line is nearly linear</a:t>
            </a:r>
          </a:p>
          <a:p>
            <a:pPr lvl="0">
              <a:spcBef>
                <a:spcPts val="0"/>
              </a:spcBef>
              <a:buNone/>
            </a:pPr>
            <a:r>
              <a:rPr lang="en"/>
              <a:t>Opportunity exist to improve its absolute performance</a:t>
            </a:r>
          </a:p>
          <a:p>
            <a:pPr lvl="0">
              <a:spcBef>
                <a:spcPts val="0"/>
              </a:spcBef>
              <a:buNone/>
            </a:pPr>
            <a:r>
              <a:rPr lang="en"/>
              <a:t>Right graph: evaluates the minimal time required for global coordination</a:t>
            </a:r>
          </a:p>
          <a:p>
            <a:pPr lvl="0">
              <a:spcBef>
                <a:spcPts val="0"/>
              </a:spcBef>
              <a:buNone/>
            </a:pPr>
            <a:r>
              <a:rPr lang="en"/>
              <a:t>For real case, the subset of vertices could be relatively small, not a problem</a:t>
            </a:r>
          </a:p>
          <a:p>
            <a:pPr lvl="0" rtl="0">
              <a:spcBef>
                <a:spcPts val="0"/>
              </a:spcBef>
              <a:buNone/>
            </a:pPr>
            <a:endParaRPr/>
          </a:p>
        </p:txBody>
      </p:sp>
    </p:spTree>
    <p:extLst>
      <p:ext uri="{BB962C8B-B14F-4D97-AF65-F5344CB8AC3E}">
        <p14:creationId xmlns:p14="http://schemas.microsoft.com/office/powerpoint/2010/main" val="392515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Run a weakly connected components computation on a random graph</a:t>
            </a:r>
          </a:p>
          <a:p>
            <a:pPr lvl="0" rtl="0">
              <a:spcBef>
                <a:spcPts val="0"/>
              </a:spcBef>
              <a:buNone/>
            </a:pPr>
            <a:r>
              <a:rPr lang="en"/>
              <a:t>=&gt; the current protocol may limit scalability</a:t>
            </a:r>
          </a:p>
        </p:txBody>
      </p:sp>
    </p:spTree>
    <p:extLst>
      <p:ext uri="{BB962C8B-B14F-4D97-AF65-F5344CB8AC3E}">
        <p14:creationId xmlns:p14="http://schemas.microsoft.com/office/powerpoint/2010/main" val="2082047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9" name="Shape 4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To evaluate strong scaling, we add computed resources while keeping the size of the input fixed</a:t>
            </a:r>
          </a:p>
          <a:p>
            <a:pPr lvl="0" rtl="0">
              <a:spcBef>
                <a:spcPts val="0"/>
              </a:spcBef>
              <a:buNone/>
            </a:pPr>
            <a:r>
              <a:rPr lang="en"/>
              <a:t>Weak scaling: measure the effect of increasing both the size of computers and the size of the input</a:t>
            </a:r>
          </a:p>
        </p:txBody>
      </p:sp>
    </p:spTree>
    <p:extLst>
      <p:ext uri="{BB962C8B-B14F-4D97-AF65-F5344CB8AC3E}">
        <p14:creationId xmlns:p14="http://schemas.microsoft.com/office/powerpoint/2010/main" val="187933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8" name="Shape 4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700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Let’s start with a iterative graph algorithm, suppose if you want to find all connected components of a graph in an iterative manner, derive this graph from a stream of twitter message. Update graph in real time, maintain a sliding window. Extract the hashtag join with the connected components. Interact query for username to find most popular hashtag for that user’s component.</a:t>
            </a:r>
          </a:p>
          <a:p>
            <a:pPr lvl="0">
              <a:spcBef>
                <a:spcPts val="0"/>
              </a:spcBef>
              <a:buNone/>
            </a:pPr>
            <a:r>
              <a:rPr lang="en"/>
              <a:t>We can use distributed system to solve this problem. For graph you can use a graph iterative algorithm. For real time data, you need a streaming processing model. For max and join those aggregation execution you need batch.</a:t>
            </a:r>
          </a:p>
          <a:p>
            <a:pPr lvl="0">
              <a:spcBef>
                <a:spcPts val="0"/>
              </a:spcBef>
              <a:buNone/>
            </a:pPr>
            <a:r>
              <a:rPr lang="en"/>
              <a:t>How to develop a system which can combine those three system together with a low latency? Think about we have a time requirements.</a:t>
            </a:r>
          </a:p>
          <a:p>
            <a:pPr lvl="0">
              <a:spcBef>
                <a:spcPts val="0"/>
              </a:spcBef>
              <a:buNone/>
            </a:pPr>
            <a:endParaRPr/>
          </a:p>
        </p:txBody>
      </p:sp>
    </p:spTree>
    <p:extLst>
      <p:ext uri="{BB962C8B-B14F-4D97-AF65-F5344CB8AC3E}">
        <p14:creationId xmlns:p14="http://schemas.microsoft.com/office/powerpoint/2010/main" val="1064429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Several systems for iterative computation have used the pagerank on a twitter follower graph as a standard benchmark</a:t>
            </a:r>
          </a:p>
        </p:txBody>
      </p:sp>
    </p:spTree>
    <p:extLst>
      <p:ext uri="{BB962C8B-B14F-4D97-AF65-F5344CB8AC3E}">
        <p14:creationId xmlns:p14="http://schemas.microsoft.com/office/powerpoint/2010/main" val="886094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Naiad eliminates this per-iteration cost, it can also use algorithms that perform more and sparser iterations. For most developers, we would seek simplicity, like building on high-level library, while crucial vertices could be implemented using lower API, it is a strenghth of Naiad</a:t>
            </a:r>
          </a:p>
        </p:txBody>
      </p:sp>
    </p:spTree>
    <p:extLst>
      <p:ext uri="{BB962C8B-B14F-4D97-AF65-F5344CB8AC3E}">
        <p14:creationId xmlns:p14="http://schemas.microsoft.com/office/powerpoint/2010/main" val="1933661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1" name="Shape 5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Naiad’s performance show that timely dataflow if a powerful low-level programming method for iterative computation</a:t>
            </a:r>
          </a:p>
        </p:txBody>
      </p:sp>
    </p:spTree>
    <p:extLst>
      <p:ext uri="{BB962C8B-B14F-4D97-AF65-F5344CB8AC3E}">
        <p14:creationId xmlns:p14="http://schemas.microsoft.com/office/powerpoint/2010/main" val="117918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8" name="Shape 5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6982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4" name="Shape 5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023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Popular because it’s easy to paralyze, each stage has vertex and connector can be pipeline or data exchanges</a:t>
            </a:r>
          </a:p>
          <a:p>
            <a:pPr lvl="0">
              <a:spcBef>
                <a:spcPts val="0"/>
              </a:spcBef>
              <a:buNone/>
            </a:pPr>
            <a:r>
              <a:rPr lang="en"/>
              <a:t>Map</a:t>
            </a:r>
          </a:p>
          <a:p>
            <a:pPr lvl="0">
              <a:spcBef>
                <a:spcPts val="0"/>
              </a:spcBef>
              <a:buNone/>
            </a:pPr>
            <a:r>
              <a:rPr lang="en"/>
              <a:t>reduce</a:t>
            </a:r>
          </a:p>
        </p:txBody>
      </p:sp>
    </p:spTree>
    <p:extLst>
      <p:ext uri="{BB962C8B-B14F-4D97-AF65-F5344CB8AC3E}">
        <p14:creationId xmlns:p14="http://schemas.microsoft.com/office/powerpoint/2010/main" val="133070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Sometimes you don’t know how many iteration you need. Thinks about graph processing where the steps to finish a task is not known ahead of real computation </a:t>
            </a:r>
          </a:p>
        </p:txBody>
      </p:sp>
    </p:spTree>
    <p:extLst>
      <p:ext uri="{BB962C8B-B14F-4D97-AF65-F5344CB8AC3E}">
        <p14:creationId xmlns:p14="http://schemas.microsoft.com/office/powerpoint/2010/main" val="119678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What if you need these two system together. We can use batch framework to execute. But is not always efficient. What niaid do is simulate batch processing in a data streaming model to get rid of the coordination and support aggregation.</a:t>
            </a:r>
          </a:p>
        </p:txBody>
      </p:sp>
    </p:spTree>
    <p:extLst>
      <p:ext uri="{BB962C8B-B14F-4D97-AF65-F5344CB8AC3E}">
        <p14:creationId xmlns:p14="http://schemas.microsoft.com/office/powerpoint/2010/main" val="109501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How does naiad achieve this. We start with the programming model</a:t>
            </a:r>
          </a:p>
        </p:txBody>
      </p:sp>
    </p:spTree>
    <p:extLst>
      <p:ext uri="{BB962C8B-B14F-4D97-AF65-F5344CB8AC3E}">
        <p14:creationId xmlns:p14="http://schemas.microsoft.com/office/powerpoint/2010/main" val="5880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All executions of a vertex happens in callback and vertex interact with outside world by operations</a:t>
            </a:r>
          </a:p>
        </p:txBody>
      </p:sp>
    </p:spTree>
    <p:extLst>
      <p:ext uri="{BB962C8B-B14F-4D97-AF65-F5344CB8AC3E}">
        <p14:creationId xmlns:p14="http://schemas.microsoft.com/office/powerpoint/2010/main" val="51156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Asynchronous primitives are for message exchange. Every message is sent asynchronously (without reorder at receiver). </a:t>
            </a:r>
          </a:p>
          <a:p>
            <a:pPr lvl="0" rtl="0">
              <a:spcBef>
                <a:spcPts val="0"/>
              </a:spcBef>
              <a:buNone/>
            </a:pPr>
            <a:r>
              <a:rPr lang="en"/>
              <a:t>Time identify record that is associated with same batch of data. Just like a sequence number.</a:t>
            </a:r>
          </a:p>
        </p:txBody>
      </p:sp>
    </p:spTree>
    <p:extLst>
      <p:ext uri="{BB962C8B-B14F-4D97-AF65-F5344CB8AC3E}">
        <p14:creationId xmlns:p14="http://schemas.microsoft.com/office/powerpoint/2010/main" val="142944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youtube.com/watch?v=yyhMI9r0A9E&amp;t=1467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439775"/>
            <a:ext cx="8520600" cy="2052600"/>
          </a:xfrm>
          <a:prstGeom prst="rect">
            <a:avLst/>
          </a:prstGeom>
        </p:spPr>
        <p:txBody>
          <a:bodyPr wrap="square" lIns="91425" tIns="91425" rIns="91425" bIns="91425" anchor="b" anchorCtr="0">
            <a:noAutofit/>
          </a:bodyPr>
          <a:lstStyle/>
          <a:p>
            <a:pPr lvl="0">
              <a:spcBef>
                <a:spcPts val="0"/>
              </a:spcBef>
              <a:buNone/>
            </a:pPr>
            <a:r>
              <a:rPr lang="en" sz="3600"/>
              <a:t>Naiad: A Timely Dataflow System</a:t>
            </a:r>
          </a:p>
        </p:txBody>
      </p:sp>
      <p:sp>
        <p:nvSpPr>
          <p:cNvPr id="55" name="Shape 55"/>
          <p:cNvSpPr txBox="1">
            <a:spLocks noGrp="1"/>
          </p:cNvSpPr>
          <p:nvPr>
            <p:ph type="subTitle" idx="1"/>
          </p:nvPr>
        </p:nvSpPr>
        <p:spPr>
          <a:xfrm>
            <a:off x="311700" y="2453125"/>
            <a:ext cx="8520600" cy="792600"/>
          </a:xfrm>
          <a:prstGeom prst="rect">
            <a:avLst/>
          </a:prstGeom>
        </p:spPr>
        <p:txBody>
          <a:bodyPr wrap="square" lIns="91425" tIns="91425" rIns="91425" bIns="91425" anchor="t" anchorCtr="0">
            <a:noAutofit/>
          </a:bodyPr>
          <a:lstStyle/>
          <a:p>
            <a:pPr lvl="0">
              <a:spcBef>
                <a:spcPts val="0"/>
              </a:spcBef>
              <a:buNone/>
            </a:pPr>
            <a:r>
              <a:rPr lang="en"/>
              <a:t>Presenter: Shaowen Wei, Chi Zhang, Die Hu</a:t>
            </a:r>
          </a:p>
        </p:txBody>
      </p:sp>
      <p:sp>
        <p:nvSpPr>
          <p:cNvPr id="56" name="Shape 56"/>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57" name="Shape 57"/>
          <p:cNvSpPr txBox="1"/>
          <p:nvPr/>
        </p:nvSpPr>
        <p:spPr>
          <a:xfrm>
            <a:off x="4379100" y="4153625"/>
            <a:ext cx="4764900" cy="327900"/>
          </a:xfrm>
          <a:prstGeom prst="rect">
            <a:avLst/>
          </a:prstGeom>
          <a:noFill/>
          <a:ln>
            <a:noFill/>
          </a:ln>
        </p:spPr>
        <p:txBody>
          <a:bodyPr wrap="square" lIns="91425" tIns="91425" rIns="91425" bIns="91425" anchor="t" anchorCtr="0">
            <a:noAutofit/>
          </a:bodyPr>
          <a:lstStyle/>
          <a:p>
            <a:pPr lvl="0">
              <a:spcBef>
                <a:spcPts val="0"/>
              </a:spcBef>
              <a:buNone/>
            </a:pPr>
            <a:r>
              <a:rPr lang="en">
                <a:solidFill>
                  <a:schemeClr val="dk1"/>
                </a:solidFill>
              </a:rPr>
              <a:t>Some slides adapted from </a:t>
            </a:r>
            <a:r>
              <a:rPr lang="en" sz="1200">
                <a:solidFill>
                  <a:schemeClr val="dk1"/>
                </a:solidFill>
              </a:rPr>
              <a:t>Derek G. Murray, SOSP 2013’ Talk</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None/>
            </a:pPr>
            <a:r>
              <a:rPr lang="en" sz="1100">
                <a:solidFill>
                  <a:schemeClr val="dk1"/>
                </a:solidFill>
              </a:rPr>
              <a:t>		</a:t>
            </a:r>
          </a:p>
          <a:p>
            <a:pPr lvl="0">
              <a:spcBef>
                <a:spcPts val="0"/>
              </a:spcBef>
              <a:buClr>
                <a:schemeClr val="dk1"/>
              </a:buClr>
              <a:buFont typeface="Arial"/>
              <a:buNone/>
            </a:pPr>
            <a:endParaRPr>
              <a:solidFill>
                <a:schemeClr val="dk1"/>
              </a:solidFill>
            </a:endParaRP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Clr>
                <a:schemeClr val="dk1"/>
              </a:buClr>
              <a:buSzPct val="100000"/>
              <a:buFont typeface="Arial"/>
              <a:buNone/>
            </a:pPr>
            <a:r>
              <a:rPr lang="en" sz="1100">
                <a:solidFill>
                  <a:schemeClr val="dk1"/>
                </a:solidFill>
              </a:rPr>
              <a:t>		</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Notifications</a:t>
            </a:r>
          </a:p>
        </p:txBody>
      </p:sp>
      <p:sp>
        <p:nvSpPr>
          <p:cNvPr id="222" name="Shape 222"/>
          <p:cNvSpPr/>
          <p:nvPr/>
        </p:nvSpPr>
        <p:spPr>
          <a:xfrm>
            <a:off x="2019525" y="1905475"/>
            <a:ext cx="629700" cy="13980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A</a:t>
            </a:r>
          </a:p>
        </p:txBody>
      </p:sp>
      <p:sp>
        <p:nvSpPr>
          <p:cNvPr id="223" name="Shape 223"/>
          <p:cNvSpPr/>
          <p:nvPr/>
        </p:nvSpPr>
        <p:spPr>
          <a:xfrm>
            <a:off x="4134450" y="1905475"/>
            <a:ext cx="629700" cy="13980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B</a:t>
            </a:r>
          </a:p>
        </p:txBody>
      </p:sp>
      <p:sp>
        <p:nvSpPr>
          <p:cNvPr id="224" name="Shape 224"/>
          <p:cNvSpPr/>
          <p:nvPr/>
        </p:nvSpPr>
        <p:spPr>
          <a:xfrm>
            <a:off x="2649225" y="24978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6249375" y="1905475"/>
            <a:ext cx="629700" cy="1398000"/>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C</a:t>
            </a:r>
          </a:p>
        </p:txBody>
      </p:sp>
      <p:sp>
        <p:nvSpPr>
          <p:cNvPr id="226" name="Shape 226"/>
          <p:cNvSpPr/>
          <p:nvPr/>
        </p:nvSpPr>
        <p:spPr>
          <a:xfrm>
            <a:off x="4764150" y="24978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6703750" y="3545150"/>
            <a:ext cx="1850400" cy="404400"/>
          </a:xfrm>
          <a:prstGeom prst="wedgeRectCallout">
            <a:avLst>
              <a:gd name="adj1" fmla="val -56686"/>
              <a:gd name="adj2" fmla="val -103054"/>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C.OnNotify (t)</a:t>
            </a:r>
          </a:p>
        </p:txBody>
      </p:sp>
      <p:sp>
        <p:nvSpPr>
          <p:cNvPr id="228" name="Shape 228"/>
          <p:cNvSpPr/>
          <p:nvPr/>
        </p:nvSpPr>
        <p:spPr>
          <a:xfrm>
            <a:off x="6459800" y="1259400"/>
            <a:ext cx="15750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C.NotifyAt (t)</a:t>
            </a:r>
          </a:p>
        </p:txBody>
      </p:sp>
      <p:sp>
        <p:nvSpPr>
          <p:cNvPr id="229" name="Shape 229"/>
          <p:cNvSpPr txBox="1"/>
          <p:nvPr/>
        </p:nvSpPr>
        <p:spPr>
          <a:xfrm>
            <a:off x="2019550" y="4245575"/>
            <a:ext cx="4684200" cy="521100"/>
          </a:xfrm>
          <a:prstGeom prst="rect">
            <a:avLst/>
          </a:prstGeom>
          <a:solidFill>
            <a:srgbClr val="EA9999"/>
          </a:solidFill>
          <a:ln>
            <a:noFill/>
          </a:ln>
        </p:spPr>
        <p:txBody>
          <a:bodyPr wrap="square" lIns="91425" tIns="91425" rIns="91425" bIns="91425" anchor="t" anchorCtr="0">
            <a:noAutofit/>
          </a:bodyPr>
          <a:lstStyle/>
          <a:p>
            <a:pPr lvl="0" algn="ctr" rtl="0">
              <a:spcBef>
                <a:spcPts val="0"/>
              </a:spcBef>
              <a:buNone/>
            </a:pPr>
            <a:r>
              <a:rPr lang="en" sz="1800"/>
              <a:t>Notification support batching</a:t>
            </a:r>
          </a:p>
        </p:txBody>
      </p:sp>
      <p:sp>
        <p:nvSpPr>
          <p:cNvPr id="230" name="Shape 230"/>
          <p:cNvSpPr txBox="1"/>
          <p:nvPr/>
        </p:nvSpPr>
        <p:spPr>
          <a:xfrm>
            <a:off x="7068850" y="4033625"/>
            <a:ext cx="1485300" cy="757500"/>
          </a:xfrm>
          <a:prstGeom prst="rect">
            <a:avLst/>
          </a:prstGeom>
          <a:noFill/>
          <a:ln>
            <a:noFill/>
          </a:ln>
        </p:spPr>
        <p:txBody>
          <a:bodyPr wrap="square" lIns="91425" tIns="91425" rIns="91425" bIns="91425" anchor="t" anchorCtr="0">
            <a:noAutofit/>
          </a:bodyPr>
          <a:lstStyle/>
          <a:p>
            <a:pPr lvl="0" rtl="0">
              <a:spcBef>
                <a:spcPts val="0"/>
              </a:spcBef>
              <a:buNone/>
            </a:pPr>
            <a:r>
              <a:rPr lang="en"/>
              <a:t>Only be invoked when on further C.OnReceive(t’) t’&lt;=t</a:t>
            </a:r>
          </a:p>
        </p:txBody>
      </p:sp>
      <p:sp>
        <p:nvSpPr>
          <p:cNvPr id="231" name="Shape 231"/>
          <p:cNvSpPr/>
          <p:nvPr/>
        </p:nvSpPr>
        <p:spPr>
          <a:xfrm>
            <a:off x="2233400" y="1260800"/>
            <a:ext cx="27885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A.SendBy(edge, message,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1000"/>
                                        <p:tgtEl>
                                          <p:spTgt spid="2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1000"/>
                                        <p:tgtEl>
                                          <p:spTgt spid="227"/>
                                        </p:tgtEl>
                                      </p:cBhvr>
                                    </p:animEffect>
                                  </p:childTnLst>
                                </p:cTn>
                              </p:par>
                              <p:par>
                                <p:cTn id="18" presetID="10" presetClass="entr" presetSubtype="0" fill="hold" nodeType="with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1000"/>
                                        <p:tgtEl>
                                          <p:spTgt spid="230"/>
                                        </p:tgtEl>
                                      </p:cBhvr>
                                    </p:animEffect>
                                  </p:childTnLst>
                                </p:cTn>
                              </p:par>
                              <p:par>
                                <p:cTn id="21" presetID="10" presetClass="exit" presetSubtype="0" fill="hold" nodeType="withEffect">
                                  <p:stCondLst>
                                    <p:cond delay="0"/>
                                  </p:stCondLst>
                                  <p:childTnLst>
                                    <p:animEffect transition="out" filter="fade">
                                      <p:cBhvr>
                                        <p:cTn id="22" dur="1000"/>
                                        <p:tgtEl>
                                          <p:spTgt spid="231"/>
                                        </p:tgtEl>
                                      </p:cBhvr>
                                    </p:animEffect>
                                    <p:set>
                                      <p:cBhvr>
                                        <p:cTn id="23" dur="1" fill="hold">
                                          <p:stCondLst>
                                            <p:cond delay="1000"/>
                                          </p:stCondLst>
                                        </p:cTn>
                                        <p:tgtEl>
                                          <p:spTgt spid="2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How to achieve low latency</a:t>
            </a:r>
          </a:p>
        </p:txBody>
      </p:sp>
      <p:sp>
        <p:nvSpPr>
          <p:cNvPr id="237" name="Shape 237"/>
          <p:cNvSpPr txBox="1">
            <a:spLocks noGrp="1"/>
          </p:cNvSpPr>
          <p:nvPr>
            <p:ph type="body" idx="1"/>
          </p:nvPr>
        </p:nvSpPr>
        <p:spPr>
          <a:xfrm>
            <a:off x="311700" y="13048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Programming model</a:t>
            </a:r>
          </a:p>
          <a:p>
            <a:pPr lvl="0" indent="457200" rtl="0">
              <a:spcBef>
                <a:spcPts val="0"/>
              </a:spcBef>
              <a:buNone/>
            </a:pPr>
            <a:r>
              <a:rPr lang="en"/>
              <a:t>Asynchronous and fined-grained synchronous execution</a:t>
            </a:r>
          </a:p>
          <a:p>
            <a:pPr marL="457200" lvl="0" indent="-228600" rtl="0">
              <a:spcBef>
                <a:spcPts val="0"/>
              </a:spcBef>
            </a:pPr>
            <a:r>
              <a:rPr lang="en"/>
              <a:t>Distributed progress tracking protocol</a:t>
            </a:r>
          </a:p>
          <a:p>
            <a:pPr lvl="0" rtl="0">
              <a:spcBef>
                <a:spcPts val="0"/>
              </a:spcBef>
              <a:buNone/>
            </a:pPr>
            <a:endParaRPr/>
          </a:p>
          <a:p>
            <a:pPr marL="457200" lvl="0" indent="-228600" rtl="0">
              <a:spcBef>
                <a:spcPts val="0"/>
              </a:spcBef>
            </a:pPr>
            <a:r>
              <a:rPr lang="en"/>
              <a:t>System performance engineering</a:t>
            </a:r>
          </a:p>
        </p:txBody>
      </p:sp>
      <p:sp>
        <p:nvSpPr>
          <p:cNvPr id="238" name="Shape 238"/>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Progress tracking</a:t>
            </a:r>
          </a:p>
        </p:txBody>
      </p:sp>
      <p:sp>
        <p:nvSpPr>
          <p:cNvPr id="244" name="Shape 244"/>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245" name="Shape 245"/>
          <p:cNvSpPr/>
          <p:nvPr/>
        </p:nvSpPr>
        <p:spPr>
          <a:xfrm>
            <a:off x="1541025" y="2038200"/>
            <a:ext cx="597600" cy="1237800"/>
          </a:xfrm>
          <a:prstGeom prst="roundRect">
            <a:avLst>
              <a:gd name="adj" fmla="val 16667"/>
            </a:avLst>
          </a:prstGeom>
          <a:solidFill>
            <a:srgbClr val="DD7E6B"/>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2400"/>
              <a:t>A</a:t>
            </a:r>
          </a:p>
        </p:txBody>
      </p:sp>
      <p:sp>
        <p:nvSpPr>
          <p:cNvPr id="246" name="Shape 246"/>
          <p:cNvSpPr/>
          <p:nvPr/>
        </p:nvSpPr>
        <p:spPr>
          <a:xfrm>
            <a:off x="2851225" y="2038200"/>
            <a:ext cx="597600" cy="12378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Clr>
                <a:schemeClr val="dk1"/>
              </a:buClr>
              <a:buSzPct val="45833"/>
              <a:buFont typeface="Arial"/>
              <a:buNone/>
            </a:pPr>
            <a:r>
              <a:rPr lang="en" sz="2400">
                <a:solidFill>
                  <a:schemeClr val="dk1"/>
                </a:solidFill>
              </a:rPr>
              <a:t>B</a:t>
            </a:r>
          </a:p>
        </p:txBody>
      </p:sp>
      <p:sp>
        <p:nvSpPr>
          <p:cNvPr id="247" name="Shape 247"/>
          <p:cNvSpPr/>
          <p:nvPr/>
        </p:nvSpPr>
        <p:spPr>
          <a:xfrm>
            <a:off x="4161425" y="2038200"/>
            <a:ext cx="597600" cy="12378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Clr>
                <a:schemeClr val="dk1"/>
              </a:buClr>
              <a:buSzPct val="45833"/>
              <a:buFont typeface="Arial"/>
              <a:buNone/>
            </a:pPr>
            <a:r>
              <a:rPr lang="en" sz="2400">
                <a:solidFill>
                  <a:schemeClr val="dk1"/>
                </a:solidFill>
              </a:rPr>
              <a:t>C</a:t>
            </a:r>
          </a:p>
        </p:txBody>
      </p:sp>
      <p:sp>
        <p:nvSpPr>
          <p:cNvPr id="248" name="Shape 248"/>
          <p:cNvSpPr/>
          <p:nvPr/>
        </p:nvSpPr>
        <p:spPr>
          <a:xfrm>
            <a:off x="5471625" y="2038200"/>
            <a:ext cx="597600" cy="1237800"/>
          </a:xfrm>
          <a:prstGeom prst="roundRect">
            <a:avLst>
              <a:gd name="adj" fmla="val 16667"/>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Clr>
                <a:schemeClr val="dk1"/>
              </a:buClr>
              <a:buSzPct val="45833"/>
              <a:buFont typeface="Arial"/>
              <a:buNone/>
            </a:pPr>
            <a:r>
              <a:rPr lang="en" sz="2400">
                <a:solidFill>
                  <a:schemeClr val="dk1"/>
                </a:solidFill>
              </a:rPr>
              <a:t>D</a:t>
            </a:r>
          </a:p>
        </p:txBody>
      </p:sp>
      <p:sp>
        <p:nvSpPr>
          <p:cNvPr id="249" name="Shape 249"/>
          <p:cNvSpPr/>
          <p:nvPr/>
        </p:nvSpPr>
        <p:spPr>
          <a:xfrm>
            <a:off x="6781825" y="2038200"/>
            <a:ext cx="597600" cy="1237800"/>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Clr>
                <a:schemeClr val="dk1"/>
              </a:buClr>
              <a:buSzPct val="45833"/>
              <a:buFont typeface="Arial"/>
              <a:buNone/>
            </a:pPr>
            <a:r>
              <a:rPr lang="en" sz="2400">
                <a:solidFill>
                  <a:schemeClr val="dk1"/>
                </a:solidFill>
              </a:rPr>
              <a:t>E</a:t>
            </a:r>
          </a:p>
        </p:txBody>
      </p:sp>
      <p:sp>
        <p:nvSpPr>
          <p:cNvPr id="250" name="Shape 250"/>
          <p:cNvSpPr/>
          <p:nvPr/>
        </p:nvSpPr>
        <p:spPr>
          <a:xfrm>
            <a:off x="2138625" y="2571750"/>
            <a:ext cx="712500" cy="1707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3448875" y="2571750"/>
            <a:ext cx="712500" cy="1707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4759075" y="2571750"/>
            <a:ext cx="712500" cy="1707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6069275" y="2571750"/>
            <a:ext cx="712500" cy="1707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6993200" y="1411800"/>
            <a:ext cx="12069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E.NotifyAt(T)</a:t>
            </a:r>
          </a:p>
        </p:txBody>
      </p:sp>
      <p:sp>
        <p:nvSpPr>
          <p:cNvPr id="255" name="Shape 255"/>
          <p:cNvSpPr/>
          <p:nvPr/>
        </p:nvSpPr>
        <p:spPr>
          <a:xfrm>
            <a:off x="828375" y="2571750"/>
            <a:ext cx="712500" cy="1707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164025" y="1481625"/>
            <a:ext cx="18300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Epoch T is complete</a:t>
            </a:r>
          </a:p>
        </p:txBody>
      </p:sp>
      <p:sp>
        <p:nvSpPr>
          <p:cNvPr id="257" name="Shape 257"/>
          <p:cNvSpPr/>
          <p:nvPr/>
        </p:nvSpPr>
        <p:spPr>
          <a:xfrm>
            <a:off x="4018425" y="3816775"/>
            <a:ext cx="1830000" cy="404400"/>
          </a:xfrm>
          <a:prstGeom prst="wedgeRectCallout">
            <a:avLst>
              <a:gd name="adj1" fmla="val -25185"/>
              <a:gd name="adj2" fmla="val -182721"/>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C.OnReceive(_,_,t)</a:t>
            </a:r>
          </a:p>
        </p:txBody>
      </p:sp>
      <p:sp>
        <p:nvSpPr>
          <p:cNvPr id="258" name="Shape 258"/>
          <p:cNvSpPr/>
          <p:nvPr/>
        </p:nvSpPr>
        <p:spPr>
          <a:xfrm>
            <a:off x="3656987" y="1325750"/>
            <a:ext cx="1830000" cy="404400"/>
          </a:xfrm>
          <a:prstGeom prst="wedgeRectCallout">
            <a:avLst>
              <a:gd name="adj1" fmla="val -9348"/>
              <a:gd name="adj2" fmla="val 129828"/>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C.SendBy(_,_,t’)</a:t>
            </a:r>
          </a:p>
        </p:txBody>
      </p:sp>
      <p:sp>
        <p:nvSpPr>
          <p:cNvPr id="259" name="Shape 259"/>
          <p:cNvSpPr txBox="1"/>
          <p:nvPr/>
        </p:nvSpPr>
        <p:spPr>
          <a:xfrm>
            <a:off x="5592600" y="1325762"/>
            <a:ext cx="712500" cy="404400"/>
          </a:xfrm>
          <a:prstGeom prst="rect">
            <a:avLst/>
          </a:prstGeom>
          <a:noFill/>
          <a:ln>
            <a:noFill/>
          </a:ln>
        </p:spPr>
        <p:txBody>
          <a:bodyPr wrap="square" lIns="91425" tIns="91425" rIns="91425" bIns="91425" anchor="t" anchorCtr="0">
            <a:noAutofit/>
          </a:bodyPr>
          <a:lstStyle/>
          <a:p>
            <a:pPr lvl="0">
              <a:spcBef>
                <a:spcPts val="0"/>
              </a:spcBef>
              <a:buNone/>
            </a:pPr>
            <a:r>
              <a:rPr lang="en"/>
              <a:t>t’ &gt;=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10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1000"/>
                                        <p:tgtEl>
                                          <p:spTgt spid="2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animEffect transition="in" filter="fade">
                                      <p:cBhvr>
                                        <p:cTn id="27" dur="1000"/>
                                        <p:tgtEl>
                                          <p:spTgt spid="2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9"/>
                                        </p:tgtEl>
                                        <p:attrNameLst>
                                          <p:attrName>style.visibility</p:attrName>
                                        </p:attrNameLst>
                                      </p:cBhvr>
                                      <p:to>
                                        <p:strVal val="visible"/>
                                      </p:to>
                                    </p:set>
                                    <p:animEffect transition="in" filter="fade">
                                      <p:cBhvr>
                                        <p:cTn id="32"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Progress tracking</a:t>
            </a:r>
          </a:p>
        </p:txBody>
      </p:sp>
      <p:pic>
        <p:nvPicPr>
          <p:cNvPr id="265" name="Shape 265" descr="Screen Shot 2017-09-25 at 10.47.47 PM.png"/>
          <p:cNvPicPr preferRelativeResize="0"/>
          <p:nvPr/>
        </p:nvPicPr>
        <p:blipFill>
          <a:blip r:embed="rId3">
            <a:alphaModFix/>
          </a:blip>
          <a:stretch>
            <a:fillRect/>
          </a:stretch>
        </p:blipFill>
        <p:spPr>
          <a:xfrm>
            <a:off x="1827087" y="1396450"/>
            <a:ext cx="5489824" cy="2655400"/>
          </a:xfrm>
          <a:prstGeom prst="rect">
            <a:avLst/>
          </a:prstGeom>
          <a:noFill/>
          <a:ln>
            <a:noFill/>
          </a:ln>
        </p:spPr>
      </p:pic>
      <p:sp>
        <p:nvSpPr>
          <p:cNvPr id="266" name="Shape 266"/>
          <p:cNvSpPr/>
          <p:nvPr/>
        </p:nvSpPr>
        <p:spPr>
          <a:xfrm>
            <a:off x="5140800" y="1093925"/>
            <a:ext cx="14961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C.NotifyAt(time)</a:t>
            </a:r>
          </a:p>
        </p:txBody>
      </p:sp>
      <p:sp>
        <p:nvSpPr>
          <p:cNvPr id="267" name="Shape 267"/>
          <p:cNvSpPr txBox="1"/>
          <p:nvPr/>
        </p:nvSpPr>
        <p:spPr>
          <a:xfrm>
            <a:off x="2231925" y="2551975"/>
            <a:ext cx="401100" cy="483600"/>
          </a:xfrm>
          <a:prstGeom prst="rect">
            <a:avLst/>
          </a:prstGeom>
          <a:noFill/>
          <a:ln>
            <a:noFill/>
          </a:ln>
        </p:spPr>
        <p:txBody>
          <a:bodyPr wrap="square" lIns="91425" tIns="91425" rIns="91425" bIns="91425" anchor="t" anchorCtr="0">
            <a:noAutofit/>
          </a:bodyPr>
          <a:lstStyle/>
          <a:p>
            <a:pPr lvl="0" algn="ctr">
              <a:spcBef>
                <a:spcPts val="0"/>
              </a:spcBef>
              <a:buNone/>
            </a:pPr>
            <a:r>
              <a:rPr lang="en" sz="1800"/>
              <a:t>A</a:t>
            </a:r>
          </a:p>
        </p:txBody>
      </p:sp>
      <p:sp>
        <p:nvSpPr>
          <p:cNvPr id="268" name="Shape 268"/>
          <p:cNvSpPr txBox="1"/>
          <p:nvPr/>
        </p:nvSpPr>
        <p:spPr>
          <a:xfrm>
            <a:off x="3788375" y="19728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B</a:t>
            </a:r>
          </a:p>
        </p:txBody>
      </p:sp>
      <p:sp>
        <p:nvSpPr>
          <p:cNvPr id="269" name="Shape 269"/>
          <p:cNvSpPr txBox="1"/>
          <p:nvPr/>
        </p:nvSpPr>
        <p:spPr>
          <a:xfrm>
            <a:off x="5028450" y="19728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C</a:t>
            </a:r>
          </a:p>
        </p:txBody>
      </p:sp>
      <p:sp>
        <p:nvSpPr>
          <p:cNvPr id="270" name="Shape 270"/>
          <p:cNvSpPr txBox="1"/>
          <p:nvPr/>
        </p:nvSpPr>
        <p:spPr>
          <a:xfrm>
            <a:off x="6636775" y="25519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E</a:t>
            </a:r>
          </a:p>
        </p:txBody>
      </p:sp>
      <p:sp>
        <p:nvSpPr>
          <p:cNvPr id="271" name="Shape 271"/>
          <p:cNvSpPr txBox="1"/>
          <p:nvPr/>
        </p:nvSpPr>
        <p:spPr>
          <a:xfrm>
            <a:off x="4434350" y="30355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D</a:t>
            </a:r>
          </a:p>
        </p:txBody>
      </p:sp>
      <p:sp>
        <p:nvSpPr>
          <p:cNvPr id="272" name="Shape 272"/>
          <p:cNvSpPr txBox="1"/>
          <p:nvPr/>
        </p:nvSpPr>
        <p:spPr>
          <a:xfrm>
            <a:off x="2248150" y="4321775"/>
            <a:ext cx="4684200" cy="521100"/>
          </a:xfrm>
          <a:prstGeom prst="rect">
            <a:avLst/>
          </a:prstGeom>
          <a:solidFill>
            <a:srgbClr val="EA9999"/>
          </a:solidFill>
          <a:ln>
            <a:noFill/>
          </a:ln>
        </p:spPr>
        <p:txBody>
          <a:bodyPr wrap="square" lIns="91425" tIns="91425" rIns="91425" bIns="91425" anchor="t" anchorCtr="0">
            <a:noAutofit/>
          </a:bodyPr>
          <a:lstStyle/>
          <a:p>
            <a:pPr lvl="0" algn="ctr" rtl="0">
              <a:spcBef>
                <a:spcPts val="0"/>
              </a:spcBef>
              <a:buNone/>
            </a:pPr>
            <a:r>
              <a:rPr lang="en" sz="1800"/>
              <a:t>Problem: C depends on it’s own output</a:t>
            </a:r>
          </a:p>
        </p:txBody>
      </p:sp>
      <p:sp>
        <p:nvSpPr>
          <p:cNvPr id="273" name="Shape 273"/>
          <p:cNvSpPr/>
          <p:nvPr/>
        </p:nvSpPr>
        <p:spPr>
          <a:xfrm>
            <a:off x="3829625" y="2887975"/>
            <a:ext cx="318600" cy="778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1800"/>
              <a:t>F</a:t>
            </a:r>
          </a:p>
        </p:txBody>
      </p:sp>
      <p:sp>
        <p:nvSpPr>
          <p:cNvPr id="274" name="Shape 274"/>
          <p:cNvSpPr/>
          <p:nvPr/>
        </p:nvSpPr>
        <p:spPr>
          <a:xfrm>
            <a:off x="2107525" y="3519175"/>
            <a:ext cx="1019100" cy="404400"/>
          </a:xfrm>
          <a:prstGeom prst="wedgeRectCallout">
            <a:avLst>
              <a:gd name="adj1" fmla="val 119382"/>
              <a:gd name="adj2" fmla="val -113118"/>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Advance timestamp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
                                        </p:tgtEl>
                                        <p:attrNameLst>
                                          <p:attrName>style.visibility</p:attrName>
                                        </p:attrNameLst>
                                      </p:cBhvr>
                                      <p:to>
                                        <p:strVal val="visible"/>
                                      </p:to>
                                    </p:set>
                                    <p:animEffect transition="in" filter="fade">
                                      <p:cBhvr>
                                        <p:cTn id="12" dur="1000"/>
                                        <p:tgtEl>
                                          <p:spTgt spid="2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3"/>
                                        </p:tgtEl>
                                        <p:attrNameLst>
                                          <p:attrName>style.visibility</p:attrName>
                                        </p:attrNameLst>
                                      </p:cBhvr>
                                      <p:to>
                                        <p:strVal val="visible"/>
                                      </p:to>
                                    </p:set>
                                    <p:animEffect transition="in" filter="fade">
                                      <p:cBhvr>
                                        <p:cTn id="17" dur="1000"/>
                                        <p:tgtEl>
                                          <p:spTgt spid="2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4"/>
                                        </p:tgtEl>
                                        <p:attrNameLst>
                                          <p:attrName>style.visibility</p:attrName>
                                        </p:attrNameLst>
                                      </p:cBhvr>
                                      <p:to>
                                        <p:strVal val="visible"/>
                                      </p:to>
                                    </p:set>
                                    <p:animEffect transition="in" filter="fade">
                                      <p:cBhvr>
                                        <p:cTn id="22" dur="10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280" name="Shape 280" descr="Screen Shot 2017-09-25 at 10.47.47 PM.png"/>
          <p:cNvPicPr preferRelativeResize="0"/>
          <p:nvPr/>
        </p:nvPicPr>
        <p:blipFill>
          <a:blip r:embed="rId3">
            <a:alphaModFix/>
          </a:blip>
          <a:stretch>
            <a:fillRect/>
          </a:stretch>
        </p:blipFill>
        <p:spPr>
          <a:xfrm>
            <a:off x="1827087" y="1320250"/>
            <a:ext cx="5489824" cy="2655400"/>
          </a:xfrm>
          <a:prstGeom prst="rect">
            <a:avLst/>
          </a:prstGeom>
          <a:noFill/>
          <a:ln>
            <a:noFill/>
          </a:ln>
        </p:spPr>
      </p:pic>
      <p:sp>
        <p:nvSpPr>
          <p:cNvPr id="281" name="Shape 281"/>
          <p:cNvSpPr txBox="1"/>
          <p:nvPr/>
        </p:nvSpPr>
        <p:spPr>
          <a:xfrm>
            <a:off x="2231925" y="24757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A</a:t>
            </a:r>
          </a:p>
        </p:txBody>
      </p:sp>
      <p:sp>
        <p:nvSpPr>
          <p:cNvPr id="282" name="Shape 282"/>
          <p:cNvSpPr txBox="1"/>
          <p:nvPr/>
        </p:nvSpPr>
        <p:spPr>
          <a:xfrm>
            <a:off x="3788375" y="18966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B</a:t>
            </a:r>
          </a:p>
        </p:txBody>
      </p:sp>
      <p:sp>
        <p:nvSpPr>
          <p:cNvPr id="283" name="Shape 283"/>
          <p:cNvSpPr txBox="1"/>
          <p:nvPr/>
        </p:nvSpPr>
        <p:spPr>
          <a:xfrm>
            <a:off x="5028450" y="18966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C</a:t>
            </a:r>
          </a:p>
        </p:txBody>
      </p:sp>
      <p:sp>
        <p:nvSpPr>
          <p:cNvPr id="284" name="Shape 284"/>
          <p:cNvSpPr txBox="1"/>
          <p:nvPr/>
        </p:nvSpPr>
        <p:spPr>
          <a:xfrm>
            <a:off x="6636775" y="24757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E</a:t>
            </a:r>
          </a:p>
        </p:txBody>
      </p:sp>
      <p:sp>
        <p:nvSpPr>
          <p:cNvPr id="285" name="Shape 285"/>
          <p:cNvSpPr txBox="1"/>
          <p:nvPr/>
        </p:nvSpPr>
        <p:spPr>
          <a:xfrm>
            <a:off x="4434350" y="2959375"/>
            <a:ext cx="401100" cy="483600"/>
          </a:xfrm>
          <a:prstGeom prst="rect">
            <a:avLst/>
          </a:prstGeom>
          <a:noFill/>
          <a:ln>
            <a:noFill/>
          </a:ln>
        </p:spPr>
        <p:txBody>
          <a:bodyPr wrap="square" lIns="91425" tIns="91425" rIns="91425" bIns="91425" anchor="t" anchorCtr="0">
            <a:noAutofit/>
          </a:bodyPr>
          <a:lstStyle/>
          <a:p>
            <a:pPr lvl="0" algn="ctr" rtl="0">
              <a:spcBef>
                <a:spcPts val="0"/>
              </a:spcBef>
              <a:buNone/>
            </a:pPr>
            <a:r>
              <a:rPr lang="en" sz="1800"/>
              <a:t>D</a:t>
            </a:r>
          </a:p>
        </p:txBody>
      </p:sp>
      <p:sp>
        <p:nvSpPr>
          <p:cNvPr id="286" name="Shape 286"/>
          <p:cNvSpPr/>
          <p:nvPr/>
        </p:nvSpPr>
        <p:spPr>
          <a:xfrm>
            <a:off x="3829625" y="2811775"/>
            <a:ext cx="318600" cy="778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1800"/>
              <a:t>F</a:t>
            </a:r>
          </a:p>
        </p:txBody>
      </p:sp>
      <p:sp>
        <p:nvSpPr>
          <p:cNvPr id="287" name="Shape 287"/>
          <p:cNvSpPr/>
          <p:nvPr/>
        </p:nvSpPr>
        <p:spPr>
          <a:xfrm>
            <a:off x="1782675" y="3523975"/>
            <a:ext cx="1299600" cy="404400"/>
          </a:xfrm>
          <a:prstGeom prst="wedgeRectCallout">
            <a:avLst>
              <a:gd name="adj1" fmla="val 106287"/>
              <a:gd name="adj2" fmla="val -11412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Advance loop counter</a:t>
            </a:r>
          </a:p>
        </p:txBody>
      </p:sp>
      <p:sp>
        <p:nvSpPr>
          <p:cNvPr id="288" name="Shape 288"/>
          <p:cNvSpPr/>
          <p:nvPr/>
        </p:nvSpPr>
        <p:spPr>
          <a:xfrm>
            <a:off x="1175450" y="1555475"/>
            <a:ext cx="1892100" cy="271200"/>
          </a:xfrm>
          <a:prstGeom prst="wedgeRectCallout">
            <a:avLst>
              <a:gd name="adj1" fmla="val 13839"/>
              <a:gd name="adj2" fmla="val 18927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A.SendBy (_, _, 1)</a:t>
            </a:r>
          </a:p>
        </p:txBody>
      </p:sp>
      <p:sp>
        <p:nvSpPr>
          <p:cNvPr id="289" name="Shape 289"/>
          <p:cNvSpPr/>
          <p:nvPr/>
        </p:nvSpPr>
        <p:spPr>
          <a:xfrm>
            <a:off x="3156450" y="881975"/>
            <a:ext cx="2007900" cy="271200"/>
          </a:xfrm>
          <a:prstGeom prst="wedgeRectCallout">
            <a:avLst>
              <a:gd name="adj1" fmla="val -13876"/>
              <a:gd name="adj2" fmla="val 246193"/>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B.SendBy (1, _, (1, 6))</a:t>
            </a:r>
          </a:p>
        </p:txBody>
      </p:sp>
      <p:sp>
        <p:nvSpPr>
          <p:cNvPr id="290" name="Shape 290"/>
          <p:cNvSpPr/>
          <p:nvPr/>
        </p:nvSpPr>
        <p:spPr>
          <a:xfrm>
            <a:off x="5308999" y="881975"/>
            <a:ext cx="1728900" cy="271200"/>
          </a:xfrm>
          <a:prstGeom prst="wedgeRectCallout">
            <a:avLst>
              <a:gd name="adj1" fmla="val -55856"/>
              <a:gd name="adj2" fmla="val 246193"/>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C.NotifyAt ((1, 6))</a:t>
            </a:r>
          </a:p>
        </p:txBody>
      </p:sp>
      <p:sp>
        <p:nvSpPr>
          <p:cNvPr id="291" name="Shape 291"/>
          <p:cNvSpPr/>
          <p:nvPr/>
        </p:nvSpPr>
        <p:spPr>
          <a:xfrm>
            <a:off x="5164350" y="3590575"/>
            <a:ext cx="2007900" cy="271200"/>
          </a:xfrm>
          <a:prstGeom prst="wedgeRectCallout">
            <a:avLst>
              <a:gd name="adj1" fmla="val -69218"/>
              <a:gd name="adj2" fmla="val -17312"/>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D.SendBy ((1, 6))</a:t>
            </a:r>
          </a:p>
        </p:txBody>
      </p:sp>
      <p:sp>
        <p:nvSpPr>
          <p:cNvPr id="292" name="Shape 292"/>
          <p:cNvSpPr/>
          <p:nvPr/>
        </p:nvSpPr>
        <p:spPr>
          <a:xfrm>
            <a:off x="6833000" y="1720175"/>
            <a:ext cx="1626600" cy="271200"/>
          </a:xfrm>
          <a:prstGeom prst="wedgeRectCallout">
            <a:avLst>
              <a:gd name="adj1" fmla="val -44788"/>
              <a:gd name="adj2" fmla="val 124198"/>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E.NotifyAt (1)</a:t>
            </a:r>
          </a:p>
        </p:txBody>
      </p:sp>
      <p:sp>
        <p:nvSpPr>
          <p:cNvPr id="293" name="Shape 293"/>
          <p:cNvSpPr/>
          <p:nvPr/>
        </p:nvSpPr>
        <p:spPr>
          <a:xfrm>
            <a:off x="3156450" y="881975"/>
            <a:ext cx="2007900" cy="271200"/>
          </a:xfrm>
          <a:prstGeom prst="wedgeRectCallout">
            <a:avLst>
              <a:gd name="adj1" fmla="val -13876"/>
              <a:gd name="adj2" fmla="val 246193"/>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B.SendBy (_, _, (1, 7))</a:t>
            </a:r>
          </a:p>
        </p:txBody>
      </p:sp>
      <p:sp>
        <p:nvSpPr>
          <p:cNvPr id="294" name="Shape 294"/>
          <p:cNvSpPr/>
          <p:nvPr/>
        </p:nvSpPr>
        <p:spPr>
          <a:xfrm>
            <a:off x="5308999" y="881975"/>
            <a:ext cx="1728900" cy="271200"/>
          </a:xfrm>
          <a:prstGeom prst="wedgeRectCallout">
            <a:avLst>
              <a:gd name="adj1" fmla="val -55856"/>
              <a:gd name="adj2" fmla="val 246193"/>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C.NotifyAt (1)</a:t>
            </a:r>
          </a:p>
        </p:txBody>
      </p:sp>
      <p:sp>
        <p:nvSpPr>
          <p:cNvPr id="295" name="Shape 295"/>
          <p:cNvSpPr txBox="1"/>
          <p:nvPr/>
        </p:nvSpPr>
        <p:spPr>
          <a:xfrm>
            <a:off x="330800" y="234775"/>
            <a:ext cx="3457500" cy="271200"/>
          </a:xfrm>
          <a:prstGeom prst="rect">
            <a:avLst/>
          </a:prstGeom>
          <a:noFill/>
          <a:ln>
            <a:noFill/>
          </a:ln>
        </p:spPr>
        <p:txBody>
          <a:bodyPr wrap="square" lIns="91425" tIns="91425" rIns="91425" bIns="91425" anchor="t" anchorCtr="0">
            <a:noAutofit/>
          </a:bodyPr>
          <a:lstStyle/>
          <a:p>
            <a:pPr lvl="0">
              <a:spcBef>
                <a:spcPts val="0"/>
              </a:spcBef>
              <a:buNone/>
            </a:pPr>
            <a:r>
              <a:rPr lang="en"/>
              <a:t>(timestamp, counter) - pointstamp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94"/>
                                        </p:tgtEl>
                                      </p:cBhvr>
                                    </p:animEffect>
                                    <p:set>
                                      <p:cBhvr>
                                        <p:cTn id="7" dur="1" fill="hold">
                                          <p:stCondLst>
                                            <p:cond delay="1000"/>
                                          </p:stCondLst>
                                        </p:cTn>
                                        <p:tgtEl>
                                          <p:spTgt spid="29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1000"/>
                                        <p:tgtEl>
                                          <p:spTgt spid="286"/>
                                        </p:tgtEl>
                                      </p:cBhvr>
                                    </p:animEffect>
                                  </p:childTnLst>
                                </p:cTn>
                              </p:par>
                              <p:par>
                                <p:cTn id="13" presetID="10" presetClass="entr" presetSubtype="0" fill="hold" nodeType="with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fade">
                                      <p:cBhvr>
                                        <p:cTn id="15" dur="1000"/>
                                        <p:tgtEl>
                                          <p:spTgt spid="28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8"/>
                                        </p:tgtEl>
                                        <p:attrNameLst>
                                          <p:attrName>style.visibility</p:attrName>
                                        </p:attrNameLst>
                                      </p:cBhvr>
                                      <p:to>
                                        <p:strVal val="visible"/>
                                      </p:to>
                                    </p:set>
                                    <p:animEffect transition="in" filter="fade">
                                      <p:cBhvr>
                                        <p:cTn id="20" dur="1000"/>
                                        <p:tgtEl>
                                          <p:spTgt spid="28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2"/>
                                        </p:tgtEl>
                                        <p:attrNameLst>
                                          <p:attrName>style.visibility</p:attrName>
                                        </p:attrNameLst>
                                      </p:cBhvr>
                                      <p:to>
                                        <p:strVal val="visible"/>
                                      </p:to>
                                    </p:set>
                                    <p:animEffect transition="in" filter="fade">
                                      <p:cBhvr>
                                        <p:cTn id="25" dur="1000"/>
                                        <p:tgtEl>
                                          <p:spTgt spid="29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9"/>
                                        </p:tgtEl>
                                        <p:attrNameLst>
                                          <p:attrName>style.visibility</p:attrName>
                                        </p:attrNameLst>
                                      </p:cBhvr>
                                      <p:to>
                                        <p:strVal val="visible"/>
                                      </p:to>
                                    </p:set>
                                    <p:animEffect transition="in" filter="fade">
                                      <p:cBhvr>
                                        <p:cTn id="30" dur="1000"/>
                                        <p:tgtEl>
                                          <p:spTgt spid="28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0"/>
                                        </p:tgtEl>
                                        <p:attrNameLst>
                                          <p:attrName>style.visibility</p:attrName>
                                        </p:attrNameLst>
                                      </p:cBhvr>
                                      <p:to>
                                        <p:strVal val="visible"/>
                                      </p:to>
                                    </p:set>
                                    <p:animEffect transition="in" filter="fade">
                                      <p:cBhvr>
                                        <p:cTn id="35" dur="1000"/>
                                        <p:tgtEl>
                                          <p:spTgt spid="29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1"/>
                                        </p:tgtEl>
                                        <p:attrNameLst>
                                          <p:attrName>style.visibility</p:attrName>
                                        </p:attrNameLst>
                                      </p:cBhvr>
                                      <p:to>
                                        <p:strVal val="visible"/>
                                      </p:to>
                                    </p:set>
                                    <p:animEffect transition="in" filter="fade">
                                      <p:cBhvr>
                                        <p:cTn id="40" dur="1000"/>
                                        <p:tgtEl>
                                          <p:spTgt spid="29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1000"/>
                                        <p:tgtEl>
                                          <p:spTgt spid="289"/>
                                        </p:tgtEl>
                                      </p:cBhvr>
                                    </p:animEffect>
                                    <p:set>
                                      <p:cBhvr>
                                        <p:cTn id="45" dur="1" fill="hold">
                                          <p:stCondLst>
                                            <p:cond delay="1000"/>
                                          </p:stCondLst>
                                        </p:cTn>
                                        <p:tgtEl>
                                          <p:spTgt spid="28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3"/>
                                        </p:tgtEl>
                                        <p:attrNameLst>
                                          <p:attrName>style.visibility</p:attrName>
                                        </p:attrNameLst>
                                      </p:cBhvr>
                                      <p:to>
                                        <p:strVal val="visible"/>
                                      </p:to>
                                    </p:set>
                                    <p:animEffect transition="in" filter="fade">
                                      <p:cBhvr>
                                        <p:cTn id="50"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How to achieve low latency</a:t>
            </a:r>
          </a:p>
        </p:txBody>
      </p:sp>
      <p:sp>
        <p:nvSpPr>
          <p:cNvPr id="301" name="Shape 301"/>
          <p:cNvSpPr txBox="1">
            <a:spLocks noGrp="1"/>
          </p:cNvSpPr>
          <p:nvPr>
            <p:ph type="body" idx="1"/>
          </p:nvPr>
        </p:nvSpPr>
        <p:spPr>
          <a:xfrm>
            <a:off x="311700" y="13048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Programming model</a:t>
            </a:r>
          </a:p>
          <a:p>
            <a:pPr lvl="0" indent="457200" rtl="0">
              <a:spcBef>
                <a:spcPts val="0"/>
              </a:spcBef>
              <a:buNone/>
            </a:pPr>
            <a:r>
              <a:rPr lang="en"/>
              <a:t>Asynchronous and fined-grained synchronous execution</a:t>
            </a:r>
          </a:p>
          <a:p>
            <a:pPr marL="457200" lvl="0" indent="-228600" rtl="0">
              <a:spcBef>
                <a:spcPts val="0"/>
              </a:spcBef>
            </a:pPr>
            <a:r>
              <a:rPr lang="en"/>
              <a:t>Distributed progress tracking protocol</a:t>
            </a:r>
          </a:p>
          <a:p>
            <a:pPr lvl="0" rtl="0">
              <a:spcBef>
                <a:spcPts val="0"/>
              </a:spcBef>
              <a:buNone/>
            </a:pPr>
            <a:r>
              <a:rPr lang="en"/>
              <a:t>	Make sure notification is sent at correct time</a:t>
            </a:r>
          </a:p>
          <a:p>
            <a:pPr marL="457200" lvl="0" indent="-228600" rtl="0">
              <a:spcBef>
                <a:spcPts val="0"/>
              </a:spcBef>
            </a:pPr>
            <a:r>
              <a:rPr lang="en"/>
              <a:t>System performance engineering</a:t>
            </a:r>
          </a:p>
        </p:txBody>
      </p:sp>
      <p:sp>
        <p:nvSpPr>
          <p:cNvPr id="302" name="Shape 30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Implementation</a:t>
            </a:r>
          </a:p>
        </p:txBody>
      </p:sp>
      <p:sp>
        <p:nvSpPr>
          <p:cNvPr id="308" name="Shape 308"/>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309" name="Shape 309"/>
          <p:cNvSpPr/>
          <p:nvPr/>
        </p:nvSpPr>
        <p:spPr>
          <a:xfrm>
            <a:off x="1268200" y="1372075"/>
            <a:ext cx="629700" cy="1398000"/>
          </a:xfrm>
          <a:prstGeom prst="roundRect">
            <a:avLst>
              <a:gd name="adj" fmla="val 16667"/>
            </a:avLst>
          </a:prstGeom>
          <a:solidFill>
            <a:srgbClr val="B6D7A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4367650" y="1372075"/>
            <a:ext cx="629700" cy="1398000"/>
          </a:xfrm>
          <a:prstGeom prst="roundRect">
            <a:avLst>
              <a:gd name="adj" fmla="val 16667"/>
            </a:avLst>
          </a:prstGeom>
          <a:solidFill>
            <a:srgbClr val="A2C4C9"/>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3582325" y="19644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txBox="1"/>
          <p:nvPr/>
        </p:nvSpPr>
        <p:spPr>
          <a:xfrm>
            <a:off x="5487700" y="1964412"/>
            <a:ext cx="629700" cy="327900"/>
          </a:xfrm>
          <a:prstGeom prst="rect">
            <a:avLst/>
          </a:prstGeom>
          <a:noFill/>
          <a:ln>
            <a:noFill/>
          </a:ln>
        </p:spPr>
        <p:txBody>
          <a:bodyPr wrap="square" lIns="91425" tIns="91425" rIns="91425" bIns="91425" anchor="t" anchorCtr="0">
            <a:noAutofit/>
          </a:bodyPr>
          <a:lstStyle/>
          <a:p>
            <a:pPr lvl="0" algn="ctr" rtl="0">
              <a:spcBef>
                <a:spcPts val="0"/>
              </a:spcBef>
              <a:buNone/>
            </a:pPr>
            <a:r>
              <a:rPr lang="en"/>
              <a:t>stage</a:t>
            </a:r>
          </a:p>
        </p:txBody>
      </p:sp>
      <p:sp>
        <p:nvSpPr>
          <p:cNvPr id="313" name="Shape 313"/>
          <p:cNvSpPr txBox="1"/>
          <p:nvPr/>
        </p:nvSpPr>
        <p:spPr>
          <a:xfrm>
            <a:off x="3442525" y="1057825"/>
            <a:ext cx="1056900" cy="327900"/>
          </a:xfrm>
          <a:prstGeom prst="rect">
            <a:avLst/>
          </a:prstGeom>
          <a:noFill/>
          <a:ln>
            <a:noFill/>
          </a:ln>
        </p:spPr>
        <p:txBody>
          <a:bodyPr wrap="square" lIns="91425" tIns="91425" rIns="91425" bIns="91425" anchor="t" anchorCtr="0">
            <a:noAutofit/>
          </a:bodyPr>
          <a:lstStyle/>
          <a:p>
            <a:pPr lvl="0" algn="ctr" rtl="0">
              <a:spcBef>
                <a:spcPts val="0"/>
              </a:spcBef>
              <a:buNone/>
            </a:pPr>
            <a:r>
              <a:rPr lang="en"/>
              <a:t>connector</a:t>
            </a:r>
          </a:p>
        </p:txBody>
      </p:sp>
      <p:cxnSp>
        <p:nvCxnSpPr>
          <p:cNvPr id="314" name="Shape 314"/>
          <p:cNvCxnSpPr>
            <a:stCxn id="313" idx="2"/>
          </p:cNvCxnSpPr>
          <p:nvPr/>
        </p:nvCxnSpPr>
        <p:spPr>
          <a:xfrm flipH="1">
            <a:off x="3910375" y="1385725"/>
            <a:ext cx="60600" cy="632700"/>
          </a:xfrm>
          <a:prstGeom prst="straightConnector1">
            <a:avLst/>
          </a:prstGeom>
          <a:noFill/>
          <a:ln w="9525" cap="flat" cmpd="sng">
            <a:solidFill>
              <a:schemeClr val="dk2"/>
            </a:solidFill>
            <a:prstDash val="solid"/>
            <a:round/>
            <a:headEnd type="none" w="lg" len="lg"/>
            <a:tailEnd type="none" w="lg" len="lg"/>
          </a:ln>
        </p:spPr>
      </p:cxnSp>
      <p:sp>
        <p:nvSpPr>
          <p:cNvPr id="315" name="Shape 315"/>
          <p:cNvSpPr/>
          <p:nvPr/>
        </p:nvSpPr>
        <p:spPr>
          <a:xfrm>
            <a:off x="1625400" y="30248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621375" y="33296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621375" y="36344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1625387" y="39392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3027762" y="30409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3023737" y="33457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3023737" y="36505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3027750" y="39553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23" name="Shape 323"/>
          <p:cNvCxnSpPr>
            <a:endCxn id="322" idx="2"/>
          </p:cNvCxnSpPr>
          <p:nvPr/>
        </p:nvCxnSpPr>
        <p:spPr>
          <a:xfrm>
            <a:off x="1849350" y="3131400"/>
            <a:ext cx="1178400" cy="930600"/>
          </a:xfrm>
          <a:prstGeom prst="straightConnector1">
            <a:avLst/>
          </a:prstGeom>
          <a:noFill/>
          <a:ln w="9525" cap="flat" cmpd="sng">
            <a:solidFill>
              <a:schemeClr val="dk2"/>
            </a:solidFill>
            <a:prstDash val="solid"/>
            <a:round/>
            <a:headEnd type="none" w="lg" len="lg"/>
            <a:tailEnd type="none" w="lg" len="lg"/>
          </a:ln>
        </p:spPr>
      </p:cxnSp>
      <p:cxnSp>
        <p:nvCxnSpPr>
          <p:cNvPr id="324" name="Shape 324"/>
          <p:cNvCxnSpPr>
            <a:stCxn id="315" idx="6"/>
            <a:endCxn id="319" idx="2"/>
          </p:cNvCxnSpPr>
          <p:nvPr/>
        </p:nvCxnSpPr>
        <p:spPr>
          <a:xfrm>
            <a:off x="1849500" y="31314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325" name="Shape 325"/>
          <p:cNvCxnSpPr>
            <a:stCxn id="315" idx="6"/>
            <a:endCxn id="320" idx="2"/>
          </p:cNvCxnSpPr>
          <p:nvPr/>
        </p:nvCxnSpPr>
        <p:spPr>
          <a:xfrm>
            <a:off x="1849500" y="3131450"/>
            <a:ext cx="1174200" cy="321000"/>
          </a:xfrm>
          <a:prstGeom prst="straightConnector1">
            <a:avLst/>
          </a:prstGeom>
          <a:noFill/>
          <a:ln w="9525" cap="flat" cmpd="sng">
            <a:solidFill>
              <a:schemeClr val="dk2"/>
            </a:solidFill>
            <a:prstDash val="solid"/>
            <a:round/>
            <a:headEnd type="none" w="lg" len="lg"/>
            <a:tailEnd type="none" w="lg" len="lg"/>
          </a:ln>
        </p:spPr>
      </p:cxnSp>
      <p:cxnSp>
        <p:nvCxnSpPr>
          <p:cNvPr id="326" name="Shape 326"/>
          <p:cNvCxnSpPr>
            <a:stCxn id="315" idx="6"/>
            <a:endCxn id="321" idx="2"/>
          </p:cNvCxnSpPr>
          <p:nvPr/>
        </p:nvCxnSpPr>
        <p:spPr>
          <a:xfrm>
            <a:off x="1849500" y="3131450"/>
            <a:ext cx="1174200" cy="625800"/>
          </a:xfrm>
          <a:prstGeom prst="straightConnector1">
            <a:avLst/>
          </a:prstGeom>
          <a:noFill/>
          <a:ln w="9525" cap="flat" cmpd="sng">
            <a:solidFill>
              <a:schemeClr val="dk2"/>
            </a:solidFill>
            <a:prstDash val="solid"/>
            <a:round/>
            <a:headEnd type="none" w="lg" len="lg"/>
            <a:tailEnd type="none" w="lg" len="lg"/>
          </a:ln>
        </p:spPr>
      </p:cxnSp>
      <p:cxnSp>
        <p:nvCxnSpPr>
          <p:cNvPr id="327" name="Shape 327"/>
          <p:cNvCxnSpPr>
            <a:stCxn id="316" idx="6"/>
            <a:endCxn id="319" idx="2"/>
          </p:cNvCxnSpPr>
          <p:nvPr/>
        </p:nvCxnSpPr>
        <p:spPr>
          <a:xfrm rot="10800000" flipH="1">
            <a:off x="1845475" y="3147650"/>
            <a:ext cx="1182300" cy="288600"/>
          </a:xfrm>
          <a:prstGeom prst="straightConnector1">
            <a:avLst/>
          </a:prstGeom>
          <a:noFill/>
          <a:ln w="9525" cap="flat" cmpd="sng">
            <a:solidFill>
              <a:schemeClr val="dk2"/>
            </a:solidFill>
            <a:prstDash val="solid"/>
            <a:round/>
            <a:headEnd type="none" w="lg" len="lg"/>
            <a:tailEnd type="none" w="lg" len="lg"/>
          </a:ln>
        </p:spPr>
      </p:cxnSp>
      <p:cxnSp>
        <p:nvCxnSpPr>
          <p:cNvPr id="328" name="Shape 328"/>
          <p:cNvCxnSpPr>
            <a:stCxn id="317" idx="6"/>
            <a:endCxn id="320" idx="2"/>
          </p:cNvCxnSpPr>
          <p:nvPr/>
        </p:nvCxnSpPr>
        <p:spPr>
          <a:xfrm rot="10800000" flipH="1">
            <a:off x="1845475" y="3452450"/>
            <a:ext cx="1178400" cy="288600"/>
          </a:xfrm>
          <a:prstGeom prst="straightConnector1">
            <a:avLst/>
          </a:prstGeom>
          <a:noFill/>
          <a:ln w="9525" cap="flat" cmpd="sng">
            <a:solidFill>
              <a:schemeClr val="dk2"/>
            </a:solidFill>
            <a:prstDash val="solid"/>
            <a:round/>
            <a:headEnd type="none" w="lg" len="lg"/>
            <a:tailEnd type="none" w="lg" len="lg"/>
          </a:ln>
        </p:spPr>
      </p:cxnSp>
      <p:cxnSp>
        <p:nvCxnSpPr>
          <p:cNvPr id="329" name="Shape 329"/>
          <p:cNvCxnSpPr>
            <a:stCxn id="317" idx="6"/>
            <a:endCxn id="321" idx="2"/>
          </p:cNvCxnSpPr>
          <p:nvPr/>
        </p:nvCxnSpPr>
        <p:spPr>
          <a:xfrm>
            <a:off x="1845475" y="37410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330" name="Shape 330"/>
          <p:cNvCxnSpPr>
            <a:stCxn id="317" idx="6"/>
            <a:endCxn id="322" idx="2"/>
          </p:cNvCxnSpPr>
          <p:nvPr/>
        </p:nvCxnSpPr>
        <p:spPr>
          <a:xfrm>
            <a:off x="1845475" y="3741050"/>
            <a:ext cx="1182300" cy="321000"/>
          </a:xfrm>
          <a:prstGeom prst="straightConnector1">
            <a:avLst/>
          </a:prstGeom>
          <a:noFill/>
          <a:ln w="9525" cap="flat" cmpd="sng">
            <a:solidFill>
              <a:schemeClr val="dk2"/>
            </a:solidFill>
            <a:prstDash val="solid"/>
            <a:round/>
            <a:headEnd type="none" w="lg" len="lg"/>
            <a:tailEnd type="none" w="lg" len="lg"/>
          </a:ln>
        </p:spPr>
      </p:cxnSp>
      <p:cxnSp>
        <p:nvCxnSpPr>
          <p:cNvPr id="331" name="Shape 331"/>
          <p:cNvCxnSpPr>
            <a:stCxn id="317" idx="6"/>
            <a:endCxn id="319" idx="2"/>
          </p:cNvCxnSpPr>
          <p:nvPr/>
        </p:nvCxnSpPr>
        <p:spPr>
          <a:xfrm rot="10800000" flipH="1">
            <a:off x="1845475" y="3147650"/>
            <a:ext cx="1182300" cy="593400"/>
          </a:xfrm>
          <a:prstGeom prst="straightConnector1">
            <a:avLst/>
          </a:prstGeom>
          <a:noFill/>
          <a:ln w="9525" cap="flat" cmpd="sng">
            <a:solidFill>
              <a:schemeClr val="dk2"/>
            </a:solidFill>
            <a:prstDash val="solid"/>
            <a:round/>
            <a:headEnd type="none" w="lg" len="lg"/>
            <a:tailEnd type="none" w="lg" len="lg"/>
          </a:ln>
        </p:spPr>
      </p:cxnSp>
      <p:cxnSp>
        <p:nvCxnSpPr>
          <p:cNvPr id="332" name="Shape 332"/>
          <p:cNvCxnSpPr>
            <a:stCxn id="316" idx="6"/>
            <a:endCxn id="320" idx="2"/>
          </p:cNvCxnSpPr>
          <p:nvPr/>
        </p:nvCxnSpPr>
        <p:spPr>
          <a:xfrm>
            <a:off x="1845475" y="34362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333" name="Shape 333"/>
          <p:cNvCxnSpPr>
            <a:stCxn id="316" idx="6"/>
            <a:endCxn id="321" idx="2"/>
          </p:cNvCxnSpPr>
          <p:nvPr/>
        </p:nvCxnSpPr>
        <p:spPr>
          <a:xfrm>
            <a:off x="1845475" y="3436250"/>
            <a:ext cx="1178400" cy="321000"/>
          </a:xfrm>
          <a:prstGeom prst="straightConnector1">
            <a:avLst/>
          </a:prstGeom>
          <a:noFill/>
          <a:ln w="9525" cap="flat" cmpd="sng">
            <a:solidFill>
              <a:schemeClr val="dk2"/>
            </a:solidFill>
            <a:prstDash val="solid"/>
            <a:round/>
            <a:headEnd type="none" w="lg" len="lg"/>
            <a:tailEnd type="none" w="lg" len="lg"/>
          </a:ln>
        </p:spPr>
      </p:cxnSp>
      <p:cxnSp>
        <p:nvCxnSpPr>
          <p:cNvPr id="334" name="Shape 334"/>
          <p:cNvCxnSpPr>
            <a:stCxn id="316" idx="6"/>
            <a:endCxn id="322" idx="2"/>
          </p:cNvCxnSpPr>
          <p:nvPr/>
        </p:nvCxnSpPr>
        <p:spPr>
          <a:xfrm>
            <a:off x="1845475" y="3436250"/>
            <a:ext cx="1182300" cy="625800"/>
          </a:xfrm>
          <a:prstGeom prst="straightConnector1">
            <a:avLst/>
          </a:prstGeom>
          <a:noFill/>
          <a:ln w="9525" cap="flat" cmpd="sng">
            <a:solidFill>
              <a:schemeClr val="dk2"/>
            </a:solidFill>
            <a:prstDash val="solid"/>
            <a:round/>
            <a:headEnd type="none" w="lg" len="lg"/>
            <a:tailEnd type="none" w="lg" len="lg"/>
          </a:ln>
        </p:spPr>
      </p:cxnSp>
      <p:cxnSp>
        <p:nvCxnSpPr>
          <p:cNvPr id="335" name="Shape 335"/>
          <p:cNvCxnSpPr>
            <a:stCxn id="318" idx="6"/>
            <a:endCxn id="319" idx="2"/>
          </p:cNvCxnSpPr>
          <p:nvPr/>
        </p:nvCxnSpPr>
        <p:spPr>
          <a:xfrm rot="10800000" flipH="1">
            <a:off x="1849487" y="3147650"/>
            <a:ext cx="1178400" cy="898200"/>
          </a:xfrm>
          <a:prstGeom prst="straightConnector1">
            <a:avLst/>
          </a:prstGeom>
          <a:noFill/>
          <a:ln w="9525" cap="flat" cmpd="sng">
            <a:solidFill>
              <a:schemeClr val="dk2"/>
            </a:solidFill>
            <a:prstDash val="solid"/>
            <a:round/>
            <a:headEnd type="none" w="lg" len="lg"/>
            <a:tailEnd type="none" w="lg" len="lg"/>
          </a:ln>
        </p:spPr>
      </p:cxnSp>
      <p:cxnSp>
        <p:nvCxnSpPr>
          <p:cNvPr id="336" name="Shape 336"/>
          <p:cNvCxnSpPr>
            <a:stCxn id="318" idx="6"/>
            <a:endCxn id="320" idx="2"/>
          </p:cNvCxnSpPr>
          <p:nvPr/>
        </p:nvCxnSpPr>
        <p:spPr>
          <a:xfrm rot="10800000" flipH="1">
            <a:off x="1849487" y="3452450"/>
            <a:ext cx="1174200" cy="593400"/>
          </a:xfrm>
          <a:prstGeom prst="straightConnector1">
            <a:avLst/>
          </a:prstGeom>
          <a:noFill/>
          <a:ln w="9525" cap="flat" cmpd="sng">
            <a:solidFill>
              <a:schemeClr val="dk2"/>
            </a:solidFill>
            <a:prstDash val="solid"/>
            <a:round/>
            <a:headEnd type="none" w="lg" len="lg"/>
            <a:tailEnd type="none" w="lg" len="lg"/>
          </a:ln>
        </p:spPr>
      </p:cxnSp>
      <p:cxnSp>
        <p:nvCxnSpPr>
          <p:cNvPr id="337" name="Shape 337"/>
          <p:cNvCxnSpPr>
            <a:stCxn id="318" idx="6"/>
            <a:endCxn id="321" idx="2"/>
          </p:cNvCxnSpPr>
          <p:nvPr/>
        </p:nvCxnSpPr>
        <p:spPr>
          <a:xfrm rot="10800000" flipH="1">
            <a:off x="1849487" y="3757250"/>
            <a:ext cx="1174200" cy="288600"/>
          </a:xfrm>
          <a:prstGeom prst="straightConnector1">
            <a:avLst/>
          </a:prstGeom>
          <a:noFill/>
          <a:ln w="9525" cap="flat" cmpd="sng">
            <a:solidFill>
              <a:schemeClr val="dk2"/>
            </a:solidFill>
            <a:prstDash val="solid"/>
            <a:round/>
            <a:headEnd type="none" w="lg" len="lg"/>
            <a:tailEnd type="none" w="lg" len="lg"/>
          </a:ln>
        </p:spPr>
      </p:cxnSp>
      <p:cxnSp>
        <p:nvCxnSpPr>
          <p:cNvPr id="338" name="Shape 338"/>
          <p:cNvCxnSpPr>
            <a:stCxn id="318" idx="6"/>
            <a:endCxn id="322" idx="2"/>
          </p:cNvCxnSpPr>
          <p:nvPr/>
        </p:nvCxnSpPr>
        <p:spPr>
          <a:xfrm>
            <a:off x="1849487" y="40458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339" name="Shape 339"/>
          <p:cNvCxnSpPr>
            <a:endCxn id="312" idx="1"/>
          </p:cNvCxnSpPr>
          <p:nvPr/>
        </p:nvCxnSpPr>
        <p:spPr>
          <a:xfrm>
            <a:off x="4997200" y="2035062"/>
            <a:ext cx="490500" cy="93300"/>
          </a:xfrm>
          <a:prstGeom prst="straightConnector1">
            <a:avLst/>
          </a:prstGeom>
          <a:noFill/>
          <a:ln w="9525" cap="flat" cmpd="sng">
            <a:solidFill>
              <a:schemeClr val="dk2"/>
            </a:solidFill>
            <a:prstDash val="solid"/>
            <a:round/>
            <a:headEnd type="none" w="lg" len="lg"/>
            <a:tailEnd type="none" w="lg" len="lg"/>
          </a:ln>
        </p:spPr>
      </p:cxnSp>
      <p:sp>
        <p:nvSpPr>
          <p:cNvPr id="340" name="Shape 340"/>
          <p:cNvSpPr/>
          <p:nvPr/>
        </p:nvSpPr>
        <p:spPr>
          <a:xfrm>
            <a:off x="1897900" y="19644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75200" y="1756550"/>
            <a:ext cx="907200" cy="535800"/>
          </a:xfrm>
          <a:prstGeom prst="rect">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H(m)</a:t>
            </a:r>
          </a:p>
        </p:txBody>
      </p:sp>
      <p:sp>
        <p:nvSpPr>
          <p:cNvPr id="342" name="Shape 342"/>
          <p:cNvSpPr txBox="1"/>
          <p:nvPr/>
        </p:nvSpPr>
        <p:spPr>
          <a:xfrm>
            <a:off x="2765125" y="2426175"/>
            <a:ext cx="777300" cy="288600"/>
          </a:xfrm>
          <a:prstGeom prst="rect">
            <a:avLst/>
          </a:prstGeom>
          <a:noFill/>
          <a:ln>
            <a:noFill/>
          </a:ln>
        </p:spPr>
        <p:txBody>
          <a:bodyPr wrap="square" lIns="91425" tIns="91425" rIns="91425" bIns="91425" anchor="t" anchorCtr="0">
            <a:noAutofit/>
          </a:bodyPr>
          <a:lstStyle/>
          <a:p>
            <a:pPr lvl="0" rtl="0">
              <a:spcBef>
                <a:spcPts val="0"/>
              </a:spcBef>
              <a:buNone/>
            </a:pPr>
            <a:r>
              <a:rPr lang="en"/>
              <a:t>routing</a:t>
            </a:r>
          </a:p>
        </p:txBody>
      </p:sp>
      <p:sp>
        <p:nvSpPr>
          <p:cNvPr id="343" name="Shape 343"/>
          <p:cNvSpPr txBox="1"/>
          <p:nvPr/>
        </p:nvSpPr>
        <p:spPr>
          <a:xfrm>
            <a:off x="3714450" y="3145725"/>
            <a:ext cx="5334300" cy="1016100"/>
          </a:xfrm>
          <a:prstGeom prst="rect">
            <a:avLst/>
          </a:prstGeom>
          <a:noFill/>
          <a:ln>
            <a:noFill/>
          </a:ln>
        </p:spPr>
        <p:txBody>
          <a:bodyPr wrap="square" lIns="91425" tIns="91425" rIns="91425" bIns="91425" anchor="t" anchorCtr="0">
            <a:noAutofit/>
          </a:bodyPr>
          <a:lstStyle/>
          <a:p>
            <a:pPr marL="0" lvl="0" indent="0" algn="just" rtl="0">
              <a:lnSpc>
                <a:spcPct val="115000"/>
              </a:lnSpc>
              <a:spcBef>
                <a:spcPts val="0"/>
              </a:spcBef>
              <a:buNone/>
            </a:pPr>
            <a:endParaRPr>
              <a:solidFill>
                <a:schemeClr val="dk1"/>
              </a:solidFill>
            </a:endParaRPr>
          </a:p>
          <a:p>
            <a:pPr marL="0" lvl="0" indent="0" algn="just" rtl="0">
              <a:lnSpc>
                <a:spcPct val="115000"/>
              </a:lnSpc>
              <a:spcBef>
                <a:spcPts val="0"/>
              </a:spcBef>
              <a:buNone/>
            </a:pPr>
            <a:r>
              <a:rPr lang="en">
                <a:solidFill>
                  <a:schemeClr val="dk1"/>
                </a:solidFill>
              </a:rPr>
              <a:t>Stages are actually a set of vertices in physical structure. </a:t>
            </a:r>
          </a:p>
          <a:p>
            <a:pPr marL="0" lvl="0" indent="-69850" algn="just" rtl="0">
              <a:lnSpc>
                <a:spcPct val="115000"/>
              </a:lnSpc>
              <a:spcBef>
                <a:spcPts val="0"/>
              </a:spcBef>
              <a:buClr>
                <a:schemeClr val="dk1"/>
              </a:buClr>
              <a:buFont typeface="Arial"/>
              <a:buNone/>
            </a:pPr>
            <a:r>
              <a:rPr lang="en">
                <a:solidFill>
                  <a:schemeClr val="dk1"/>
                </a:solidFill>
              </a:rPr>
              <a:t>Connectors are  composed of multiple edges between vertices.</a:t>
            </a:r>
          </a:p>
          <a:p>
            <a:pPr lvl="0">
              <a:spcBef>
                <a:spcPts val="0"/>
              </a:spcBef>
              <a:buNone/>
            </a:pPr>
            <a:endParaRPr/>
          </a:p>
        </p:txBody>
      </p:sp>
      <p:sp>
        <p:nvSpPr>
          <p:cNvPr id="344" name="Shape 344"/>
          <p:cNvSpPr txBox="1"/>
          <p:nvPr/>
        </p:nvSpPr>
        <p:spPr>
          <a:xfrm>
            <a:off x="1953650" y="1134325"/>
            <a:ext cx="1174200" cy="327900"/>
          </a:xfrm>
          <a:prstGeom prst="rect">
            <a:avLst/>
          </a:prstGeom>
          <a:noFill/>
          <a:ln>
            <a:noFill/>
          </a:ln>
        </p:spPr>
        <p:txBody>
          <a:bodyPr wrap="square" lIns="91425" tIns="91425" rIns="91425" bIns="91425" anchor="t" anchorCtr="0">
            <a:noAutofit/>
          </a:bodyPr>
          <a:lstStyle/>
          <a:p>
            <a:pPr lvl="0" algn="ctr" rtl="0">
              <a:spcBef>
                <a:spcPts val="0"/>
              </a:spcBef>
              <a:buNone/>
            </a:pPr>
            <a:r>
              <a:rPr lang="en"/>
              <a:t>Partitioning function</a:t>
            </a:r>
          </a:p>
        </p:txBody>
      </p:sp>
      <p:cxnSp>
        <p:nvCxnSpPr>
          <p:cNvPr id="345" name="Shape 345"/>
          <p:cNvCxnSpPr/>
          <p:nvPr/>
        </p:nvCxnSpPr>
        <p:spPr>
          <a:xfrm>
            <a:off x="2574625" y="1644615"/>
            <a:ext cx="190500" cy="116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756975" y="1086925"/>
            <a:ext cx="2746500" cy="3503400"/>
          </a:xfrm>
          <a:prstGeom prst="rect">
            <a:avLst/>
          </a:prstGeom>
          <a:no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1" name="Shape 3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Implementation: Distributed</a:t>
            </a:r>
          </a:p>
        </p:txBody>
      </p:sp>
      <p:sp>
        <p:nvSpPr>
          <p:cNvPr id="352" name="Shape 352"/>
          <p:cNvSpPr/>
          <p:nvPr/>
        </p:nvSpPr>
        <p:spPr>
          <a:xfrm>
            <a:off x="1160975" y="1326675"/>
            <a:ext cx="868500" cy="27465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t" anchorCtr="0">
            <a:noAutofit/>
          </a:bodyPr>
          <a:lstStyle/>
          <a:p>
            <a:pPr lvl="0" algn="ctr" rtl="0">
              <a:spcBef>
                <a:spcPts val="0"/>
              </a:spcBef>
              <a:buNone/>
            </a:pPr>
            <a:r>
              <a:rPr lang="en"/>
              <a:t>woker1</a:t>
            </a:r>
          </a:p>
        </p:txBody>
      </p:sp>
      <p:sp>
        <p:nvSpPr>
          <p:cNvPr id="353" name="Shape 353"/>
          <p:cNvSpPr/>
          <p:nvPr/>
        </p:nvSpPr>
        <p:spPr>
          <a:xfrm>
            <a:off x="3658099" y="2384200"/>
            <a:ext cx="1393415" cy="572724"/>
          </a:xfrm>
          <a:prstGeom prst="cloud">
            <a:avLst/>
          </a:prstGeom>
          <a:solidFill>
            <a:srgbClr val="FFFFFF"/>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network</a:t>
            </a:r>
          </a:p>
        </p:txBody>
      </p:sp>
      <p:sp>
        <p:nvSpPr>
          <p:cNvPr id="354" name="Shape 354"/>
          <p:cNvSpPr/>
          <p:nvPr/>
        </p:nvSpPr>
        <p:spPr>
          <a:xfrm>
            <a:off x="2283850" y="1326675"/>
            <a:ext cx="868500" cy="27465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t" anchorCtr="0">
            <a:noAutofit/>
          </a:bodyPr>
          <a:lstStyle/>
          <a:p>
            <a:pPr lvl="0" algn="ctr" rtl="0">
              <a:spcBef>
                <a:spcPts val="0"/>
              </a:spcBef>
              <a:buNone/>
            </a:pPr>
            <a:r>
              <a:rPr lang="en"/>
              <a:t>woker2</a:t>
            </a:r>
          </a:p>
        </p:txBody>
      </p:sp>
      <p:sp>
        <p:nvSpPr>
          <p:cNvPr id="355" name="Shape 355"/>
          <p:cNvSpPr/>
          <p:nvPr/>
        </p:nvSpPr>
        <p:spPr>
          <a:xfrm>
            <a:off x="5541750" y="1259825"/>
            <a:ext cx="868500" cy="27465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t" anchorCtr="0">
            <a:noAutofit/>
          </a:bodyPr>
          <a:lstStyle/>
          <a:p>
            <a:pPr lvl="0" algn="ctr" rtl="0">
              <a:spcBef>
                <a:spcPts val="0"/>
              </a:spcBef>
              <a:buNone/>
            </a:pPr>
            <a:r>
              <a:rPr lang="en"/>
              <a:t>woker3</a:t>
            </a:r>
          </a:p>
        </p:txBody>
      </p:sp>
      <p:sp>
        <p:nvSpPr>
          <p:cNvPr id="356" name="Shape 356"/>
          <p:cNvSpPr/>
          <p:nvPr/>
        </p:nvSpPr>
        <p:spPr>
          <a:xfrm>
            <a:off x="6782525" y="1259825"/>
            <a:ext cx="868500" cy="27465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t" anchorCtr="0">
            <a:noAutofit/>
          </a:bodyPr>
          <a:lstStyle/>
          <a:p>
            <a:pPr lvl="0" algn="ctr" rtl="0">
              <a:spcBef>
                <a:spcPts val="0"/>
              </a:spcBef>
              <a:buNone/>
            </a:pPr>
            <a:r>
              <a:rPr lang="en"/>
              <a:t>woker4</a:t>
            </a:r>
          </a:p>
        </p:txBody>
      </p:sp>
      <p:sp>
        <p:nvSpPr>
          <p:cNvPr id="357" name="Shape 357"/>
          <p:cNvSpPr/>
          <p:nvPr/>
        </p:nvSpPr>
        <p:spPr>
          <a:xfrm>
            <a:off x="1390475" y="1787975"/>
            <a:ext cx="409500" cy="396600"/>
          </a:xfrm>
          <a:prstGeom prst="ellipse">
            <a:avLst/>
          </a:prstGeom>
          <a:solidFill>
            <a:srgbClr val="9FC5E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a:t>
            </a:r>
            <a:r>
              <a:rPr lang="en" sz="800"/>
              <a:t>1</a:t>
            </a:r>
          </a:p>
        </p:txBody>
      </p:sp>
      <p:sp>
        <p:nvSpPr>
          <p:cNvPr id="358" name="Shape 358"/>
          <p:cNvSpPr/>
          <p:nvPr/>
        </p:nvSpPr>
        <p:spPr>
          <a:xfrm>
            <a:off x="2513350" y="1787975"/>
            <a:ext cx="409500" cy="396600"/>
          </a:xfrm>
          <a:prstGeom prst="ellipse">
            <a:avLst/>
          </a:prstGeom>
          <a:solidFill>
            <a:srgbClr val="9FC5E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a:t>
            </a:r>
            <a:r>
              <a:rPr lang="en" sz="800"/>
              <a:t>2</a:t>
            </a:r>
          </a:p>
        </p:txBody>
      </p:sp>
      <p:sp>
        <p:nvSpPr>
          <p:cNvPr id="359" name="Shape 359"/>
          <p:cNvSpPr/>
          <p:nvPr/>
        </p:nvSpPr>
        <p:spPr>
          <a:xfrm>
            <a:off x="1368600" y="2877075"/>
            <a:ext cx="409500" cy="396600"/>
          </a:xfrm>
          <a:prstGeom prst="ellipse">
            <a:avLst/>
          </a:prstGeom>
          <a:solidFill>
            <a:srgbClr val="FFE599"/>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C</a:t>
            </a:r>
            <a:r>
              <a:rPr lang="en" sz="800"/>
              <a:t>1</a:t>
            </a:r>
          </a:p>
        </p:txBody>
      </p:sp>
      <p:sp>
        <p:nvSpPr>
          <p:cNvPr id="360" name="Shape 360"/>
          <p:cNvSpPr/>
          <p:nvPr/>
        </p:nvSpPr>
        <p:spPr>
          <a:xfrm>
            <a:off x="1368600" y="2332525"/>
            <a:ext cx="409500" cy="396600"/>
          </a:xfrm>
          <a:prstGeom prst="ellipse">
            <a:avLst/>
          </a:prstGeom>
          <a:solidFill>
            <a:srgbClr val="B6D7A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B</a:t>
            </a:r>
            <a:r>
              <a:rPr lang="en" sz="800"/>
              <a:t>1</a:t>
            </a:r>
          </a:p>
        </p:txBody>
      </p:sp>
      <p:sp>
        <p:nvSpPr>
          <p:cNvPr id="361" name="Shape 361"/>
          <p:cNvSpPr/>
          <p:nvPr/>
        </p:nvSpPr>
        <p:spPr>
          <a:xfrm>
            <a:off x="5786775" y="2332525"/>
            <a:ext cx="409500" cy="396600"/>
          </a:xfrm>
          <a:prstGeom prst="ellipse">
            <a:avLst/>
          </a:prstGeom>
          <a:solidFill>
            <a:srgbClr val="B6D7A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B</a:t>
            </a:r>
            <a:r>
              <a:rPr lang="en" sz="800"/>
              <a:t>3</a:t>
            </a:r>
          </a:p>
        </p:txBody>
      </p:sp>
      <p:sp>
        <p:nvSpPr>
          <p:cNvPr id="362" name="Shape 362"/>
          <p:cNvSpPr/>
          <p:nvPr/>
        </p:nvSpPr>
        <p:spPr>
          <a:xfrm>
            <a:off x="5786775" y="1755725"/>
            <a:ext cx="409500" cy="396600"/>
          </a:xfrm>
          <a:prstGeom prst="ellipse">
            <a:avLst/>
          </a:prstGeom>
          <a:solidFill>
            <a:srgbClr val="9FC5E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a:t>
            </a:r>
            <a:r>
              <a:rPr lang="en" sz="800"/>
              <a:t>3</a:t>
            </a:r>
          </a:p>
        </p:txBody>
      </p:sp>
      <p:sp>
        <p:nvSpPr>
          <p:cNvPr id="363" name="Shape 363"/>
          <p:cNvSpPr/>
          <p:nvPr/>
        </p:nvSpPr>
        <p:spPr>
          <a:xfrm>
            <a:off x="2513350" y="2877075"/>
            <a:ext cx="409500" cy="396600"/>
          </a:xfrm>
          <a:prstGeom prst="ellipse">
            <a:avLst/>
          </a:prstGeom>
          <a:solidFill>
            <a:srgbClr val="FFE599"/>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C</a:t>
            </a:r>
            <a:r>
              <a:rPr lang="en" sz="800"/>
              <a:t>2</a:t>
            </a:r>
          </a:p>
        </p:txBody>
      </p:sp>
      <p:sp>
        <p:nvSpPr>
          <p:cNvPr id="364" name="Shape 364"/>
          <p:cNvSpPr/>
          <p:nvPr/>
        </p:nvSpPr>
        <p:spPr>
          <a:xfrm>
            <a:off x="2513350" y="2297250"/>
            <a:ext cx="409500" cy="396600"/>
          </a:xfrm>
          <a:prstGeom prst="ellipse">
            <a:avLst/>
          </a:prstGeom>
          <a:solidFill>
            <a:srgbClr val="B6D7A8"/>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B</a:t>
            </a:r>
            <a:r>
              <a:rPr lang="en" sz="800"/>
              <a:t>2</a:t>
            </a:r>
          </a:p>
        </p:txBody>
      </p:sp>
      <p:sp>
        <p:nvSpPr>
          <p:cNvPr id="365" name="Shape 365"/>
          <p:cNvSpPr/>
          <p:nvPr/>
        </p:nvSpPr>
        <p:spPr>
          <a:xfrm>
            <a:off x="7012025" y="1755725"/>
            <a:ext cx="409500" cy="396600"/>
          </a:xfrm>
          <a:prstGeom prst="ellipse">
            <a:avLst/>
          </a:prstGeom>
          <a:solidFill>
            <a:srgbClr val="9FC5E8"/>
          </a:solidFill>
          <a:ln w="19050" cap="flat" cmpd="sng">
            <a:solidFill>
              <a:srgbClr val="66666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a:t>
            </a:r>
            <a:r>
              <a:rPr lang="en" sz="800"/>
              <a:t>4</a:t>
            </a:r>
          </a:p>
        </p:txBody>
      </p:sp>
      <p:sp>
        <p:nvSpPr>
          <p:cNvPr id="366" name="Shape 366"/>
          <p:cNvSpPr/>
          <p:nvPr/>
        </p:nvSpPr>
        <p:spPr>
          <a:xfrm>
            <a:off x="5786775" y="2978800"/>
            <a:ext cx="409500" cy="396600"/>
          </a:xfrm>
          <a:prstGeom prst="ellipse">
            <a:avLst/>
          </a:prstGeom>
          <a:solidFill>
            <a:srgbClr val="FFE599"/>
          </a:solidFill>
          <a:ln w="19050" cap="flat" cmpd="sng">
            <a:solidFill>
              <a:srgbClr val="66666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C</a:t>
            </a:r>
            <a:r>
              <a:rPr lang="en" sz="800"/>
              <a:t>3</a:t>
            </a:r>
          </a:p>
        </p:txBody>
      </p:sp>
      <p:sp>
        <p:nvSpPr>
          <p:cNvPr id="367" name="Shape 367"/>
          <p:cNvSpPr/>
          <p:nvPr/>
        </p:nvSpPr>
        <p:spPr>
          <a:xfrm>
            <a:off x="7012025" y="2978800"/>
            <a:ext cx="409500" cy="396600"/>
          </a:xfrm>
          <a:prstGeom prst="ellipse">
            <a:avLst/>
          </a:prstGeom>
          <a:solidFill>
            <a:srgbClr val="FFE599"/>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C</a:t>
            </a:r>
            <a:r>
              <a:rPr lang="en" sz="800"/>
              <a:t>4</a:t>
            </a:r>
          </a:p>
        </p:txBody>
      </p:sp>
      <p:sp>
        <p:nvSpPr>
          <p:cNvPr id="368" name="Shape 368"/>
          <p:cNvSpPr/>
          <p:nvPr/>
        </p:nvSpPr>
        <p:spPr>
          <a:xfrm>
            <a:off x="7012025" y="2332525"/>
            <a:ext cx="409500" cy="396600"/>
          </a:xfrm>
          <a:prstGeom prst="ellipse">
            <a:avLst/>
          </a:prstGeom>
          <a:solidFill>
            <a:srgbClr val="B6D7A8"/>
          </a:solidFill>
          <a:ln w="19050" cap="flat" cmpd="sng">
            <a:solidFill>
              <a:srgbClr val="666666"/>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B</a:t>
            </a:r>
            <a:r>
              <a:rPr lang="en" sz="800"/>
              <a:t>4</a:t>
            </a:r>
          </a:p>
        </p:txBody>
      </p:sp>
      <p:sp>
        <p:nvSpPr>
          <p:cNvPr id="369" name="Shape 369"/>
          <p:cNvSpPr/>
          <p:nvPr/>
        </p:nvSpPr>
        <p:spPr>
          <a:xfrm>
            <a:off x="908525" y="1699450"/>
            <a:ext cx="6926700" cy="495900"/>
          </a:xfrm>
          <a:prstGeom prst="rect">
            <a:avLst/>
          </a:prstGeom>
          <a:noFill/>
          <a:ln w="19050" cap="flat" cmpd="sng">
            <a:solidFill>
              <a:schemeClr val="dk2"/>
            </a:solidFill>
            <a:prstDash val="dot"/>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1262850" y="3581050"/>
            <a:ext cx="6975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900">
                <a:solidFill>
                  <a:srgbClr val="FFFFFF"/>
                </a:solidFill>
              </a:rPr>
              <a:t>scheduler</a:t>
            </a:r>
          </a:p>
        </p:txBody>
      </p:sp>
      <p:sp>
        <p:nvSpPr>
          <p:cNvPr id="371" name="Shape 371"/>
          <p:cNvSpPr/>
          <p:nvPr/>
        </p:nvSpPr>
        <p:spPr>
          <a:xfrm>
            <a:off x="6868025" y="3581050"/>
            <a:ext cx="6975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900">
                <a:solidFill>
                  <a:srgbClr val="FFFFFF"/>
                </a:solidFill>
              </a:rPr>
              <a:t>scheduler</a:t>
            </a:r>
          </a:p>
        </p:txBody>
      </p:sp>
      <p:sp>
        <p:nvSpPr>
          <p:cNvPr id="372" name="Shape 372"/>
          <p:cNvSpPr/>
          <p:nvPr/>
        </p:nvSpPr>
        <p:spPr>
          <a:xfrm>
            <a:off x="5642775" y="3581050"/>
            <a:ext cx="6975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900">
                <a:solidFill>
                  <a:srgbClr val="FFFFFF"/>
                </a:solidFill>
              </a:rPr>
              <a:t>scheduler</a:t>
            </a:r>
          </a:p>
        </p:txBody>
      </p:sp>
      <p:sp>
        <p:nvSpPr>
          <p:cNvPr id="373" name="Shape 373"/>
          <p:cNvSpPr/>
          <p:nvPr/>
        </p:nvSpPr>
        <p:spPr>
          <a:xfrm>
            <a:off x="2369350" y="3581050"/>
            <a:ext cx="6975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sz="900">
                <a:solidFill>
                  <a:srgbClr val="FFFFFF"/>
                </a:solidFill>
              </a:rPr>
              <a:t>scheduler</a:t>
            </a:r>
          </a:p>
        </p:txBody>
      </p:sp>
      <p:sp>
        <p:nvSpPr>
          <p:cNvPr id="374" name="Shape 374"/>
          <p:cNvSpPr/>
          <p:nvPr/>
        </p:nvSpPr>
        <p:spPr>
          <a:xfrm>
            <a:off x="5252775" y="1086925"/>
            <a:ext cx="2746500" cy="3503400"/>
          </a:xfrm>
          <a:prstGeom prst="rect">
            <a:avLst/>
          </a:prstGeom>
          <a:no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1378750" y="4190650"/>
            <a:ext cx="15909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900">
                <a:solidFill>
                  <a:srgbClr val="FFFFFF"/>
                </a:solidFill>
              </a:rPr>
              <a:t>Progress tracker</a:t>
            </a:r>
          </a:p>
        </p:txBody>
      </p:sp>
      <p:sp>
        <p:nvSpPr>
          <p:cNvPr id="376" name="Shape 376"/>
          <p:cNvSpPr/>
          <p:nvPr/>
        </p:nvSpPr>
        <p:spPr>
          <a:xfrm>
            <a:off x="5874550" y="4190650"/>
            <a:ext cx="1590900" cy="232800"/>
          </a:xfrm>
          <a:prstGeom prst="rect">
            <a:avLst/>
          </a:prstGeom>
          <a:solidFill>
            <a:srgbClr val="000000"/>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900">
                <a:solidFill>
                  <a:srgbClr val="FFFFFF"/>
                </a:solidFill>
              </a:rPr>
              <a:t>Progress tracker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Implementation: Distributed</a:t>
            </a:r>
          </a:p>
        </p:txBody>
      </p:sp>
      <p:sp>
        <p:nvSpPr>
          <p:cNvPr id="382" name="Shape 38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383" name="Shape 383" descr="屏幕快照 2017-09-26 下午8.13.27.png"/>
          <p:cNvPicPr preferRelativeResize="0"/>
          <p:nvPr/>
        </p:nvPicPr>
        <p:blipFill>
          <a:blip r:embed="rId3">
            <a:alphaModFix/>
          </a:blip>
          <a:stretch>
            <a:fillRect/>
          </a:stretch>
        </p:blipFill>
        <p:spPr>
          <a:xfrm>
            <a:off x="5137675" y="1057100"/>
            <a:ext cx="3761200" cy="3428974"/>
          </a:xfrm>
          <a:prstGeom prst="rect">
            <a:avLst/>
          </a:prstGeom>
          <a:noFill/>
          <a:ln>
            <a:noFill/>
          </a:ln>
        </p:spPr>
      </p:pic>
      <p:sp>
        <p:nvSpPr>
          <p:cNvPr id="384" name="Shape 384"/>
          <p:cNvSpPr txBox="1">
            <a:spLocks noGrp="1"/>
          </p:cNvSpPr>
          <p:nvPr>
            <p:ph type="body" idx="1"/>
          </p:nvPr>
        </p:nvSpPr>
        <p:spPr>
          <a:xfrm>
            <a:off x="188750" y="1115882"/>
            <a:ext cx="4038600" cy="1332000"/>
          </a:xfrm>
          <a:prstGeom prst="rect">
            <a:avLst/>
          </a:prstGeom>
        </p:spPr>
        <p:txBody>
          <a:bodyPr wrap="square" lIns="91425" tIns="91425" rIns="91425" bIns="91425" anchor="t" anchorCtr="0">
            <a:noAutofit/>
          </a:bodyPr>
          <a:lstStyle/>
          <a:p>
            <a:pPr marL="457200" lvl="0" indent="-317500" rtl="0">
              <a:spcBef>
                <a:spcPts val="0"/>
              </a:spcBef>
              <a:buClr>
                <a:srgbClr val="000000"/>
              </a:buClr>
              <a:buSzPct val="100000"/>
            </a:pPr>
            <a:r>
              <a:rPr lang="en" sz="1400" b="1" dirty="0">
                <a:solidFill>
                  <a:srgbClr val="000000"/>
                </a:solidFill>
              </a:rPr>
              <a:t>Graph distributed across workers</a:t>
            </a:r>
          </a:p>
          <a:p>
            <a:pPr marL="914400" lvl="1" indent="-228600" rtl="0">
              <a:spcBef>
                <a:spcPts val="0"/>
              </a:spcBef>
              <a:buClr>
                <a:srgbClr val="000000"/>
              </a:buClr>
            </a:pPr>
            <a:r>
              <a:rPr lang="en" dirty="0">
                <a:solidFill>
                  <a:srgbClr val="000000"/>
                </a:solidFill>
              </a:rPr>
              <a:t>Application level: logical graph</a:t>
            </a:r>
          </a:p>
          <a:p>
            <a:pPr marL="914400" lvl="1" indent="-228600" rtl="0">
              <a:spcBef>
                <a:spcPts val="0"/>
              </a:spcBef>
              <a:buClr>
                <a:srgbClr val="000000"/>
              </a:buClr>
            </a:pPr>
            <a:r>
              <a:rPr lang="en" dirty="0">
                <a:solidFill>
                  <a:srgbClr val="000000"/>
                </a:solidFill>
              </a:rPr>
              <a:t>Execution level: physical graph</a:t>
            </a:r>
          </a:p>
        </p:txBody>
      </p:sp>
      <p:sp>
        <p:nvSpPr>
          <p:cNvPr id="385" name="Shape 385"/>
          <p:cNvSpPr/>
          <p:nvPr/>
        </p:nvSpPr>
        <p:spPr>
          <a:xfrm>
            <a:off x="1207850" y="2447882"/>
            <a:ext cx="2762400" cy="79458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lnSpc>
                <a:spcPct val="115000"/>
              </a:lnSpc>
              <a:spcBef>
                <a:spcPts val="0"/>
              </a:spcBef>
              <a:spcAft>
                <a:spcPts val="1600"/>
              </a:spcAft>
              <a:buClr>
                <a:schemeClr val="dk1"/>
              </a:buClr>
              <a:buFont typeface="Arial"/>
              <a:buNone/>
            </a:pPr>
            <a:r>
              <a:rPr lang="en">
                <a:solidFill>
                  <a:schemeClr val="dk1"/>
                </a:solidFill>
              </a:rPr>
              <a:t>Pointstamp projection</a:t>
            </a:r>
          </a:p>
          <a:p>
            <a:pPr lvl="0" rtl="0">
              <a:lnSpc>
                <a:spcPct val="115000"/>
              </a:lnSpc>
              <a:spcBef>
                <a:spcPts val="0"/>
              </a:spcBef>
              <a:spcAft>
                <a:spcPts val="1600"/>
              </a:spcAft>
              <a:buClr>
                <a:schemeClr val="dk1"/>
              </a:buClr>
              <a:buFont typeface="Arial"/>
              <a:buNone/>
            </a:pPr>
            <a:r>
              <a:rPr lang="en">
                <a:solidFill>
                  <a:schemeClr val="dk1"/>
                </a:solidFill>
              </a:rPr>
              <a:t>        Physical p → Logical p</a:t>
            </a:r>
          </a:p>
        </p:txBody>
      </p:sp>
      <p:sp>
        <p:nvSpPr>
          <p:cNvPr id="386" name="Shape 386"/>
          <p:cNvSpPr txBox="1">
            <a:spLocks noGrp="1"/>
          </p:cNvSpPr>
          <p:nvPr>
            <p:ph type="body" idx="1"/>
          </p:nvPr>
        </p:nvSpPr>
        <p:spPr>
          <a:xfrm>
            <a:off x="188750" y="3360850"/>
            <a:ext cx="5439600" cy="1332000"/>
          </a:xfrm>
          <a:prstGeom prst="rect">
            <a:avLst/>
          </a:prstGeom>
        </p:spPr>
        <p:txBody>
          <a:bodyPr wrap="square" lIns="91425" tIns="91425" rIns="91425" bIns="91425" anchor="t" anchorCtr="0">
            <a:noAutofit/>
          </a:bodyPr>
          <a:lstStyle/>
          <a:p>
            <a:pPr marL="457200" lvl="0" indent="-317500" rtl="0">
              <a:spcBef>
                <a:spcPts val="0"/>
              </a:spcBef>
              <a:buClr>
                <a:srgbClr val="000000"/>
              </a:buClr>
              <a:buSzPct val="100000"/>
            </a:pPr>
            <a:r>
              <a:rPr lang="en" sz="1400" b="1">
                <a:solidFill>
                  <a:srgbClr val="000000"/>
                </a:solidFill>
              </a:rPr>
              <a:t>Compute could-result-in relation on projected pointstamp</a:t>
            </a:r>
          </a:p>
          <a:p>
            <a:pPr marL="914400" lvl="1" indent="-228600" rtl="0">
              <a:spcBef>
                <a:spcPts val="0"/>
              </a:spcBef>
              <a:buClr>
                <a:srgbClr val="000000"/>
              </a:buClr>
            </a:pPr>
            <a:r>
              <a:rPr lang="en">
                <a:solidFill>
                  <a:srgbClr val="000000"/>
                </a:solidFill>
              </a:rPr>
              <a:t>Data structure only depends  only on logical graph</a:t>
            </a:r>
          </a:p>
          <a:p>
            <a:pPr marL="914400" lvl="1" indent="-228600" rtl="0">
              <a:spcBef>
                <a:spcPts val="0"/>
              </a:spcBef>
              <a:buClr>
                <a:srgbClr val="000000"/>
              </a:buClr>
            </a:pPr>
            <a:r>
              <a:rPr lang="en">
                <a:solidFill>
                  <a:srgbClr val="000000"/>
                </a:solidFill>
              </a:rPr>
              <a:t>Reduce amount of communication</a:t>
            </a:r>
          </a:p>
        </p:txBody>
      </p:sp>
      <p:sp>
        <p:nvSpPr>
          <p:cNvPr id="387" name="Shape 387"/>
          <p:cNvSpPr txBox="1"/>
          <p:nvPr/>
        </p:nvSpPr>
        <p:spPr>
          <a:xfrm>
            <a:off x="3968750" y="2211925"/>
            <a:ext cx="6096000" cy="7113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388" name="Shape 388"/>
          <p:cNvSpPr txBox="1"/>
          <p:nvPr/>
        </p:nvSpPr>
        <p:spPr>
          <a:xfrm>
            <a:off x="3342715" y="2791282"/>
            <a:ext cx="254100" cy="244500"/>
          </a:xfrm>
          <a:prstGeom prst="rect">
            <a:avLst/>
          </a:prstGeom>
          <a:noFill/>
          <a:ln>
            <a:noFill/>
          </a:ln>
        </p:spPr>
        <p:txBody>
          <a:bodyPr wrap="square" lIns="91425" tIns="91425" rIns="91425" bIns="91425" anchor="t" anchorCtr="0">
            <a:noAutofit/>
          </a:bodyPr>
          <a:lstStyle/>
          <a:p>
            <a:pPr lvl="0">
              <a:spcBef>
                <a:spcPts val="0"/>
              </a:spcBef>
              <a:buNone/>
            </a:pPr>
            <a:r>
              <a:rPr lang="en"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Implementation: Distributed</a:t>
            </a:r>
          </a:p>
        </p:txBody>
      </p:sp>
      <p:sp>
        <p:nvSpPr>
          <p:cNvPr id="394" name="Shape 394"/>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395" name="Shape 395" descr="屏幕快照 2017-09-26 下午8.13.27.png"/>
          <p:cNvPicPr preferRelativeResize="0"/>
          <p:nvPr/>
        </p:nvPicPr>
        <p:blipFill rotWithShape="1">
          <a:blip r:embed="rId3">
            <a:alphaModFix/>
          </a:blip>
          <a:srcRect t="9231"/>
          <a:stretch/>
        </p:blipFill>
        <p:spPr>
          <a:xfrm>
            <a:off x="973275" y="1308099"/>
            <a:ext cx="3761200" cy="2839650"/>
          </a:xfrm>
          <a:prstGeom prst="rect">
            <a:avLst/>
          </a:prstGeom>
          <a:noFill/>
          <a:ln>
            <a:noFill/>
          </a:ln>
        </p:spPr>
      </p:pic>
      <p:sp>
        <p:nvSpPr>
          <p:cNvPr id="396" name="Shape 396"/>
          <p:cNvSpPr/>
          <p:nvPr/>
        </p:nvSpPr>
        <p:spPr>
          <a:xfrm>
            <a:off x="5347325" y="2480612"/>
            <a:ext cx="2979300" cy="6600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Queue</a:t>
            </a:r>
          </a:p>
        </p:txBody>
      </p:sp>
      <p:sp>
        <p:nvSpPr>
          <p:cNvPr id="397" name="Shape 397"/>
          <p:cNvSpPr/>
          <p:nvPr/>
        </p:nvSpPr>
        <p:spPr>
          <a:xfrm>
            <a:off x="6191600" y="2610575"/>
            <a:ext cx="261900" cy="407700"/>
          </a:xfrm>
          <a:prstGeom prst="rect">
            <a:avLst/>
          </a:prstGeom>
          <a:solidFill>
            <a:srgbClr val="FFE599"/>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398" name="Shape 398"/>
          <p:cNvSpPr/>
          <p:nvPr/>
        </p:nvSpPr>
        <p:spPr>
          <a:xfrm>
            <a:off x="6586625" y="2606775"/>
            <a:ext cx="261900" cy="407700"/>
          </a:xfrm>
          <a:prstGeom prst="rect">
            <a:avLst/>
          </a:prstGeom>
          <a:solidFill>
            <a:srgbClr val="FFE599"/>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399" name="Shape 399"/>
          <p:cNvSpPr/>
          <p:nvPr/>
        </p:nvSpPr>
        <p:spPr>
          <a:xfrm>
            <a:off x="6981650" y="2606775"/>
            <a:ext cx="261900" cy="407700"/>
          </a:xfrm>
          <a:prstGeom prst="rect">
            <a:avLst/>
          </a:prstGeom>
          <a:solidFill>
            <a:srgbClr val="FFE599"/>
          </a:solidFill>
          <a:ln w="19050" cap="flat" cmpd="sng">
            <a:solidFill>
              <a:srgbClr val="0000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00" name="Shape 400"/>
          <p:cNvSpPr/>
          <p:nvPr/>
        </p:nvSpPr>
        <p:spPr>
          <a:xfrm>
            <a:off x="4425350" y="1904291"/>
            <a:ext cx="1775975" cy="871250"/>
          </a:xfrm>
          <a:custGeom>
            <a:avLst/>
            <a:gdLst/>
            <a:ahLst/>
            <a:cxnLst/>
            <a:rect l="0" t="0" r="0" b="0"/>
            <a:pathLst>
              <a:path w="71039" h="34850" extrusionOk="0">
                <a:moveTo>
                  <a:pt x="71039" y="34850"/>
                </a:moveTo>
                <a:cubicBezTo>
                  <a:pt x="64698" y="29480"/>
                  <a:pt x="44835" y="8064"/>
                  <a:pt x="32996" y="2630"/>
                </a:cubicBezTo>
                <a:cubicBezTo>
                  <a:pt x="21156" y="-2804"/>
                  <a:pt x="5499" y="2306"/>
                  <a:pt x="0" y="2242"/>
                </a:cubicBezTo>
              </a:path>
            </a:pathLst>
          </a:custGeom>
          <a:noFill/>
          <a:ln w="28575" cap="flat" cmpd="sng">
            <a:solidFill>
              <a:schemeClr val="dk2"/>
            </a:solidFill>
            <a:prstDash val="solid"/>
            <a:round/>
            <a:headEnd type="none" w="lg" len="lg"/>
            <a:tailEnd type="stealth" w="lg" len="lg"/>
          </a:ln>
        </p:spPr>
      </p:sp>
      <p:sp>
        <p:nvSpPr>
          <p:cNvPr id="401" name="Shape 401"/>
          <p:cNvSpPr/>
          <p:nvPr/>
        </p:nvSpPr>
        <p:spPr>
          <a:xfrm>
            <a:off x="6549250" y="2376225"/>
            <a:ext cx="1622100" cy="931800"/>
          </a:xfrm>
          <a:prstGeom prst="roundRect">
            <a:avLst>
              <a:gd name="adj" fmla="val 16667"/>
            </a:avLst>
          </a:prstGeom>
          <a:noFill/>
          <a:ln w="19050" cap="flat" cmpd="sng">
            <a:solidFill>
              <a:schemeClr val="dk2"/>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2" name="Shape 402"/>
          <p:cNvSpPr txBox="1"/>
          <p:nvPr/>
        </p:nvSpPr>
        <p:spPr>
          <a:xfrm>
            <a:off x="6783600" y="3464575"/>
            <a:ext cx="951000" cy="327900"/>
          </a:xfrm>
          <a:prstGeom prst="rect">
            <a:avLst/>
          </a:prstGeom>
          <a:noFill/>
          <a:ln>
            <a:noFill/>
          </a:ln>
        </p:spPr>
        <p:txBody>
          <a:bodyPr wrap="square" lIns="91425" tIns="91425" rIns="91425" bIns="91425" anchor="t" anchorCtr="0">
            <a:noAutofit/>
          </a:bodyPr>
          <a:lstStyle/>
          <a:p>
            <a:pPr lvl="0">
              <a:spcBef>
                <a:spcPts val="0"/>
              </a:spcBef>
              <a:buNone/>
            </a:pPr>
            <a:r>
              <a:rPr lang="en"/>
              <a:t>waiting...</a:t>
            </a:r>
          </a:p>
        </p:txBody>
      </p:sp>
      <p:sp>
        <p:nvSpPr>
          <p:cNvPr id="403" name="Shape 403"/>
          <p:cNvSpPr txBox="1"/>
          <p:nvPr/>
        </p:nvSpPr>
        <p:spPr>
          <a:xfrm>
            <a:off x="5720975" y="1698325"/>
            <a:ext cx="3275400" cy="572700"/>
          </a:xfrm>
          <a:prstGeom prst="rect">
            <a:avLst/>
          </a:prstGeom>
          <a:noFill/>
          <a:ln>
            <a:noFill/>
          </a:ln>
        </p:spPr>
        <p:txBody>
          <a:bodyPr wrap="square" lIns="91425" tIns="91425" rIns="91425" bIns="91425" anchor="t" anchorCtr="0">
            <a:noAutofit/>
          </a:bodyPr>
          <a:lstStyle/>
          <a:p>
            <a:pPr lvl="0">
              <a:spcBef>
                <a:spcPts val="0"/>
              </a:spcBef>
              <a:buNone/>
            </a:pPr>
            <a:r>
              <a:rPr lang="en"/>
              <a:t>1. Msgs from other workers</a:t>
            </a:r>
          </a:p>
          <a:p>
            <a:pPr lvl="0">
              <a:spcBef>
                <a:spcPts val="0"/>
              </a:spcBef>
              <a:buNone/>
            </a:pPr>
            <a:r>
              <a:rPr lang="en"/>
              <a:t>2. Re-entrancy calls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63" name="Shape 63"/>
          <p:cNvSpPr/>
          <p:nvPr/>
        </p:nvSpPr>
        <p:spPr>
          <a:xfrm>
            <a:off x="1250025" y="850875"/>
            <a:ext cx="1429800" cy="2315700"/>
          </a:xfrm>
          <a:prstGeom prst="flowChartAlternateProcess">
            <a:avLst/>
          </a:prstGeom>
          <a:solidFill>
            <a:srgbClr val="6FA8D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800"/>
              <a:t>Batch processing</a:t>
            </a:r>
          </a:p>
        </p:txBody>
      </p:sp>
      <p:sp>
        <p:nvSpPr>
          <p:cNvPr id="64" name="Shape 64"/>
          <p:cNvSpPr/>
          <p:nvPr/>
        </p:nvSpPr>
        <p:spPr>
          <a:xfrm>
            <a:off x="3790650" y="850875"/>
            <a:ext cx="1429800" cy="2315700"/>
          </a:xfrm>
          <a:prstGeom prst="flowChartAlternateProcess">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800"/>
              <a:t>Stream processing</a:t>
            </a:r>
          </a:p>
        </p:txBody>
      </p:sp>
      <p:sp>
        <p:nvSpPr>
          <p:cNvPr id="65" name="Shape 65"/>
          <p:cNvSpPr/>
          <p:nvPr/>
        </p:nvSpPr>
        <p:spPr>
          <a:xfrm>
            <a:off x="6331275" y="850875"/>
            <a:ext cx="1429800" cy="2315700"/>
          </a:xfrm>
          <a:prstGeom prst="flowChartAlternateProcess">
            <a:avLst/>
          </a:prstGeom>
          <a:solidFill>
            <a:srgbClr val="93C47D"/>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800"/>
              <a:t>Graph processing</a:t>
            </a:r>
          </a:p>
        </p:txBody>
      </p:sp>
      <p:sp>
        <p:nvSpPr>
          <p:cNvPr id="66" name="Shape 66"/>
          <p:cNvSpPr/>
          <p:nvPr/>
        </p:nvSpPr>
        <p:spPr>
          <a:xfrm>
            <a:off x="1250025" y="3734900"/>
            <a:ext cx="6511200" cy="480300"/>
          </a:xfrm>
          <a:prstGeom prst="rect">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t>Timely DataFlow</a:t>
            </a:r>
          </a:p>
        </p:txBody>
      </p:sp>
      <p:sp>
        <p:nvSpPr>
          <p:cNvPr id="67" name="Shape 67"/>
          <p:cNvSpPr/>
          <p:nvPr/>
        </p:nvSpPr>
        <p:spPr>
          <a:xfrm>
            <a:off x="1823275" y="3166574"/>
            <a:ext cx="245400" cy="568200"/>
          </a:xfrm>
          <a:prstGeom prst="downArrow">
            <a:avLst>
              <a:gd name="adj1" fmla="val 50000"/>
              <a:gd name="adj2" fmla="val 50000"/>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4449300" y="3166574"/>
            <a:ext cx="245400" cy="568200"/>
          </a:xfrm>
          <a:prstGeom prst="downArrow">
            <a:avLst>
              <a:gd name="adj1" fmla="val 50000"/>
              <a:gd name="adj2" fmla="val 50000"/>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6942425" y="3166574"/>
            <a:ext cx="245400" cy="568200"/>
          </a:xfrm>
          <a:prstGeom prst="downArrow">
            <a:avLst>
              <a:gd name="adj1" fmla="val 50000"/>
              <a:gd name="adj2" fmla="val 50000"/>
            </a:avLst>
          </a:prstGeom>
          <a:solidFill>
            <a:srgbClr val="FFE5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582975" y="588400"/>
            <a:ext cx="2763900" cy="2881200"/>
          </a:xfrm>
          <a:prstGeom prst="rect">
            <a:avLst/>
          </a:prstGeom>
          <a:noFill/>
          <a:ln w="9525" cap="flat" cmpd="sng">
            <a:solidFill>
              <a:schemeClr val="dk2"/>
            </a:solidFill>
            <a:prstDash val="dash"/>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childTnLst>
                                </p:cTn>
                              </p:par>
                              <p:par>
                                <p:cTn id="13" presetID="10"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1000"/>
                                        <p:tgtEl>
                                          <p:spTgt spid="68"/>
                                        </p:tgtEl>
                                      </p:cBhvr>
                                    </p:animEffect>
                                  </p:childTnLst>
                                </p:cTn>
                              </p:par>
                              <p:par>
                                <p:cTn id="16" presetID="10"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childTnLst>
                                </p:cTn>
                              </p:par>
                              <p:par>
                                <p:cTn id="19" presetID="10"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311700" y="289750"/>
            <a:ext cx="8520600" cy="572700"/>
          </a:xfrm>
          <a:prstGeom prst="rect">
            <a:avLst/>
          </a:prstGeom>
        </p:spPr>
        <p:txBody>
          <a:bodyPr wrap="square" lIns="91425" tIns="91425" rIns="91425" bIns="91425" anchor="t" anchorCtr="0">
            <a:noAutofit/>
          </a:bodyPr>
          <a:lstStyle/>
          <a:p>
            <a:pPr lvl="0" rtl="0">
              <a:spcBef>
                <a:spcPts val="0"/>
              </a:spcBef>
              <a:buNone/>
            </a:pPr>
            <a:r>
              <a:rPr lang="en"/>
              <a:t>Distributed progress tracking</a:t>
            </a:r>
          </a:p>
        </p:txBody>
      </p:sp>
      <p:sp>
        <p:nvSpPr>
          <p:cNvPr id="409" name="Shape 409"/>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410" name="Shape 410"/>
          <p:cNvSpPr txBox="1"/>
          <p:nvPr/>
        </p:nvSpPr>
        <p:spPr>
          <a:xfrm>
            <a:off x="4318000" y="1161800"/>
            <a:ext cx="4635600" cy="2700900"/>
          </a:xfrm>
          <a:prstGeom prst="rect">
            <a:avLst/>
          </a:prstGeom>
          <a:noFill/>
          <a:ln>
            <a:noFill/>
          </a:ln>
        </p:spPr>
        <p:txBody>
          <a:bodyPr wrap="square" lIns="91425" tIns="91425" rIns="91425" bIns="91425" anchor="t" anchorCtr="0">
            <a:noAutofit/>
          </a:bodyPr>
          <a:lstStyle/>
          <a:p>
            <a:pPr lvl="0">
              <a:spcBef>
                <a:spcPts val="0"/>
              </a:spcBef>
              <a:buNone/>
            </a:pPr>
            <a:r>
              <a:rPr lang="en" b="1"/>
              <a:t>Broadcast in Naiad:</a:t>
            </a:r>
          </a:p>
          <a:p>
            <a:pPr lvl="0">
              <a:spcBef>
                <a:spcPts val="0"/>
              </a:spcBef>
              <a:buNone/>
            </a:pPr>
            <a:endParaRPr sz="1800"/>
          </a:p>
          <a:p>
            <a:pPr marL="457200" lvl="0" indent="-228600" rtl="0">
              <a:spcBef>
                <a:spcPts val="0"/>
              </a:spcBef>
              <a:buChar char="●"/>
            </a:pPr>
            <a:r>
              <a:rPr lang="en"/>
              <a:t>Each worker maintains a local occurrence count.</a:t>
            </a:r>
          </a:p>
          <a:p>
            <a:pPr lvl="0" rtl="0">
              <a:spcBef>
                <a:spcPts val="0"/>
              </a:spcBef>
              <a:buNone/>
            </a:pPr>
            <a:endParaRPr/>
          </a:p>
          <a:p>
            <a:pPr marL="457200" lvl="0" indent="-228600" rtl="0">
              <a:spcBef>
                <a:spcPts val="0"/>
              </a:spcBef>
              <a:buChar char="●"/>
            </a:pPr>
            <a:r>
              <a:rPr lang="en"/>
              <a:t>Track stages and connectors instead of vertices and edges.</a:t>
            </a:r>
          </a:p>
          <a:p>
            <a:pPr lvl="0" rtl="0">
              <a:spcBef>
                <a:spcPts val="0"/>
              </a:spcBef>
              <a:buNone/>
            </a:pPr>
            <a:endParaRPr/>
          </a:p>
          <a:p>
            <a:pPr marL="457200" lvl="0" indent="-228600" rtl="0">
              <a:spcBef>
                <a:spcPts val="0"/>
              </a:spcBef>
              <a:buChar char="●"/>
            </a:pPr>
            <a:r>
              <a:rPr lang="en"/>
              <a:t>Do accumulation locally. ( Don’t broadcast on receiving new notifications.)</a:t>
            </a:r>
          </a:p>
        </p:txBody>
      </p:sp>
      <p:pic>
        <p:nvPicPr>
          <p:cNvPr id="411" name="Shape 411" descr="屏幕快照 2017-09-26 下午8.13.27.png"/>
          <p:cNvPicPr preferRelativeResize="0"/>
          <p:nvPr/>
        </p:nvPicPr>
        <p:blipFill>
          <a:blip r:embed="rId3">
            <a:alphaModFix/>
          </a:blip>
          <a:stretch>
            <a:fillRect/>
          </a:stretch>
        </p:blipFill>
        <p:spPr>
          <a:xfrm>
            <a:off x="441850" y="1191900"/>
            <a:ext cx="3451576" cy="3146699"/>
          </a:xfrm>
          <a:prstGeom prst="rect">
            <a:avLst/>
          </a:prstGeom>
          <a:noFill/>
          <a:ln>
            <a:noFill/>
          </a:ln>
        </p:spPr>
      </p:pic>
      <p:sp>
        <p:nvSpPr>
          <p:cNvPr id="412" name="Shape 412"/>
          <p:cNvSpPr/>
          <p:nvPr/>
        </p:nvSpPr>
        <p:spPr>
          <a:xfrm>
            <a:off x="1094475" y="1124300"/>
            <a:ext cx="2799000" cy="436800"/>
          </a:xfrm>
          <a:prstGeom prst="ellipse">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3" name="Shape 413"/>
          <p:cNvSpPr txBox="1"/>
          <p:nvPr/>
        </p:nvSpPr>
        <p:spPr>
          <a:xfrm>
            <a:off x="4775200" y="3786600"/>
            <a:ext cx="3874800" cy="740700"/>
          </a:xfrm>
          <a:prstGeom prst="rect">
            <a:avLst/>
          </a:prstGeom>
          <a:noFill/>
          <a:ln>
            <a:noFill/>
          </a:ln>
        </p:spPr>
        <p:txBody>
          <a:bodyPr wrap="square" lIns="91425" tIns="91425" rIns="91425" bIns="91425" anchor="t" anchorCtr="0">
            <a:noAutofit/>
          </a:bodyPr>
          <a:lstStyle/>
          <a:p>
            <a:pPr lvl="0">
              <a:spcBef>
                <a:spcPts val="0"/>
              </a:spcBef>
              <a:buNone/>
            </a:pPr>
            <a:r>
              <a:rPr lang="en"/>
              <a:t>The protocol ensures that no local frontier moves ahead of global frontier.→ </a:t>
            </a:r>
            <a:r>
              <a:rPr lang="en" b="1"/>
              <a:t>safety</a:t>
            </a:r>
          </a:p>
        </p:txBody>
      </p:sp>
      <p:sp>
        <p:nvSpPr>
          <p:cNvPr id="414" name="Shape 414"/>
          <p:cNvSpPr/>
          <p:nvPr/>
        </p:nvSpPr>
        <p:spPr>
          <a:xfrm>
            <a:off x="3852325" y="1595975"/>
            <a:ext cx="360000" cy="327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852325" y="2023062"/>
            <a:ext cx="360000" cy="327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852325" y="3534900"/>
            <a:ext cx="360000" cy="327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852325" y="3938900"/>
            <a:ext cx="360000" cy="3279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418" name="Shape 418"/>
          <p:cNvCxnSpPr>
            <a:stCxn id="414" idx="1"/>
          </p:cNvCxnSpPr>
          <p:nvPr/>
        </p:nvCxnSpPr>
        <p:spPr>
          <a:xfrm flipH="1">
            <a:off x="3672325" y="1759925"/>
            <a:ext cx="180000" cy="9600"/>
          </a:xfrm>
          <a:prstGeom prst="straightConnector1">
            <a:avLst/>
          </a:prstGeom>
          <a:noFill/>
          <a:ln w="9525" cap="flat" cmpd="sng">
            <a:solidFill>
              <a:schemeClr val="dk2"/>
            </a:solidFill>
            <a:prstDash val="solid"/>
            <a:round/>
            <a:headEnd type="none" w="lg" len="lg"/>
            <a:tailEnd type="none" w="lg" len="lg"/>
          </a:ln>
        </p:spPr>
      </p:cxnSp>
      <p:cxnSp>
        <p:nvCxnSpPr>
          <p:cNvPr id="419" name="Shape 419"/>
          <p:cNvCxnSpPr/>
          <p:nvPr/>
        </p:nvCxnSpPr>
        <p:spPr>
          <a:xfrm flipH="1">
            <a:off x="3672325" y="2140925"/>
            <a:ext cx="180000" cy="9600"/>
          </a:xfrm>
          <a:prstGeom prst="straightConnector1">
            <a:avLst/>
          </a:prstGeom>
          <a:noFill/>
          <a:ln w="9525" cap="flat" cmpd="sng">
            <a:solidFill>
              <a:schemeClr val="dk2"/>
            </a:solidFill>
            <a:prstDash val="solid"/>
            <a:round/>
            <a:headEnd type="none" w="lg" len="lg"/>
            <a:tailEnd type="none" w="lg" len="lg"/>
          </a:ln>
        </p:spPr>
      </p:cxnSp>
      <p:cxnSp>
        <p:nvCxnSpPr>
          <p:cNvPr id="420" name="Shape 420"/>
          <p:cNvCxnSpPr/>
          <p:nvPr/>
        </p:nvCxnSpPr>
        <p:spPr>
          <a:xfrm flipH="1">
            <a:off x="3672325" y="3664925"/>
            <a:ext cx="180000" cy="9600"/>
          </a:xfrm>
          <a:prstGeom prst="straightConnector1">
            <a:avLst/>
          </a:prstGeom>
          <a:noFill/>
          <a:ln w="9525" cap="flat" cmpd="sng">
            <a:solidFill>
              <a:schemeClr val="dk2"/>
            </a:solidFill>
            <a:prstDash val="solid"/>
            <a:round/>
            <a:headEnd type="none" w="lg" len="lg"/>
            <a:tailEnd type="none" w="lg" len="lg"/>
          </a:ln>
        </p:spPr>
      </p:cxnSp>
      <p:cxnSp>
        <p:nvCxnSpPr>
          <p:cNvPr id="421" name="Shape 421"/>
          <p:cNvCxnSpPr/>
          <p:nvPr/>
        </p:nvCxnSpPr>
        <p:spPr>
          <a:xfrm flipH="1">
            <a:off x="3672325" y="4122125"/>
            <a:ext cx="180000" cy="96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Fault tolerance</a:t>
            </a:r>
          </a:p>
        </p:txBody>
      </p:sp>
      <p:sp>
        <p:nvSpPr>
          <p:cNvPr id="427" name="Shape 427"/>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428" name="Shape 428"/>
          <p:cNvSpPr txBox="1"/>
          <p:nvPr/>
        </p:nvSpPr>
        <p:spPr>
          <a:xfrm>
            <a:off x="917800" y="1596525"/>
            <a:ext cx="7914600" cy="1819200"/>
          </a:xfrm>
          <a:prstGeom prst="rect">
            <a:avLst/>
          </a:prstGeom>
          <a:noFill/>
          <a:ln>
            <a:noFill/>
          </a:ln>
        </p:spPr>
        <p:txBody>
          <a:bodyPr wrap="square" lIns="91425" tIns="91425" rIns="91425" bIns="91425" anchor="t" anchorCtr="0">
            <a:noAutofit/>
          </a:bodyPr>
          <a:lstStyle/>
          <a:p>
            <a:pPr marL="457200" lvl="0" indent="-228600" rtl="0">
              <a:spcBef>
                <a:spcPts val="0"/>
              </a:spcBef>
              <a:buChar char="●"/>
            </a:pPr>
            <a:r>
              <a:rPr lang="en" b="1"/>
              <a:t>Checkpoint</a:t>
            </a:r>
            <a:r>
              <a:rPr lang="en"/>
              <a:t> mechanism to recover from failure.</a:t>
            </a:r>
          </a:p>
          <a:p>
            <a:pPr marL="914400" lvl="1" indent="-228600" rtl="0">
              <a:spcBef>
                <a:spcPts val="0"/>
              </a:spcBef>
              <a:buChar char="○"/>
            </a:pPr>
            <a:r>
              <a:rPr lang="en">
                <a:solidFill>
                  <a:schemeClr val="dk1"/>
                </a:solidFill>
              </a:rPr>
              <a:t>Favors performance when there is </a:t>
            </a:r>
            <a:r>
              <a:rPr lang="en" b="1">
                <a:solidFill>
                  <a:schemeClr val="dk1"/>
                </a:solidFill>
              </a:rPr>
              <a:t>no failure</a:t>
            </a:r>
            <a:r>
              <a:rPr lang="en">
                <a:solidFill>
                  <a:schemeClr val="dk1"/>
                </a:solidFill>
              </a:rPr>
              <a:t> at the expense of </a:t>
            </a:r>
            <a:r>
              <a:rPr lang="en" b="1">
                <a:solidFill>
                  <a:schemeClr val="dk1"/>
                </a:solidFill>
              </a:rPr>
              <a:t>availability</a:t>
            </a:r>
            <a:r>
              <a:rPr lang="en">
                <a:solidFill>
                  <a:schemeClr val="dk1"/>
                </a:solidFill>
              </a:rPr>
              <a:t> of a failure.</a:t>
            </a:r>
          </a:p>
          <a:p>
            <a:pPr marL="914400" lvl="1" indent="-228600" rtl="0">
              <a:spcBef>
                <a:spcPts val="0"/>
              </a:spcBef>
              <a:buChar char="○"/>
            </a:pPr>
            <a:r>
              <a:rPr lang="en">
                <a:solidFill>
                  <a:schemeClr val="dk1"/>
                </a:solidFill>
              </a:rPr>
              <a:t>Due to asynchronous features, there’s a limitation for achieving fault tolerance.</a:t>
            </a:r>
          </a:p>
        </p:txBody>
      </p:sp>
      <p:sp>
        <p:nvSpPr>
          <p:cNvPr id="429" name="Shape 429"/>
          <p:cNvSpPr txBox="1"/>
          <p:nvPr/>
        </p:nvSpPr>
        <p:spPr>
          <a:xfrm>
            <a:off x="1364575" y="2953025"/>
            <a:ext cx="5167500" cy="572700"/>
          </a:xfrm>
          <a:prstGeom prst="rect">
            <a:avLst/>
          </a:prstGeom>
          <a:noFill/>
          <a:ln>
            <a:noFill/>
          </a:ln>
        </p:spPr>
        <p:txBody>
          <a:bodyPr wrap="square" lIns="91425" tIns="91425" rIns="91425" bIns="91425" anchor="t" anchorCtr="0">
            <a:noAutofit/>
          </a:bodyPr>
          <a:lstStyle/>
          <a:p>
            <a:pPr lvl="0" rtl="0">
              <a:spcBef>
                <a:spcPts val="0"/>
              </a:spcBef>
              <a:buNone/>
            </a:pPr>
            <a:r>
              <a:rPr lang="en"/>
              <a:t>A tradeoff between low </a:t>
            </a:r>
            <a:r>
              <a:rPr lang="en" b="1"/>
              <a:t>latency</a:t>
            </a:r>
            <a:r>
              <a:rPr lang="en"/>
              <a:t> and </a:t>
            </a:r>
            <a:r>
              <a:rPr lang="en" b="1"/>
              <a:t>concurrency</a:t>
            </a:r>
            <a:r>
              <a:rPr lang="en"/>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311700" y="425600"/>
            <a:ext cx="8520600" cy="572700"/>
          </a:xfrm>
          <a:prstGeom prst="rect">
            <a:avLst/>
          </a:prstGeom>
        </p:spPr>
        <p:txBody>
          <a:bodyPr wrap="square" lIns="91425" tIns="91425" rIns="91425" bIns="91425" anchor="t" anchorCtr="0">
            <a:noAutofit/>
          </a:bodyPr>
          <a:lstStyle/>
          <a:p>
            <a:pPr lvl="0" rtl="0">
              <a:spcBef>
                <a:spcPts val="0"/>
              </a:spcBef>
              <a:buNone/>
            </a:pPr>
            <a:r>
              <a:rPr lang="en"/>
              <a:t>Scalability</a:t>
            </a:r>
          </a:p>
        </p:txBody>
      </p:sp>
      <p:sp>
        <p:nvSpPr>
          <p:cNvPr id="435" name="Shape 435"/>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436" name="Shape 436"/>
          <p:cNvSpPr txBox="1">
            <a:spLocks noGrp="1"/>
          </p:cNvSpPr>
          <p:nvPr>
            <p:ph type="body" idx="1"/>
          </p:nvPr>
        </p:nvSpPr>
        <p:spPr>
          <a:xfrm>
            <a:off x="311700" y="1105900"/>
            <a:ext cx="6705000" cy="19821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pPr>
            <a:r>
              <a:rPr lang="en" sz="1400" b="1">
                <a:solidFill>
                  <a:schemeClr val="dk1"/>
                </a:solidFill>
              </a:rPr>
              <a:t>Support Scale-up/ Scale-out</a:t>
            </a:r>
          </a:p>
          <a:p>
            <a:pPr marL="914400" lvl="1" indent="-228600" algn="just" rtl="0">
              <a:spcBef>
                <a:spcPts val="0"/>
              </a:spcBef>
              <a:spcAft>
                <a:spcPts val="0"/>
              </a:spcAft>
              <a:buClr>
                <a:schemeClr val="dk1"/>
              </a:buClr>
            </a:pPr>
            <a:r>
              <a:rPr lang="en">
                <a:solidFill>
                  <a:schemeClr val="dk1"/>
                </a:solidFill>
              </a:rPr>
              <a:t>One program can be run on multiple core boxes as well as  on a distributed cluster.</a:t>
            </a:r>
          </a:p>
          <a:p>
            <a:pPr marL="457200" lvl="0" indent="-317500" rtl="0">
              <a:spcBef>
                <a:spcPts val="0"/>
              </a:spcBef>
              <a:spcAft>
                <a:spcPts val="0"/>
              </a:spcAft>
              <a:buClr>
                <a:schemeClr val="dk1"/>
              </a:buClr>
              <a:buSzPct val="100000"/>
            </a:pPr>
            <a:r>
              <a:rPr lang="en" sz="1400" b="1">
                <a:solidFill>
                  <a:schemeClr val="dk1"/>
                </a:solidFill>
              </a:rPr>
              <a:t>Obstacle: micro-stragglers </a:t>
            </a:r>
            <a:r>
              <a:rPr lang="en" sz="1400">
                <a:solidFill>
                  <a:schemeClr val="dk1"/>
                </a:solidFill>
              </a:rPr>
              <a:t>(occurs more as cluster grows larger)</a:t>
            </a:r>
          </a:p>
          <a:p>
            <a:pPr marL="914400" lvl="1" indent="-228600" rtl="0">
              <a:spcBef>
                <a:spcPts val="0"/>
              </a:spcBef>
              <a:spcAft>
                <a:spcPts val="0"/>
              </a:spcAft>
              <a:buClr>
                <a:schemeClr val="dk1"/>
              </a:buClr>
            </a:pPr>
            <a:r>
              <a:rPr lang="en">
                <a:solidFill>
                  <a:schemeClr val="dk1"/>
                </a:solidFill>
              </a:rPr>
              <a:t>Packet loss</a:t>
            </a:r>
          </a:p>
          <a:p>
            <a:pPr marL="914400" lvl="1" indent="-228600" rtl="0">
              <a:spcBef>
                <a:spcPts val="0"/>
              </a:spcBef>
              <a:spcAft>
                <a:spcPts val="0"/>
              </a:spcAft>
              <a:buClr>
                <a:schemeClr val="dk1"/>
              </a:buClr>
            </a:pPr>
            <a:r>
              <a:rPr lang="en">
                <a:solidFill>
                  <a:schemeClr val="dk1"/>
                </a:solidFill>
              </a:rPr>
              <a:t>Contention on concurrent data structures</a:t>
            </a:r>
          </a:p>
          <a:p>
            <a:pPr marL="914400" lvl="1" indent="-228600" rtl="0">
              <a:spcBef>
                <a:spcPts val="0"/>
              </a:spcBef>
              <a:spcAft>
                <a:spcPts val="0"/>
              </a:spcAft>
              <a:buClr>
                <a:schemeClr val="dk1"/>
              </a:buClr>
            </a:pPr>
            <a:r>
              <a:rPr lang="en">
                <a:solidFill>
                  <a:schemeClr val="dk1"/>
                </a:solidFill>
              </a:rPr>
              <a:t>Garbage collections</a:t>
            </a:r>
          </a:p>
          <a:p>
            <a:pPr lvl="0" rtl="0">
              <a:spcBef>
                <a:spcPts val="0"/>
              </a:spcBef>
              <a:buNone/>
            </a:pPr>
            <a:endParaRPr/>
          </a:p>
        </p:txBody>
      </p:sp>
      <p:sp>
        <p:nvSpPr>
          <p:cNvPr id="437" name="Shape 437"/>
          <p:cNvSpPr/>
          <p:nvPr/>
        </p:nvSpPr>
        <p:spPr>
          <a:xfrm>
            <a:off x="788400" y="3178875"/>
            <a:ext cx="6344700" cy="13533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Solution: try to </a:t>
            </a:r>
            <a:r>
              <a:rPr lang="en" b="1"/>
              <a:t>avoid stragglers</a:t>
            </a:r>
          </a:p>
          <a:p>
            <a:pPr marL="914400" lvl="1" indent="-228600" rtl="0">
              <a:lnSpc>
                <a:spcPct val="115000"/>
              </a:lnSpc>
              <a:spcBef>
                <a:spcPts val="0"/>
              </a:spcBef>
              <a:buClr>
                <a:schemeClr val="dk1"/>
              </a:buClr>
            </a:pPr>
            <a:r>
              <a:rPr lang="en">
                <a:solidFill>
                  <a:schemeClr val="dk1"/>
                </a:solidFill>
              </a:rPr>
              <a:t>Packet loss → Avoid TCP-related timers</a:t>
            </a:r>
          </a:p>
          <a:p>
            <a:pPr marL="914400" lvl="1" indent="-228600" rtl="0">
              <a:lnSpc>
                <a:spcPct val="115000"/>
              </a:lnSpc>
              <a:spcBef>
                <a:spcPts val="0"/>
              </a:spcBef>
              <a:buClr>
                <a:schemeClr val="dk1"/>
              </a:buClr>
            </a:pPr>
            <a:r>
              <a:rPr lang="en">
                <a:solidFill>
                  <a:schemeClr val="dk1"/>
                </a:solidFill>
              </a:rPr>
              <a:t>Data Structure contention→ Backoff</a:t>
            </a:r>
          </a:p>
          <a:p>
            <a:pPr marL="914400" lvl="1" indent="-228600" rtl="0">
              <a:lnSpc>
                <a:spcPct val="115000"/>
              </a:lnSpc>
              <a:spcBef>
                <a:spcPts val="0"/>
              </a:spcBef>
              <a:buClr>
                <a:schemeClr val="dk1"/>
              </a:buClr>
            </a:pPr>
            <a:r>
              <a:rPr lang="en">
                <a:solidFill>
                  <a:schemeClr val="dk1"/>
                </a:solidFill>
              </a:rPr>
              <a:t>Garbage Collection</a:t>
            </a:r>
          </a:p>
        </p:txBody>
      </p:sp>
      <p:sp>
        <p:nvSpPr>
          <p:cNvPr id="438" name="Shape 438"/>
          <p:cNvSpPr/>
          <p:nvPr/>
        </p:nvSpPr>
        <p:spPr>
          <a:xfrm>
            <a:off x="6229350" y="2254250"/>
            <a:ext cx="1862700" cy="518700"/>
          </a:xfrm>
          <a:prstGeom prst="ellipse">
            <a:avLst/>
          </a:prstGeom>
          <a:noFill/>
          <a:ln w="19050" cap="flat" cmpd="sng">
            <a:solidFill>
              <a:srgbClr val="666666"/>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a:t>Increase latency</a:t>
            </a:r>
          </a:p>
        </p:txBody>
      </p:sp>
      <p:sp>
        <p:nvSpPr>
          <p:cNvPr id="439" name="Shape 439"/>
          <p:cNvSpPr/>
          <p:nvPr/>
        </p:nvSpPr>
        <p:spPr>
          <a:xfrm>
            <a:off x="5128575" y="2252150"/>
            <a:ext cx="1016100" cy="507900"/>
          </a:xfrm>
          <a:prstGeom prst="rightArrow">
            <a:avLst>
              <a:gd name="adj1" fmla="val 50000"/>
              <a:gd name="adj2" fmla="val 50000"/>
            </a:avLst>
          </a:prstGeom>
          <a:solidFill>
            <a:srgbClr val="F1C23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rgbClr val="000000"/>
              </a:buClr>
              <a:buSzPct val="39285"/>
              <a:buFont typeface="Arial"/>
              <a:buNone/>
            </a:pPr>
            <a:r>
              <a:rPr lang="en"/>
              <a:t>Preventing micro-stragglers</a:t>
            </a:r>
          </a:p>
        </p:txBody>
      </p:sp>
      <p:sp>
        <p:nvSpPr>
          <p:cNvPr id="445" name="Shape 445"/>
          <p:cNvSpPr txBox="1">
            <a:spLocks noGrp="1"/>
          </p:cNvSpPr>
          <p:nvPr>
            <p:ph type="body" idx="1"/>
          </p:nvPr>
        </p:nvSpPr>
        <p:spPr>
          <a:xfrm>
            <a:off x="311700" y="1105900"/>
            <a:ext cx="6705000" cy="36513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pPr>
            <a:r>
              <a:rPr lang="en" sz="1400" b="1">
                <a:solidFill>
                  <a:schemeClr val="dk1"/>
                </a:solidFill>
              </a:rPr>
              <a:t>Networking</a:t>
            </a:r>
          </a:p>
          <a:p>
            <a:pPr marL="914400" lvl="1" indent="-228600" algn="just" rtl="0">
              <a:spcBef>
                <a:spcPts val="0"/>
              </a:spcBef>
              <a:spcAft>
                <a:spcPts val="0"/>
              </a:spcAft>
              <a:buClr>
                <a:schemeClr val="dk1"/>
              </a:buClr>
            </a:pPr>
            <a:r>
              <a:rPr lang="en">
                <a:solidFill>
                  <a:schemeClr val="dk1"/>
                </a:solidFill>
              </a:rPr>
              <a:t>TCP</a:t>
            </a:r>
          </a:p>
          <a:p>
            <a:pPr marL="1371600" lvl="2" indent="-228600" algn="just" rtl="0">
              <a:spcBef>
                <a:spcPts val="0"/>
              </a:spcBef>
              <a:spcAft>
                <a:spcPts val="0"/>
              </a:spcAft>
              <a:buClr>
                <a:schemeClr val="dk1"/>
              </a:buClr>
            </a:pPr>
            <a:r>
              <a:rPr lang="en">
                <a:solidFill>
                  <a:schemeClr val="dk1"/>
                </a:solidFill>
              </a:rPr>
              <a:t>Disable Nagle’s algorithm</a:t>
            </a:r>
          </a:p>
          <a:p>
            <a:pPr marL="1371600" lvl="2" indent="-228600" algn="just" rtl="0">
              <a:spcBef>
                <a:spcPts val="0"/>
              </a:spcBef>
              <a:spcAft>
                <a:spcPts val="0"/>
              </a:spcAft>
              <a:buClr>
                <a:schemeClr val="dk1"/>
              </a:buClr>
            </a:pPr>
            <a:r>
              <a:rPr lang="en">
                <a:solidFill>
                  <a:schemeClr val="dk1"/>
                </a:solidFill>
              </a:rPr>
              <a:t>Change default TCP timers</a:t>
            </a:r>
          </a:p>
          <a:p>
            <a:pPr marL="914400" lvl="1" indent="-228600" algn="just" rtl="0">
              <a:spcBef>
                <a:spcPts val="0"/>
              </a:spcBef>
              <a:spcAft>
                <a:spcPts val="0"/>
              </a:spcAft>
              <a:buClr>
                <a:schemeClr val="dk1"/>
              </a:buClr>
            </a:pPr>
            <a:r>
              <a:rPr lang="en">
                <a:solidFill>
                  <a:schemeClr val="dk1"/>
                </a:solidFill>
              </a:rPr>
              <a:t>RDMA(low latency/ no OS timers)</a:t>
            </a:r>
          </a:p>
          <a:p>
            <a:pPr marL="457200" lvl="0" indent="-317500" rtl="0">
              <a:spcBef>
                <a:spcPts val="0"/>
              </a:spcBef>
              <a:spcAft>
                <a:spcPts val="0"/>
              </a:spcAft>
              <a:buClr>
                <a:schemeClr val="dk1"/>
              </a:buClr>
              <a:buSzPct val="100000"/>
            </a:pPr>
            <a:r>
              <a:rPr lang="en" sz="1400" b="1">
                <a:solidFill>
                  <a:schemeClr val="dk1"/>
                </a:solidFill>
              </a:rPr>
              <a:t>Data structure contention</a:t>
            </a:r>
          </a:p>
          <a:p>
            <a:pPr marL="914400" lvl="1" indent="-317500" rtl="0">
              <a:spcBef>
                <a:spcPts val="0"/>
              </a:spcBef>
              <a:spcAft>
                <a:spcPts val="0"/>
              </a:spcAft>
              <a:buClr>
                <a:schemeClr val="dk1"/>
              </a:buClr>
              <a:buSzPct val="100000"/>
            </a:pPr>
            <a:r>
              <a:rPr lang="en">
                <a:solidFill>
                  <a:schemeClr val="dk1"/>
                </a:solidFill>
              </a:rPr>
              <a:t>.NET concurrent queue + spinlocks</a:t>
            </a:r>
          </a:p>
          <a:p>
            <a:pPr marL="1371600" lvl="2" indent="-317500" rtl="0">
              <a:spcBef>
                <a:spcPts val="0"/>
              </a:spcBef>
              <a:spcAft>
                <a:spcPts val="0"/>
              </a:spcAft>
              <a:buClr>
                <a:schemeClr val="dk1"/>
              </a:buClr>
              <a:buSzPct val="100000"/>
            </a:pPr>
            <a:r>
              <a:rPr lang="en">
                <a:solidFill>
                  <a:schemeClr val="dk1"/>
                </a:solidFill>
              </a:rPr>
              <a:t>Back-off</a:t>
            </a:r>
          </a:p>
          <a:p>
            <a:pPr marL="1371600" lvl="2" indent="-228600" rtl="0">
              <a:spcBef>
                <a:spcPts val="0"/>
              </a:spcBef>
              <a:spcAft>
                <a:spcPts val="0"/>
              </a:spcAft>
              <a:buClr>
                <a:schemeClr val="dk1"/>
              </a:buClr>
            </a:pPr>
            <a:r>
              <a:rPr lang="en">
                <a:solidFill>
                  <a:schemeClr val="dk1"/>
                </a:solidFill>
              </a:rPr>
              <a:t>Decrease clock granularity to 1ms (default 15.6ms in Windows)</a:t>
            </a:r>
          </a:p>
          <a:p>
            <a:pPr marL="457200" lvl="0" indent="-317500" rtl="0">
              <a:spcBef>
                <a:spcPts val="0"/>
              </a:spcBef>
              <a:spcAft>
                <a:spcPts val="0"/>
              </a:spcAft>
              <a:buClr>
                <a:schemeClr val="dk1"/>
              </a:buClr>
              <a:buSzPct val="100000"/>
            </a:pPr>
            <a:r>
              <a:rPr lang="en" sz="1400" b="1">
                <a:solidFill>
                  <a:schemeClr val="dk1"/>
                </a:solidFill>
              </a:rPr>
              <a:t>Garbage collections</a:t>
            </a:r>
          </a:p>
          <a:p>
            <a:pPr marL="914400" lvl="1" indent="-228600" rtl="0">
              <a:spcBef>
                <a:spcPts val="0"/>
              </a:spcBef>
              <a:spcAft>
                <a:spcPts val="0"/>
              </a:spcAft>
              <a:buClr>
                <a:schemeClr val="dk1"/>
              </a:buClr>
            </a:pPr>
            <a:r>
              <a:rPr lang="en">
                <a:solidFill>
                  <a:schemeClr val="dk1"/>
                </a:solidFill>
              </a:rPr>
              <a:t>Trigger .NET GC less frequently</a:t>
            </a:r>
          </a:p>
          <a:p>
            <a:pPr marL="914400" lvl="1" indent="-228600" rtl="0">
              <a:spcBef>
                <a:spcPts val="0"/>
              </a:spcBef>
              <a:spcAft>
                <a:spcPts val="0"/>
              </a:spcAft>
              <a:buClr>
                <a:schemeClr val="dk1"/>
              </a:buClr>
            </a:pPr>
            <a:r>
              <a:rPr lang="en">
                <a:solidFill>
                  <a:schemeClr val="dk1"/>
                </a:solidFill>
              </a:rPr>
              <a:t>Shorten pauses due to GC</a:t>
            </a:r>
          </a:p>
          <a:p>
            <a:pPr marL="45720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Parallel</a:t>
            </a:r>
          </a:p>
        </p:txBody>
      </p:sp>
      <p:sp>
        <p:nvSpPr>
          <p:cNvPr id="451" name="Shape 451"/>
          <p:cNvSpPr txBox="1">
            <a:spLocks noGrp="1"/>
          </p:cNvSpPr>
          <p:nvPr>
            <p:ph type="body" idx="1"/>
          </p:nvPr>
        </p:nvSpPr>
        <p:spPr>
          <a:xfrm>
            <a:off x="311700" y="1152475"/>
            <a:ext cx="4220400" cy="2341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ct val="100000"/>
            </a:pPr>
            <a:r>
              <a:rPr lang="en" sz="1400" b="1">
                <a:solidFill>
                  <a:schemeClr val="dk1"/>
                </a:solidFill>
              </a:rPr>
              <a:t>Data-parallel</a:t>
            </a:r>
          </a:p>
          <a:p>
            <a:pPr marL="914400" lvl="1" indent="-228600" rtl="0">
              <a:spcBef>
                <a:spcPts val="0"/>
              </a:spcBef>
              <a:spcAft>
                <a:spcPts val="0"/>
              </a:spcAft>
              <a:buClr>
                <a:schemeClr val="dk1"/>
              </a:buClr>
            </a:pPr>
            <a:r>
              <a:rPr lang="en">
                <a:solidFill>
                  <a:schemeClr val="dk1"/>
                </a:solidFill>
              </a:rPr>
              <a:t>applies to unstructured data</a:t>
            </a:r>
          </a:p>
          <a:p>
            <a:pPr marL="914400" lvl="1" indent="-228600" rtl="0">
              <a:spcBef>
                <a:spcPts val="0"/>
              </a:spcBef>
              <a:spcAft>
                <a:spcPts val="0"/>
              </a:spcAft>
              <a:buClr>
                <a:schemeClr val="dk1"/>
              </a:buClr>
            </a:pPr>
            <a:r>
              <a:rPr lang="en">
                <a:solidFill>
                  <a:schemeClr val="dk1"/>
                </a:solidFill>
              </a:rPr>
              <a:t>supports complex workflows</a:t>
            </a:r>
          </a:p>
          <a:p>
            <a:pPr marL="914400" lvl="1" indent="-228600" rtl="0">
              <a:spcBef>
                <a:spcPts val="0"/>
              </a:spcBef>
              <a:spcAft>
                <a:spcPts val="0"/>
              </a:spcAft>
              <a:buClr>
                <a:srgbClr val="CC0000"/>
              </a:buClr>
            </a:pPr>
            <a:r>
              <a:rPr lang="en">
                <a:solidFill>
                  <a:srgbClr val="CC0000"/>
                </a:solidFill>
              </a:rPr>
              <a:t>poor iteration support</a:t>
            </a:r>
          </a:p>
          <a:p>
            <a:pPr lvl="0" rtl="0">
              <a:spcBef>
                <a:spcPts val="0"/>
              </a:spcBef>
              <a:spcAft>
                <a:spcPts val="0"/>
              </a:spcAft>
              <a:buNone/>
            </a:pPr>
            <a:endParaRPr sz="1400">
              <a:solidFill>
                <a:schemeClr val="dk1"/>
              </a:solidFill>
            </a:endParaRPr>
          </a:p>
          <a:p>
            <a:pPr marL="457200" lvl="0" indent="-317500" rtl="0">
              <a:spcBef>
                <a:spcPts val="0"/>
              </a:spcBef>
              <a:spcAft>
                <a:spcPts val="0"/>
              </a:spcAft>
              <a:buClr>
                <a:schemeClr val="dk1"/>
              </a:buClr>
              <a:buSzPct val="100000"/>
            </a:pPr>
            <a:r>
              <a:rPr lang="en" sz="1400" b="1">
                <a:solidFill>
                  <a:schemeClr val="dk1"/>
                </a:solidFill>
              </a:rPr>
              <a:t>Graph-parallel</a:t>
            </a:r>
          </a:p>
          <a:p>
            <a:pPr marL="914400" lvl="1" indent="-228600" rtl="0">
              <a:spcBef>
                <a:spcPts val="0"/>
              </a:spcBef>
              <a:spcAft>
                <a:spcPts val="0"/>
              </a:spcAft>
              <a:buClr>
                <a:srgbClr val="CC0000"/>
              </a:buClr>
            </a:pPr>
            <a:r>
              <a:rPr lang="en">
                <a:solidFill>
                  <a:srgbClr val="CC0000"/>
                </a:solidFill>
              </a:rPr>
              <a:t>specialized for graph data</a:t>
            </a:r>
          </a:p>
          <a:p>
            <a:pPr marL="914400" lvl="1" indent="-228600" rtl="0">
              <a:spcBef>
                <a:spcPts val="0"/>
              </a:spcBef>
              <a:spcAft>
                <a:spcPts val="0"/>
              </a:spcAft>
              <a:buClr>
                <a:srgbClr val="CC0000"/>
              </a:buClr>
            </a:pPr>
            <a:r>
              <a:rPr lang="en">
                <a:solidFill>
                  <a:srgbClr val="CC0000"/>
                </a:solidFill>
              </a:rPr>
              <a:t>single vertex program</a:t>
            </a:r>
          </a:p>
          <a:p>
            <a:pPr marL="914400" lvl="1" indent="-228600" rtl="0">
              <a:spcBef>
                <a:spcPts val="0"/>
              </a:spcBef>
              <a:spcAft>
                <a:spcPts val="0"/>
              </a:spcAft>
              <a:buClr>
                <a:schemeClr val="dk1"/>
              </a:buClr>
            </a:pPr>
            <a:r>
              <a:rPr lang="en">
                <a:solidFill>
                  <a:schemeClr val="dk1"/>
                </a:solidFill>
              </a:rPr>
              <a:t>supports rapid iteration</a:t>
            </a:r>
          </a:p>
          <a:p>
            <a:pPr lvl="0">
              <a:spcBef>
                <a:spcPts val="0"/>
              </a:spcBef>
              <a:buNone/>
            </a:pPr>
            <a:endParaRPr/>
          </a:p>
        </p:txBody>
      </p:sp>
      <p:sp>
        <p:nvSpPr>
          <p:cNvPr id="452" name="Shape 452"/>
          <p:cNvSpPr txBox="1">
            <a:spLocks noGrp="1"/>
          </p:cNvSpPr>
          <p:nvPr>
            <p:ph type="body" idx="1"/>
          </p:nvPr>
        </p:nvSpPr>
        <p:spPr>
          <a:xfrm>
            <a:off x="311700" y="3773900"/>
            <a:ext cx="8520600" cy="612600"/>
          </a:xfrm>
          <a:prstGeom prst="rect">
            <a:avLst/>
          </a:prstGeom>
        </p:spPr>
        <p:txBody>
          <a:bodyPr wrap="square" lIns="91425" tIns="91425" rIns="91425" bIns="91425" anchor="t" anchorCtr="0">
            <a:noAutofit/>
          </a:bodyPr>
          <a:lstStyle/>
          <a:p>
            <a:pPr lvl="0" rtl="0">
              <a:spcBef>
                <a:spcPts val="0"/>
              </a:spcBef>
              <a:spcAft>
                <a:spcPts val="0"/>
              </a:spcAft>
              <a:buNone/>
            </a:pPr>
            <a:r>
              <a:rPr lang="en" sz="1400">
                <a:solidFill>
                  <a:schemeClr val="dk1"/>
                </a:solidFill>
              </a:rPr>
              <a:t>Most Graph-parallel systems are too specialized for graph-data. Naiad can support complex workflows.</a:t>
            </a:r>
          </a:p>
          <a:p>
            <a:pPr lvl="0" rtl="0">
              <a:spcBef>
                <a:spcPts val="0"/>
              </a:spcBef>
              <a:spcAft>
                <a:spcPts val="0"/>
              </a:spcAft>
              <a:buNone/>
            </a:pPr>
            <a:r>
              <a:rPr lang="en" sz="1400">
                <a:solidFill>
                  <a:schemeClr val="dk1"/>
                </a:solidFill>
              </a:rPr>
              <a:t>.</a:t>
            </a:r>
          </a:p>
          <a:p>
            <a:pPr lvl="0" rtl="0">
              <a:spcBef>
                <a:spcPts val="0"/>
              </a:spcBef>
              <a:buNone/>
            </a:pPr>
            <a:endParaRPr/>
          </a:p>
        </p:txBody>
      </p:sp>
      <p:sp>
        <p:nvSpPr>
          <p:cNvPr id="453" name="Shape 453"/>
          <p:cNvSpPr/>
          <p:nvPr/>
        </p:nvSpPr>
        <p:spPr>
          <a:xfrm>
            <a:off x="4719750" y="2644800"/>
            <a:ext cx="2542500" cy="847500"/>
          </a:xfrm>
          <a:prstGeom prst="ellipse">
            <a:avLst/>
          </a:prstGeom>
          <a:solidFill>
            <a:srgbClr val="FFD9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indent="2825750" rtl="0">
              <a:lnSpc>
                <a:spcPct val="115000"/>
              </a:lnSpc>
              <a:spcBef>
                <a:spcPts val="0"/>
              </a:spcBef>
              <a:buClr>
                <a:schemeClr val="dk1"/>
              </a:buClr>
              <a:buFont typeface="Arial"/>
              <a:buNone/>
            </a:pPr>
            <a:r>
              <a:rPr lang="en">
                <a:solidFill>
                  <a:srgbClr val="FFFFFF"/>
                </a:solidFill>
              </a:rPr>
              <a:t>PPregel, Giraph, Graphlab, GraphChi, GraphX</a:t>
            </a:r>
          </a:p>
          <a:p>
            <a:pPr lvl="0">
              <a:spcBef>
                <a:spcPts val="0"/>
              </a:spcBef>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Naiad API-- high flexibility </a:t>
            </a:r>
          </a:p>
        </p:txBody>
      </p:sp>
      <p:sp>
        <p:nvSpPr>
          <p:cNvPr id="459" name="Shape 459"/>
          <p:cNvSpPr txBox="1">
            <a:spLocks noGrp="1"/>
          </p:cNvSpPr>
          <p:nvPr>
            <p:ph type="body" idx="1"/>
          </p:nvPr>
        </p:nvSpPr>
        <p:spPr>
          <a:xfrm>
            <a:off x="311700" y="1381075"/>
            <a:ext cx="8520600" cy="3110400"/>
          </a:xfrm>
          <a:prstGeom prst="rect">
            <a:avLst/>
          </a:prstGeom>
        </p:spPr>
        <p:txBody>
          <a:bodyPr wrap="square" lIns="91425" tIns="91425" rIns="91425" bIns="91425" anchor="t" anchorCtr="0">
            <a:noAutofit/>
          </a:bodyPr>
          <a:lstStyle/>
          <a:p>
            <a:pPr marL="457200" lvl="0" indent="-317500" rtl="0">
              <a:spcBef>
                <a:spcPts val="0"/>
              </a:spcBef>
              <a:buClr>
                <a:srgbClr val="000000"/>
              </a:buClr>
              <a:buSzPct val="100000"/>
            </a:pPr>
            <a:r>
              <a:rPr lang="en" sz="1400" b="1">
                <a:solidFill>
                  <a:srgbClr val="000000"/>
                </a:solidFill>
              </a:rPr>
              <a:t>Support high-level interfaces</a:t>
            </a:r>
          </a:p>
          <a:p>
            <a:pPr marL="914400" lvl="1" indent="-317500" rtl="0">
              <a:spcBef>
                <a:spcPts val="0"/>
              </a:spcBef>
              <a:buClr>
                <a:srgbClr val="000000"/>
              </a:buClr>
              <a:buSzPct val="100000"/>
            </a:pPr>
            <a:r>
              <a:rPr lang="en">
                <a:solidFill>
                  <a:srgbClr val="000000"/>
                </a:solidFill>
              </a:rPr>
              <a:t>LINQ, Pregel, MapReduce, SQL</a:t>
            </a:r>
          </a:p>
          <a:p>
            <a:pPr marL="457200" lvl="0" indent="-317500" rtl="0">
              <a:spcBef>
                <a:spcPts val="0"/>
              </a:spcBef>
              <a:buClr>
                <a:srgbClr val="000000"/>
              </a:buClr>
              <a:buSzPct val="100000"/>
            </a:pPr>
            <a:r>
              <a:rPr lang="en" sz="1400" b="1">
                <a:solidFill>
                  <a:srgbClr val="000000"/>
                </a:solidFill>
              </a:rPr>
              <a:t>Support custom vertices</a:t>
            </a:r>
          </a:p>
          <a:p>
            <a:pPr marL="914400" lvl="1" indent="-317500" rtl="0">
              <a:spcBef>
                <a:spcPts val="0"/>
              </a:spcBef>
              <a:buClr>
                <a:srgbClr val="000000"/>
              </a:buClr>
              <a:buSzPct val="100000"/>
            </a:pPr>
            <a:r>
              <a:rPr lang="en">
                <a:solidFill>
                  <a:srgbClr val="000000"/>
                </a:solidFill>
              </a:rPr>
              <a:t>Create own patterns without access to private APIs</a:t>
            </a:r>
          </a:p>
          <a:p>
            <a:pPr marL="1371600" lvl="2" indent="-228600" rtl="0">
              <a:spcBef>
                <a:spcPts val="0"/>
              </a:spcBef>
              <a:buClr>
                <a:srgbClr val="000000"/>
              </a:buClr>
            </a:pPr>
            <a:r>
              <a:rPr lang="en">
                <a:solidFill>
                  <a:srgbClr val="000000"/>
                </a:solidFill>
              </a:rPr>
              <a:t>Defining dataflow vertices’ behaviour</a:t>
            </a:r>
          </a:p>
          <a:p>
            <a:pPr marL="1371600" lvl="2" indent="-228600" rtl="0">
              <a:spcBef>
                <a:spcPts val="0"/>
              </a:spcBef>
              <a:buClr>
                <a:srgbClr val="000000"/>
              </a:buClr>
            </a:pPr>
            <a:r>
              <a:rPr lang="en">
                <a:solidFill>
                  <a:srgbClr val="000000"/>
                </a:solidFill>
              </a:rPr>
              <a:t>Defining dataflow topology</a:t>
            </a:r>
          </a:p>
          <a:p>
            <a:pPr marL="457200" lvl="0" indent="-317500" rtl="0">
              <a:spcBef>
                <a:spcPts val="0"/>
              </a:spcBef>
              <a:buClr>
                <a:srgbClr val="000000"/>
              </a:buClr>
              <a:buSzPct val="100000"/>
            </a:pPr>
            <a:r>
              <a:rPr lang="en" sz="1400" b="1">
                <a:solidFill>
                  <a:srgbClr val="000000"/>
                </a:solidFill>
              </a:rPr>
              <a:t>Decouple libraries from underlying system</a:t>
            </a:r>
          </a:p>
          <a:p>
            <a:pPr marL="914400" lvl="1" indent="-317500">
              <a:spcBef>
                <a:spcPts val="0"/>
              </a:spcBef>
              <a:buClr>
                <a:srgbClr val="000000"/>
              </a:buClr>
              <a:buSzPct val="100000"/>
            </a:pPr>
            <a:r>
              <a:rPr lang="en">
                <a:solidFill>
                  <a:srgbClr val="000000"/>
                </a:solidFill>
              </a:rPr>
              <a:t>Different from DryadLINQ, RDD , GraphLab that requires a single high-level model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Performance Evaluation</a:t>
            </a:r>
          </a:p>
        </p:txBody>
      </p:sp>
      <p:sp>
        <p:nvSpPr>
          <p:cNvPr id="465" name="Shape 465"/>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466" name="Shape 466" descr="Screen Shot 2017-09-27 at 18.15.49.png"/>
          <p:cNvPicPr preferRelativeResize="0"/>
          <p:nvPr/>
        </p:nvPicPr>
        <p:blipFill>
          <a:blip r:embed="rId3">
            <a:alphaModFix/>
          </a:blip>
          <a:stretch>
            <a:fillRect/>
          </a:stretch>
        </p:blipFill>
        <p:spPr>
          <a:xfrm>
            <a:off x="152400" y="1487650"/>
            <a:ext cx="8839201" cy="3115842"/>
          </a:xfrm>
          <a:prstGeom prst="rect">
            <a:avLst/>
          </a:prstGeom>
          <a:noFill/>
          <a:ln>
            <a:noFill/>
          </a:ln>
        </p:spPr>
      </p:pic>
      <p:sp>
        <p:nvSpPr>
          <p:cNvPr id="467" name="Shape 467"/>
          <p:cNvSpPr txBox="1"/>
          <p:nvPr/>
        </p:nvSpPr>
        <p:spPr>
          <a:xfrm>
            <a:off x="1857450" y="1221325"/>
            <a:ext cx="1857000" cy="496500"/>
          </a:xfrm>
          <a:prstGeom prst="rect">
            <a:avLst/>
          </a:prstGeom>
          <a:noFill/>
          <a:ln>
            <a:noFill/>
          </a:ln>
        </p:spPr>
        <p:txBody>
          <a:bodyPr wrap="square" lIns="91425" tIns="91425" rIns="91425" bIns="91425" anchor="t" anchorCtr="0">
            <a:noAutofit/>
          </a:bodyPr>
          <a:lstStyle/>
          <a:p>
            <a:pPr lvl="0">
              <a:spcBef>
                <a:spcPts val="0"/>
              </a:spcBef>
              <a:buNone/>
            </a:pPr>
            <a:r>
              <a:rPr lang="en" sz="1800" b="1"/>
              <a:t> Throughput</a:t>
            </a:r>
          </a:p>
        </p:txBody>
      </p:sp>
      <p:sp>
        <p:nvSpPr>
          <p:cNvPr id="468" name="Shape 468"/>
          <p:cNvSpPr txBox="1"/>
          <p:nvPr/>
        </p:nvSpPr>
        <p:spPr>
          <a:xfrm>
            <a:off x="6299425" y="1221325"/>
            <a:ext cx="1857000" cy="496500"/>
          </a:xfrm>
          <a:prstGeom prst="rect">
            <a:avLst/>
          </a:prstGeom>
          <a:noFill/>
          <a:ln>
            <a:noFill/>
          </a:ln>
        </p:spPr>
        <p:txBody>
          <a:bodyPr wrap="square" lIns="91425" tIns="91425" rIns="91425" bIns="91425" anchor="t" anchorCtr="0">
            <a:noAutofit/>
          </a:bodyPr>
          <a:lstStyle/>
          <a:p>
            <a:pPr lvl="0" rtl="0">
              <a:spcBef>
                <a:spcPts val="0"/>
              </a:spcBef>
              <a:buNone/>
            </a:pPr>
            <a:r>
              <a:rPr lang="en" sz="1800" b="1"/>
              <a:t>Latency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39285"/>
              <a:buFont typeface="Arial"/>
              <a:buNone/>
            </a:pPr>
            <a:r>
              <a:rPr lang="en"/>
              <a:t>Performance Evaluation</a:t>
            </a:r>
          </a:p>
        </p:txBody>
      </p:sp>
      <p:sp>
        <p:nvSpPr>
          <p:cNvPr id="474" name="Shape 474"/>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475" name="Shape 475" descr="Screen Shot 2017-09-27 at 18.17.27.png"/>
          <p:cNvPicPr preferRelativeResize="0"/>
          <p:nvPr/>
        </p:nvPicPr>
        <p:blipFill>
          <a:blip r:embed="rId3">
            <a:alphaModFix/>
          </a:blip>
          <a:stretch>
            <a:fillRect/>
          </a:stretch>
        </p:blipFill>
        <p:spPr>
          <a:xfrm>
            <a:off x="2121100" y="1392025"/>
            <a:ext cx="5060656" cy="3280975"/>
          </a:xfrm>
          <a:prstGeom prst="rect">
            <a:avLst/>
          </a:prstGeom>
          <a:noFill/>
          <a:ln>
            <a:noFill/>
          </a:ln>
        </p:spPr>
      </p:pic>
      <p:sp>
        <p:nvSpPr>
          <p:cNvPr id="476" name="Shape 476"/>
          <p:cNvSpPr txBox="1"/>
          <p:nvPr/>
        </p:nvSpPr>
        <p:spPr>
          <a:xfrm>
            <a:off x="3624275" y="1146825"/>
            <a:ext cx="2700900" cy="456600"/>
          </a:xfrm>
          <a:prstGeom prst="rect">
            <a:avLst/>
          </a:prstGeom>
          <a:noFill/>
          <a:ln>
            <a:noFill/>
          </a:ln>
        </p:spPr>
        <p:txBody>
          <a:bodyPr wrap="square" lIns="91425" tIns="91425" rIns="91425" bIns="91425" anchor="t" anchorCtr="0">
            <a:noAutofit/>
          </a:bodyPr>
          <a:lstStyle/>
          <a:p>
            <a:pPr lvl="0">
              <a:spcBef>
                <a:spcPts val="0"/>
              </a:spcBef>
              <a:buNone/>
            </a:pPr>
            <a:r>
              <a:rPr lang="en" sz="1800" b="1"/>
              <a:t>Protocol Optimization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Performance Evaluation</a:t>
            </a:r>
          </a:p>
          <a:p>
            <a:pPr lvl="0" rtl="0">
              <a:spcBef>
                <a:spcPts val="0"/>
              </a:spcBef>
              <a:buClr>
                <a:schemeClr val="dk1"/>
              </a:buClr>
              <a:buSzPct val="39285"/>
              <a:buFont typeface="Arial"/>
              <a:buNone/>
            </a:pPr>
            <a:endParaRPr/>
          </a:p>
        </p:txBody>
      </p:sp>
      <p:sp>
        <p:nvSpPr>
          <p:cNvPr id="482" name="Shape 48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483" name="Shape 483" descr="Screen Shot 2017-09-27 at 18.17.47.png"/>
          <p:cNvPicPr preferRelativeResize="0"/>
          <p:nvPr/>
        </p:nvPicPr>
        <p:blipFill>
          <a:blip r:embed="rId3">
            <a:alphaModFix/>
          </a:blip>
          <a:stretch>
            <a:fillRect/>
          </a:stretch>
        </p:blipFill>
        <p:spPr>
          <a:xfrm>
            <a:off x="59575" y="1524632"/>
            <a:ext cx="9144001" cy="3118585"/>
          </a:xfrm>
          <a:prstGeom prst="rect">
            <a:avLst/>
          </a:prstGeom>
          <a:noFill/>
          <a:ln>
            <a:noFill/>
          </a:ln>
        </p:spPr>
      </p:pic>
      <p:sp>
        <p:nvSpPr>
          <p:cNvPr id="484" name="Shape 484"/>
          <p:cNvSpPr txBox="1"/>
          <p:nvPr/>
        </p:nvSpPr>
        <p:spPr>
          <a:xfrm>
            <a:off x="1639000" y="1221325"/>
            <a:ext cx="1857000" cy="496500"/>
          </a:xfrm>
          <a:prstGeom prst="rect">
            <a:avLst/>
          </a:prstGeom>
          <a:noFill/>
          <a:ln>
            <a:noFill/>
          </a:ln>
        </p:spPr>
        <p:txBody>
          <a:bodyPr wrap="square" lIns="91425" tIns="91425" rIns="91425" bIns="91425" anchor="t" anchorCtr="0">
            <a:noAutofit/>
          </a:bodyPr>
          <a:lstStyle/>
          <a:p>
            <a:pPr lvl="0" rtl="0">
              <a:spcBef>
                <a:spcPts val="0"/>
              </a:spcBef>
              <a:buNone/>
            </a:pPr>
            <a:r>
              <a:rPr lang="en" sz="1800" b="1"/>
              <a:t>Strong Scaling</a:t>
            </a:r>
          </a:p>
        </p:txBody>
      </p:sp>
      <p:sp>
        <p:nvSpPr>
          <p:cNvPr id="485" name="Shape 485"/>
          <p:cNvSpPr txBox="1"/>
          <p:nvPr/>
        </p:nvSpPr>
        <p:spPr>
          <a:xfrm>
            <a:off x="6388775" y="1221325"/>
            <a:ext cx="1857000" cy="496500"/>
          </a:xfrm>
          <a:prstGeom prst="rect">
            <a:avLst/>
          </a:prstGeom>
          <a:noFill/>
          <a:ln>
            <a:noFill/>
          </a:ln>
        </p:spPr>
        <p:txBody>
          <a:bodyPr wrap="square" lIns="91425" tIns="91425" rIns="91425" bIns="91425" anchor="t" anchorCtr="0">
            <a:noAutofit/>
          </a:bodyPr>
          <a:lstStyle/>
          <a:p>
            <a:pPr lvl="0" rtl="0">
              <a:spcBef>
                <a:spcPts val="0"/>
              </a:spcBef>
              <a:buNone/>
            </a:pPr>
            <a:r>
              <a:rPr lang="en" sz="1800" b="1"/>
              <a:t>Weak Scaling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sz="2400"/>
              <a:t>Real Word Application - Batch Iterative Graph Computation:</a:t>
            </a:r>
          </a:p>
          <a:p>
            <a:pPr lvl="0">
              <a:spcBef>
                <a:spcPts val="0"/>
              </a:spcBef>
              <a:buClr>
                <a:schemeClr val="dk1"/>
              </a:buClr>
              <a:buSzPct val="39285"/>
              <a:buFont typeface="Arial"/>
              <a:buNone/>
            </a:pPr>
            <a:endParaRPr/>
          </a:p>
          <a:p>
            <a:pPr lvl="0" rtl="0">
              <a:spcBef>
                <a:spcPts val="0"/>
              </a:spcBef>
              <a:buNone/>
            </a:pPr>
            <a:endParaRPr/>
          </a:p>
        </p:txBody>
      </p:sp>
      <p:sp>
        <p:nvSpPr>
          <p:cNvPr id="491" name="Shape 491"/>
          <p:cNvSpPr txBox="1">
            <a:spLocks noGrp="1"/>
          </p:cNvSpPr>
          <p:nvPr>
            <p:ph type="body" idx="1"/>
          </p:nvPr>
        </p:nvSpPr>
        <p:spPr>
          <a:xfrm>
            <a:off x="623400" y="1440400"/>
            <a:ext cx="8520600" cy="3416400"/>
          </a:xfrm>
          <a:prstGeom prst="rect">
            <a:avLst/>
          </a:prstGeom>
        </p:spPr>
        <p:txBody>
          <a:bodyPr wrap="square" lIns="91425" tIns="91425" rIns="91425" bIns="91425" anchor="t" anchorCtr="0">
            <a:noAutofit/>
          </a:bodyPr>
          <a:lstStyle/>
          <a:p>
            <a:pPr lvl="0" rtl="0">
              <a:lnSpc>
                <a:spcPct val="150000"/>
              </a:lnSpc>
              <a:spcBef>
                <a:spcPts val="0"/>
              </a:spcBef>
              <a:spcAft>
                <a:spcPts val="0"/>
              </a:spcAft>
              <a:buNone/>
            </a:pPr>
            <a:r>
              <a:rPr lang="en">
                <a:solidFill>
                  <a:schemeClr val="dk1"/>
                </a:solidFill>
              </a:rPr>
              <a:t>Compare Naiad with:</a:t>
            </a:r>
          </a:p>
          <a:p>
            <a:pPr marL="457200" lvl="0" indent="-228600" rtl="0">
              <a:lnSpc>
                <a:spcPct val="150000"/>
              </a:lnSpc>
              <a:spcBef>
                <a:spcPts val="0"/>
              </a:spcBef>
              <a:spcAft>
                <a:spcPts val="0"/>
              </a:spcAft>
              <a:buClr>
                <a:schemeClr val="dk1"/>
              </a:buClr>
              <a:buAutoNum type="arabicPeriod"/>
            </a:pPr>
            <a:r>
              <a:rPr lang="en">
                <a:solidFill>
                  <a:schemeClr val="dk1"/>
                </a:solidFill>
              </a:rPr>
              <a:t>PDW: Parallel Data Warehouse</a:t>
            </a:r>
          </a:p>
          <a:p>
            <a:pPr marL="457200" lvl="0" indent="-228600" rtl="0">
              <a:lnSpc>
                <a:spcPct val="150000"/>
              </a:lnSpc>
              <a:spcBef>
                <a:spcPts val="0"/>
              </a:spcBef>
              <a:spcAft>
                <a:spcPts val="0"/>
              </a:spcAft>
              <a:buClr>
                <a:schemeClr val="dk1"/>
              </a:buClr>
              <a:buAutoNum type="arabicPeriod"/>
            </a:pPr>
            <a:r>
              <a:rPr lang="en">
                <a:solidFill>
                  <a:schemeClr val="dk1"/>
                </a:solidFill>
              </a:rPr>
              <a:t>DryadLINQ: Batch processor</a:t>
            </a:r>
          </a:p>
          <a:p>
            <a:pPr marL="457200" lvl="0" indent="-228600" rtl="0">
              <a:lnSpc>
                <a:spcPct val="150000"/>
              </a:lnSpc>
              <a:spcBef>
                <a:spcPts val="0"/>
              </a:spcBef>
              <a:spcAft>
                <a:spcPts val="0"/>
              </a:spcAft>
              <a:buClr>
                <a:schemeClr val="dk1"/>
              </a:buClr>
              <a:buAutoNum type="arabicPeriod"/>
            </a:pPr>
            <a:r>
              <a:rPr lang="en">
                <a:solidFill>
                  <a:schemeClr val="dk1"/>
                </a:solidFill>
              </a:rPr>
              <a:t>SHS: A purpose-built distributed graph store</a:t>
            </a:r>
          </a:p>
          <a:p>
            <a:pPr lvl="0" rtl="0">
              <a:lnSpc>
                <a:spcPct val="150000"/>
              </a:lnSpc>
              <a:spcBef>
                <a:spcPts val="0"/>
              </a:spcBef>
              <a:spcAft>
                <a:spcPts val="0"/>
              </a:spcAft>
              <a:buNone/>
            </a:pPr>
            <a:r>
              <a:rPr lang="en">
                <a:solidFill>
                  <a:schemeClr val="dk1"/>
                </a:solidFill>
              </a:rPr>
              <a:t>Measure their performance number of standard graph analyses </a:t>
            </a:r>
          </a:p>
          <a:p>
            <a:pPr lvl="0" rtl="0">
              <a:lnSpc>
                <a:spcPct val="150000"/>
              </a:lnSpc>
              <a:spcBef>
                <a:spcPts val="0"/>
              </a:spcBef>
              <a:spcAft>
                <a:spcPts val="0"/>
              </a:spcAft>
              <a:buNone/>
            </a:pPr>
            <a:r>
              <a:rPr lang="en">
                <a:solidFill>
                  <a:schemeClr val="dk1"/>
                </a:solidFill>
              </a:rPr>
              <a:t>over datasets, compared to Naiad.</a:t>
            </a:r>
          </a:p>
        </p:txBody>
      </p:sp>
      <p:sp>
        <p:nvSpPr>
          <p:cNvPr id="492" name="Shape 49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descr="Screen Shot 2017-09-27 at 12.55.20 PM.png"/>
          <p:cNvPicPr preferRelativeResize="0"/>
          <p:nvPr/>
        </p:nvPicPr>
        <p:blipFill>
          <a:blip r:embed="rId3">
            <a:alphaModFix/>
          </a:blip>
          <a:stretch>
            <a:fillRect/>
          </a:stretch>
        </p:blipFill>
        <p:spPr>
          <a:xfrm>
            <a:off x="3161725" y="1963087"/>
            <a:ext cx="2109724" cy="1485974"/>
          </a:xfrm>
          <a:prstGeom prst="rect">
            <a:avLst/>
          </a:prstGeom>
          <a:noFill/>
          <a:ln>
            <a:noFill/>
          </a:ln>
        </p:spPr>
      </p:pic>
      <p:sp>
        <p:nvSpPr>
          <p:cNvPr id="76" name="Shape 76"/>
          <p:cNvSpPr/>
          <p:nvPr/>
        </p:nvSpPr>
        <p:spPr>
          <a:xfrm>
            <a:off x="2149525" y="2507775"/>
            <a:ext cx="409500" cy="3966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1000"/>
              <a:t>@</a:t>
            </a:r>
          </a:p>
        </p:txBody>
      </p:sp>
      <p:sp>
        <p:nvSpPr>
          <p:cNvPr id="77" name="Shape 77"/>
          <p:cNvSpPr/>
          <p:nvPr/>
        </p:nvSpPr>
        <p:spPr>
          <a:xfrm>
            <a:off x="1009650" y="2507775"/>
            <a:ext cx="409500" cy="3966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1000"/>
              <a:t>ln</a:t>
            </a:r>
          </a:p>
        </p:txBody>
      </p:sp>
      <p:sp>
        <p:nvSpPr>
          <p:cNvPr id="78" name="Shape 78"/>
          <p:cNvSpPr/>
          <p:nvPr/>
        </p:nvSpPr>
        <p:spPr>
          <a:xfrm>
            <a:off x="3838450" y="739825"/>
            <a:ext cx="409500" cy="3966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t>
            </a:r>
          </a:p>
        </p:txBody>
      </p:sp>
      <p:sp>
        <p:nvSpPr>
          <p:cNvPr id="79" name="Shape 79"/>
          <p:cNvSpPr/>
          <p:nvPr/>
        </p:nvSpPr>
        <p:spPr>
          <a:xfrm>
            <a:off x="2149525" y="3994250"/>
            <a:ext cx="409500" cy="3966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a:t>
            </a:r>
          </a:p>
        </p:txBody>
      </p:sp>
      <p:sp>
        <p:nvSpPr>
          <p:cNvPr id="80" name="Shape 80"/>
          <p:cNvSpPr/>
          <p:nvPr/>
        </p:nvSpPr>
        <p:spPr>
          <a:xfrm>
            <a:off x="7806250" y="2560275"/>
            <a:ext cx="662700" cy="3198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join</a:t>
            </a:r>
          </a:p>
        </p:txBody>
      </p:sp>
      <p:sp>
        <p:nvSpPr>
          <p:cNvPr id="81" name="Shape 81"/>
          <p:cNvSpPr/>
          <p:nvPr/>
        </p:nvSpPr>
        <p:spPr>
          <a:xfrm>
            <a:off x="6645725" y="2469675"/>
            <a:ext cx="750000" cy="4728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sz="1200"/>
              <a:t>max</a:t>
            </a:r>
          </a:p>
        </p:txBody>
      </p:sp>
      <p:sp>
        <p:nvSpPr>
          <p:cNvPr id="82" name="Shape 82"/>
          <p:cNvSpPr/>
          <p:nvPr/>
        </p:nvSpPr>
        <p:spPr>
          <a:xfrm>
            <a:off x="166350" y="2546175"/>
            <a:ext cx="843300" cy="3198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5572500" y="2546175"/>
            <a:ext cx="662700" cy="3198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t>join</a:t>
            </a:r>
          </a:p>
        </p:txBody>
      </p:sp>
      <p:sp>
        <p:nvSpPr>
          <p:cNvPr id="84" name="Shape 84"/>
          <p:cNvSpPr/>
          <p:nvPr/>
        </p:nvSpPr>
        <p:spPr>
          <a:xfrm>
            <a:off x="6255450" y="4032650"/>
            <a:ext cx="662700" cy="3198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t>join</a:t>
            </a:r>
          </a:p>
        </p:txBody>
      </p:sp>
      <p:cxnSp>
        <p:nvCxnSpPr>
          <p:cNvPr id="85" name="Shape 85"/>
          <p:cNvCxnSpPr>
            <a:stCxn id="77" idx="6"/>
            <a:endCxn id="76" idx="2"/>
          </p:cNvCxnSpPr>
          <p:nvPr/>
        </p:nvCxnSpPr>
        <p:spPr>
          <a:xfrm>
            <a:off x="1419150" y="2706075"/>
            <a:ext cx="730500" cy="0"/>
          </a:xfrm>
          <a:prstGeom prst="straightConnector1">
            <a:avLst/>
          </a:prstGeom>
          <a:noFill/>
          <a:ln w="9525" cap="flat" cmpd="sng">
            <a:solidFill>
              <a:schemeClr val="dk2"/>
            </a:solidFill>
            <a:prstDash val="solid"/>
            <a:round/>
            <a:headEnd type="none" w="lg" len="lg"/>
            <a:tailEnd type="triangle" w="lg" len="lg"/>
          </a:ln>
        </p:spPr>
      </p:cxnSp>
      <p:cxnSp>
        <p:nvCxnSpPr>
          <p:cNvPr id="86" name="Shape 86"/>
          <p:cNvCxnSpPr>
            <a:stCxn id="76" idx="6"/>
            <a:endCxn id="75" idx="1"/>
          </p:cNvCxnSpPr>
          <p:nvPr/>
        </p:nvCxnSpPr>
        <p:spPr>
          <a:xfrm>
            <a:off x="2559025" y="2706075"/>
            <a:ext cx="602700" cy="0"/>
          </a:xfrm>
          <a:prstGeom prst="straightConnector1">
            <a:avLst/>
          </a:prstGeom>
          <a:noFill/>
          <a:ln w="9525" cap="flat" cmpd="sng">
            <a:solidFill>
              <a:schemeClr val="dk2"/>
            </a:solidFill>
            <a:prstDash val="solid"/>
            <a:round/>
            <a:headEnd type="none" w="lg" len="lg"/>
            <a:tailEnd type="triangle" w="lg" len="lg"/>
          </a:ln>
        </p:spPr>
      </p:cxnSp>
      <p:cxnSp>
        <p:nvCxnSpPr>
          <p:cNvPr id="87" name="Shape 87"/>
          <p:cNvCxnSpPr>
            <a:stCxn id="75" idx="3"/>
            <a:endCxn id="83" idx="2"/>
          </p:cNvCxnSpPr>
          <p:nvPr/>
        </p:nvCxnSpPr>
        <p:spPr>
          <a:xfrm>
            <a:off x="5271449" y="2706074"/>
            <a:ext cx="301200" cy="0"/>
          </a:xfrm>
          <a:prstGeom prst="straightConnector1">
            <a:avLst/>
          </a:prstGeom>
          <a:noFill/>
          <a:ln w="9525" cap="flat" cmpd="sng">
            <a:solidFill>
              <a:schemeClr val="dk2"/>
            </a:solidFill>
            <a:prstDash val="solid"/>
            <a:round/>
            <a:headEnd type="none" w="lg" len="lg"/>
            <a:tailEnd type="triangle" w="lg" len="lg"/>
          </a:ln>
        </p:spPr>
      </p:cxnSp>
      <p:cxnSp>
        <p:nvCxnSpPr>
          <p:cNvPr id="88" name="Shape 88"/>
          <p:cNvCxnSpPr>
            <a:stCxn id="83" idx="6"/>
            <a:endCxn id="81" idx="2"/>
          </p:cNvCxnSpPr>
          <p:nvPr/>
        </p:nvCxnSpPr>
        <p:spPr>
          <a:xfrm>
            <a:off x="6235200" y="2706075"/>
            <a:ext cx="410400" cy="0"/>
          </a:xfrm>
          <a:prstGeom prst="straightConnector1">
            <a:avLst/>
          </a:prstGeom>
          <a:noFill/>
          <a:ln w="9525" cap="flat" cmpd="sng">
            <a:solidFill>
              <a:schemeClr val="dk2"/>
            </a:solidFill>
            <a:prstDash val="solid"/>
            <a:round/>
            <a:headEnd type="none" w="lg" len="lg"/>
            <a:tailEnd type="triangle" w="lg" len="lg"/>
          </a:ln>
        </p:spPr>
      </p:cxnSp>
      <p:cxnSp>
        <p:nvCxnSpPr>
          <p:cNvPr id="89" name="Shape 89"/>
          <p:cNvCxnSpPr>
            <a:stCxn id="81" idx="6"/>
            <a:endCxn id="80" idx="2"/>
          </p:cNvCxnSpPr>
          <p:nvPr/>
        </p:nvCxnSpPr>
        <p:spPr>
          <a:xfrm>
            <a:off x="7395725" y="2706075"/>
            <a:ext cx="410400" cy="14100"/>
          </a:xfrm>
          <a:prstGeom prst="straightConnector1">
            <a:avLst/>
          </a:prstGeom>
          <a:noFill/>
          <a:ln w="9525" cap="flat" cmpd="sng">
            <a:solidFill>
              <a:schemeClr val="dk2"/>
            </a:solidFill>
            <a:prstDash val="solid"/>
            <a:round/>
            <a:headEnd type="none" w="lg" len="lg"/>
            <a:tailEnd type="triangle" w="lg" len="lg"/>
          </a:ln>
        </p:spPr>
      </p:cxnSp>
      <p:cxnSp>
        <p:nvCxnSpPr>
          <p:cNvPr id="90" name="Shape 90"/>
          <p:cNvCxnSpPr>
            <a:stCxn id="77" idx="7"/>
            <a:endCxn id="78" idx="2"/>
          </p:cNvCxnSpPr>
          <p:nvPr/>
        </p:nvCxnSpPr>
        <p:spPr>
          <a:xfrm rot="10800000" flipH="1">
            <a:off x="1359180" y="938055"/>
            <a:ext cx="2479200" cy="1627800"/>
          </a:xfrm>
          <a:prstGeom prst="straightConnector1">
            <a:avLst/>
          </a:prstGeom>
          <a:noFill/>
          <a:ln w="9525" cap="flat" cmpd="sng">
            <a:solidFill>
              <a:schemeClr val="dk2"/>
            </a:solidFill>
            <a:prstDash val="solid"/>
            <a:round/>
            <a:headEnd type="none" w="lg" len="lg"/>
            <a:tailEnd type="triangle" w="lg" len="lg"/>
          </a:ln>
        </p:spPr>
      </p:cxnSp>
      <p:cxnSp>
        <p:nvCxnSpPr>
          <p:cNvPr id="91" name="Shape 91"/>
          <p:cNvCxnSpPr>
            <a:stCxn id="78" idx="6"/>
            <a:endCxn id="83" idx="0"/>
          </p:cNvCxnSpPr>
          <p:nvPr/>
        </p:nvCxnSpPr>
        <p:spPr>
          <a:xfrm>
            <a:off x="4247950" y="938125"/>
            <a:ext cx="1656000" cy="1608000"/>
          </a:xfrm>
          <a:prstGeom prst="straightConnector1">
            <a:avLst/>
          </a:prstGeom>
          <a:noFill/>
          <a:ln w="9525" cap="flat" cmpd="sng">
            <a:solidFill>
              <a:schemeClr val="dk2"/>
            </a:solidFill>
            <a:prstDash val="solid"/>
            <a:round/>
            <a:headEnd type="none" w="lg" len="lg"/>
            <a:tailEnd type="triangle" w="lg" len="lg"/>
          </a:ln>
        </p:spPr>
      </p:cxnSp>
      <p:cxnSp>
        <p:nvCxnSpPr>
          <p:cNvPr id="92" name="Shape 92"/>
          <p:cNvCxnSpPr>
            <a:endCxn id="79" idx="2"/>
          </p:cNvCxnSpPr>
          <p:nvPr/>
        </p:nvCxnSpPr>
        <p:spPr>
          <a:xfrm>
            <a:off x="255925" y="4183850"/>
            <a:ext cx="1893600" cy="8700"/>
          </a:xfrm>
          <a:prstGeom prst="straightConnector1">
            <a:avLst/>
          </a:prstGeom>
          <a:noFill/>
          <a:ln w="9525" cap="flat" cmpd="sng">
            <a:solidFill>
              <a:schemeClr val="dk2"/>
            </a:solidFill>
            <a:prstDash val="solid"/>
            <a:round/>
            <a:headEnd type="none" w="lg" len="lg"/>
            <a:tailEnd type="triangle" w="lg" len="lg"/>
          </a:ln>
        </p:spPr>
      </p:cxnSp>
      <p:cxnSp>
        <p:nvCxnSpPr>
          <p:cNvPr id="93" name="Shape 93"/>
          <p:cNvCxnSpPr>
            <a:endCxn id="84" idx="2"/>
          </p:cNvCxnSpPr>
          <p:nvPr/>
        </p:nvCxnSpPr>
        <p:spPr>
          <a:xfrm>
            <a:off x="2559150" y="4192550"/>
            <a:ext cx="3696300" cy="0"/>
          </a:xfrm>
          <a:prstGeom prst="straightConnector1">
            <a:avLst/>
          </a:prstGeom>
          <a:noFill/>
          <a:ln w="9525" cap="flat" cmpd="sng">
            <a:solidFill>
              <a:schemeClr val="dk2"/>
            </a:solidFill>
            <a:prstDash val="solid"/>
            <a:round/>
            <a:headEnd type="none" w="lg" len="lg"/>
            <a:tailEnd type="triangle" w="lg" len="lg"/>
          </a:ln>
        </p:spPr>
      </p:cxnSp>
      <p:cxnSp>
        <p:nvCxnSpPr>
          <p:cNvPr id="94" name="Shape 94"/>
          <p:cNvCxnSpPr>
            <a:stCxn id="75" idx="3"/>
            <a:endCxn id="84" idx="2"/>
          </p:cNvCxnSpPr>
          <p:nvPr/>
        </p:nvCxnSpPr>
        <p:spPr>
          <a:xfrm>
            <a:off x="5271449" y="2706074"/>
            <a:ext cx="984000" cy="1486500"/>
          </a:xfrm>
          <a:prstGeom prst="straightConnector1">
            <a:avLst/>
          </a:prstGeom>
          <a:noFill/>
          <a:ln w="9525" cap="flat" cmpd="sng">
            <a:solidFill>
              <a:schemeClr val="dk2"/>
            </a:solidFill>
            <a:prstDash val="solid"/>
            <a:round/>
            <a:headEnd type="none" w="lg" len="lg"/>
            <a:tailEnd type="triangle" w="lg" len="lg"/>
          </a:ln>
        </p:spPr>
      </p:cxnSp>
      <p:cxnSp>
        <p:nvCxnSpPr>
          <p:cNvPr id="95" name="Shape 95"/>
          <p:cNvCxnSpPr>
            <a:stCxn id="84" idx="6"/>
            <a:endCxn id="80" idx="2"/>
          </p:cNvCxnSpPr>
          <p:nvPr/>
        </p:nvCxnSpPr>
        <p:spPr>
          <a:xfrm rot="10800000" flipH="1">
            <a:off x="6918150" y="2720150"/>
            <a:ext cx="888000" cy="1472400"/>
          </a:xfrm>
          <a:prstGeom prst="straightConnector1">
            <a:avLst/>
          </a:prstGeom>
          <a:noFill/>
          <a:ln w="9525" cap="flat" cmpd="sng">
            <a:solidFill>
              <a:schemeClr val="dk2"/>
            </a:solidFill>
            <a:prstDash val="solid"/>
            <a:round/>
            <a:headEnd type="none" w="lg" len="lg"/>
            <a:tailEnd type="triangle" w="lg" len="lg"/>
          </a:ln>
        </p:spPr>
      </p:cxnSp>
      <p:cxnSp>
        <p:nvCxnSpPr>
          <p:cNvPr id="96" name="Shape 96"/>
          <p:cNvCxnSpPr>
            <a:stCxn id="80" idx="6"/>
          </p:cNvCxnSpPr>
          <p:nvPr/>
        </p:nvCxnSpPr>
        <p:spPr>
          <a:xfrm>
            <a:off x="8468950" y="2720175"/>
            <a:ext cx="449100" cy="51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1000"/>
                                        <p:tgtEl>
                                          <p:spTgt spid="85"/>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10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10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2800"/>
                                        <p:tgtEl>
                                          <p:spTgt spid="78"/>
                                        </p:tgtEl>
                                      </p:cBhvr>
                                    </p:animEffect>
                                  </p:childTnLst>
                                </p:cTn>
                              </p:par>
                              <p:par>
                                <p:cTn id="25" presetID="10"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childTnLst>
                                </p:cTn>
                              </p:par>
                              <p:par>
                                <p:cTn id="28" presetID="10" presetClass="entr" presetSubtype="0"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fade">
                                      <p:cBhvr>
                                        <p:cTn id="30" dur="1000"/>
                                        <p:tgtEl>
                                          <p:spTgt spid="83"/>
                                        </p:tgtEl>
                                      </p:cBhvr>
                                    </p:animEffect>
                                  </p:childTnLst>
                                </p:cTn>
                              </p:par>
                              <p:par>
                                <p:cTn id="31" presetID="10"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1000"/>
                                        <p:tgtEl>
                                          <p:spTgt spid="87"/>
                                        </p:tgtEl>
                                      </p:cBhvr>
                                    </p:animEffect>
                                  </p:childTnLst>
                                </p:cTn>
                              </p:par>
                              <p:par>
                                <p:cTn id="34" presetID="10" presetClass="entr" presetSubtype="0" fill="hold"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10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1000"/>
                                        <p:tgtEl>
                                          <p:spTgt spid="91"/>
                                        </p:tgtEl>
                                      </p:cBhvr>
                                    </p:animEffect>
                                  </p:childTnLst>
                                </p:cTn>
                              </p:par>
                              <p:par>
                                <p:cTn id="43" presetID="10"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10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9"/>
                                        </p:tgtEl>
                                        <p:attrNameLst>
                                          <p:attrName>style.visibility</p:attrName>
                                        </p:attrNameLst>
                                      </p:cBhvr>
                                      <p:to>
                                        <p:strVal val="visible"/>
                                      </p:to>
                                    </p:set>
                                    <p:animEffect transition="in" filter="fade">
                                      <p:cBhvr>
                                        <p:cTn id="50" dur="1000"/>
                                        <p:tgtEl>
                                          <p:spTgt spid="79"/>
                                        </p:tgtEl>
                                      </p:cBhvr>
                                    </p:animEffect>
                                  </p:childTnLst>
                                </p:cTn>
                              </p:par>
                              <p:par>
                                <p:cTn id="51" presetID="10"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1000"/>
                                        <p:tgtEl>
                                          <p:spTgt spid="80"/>
                                        </p:tgtEl>
                                      </p:cBhvr>
                                    </p:animEffect>
                                  </p:childTnLst>
                                </p:cTn>
                              </p:par>
                              <p:par>
                                <p:cTn id="54" presetID="10" presetClass="entr" presetSubtype="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1000"/>
                                        <p:tgtEl>
                                          <p:spTgt spid="84"/>
                                        </p:tgtEl>
                                      </p:cBhvr>
                                    </p:animEffect>
                                  </p:childTnLst>
                                </p:cTn>
                              </p:par>
                              <p:par>
                                <p:cTn id="57" presetID="10"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1000"/>
                                        <p:tgtEl>
                                          <p:spTgt spid="92"/>
                                        </p:tgtEl>
                                      </p:cBhvr>
                                    </p:animEffect>
                                  </p:childTnLst>
                                </p:cTn>
                              </p:par>
                              <p:par>
                                <p:cTn id="60" presetID="10" presetClass="entr" presetSubtype="0" fill="hold" nodeType="with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1000"/>
                                        <p:tgtEl>
                                          <p:spTgt spid="93"/>
                                        </p:tgtEl>
                                      </p:cBhvr>
                                    </p:animEffect>
                                  </p:childTnLst>
                                </p:cTn>
                              </p:par>
                              <p:par>
                                <p:cTn id="63" presetID="10"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fade">
                                      <p:cBhvr>
                                        <p:cTn id="65" dur="1000"/>
                                        <p:tgtEl>
                                          <p:spTgt spid="94"/>
                                        </p:tgtEl>
                                      </p:cBhvr>
                                    </p:animEffect>
                                  </p:childTnLst>
                                </p:cTn>
                              </p:par>
                              <p:par>
                                <p:cTn id="66" presetID="10" presetClass="entr" presetSubtype="0" fill="hold" nodeType="with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fade">
                                      <p:cBhvr>
                                        <p:cTn id="68" dur="1000"/>
                                        <p:tgtEl>
                                          <p:spTgt spid="95"/>
                                        </p:tgtEl>
                                      </p:cBhvr>
                                    </p:animEffect>
                                  </p:childTnLst>
                                </p:cTn>
                              </p:par>
                              <p:par>
                                <p:cTn id="69" presetID="10"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fade">
                                      <p:cBhvr>
                                        <p:cTn id="71"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45833"/>
              <a:buFont typeface="Arial"/>
              <a:buNone/>
            </a:pPr>
            <a:r>
              <a:rPr lang="en" sz="2400"/>
              <a:t>Real Word Application - Batch Iterative Graph Computation:</a:t>
            </a:r>
          </a:p>
        </p:txBody>
      </p:sp>
      <p:sp>
        <p:nvSpPr>
          <p:cNvPr id="498" name="Shape 498"/>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499" name="Shape 499" descr="Screen Shot 2017-09-27 at 18.34.33.png"/>
          <p:cNvPicPr preferRelativeResize="0"/>
          <p:nvPr/>
        </p:nvPicPr>
        <p:blipFill>
          <a:blip r:embed="rId3">
            <a:alphaModFix/>
          </a:blip>
          <a:stretch>
            <a:fillRect/>
          </a:stretch>
        </p:blipFill>
        <p:spPr>
          <a:xfrm>
            <a:off x="1886601" y="1330649"/>
            <a:ext cx="5212099" cy="3272849"/>
          </a:xfrm>
          <a:prstGeom prst="rect">
            <a:avLst/>
          </a:prstGeom>
          <a:noFill/>
          <a:ln>
            <a:noFill/>
          </a:ln>
        </p:spPr>
      </p:pic>
      <p:sp>
        <p:nvSpPr>
          <p:cNvPr id="500" name="Shape 500"/>
          <p:cNvSpPr txBox="1"/>
          <p:nvPr/>
        </p:nvSpPr>
        <p:spPr>
          <a:xfrm>
            <a:off x="2681000" y="1017725"/>
            <a:ext cx="5719500" cy="667200"/>
          </a:xfrm>
          <a:prstGeom prst="rect">
            <a:avLst/>
          </a:prstGeom>
          <a:noFill/>
          <a:ln>
            <a:noFill/>
          </a:ln>
        </p:spPr>
        <p:txBody>
          <a:bodyPr wrap="square" lIns="91425" tIns="91425" rIns="91425" bIns="91425" anchor="t" anchorCtr="0">
            <a:noAutofit/>
          </a:bodyPr>
          <a:lstStyle/>
          <a:p>
            <a:pPr lvl="0">
              <a:spcBef>
                <a:spcPts val="0"/>
              </a:spcBef>
              <a:buNone/>
            </a:pPr>
            <a:r>
              <a:rPr lang="en" sz="1800" b="1"/>
              <a:t>PageRank on Twitter Follower Graph</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Clr>
                <a:schemeClr val="dk1"/>
              </a:buClr>
              <a:buSzPct val="45833"/>
              <a:buFont typeface="Arial"/>
              <a:buNone/>
            </a:pPr>
            <a:r>
              <a:rPr lang="en" sz="2400"/>
              <a:t>Real Word Application - Batch Iterative Graph Computation:</a:t>
            </a:r>
          </a:p>
        </p:txBody>
      </p:sp>
      <p:sp>
        <p:nvSpPr>
          <p:cNvPr id="506" name="Shape 506"/>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507" name="Shape 507" descr="Screen Shot 2017-09-27 at 18.21.21.png"/>
          <p:cNvPicPr preferRelativeResize="0"/>
          <p:nvPr/>
        </p:nvPicPr>
        <p:blipFill>
          <a:blip r:embed="rId3">
            <a:alphaModFix/>
          </a:blip>
          <a:stretch>
            <a:fillRect/>
          </a:stretch>
        </p:blipFill>
        <p:spPr>
          <a:xfrm>
            <a:off x="759062" y="1767001"/>
            <a:ext cx="7625874" cy="2286300"/>
          </a:xfrm>
          <a:prstGeom prst="rect">
            <a:avLst/>
          </a:prstGeom>
          <a:noFill/>
          <a:ln>
            <a:noFill/>
          </a:ln>
        </p:spPr>
      </p:pic>
      <p:sp>
        <p:nvSpPr>
          <p:cNvPr id="508" name="Shape 508"/>
          <p:cNvSpPr txBox="1"/>
          <p:nvPr/>
        </p:nvSpPr>
        <p:spPr>
          <a:xfrm>
            <a:off x="2670500" y="1429850"/>
            <a:ext cx="4557600" cy="572700"/>
          </a:xfrm>
          <a:prstGeom prst="rect">
            <a:avLst/>
          </a:prstGeom>
          <a:noFill/>
          <a:ln>
            <a:noFill/>
          </a:ln>
        </p:spPr>
        <p:txBody>
          <a:bodyPr wrap="square" lIns="91425" tIns="91425" rIns="91425" bIns="91425" anchor="t" anchorCtr="0">
            <a:noAutofit/>
          </a:bodyPr>
          <a:lstStyle/>
          <a:p>
            <a:pPr lvl="0">
              <a:spcBef>
                <a:spcPts val="0"/>
              </a:spcBef>
              <a:buNone/>
            </a:pPr>
            <a:r>
              <a:rPr lang="en" sz="1800" b="1"/>
              <a:t>Batch Iterative Graph Computation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Clr>
                <a:schemeClr val="dk1"/>
              </a:buClr>
              <a:buSzPct val="45833"/>
              <a:buFont typeface="Arial"/>
              <a:buNone/>
            </a:pPr>
            <a:r>
              <a:rPr lang="en" sz="2400"/>
              <a:t>Real Word Application - Batch Iterative Machine Learning:</a:t>
            </a:r>
          </a:p>
          <a:p>
            <a:pPr lvl="0" rtl="0">
              <a:spcBef>
                <a:spcPts val="0"/>
              </a:spcBef>
              <a:buNone/>
            </a:pPr>
            <a:endParaRPr/>
          </a:p>
        </p:txBody>
      </p:sp>
      <p:sp>
        <p:nvSpPr>
          <p:cNvPr id="514" name="Shape 514"/>
          <p:cNvSpPr txBox="1">
            <a:spLocks noGrp="1"/>
          </p:cNvSpPr>
          <p:nvPr>
            <p:ph type="body" idx="1"/>
          </p:nvPr>
        </p:nvSpPr>
        <p:spPr>
          <a:xfrm>
            <a:off x="450725" y="1515000"/>
            <a:ext cx="8520600" cy="3416400"/>
          </a:xfrm>
          <a:prstGeom prst="rect">
            <a:avLst/>
          </a:prstGeom>
        </p:spPr>
        <p:txBody>
          <a:bodyPr wrap="square" lIns="91425" tIns="91425" rIns="91425" bIns="91425" anchor="t" anchorCtr="0">
            <a:noAutofit/>
          </a:bodyPr>
          <a:lstStyle/>
          <a:p>
            <a:pPr lvl="0">
              <a:spcBef>
                <a:spcPts val="0"/>
              </a:spcBef>
              <a:buNone/>
            </a:pPr>
            <a:r>
              <a:rPr lang="en"/>
              <a:t>Experiment with Vowpal Wabbit(an open-source distributed machine learning library) show:</a:t>
            </a:r>
          </a:p>
          <a:p>
            <a:pPr marL="457200" lvl="0" indent="-228600" rtl="0">
              <a:spcBef>
                <a:spcPts val="0"/>
              </a:spcBef>
              <a:buAutoNum type="arabicPeriod"/>
            </a:pPr>
            <a:r>
              <a:rPr lang="en"/>
              <a:t>Naiad is competitive with a state-of-the-art custom implementation for distributed machine learning.</a:t>
            </a:r>
          </a:p>
          <a:p>
            <a:pPr marL="457200" lvl="0" indent="-228600" rtl="0">
              <a:spcBef>
                <a:spcPts val="0"/>
              </a:spcBef>
              <a:buAutoNum type="arabicPeriod"/>
            </a:pPr>
            <a:r>
              <a:rPr lang="en"/>
              <a:t>It is straightforward to build communication libraries for existing applications using Naiad’s API.</a:t>
            </a:r>
          </a:p>
        </p:txBody>
      </p:sp>
      <p:sp>
        <p:nvSpPr>
          <p:cNvPr id="515" name="Shape 515"/>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References</a:t>
            </a:r>
          </a:p>
        </p:txBody>
      </p:sp>
      <p:sp>
        <p:nvSpPr>
          <p:cNvPr id="521" name="Shape 521"/>
          <p:cNvSpPr txBox="1">
            <a:spLocks noGrp="1"/>
          </p:cNvSpPr>
          <p:nvPr>
            <p:ph type="body" idx="1"/>
          </p:nvPr>
        </p:nvSpPr>
        <p:spPr>
          <a:xfrm>
            <a:off x="311700" y="1457275"/>
            <a:ext cx="8520600" cy="914700"/>
          </a:xfrm>
          <a:prstGeom prst="rect">
            <a:avLst/>
          </a:prstGeom>
        </p:spPr>
        <p:txBody>
          <a:bodyPr wrap="square" lIns="91425" tIns="91425" rIns="91425" bIns="91425" anchor="t" anchorCtr="0">
            <a:noAutofit/>
          </a:bodyPr>
          <a:lstStyle/>
          <a:p>
            <a:pPr lvl="0" rtl="0">
              <a:lnSpc>
                <a:spcPct val="100000"/>
              </a:lnSpc>
              <a:spcBef>
                <a:spcPts val="0"/>
              </a:spcBef>
              <a:spcAft>
                <a:spcPts val="0"/>
              </a:spcAft>
              <a:buNone/>
            </a:pPr>
            <a:r>
              <a:rPr lang="en" sz="1200">
                <a:solidFill>
                  <a:schemeClr val="dk1"/>
                </a:solidFill>
              </a:rPr>
              <a:t>Derek G. Murray, SOSP 2013’ Talk:</a:t>
            </a:r>
          </a:p>
          <a:p>
            <a:pPr lvl="0" rtl="0">
              <a:lnSpc>
                <a:spcPct val="100000"/>
              </a:lnSpc>
              <a:spcBef>
                <a:spcPts val="0"/>
              </a:spcBef>
              <a:spcAft>
                <a:spcPts val="0"/>
              </a:spcAft>
              <a:buNone/>
            </a:pPr>
            <a:r>
              <a:rPr lang="en" sz="1100" u="sng">
                <a:solidFill>
                  <a:schemeClr val="hlink"/>
                </a:solidFill>
                <a:hlinkClick r:id="rId3"/>
              </a:rPr>
              <a:t>https://www.youtube.com/watch?v=yyhMI9r0A9E&amp;t=1467s</a:t>
            </a:r>
          </a:p>
          <a:p>
            <a:pPr lvl="0" rtl="0">
              <a:lnSpc>
                <a:spcPct val="100000"/>
              </a:lnSpc>
              <a:spcBef>
                <a:spcPts val="0"/>
              </a:spcBef>
              <a:spcAft>
                <a:spcPts val="0"/>
              </a:spcAft>
              <a:buClr>
                <a:schemeClr val="dk1"/>
              </a:buClr>
              <a:buSzPct val="91666"/>
              <a:buFont typeface="Arial"/>
              <a:buNone/>
            </a:pPr>
            <a:endParaRPr sz="1200">
              <a:solidFill>
                <a:schemeClr val="dk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body" idx="1"/>
          </p:nvPr>
        </p:nvSpPr>
        <p:spPr>
          <a:xfrm>
            <a:off x="3270700" y="2157600"/>
            <a:ext cx="2885700" cy="828300"/>
          </a:xfrm>
          <a:prstGeom prst="rect">
            <a:avLst/>
          </a:prstGeom>
        </p:spPr>
        <p:txBody>
          <a:bodyPr wrap="square" lIns="91425" tIns="91425" rIns="91425" bIns="91425" anchor="t" anchorCtr="0">
            <a:noAutofit/>
          </a:bodyPr>
          <a:lstStyle/>
          <a:p>
            <a:pPr lvl="0" rtl="0">
              <a:spcBef>
                <a:spcPts val="0"/>
              </a:spcBef>
              <a:buNone/>
            </a:pPr>
            <a:r>
              <a:rPr lang="en" sz="3600" b="1" i="1"/>
              <a:t>Thank you.</a:t>
            </a:r>
          </a:p>
        </p:txBody>
      </p:sp>
      <p:sp>
        <p:nvSpPr>
          <p:cNvPr id="527" name="Shape 527"/>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Dataflow</a:t>
            </a:r>
          </a:p>
        </p:txBody>
      </p:sp>
      <p:sp>
        <p:nvSpPr>
          <p:cNvPr id="102" name="Shape 10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103" name="Shape 103"/>
          <p:cNvSpPr/>
          <p:nvPr/>
        </p:nvSpPr>
        <p:spPr>
          <a:xfrm>
            <a:off x="1333725" y="1829275"/>
            <a:ext cx="629700" cy="13980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2400"/>
              <a:t>A</a:t>
            </a:r>
          </a:p>
        </p:txBody>
      </p:sp>
      <p:sp>
        <p:nvSpPr>
          <p:cNvPr id="104" name="Shape 104"/>
          <p:cNvSpPr/>
          <p:nvPr/>
        </p:nvSpPr>
        <p:spPr>
          <a:xfrm>
            <a:off x="2740750" y="1829275"/>
            <a:ext cx="629700" cy="13980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4163800" y="1829275"/>
            <a:ext cx="629700" cy="1398000"/>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5586850" y="1829275"/>
            <a:ext cx="629700" cy="1398000"/>
          </a:xfrm>
          <a:prstGeom prst="roundRect">
            <a:avLst>
              <a:gd name="adj" fmla="val 16667"/>
            </a:avLst>
          </a:prstGeom>
          <a:solidFill>
            <a:srgbClr val="A2C4C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7009900" y="1829275"/>
            <a:ext cx="629700" cy="13980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2400"/>
              <a:t>E</a:t>
            </a:r>
          </a:p>
        </p:txBody>
      </p:sp>
      <p:sp>
        <p:nvSpPr>
          <p:cNvPr id="108" name="Shape 108"/>
          <p:cNvSpPr/>
          <p:nvPr/>
        </p:nvSpPr>
        <p:spPr>
          <a:xfrm>
            <a:off x="1963425" y="24216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3378475" y="24216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4801525" y="24216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6232600" y="2421625"/>
            <a:ext cx="777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2" name="Shape 112"/>
          <p:cNvSpPr txBox="1"/>
          <p:nvPr/>
        </p:nvSpPr>
        <p:spPr>
          <a:xfrm>
            <a:off x="4163800" y="3680650"/>
            <a:ext cx="629700" cy="327900"/>
          </a:xfrm>
          <a:prstGeom prst="rect">
            <a:avLst/>
          </a:prstGeom>
          <a:noFill/>
          <a:ln>
            <a:noFill/>
          </a:ln>
        </p:spPr>
        <p:txBody>
          <a:bodyPr wrap="square" lIns="91425" tIns="91425" rIns="91425" bIns="91425" anchor="t" anchorCtr="0">
            <a:noAutofit/>
          </a:bodyPr>
          <a:lstStyle/>
          <a:p>
            <a:pPr lvl="0" algn="ctr">
              <a:spcBef>
                <a:spcPts val="0"/>
              </a:spcBef>
              <a:buNone/>
            </a:pPr>
            <a:r>
              <a:rPr lang="en"/>
              <a:t>stage</a:t>
            </a:r>
          </a:p>
        </p:txBody>
      </p:sp>
      <p:sp>
        <p:nvSpPr>
          <p:cNvPr id="113" name="Shape 113"/>
          <p:cNvSpPr txBox="1"/>
          <p:nvPr/>
        </p:nvSpPr>
        <p:spPr>
          <a:xfrm>
            <a:off x="4661725" y="1159325"/>
            <a:ext cx="1056900" cy="327900"/>
          </a:xfrm>
          <a:prstGeom prst="rect">
            <a:avLst/>
          </a:prstGeom>
          <a:noFill/>
          <a:ln>
            <a:noFill/>
          </a:ln>
        </p:spPr>
        <p:txBody>
          <a:bodyPr wrap="square" lIns="91425" tIns="91425" rIns="91425" bIns="91425" anchor="t" anchorCtr="0">
            <a:noAutofit/>
          </a:bodyPr>
          <a:lstStyle/>
          <a:p>
            <a:pPr lvl="0" algn="ctr" rtl="0">
              <a:spcBef>
                <a:spcPts val="0"/>
              </a:spcBef>
              <a:buNone/>
            </a:pPr>
            <a:r>
              <a:rPr lang="en"/>
              <a:t>connector</a:t>
            </a:r>
          </a:p>
        </p:txBody>
      </p:sp>
      <p:cxnSp>
        <p:nvCxnSpPr>
          <p:cNvPr id="114" name="Shape 114"/>
          <p:cNvCxnSpPr>
            <a:stCxn id="113" idx="2"/>
          </p:cNvCxnSpPr>
          <p:nvPr/>
        </p:nvCxnSpPr>
        <p:spPr>
          <a:xfrm flipH="1">
            <a:off x="5088475" y="1487225"/>
            <a:ext cx="101700" cy="956400"/>
          </a:xfrm>
          <a:prstGeom prst="straightConnector1">
            <a:avLst/>
          </a:prstGeom>
          <a:noFill/>
          <a:ln w="9525" cap="flat" cmpd="sng">
            <a:solidFill>
              <a:schemeClr val="dk2"/>
            </a:solidFill>
            <a:prstDash val="solid"/>
            <a:round/>
            <a:headEnd type="none" w="lg" len="lg"/>
            <a:tailEnd type="none" w="lg" len="lg"/>
          </a:ln>
        </p:spPr>
      </p:cxnSp>
      <p:cxnSp>
        <p:nvCxnSpPr>
          <p:cNvPr id="115" name="Shape 115"/>
          <p:cNvCxnSpPr>
            <a:stCxn id="105" idx="2"/>
            <a:endCxn id="112" idx="0"/>
          </p:cNvCxnSpPr>
          <p:nvPr/>
        </p:nvCxnSpPr>
        <p:spPr>
          <a:xfrm>
            <a:off x="4478650" y="3227275"/>
            <a:ext cx="0" cy="453300"/>
          </a:xfrm>
          <a:prstGeom prst="straightConnector1">
            <a:avLst/>
          </a:prstGeom>
          <a:noFill/>
          <a:ln w="9525" cap="flat" cmpd="sng">
            <a:solidFill>
              <a:schemeClr val="dk2"/>
            </a:solidFill>
            <a:prstDash val="solid"/>
            <a:round/>
            <a:headEnd type="none" w="lg" len="lg"/>
            <a:tailEnd type="none" w="lg" len="lg"/>
          </a:ln>
        </p:spPr>
      </p:cxnSp>
      <p:sp>
        <p:nvSpPr>
          <p:cNvPr id="116" name="Shape 116"/>
          <p:cNvSpPr/>
          <p:nvPr/>
        </p:nvSpPr>
        <p:spPr>
          <a:xfrm>
            <a:off x="2951562" y="19741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2947537" y="22789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2947537" y="25837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2951550" y="28885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4368600" y="19580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4364575" y="22628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4364575" y="25676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4368587" y="287240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5770962" y="19741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5766937" y="22789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5766937" y="25837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5770950" y="2888550"/>
            <a:ext cx="224100" cy="2133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128" name="Shape 128"/>
          <p:cNvCxnSpPr>
            <a:stCxn id="116" idx="6"/>
            <a:endCxn id="120" idx="2"/>
          </p:cNvCxnSpPr>
          <p:nvPr/>
        </p:nvCxnSpPr>
        <p:spPr>
          <a:xfrm rot="10800000" flipH="1">
            <a:off x="3175662" y="2064600"/>
            <a:ext cx="1192800" cy="16200"/>
          </a:xfrm>
          <a:prstGeom prst="straightConnector1">
            <a:avLst/>
          </a:prstGeom>
          <a:noFill/>
          <a:ln w="9525" cap="flat" cmpd="sng">
            <a:solidFill>
              <a:schemeClr val="dk2"/>
            </a:solidFill>
            <a:prstDash val="solid"/>
            <a:round/>
            <a:headEnd type="none" w="lg" len="lg"/>
            <a:tailEnd type="none" w="lg" len="lg"/>
          </a:ln>
        </p:spPr>
      </p:cxnSp>
      <p:cxnSp>
        <p:nvCxnSpPr>
          <p:cNvPr id="129" name="Shape 129"/>
          <p:cNvCxnSpPr>
            <a:stCxn id="117" idx="6"/>
            <a:endCxn id="121" idx="2"/>
          </p:cNvCxnSpPr>
          <p:nvPr/>
        </p:nvCxnSpPr>
        <p:spPr>
          <a:xfrm rot="10800000" flipH="1">
            <a:off x="3171637" y="2369400"/>
            <a:ext cx="1192800" cy="16200"/>
          </a:xfrm>
          <a:prstGeom prst="straightConnector1">
            <a:avLst/>
          </a:prstGeom>
          <a:noFill/>
          <a:ln w="9525" cap="flat" cmpd="sng">
            <a:solidFill>
              <a:schemeClr val="dk2"/>
            </a:solidFill>
            <a:prstDash val="solid"/>
            <a:round/>
            <a:headEnd type="none" w="lg" len="lg"/>
            <a:tailEnd type="none" w="lg" len="lg"/>
          </a:ln>
        </p:spPr>
      </p:cxnSp>
      <p:cxnSp>
        <p:nvCxnSpPr>
          <p:cNvPr id="130" name="Shape 130"/>
          <p:cNvCxnSpPr>
            <a:stCxn id="118" idx="6"/>
            <a:endCxn id="122" idx="2"/>
          </p:cNvCxnSpPr>
          <p:nvPr/>
        </p:nvCxnSpPr>
        <p:spPr>
          <a:xfrm rot="10800000" flipH="1">
            <a:off x="3171637" y="2674200"/>
            <a:ext cx="1192800" cy="16200"/>
          </a:xfrm>
          <a:prstGeom prst="straightConnector1">
            <a:avLst/>
          </a:prstGeom>
          <a:noFill/>
          <a:ln w="9525" cap="flat" cmpd="sng">
            <a:solidFill>
              <a:schemeClr val="dk2"/>
            </a:solidFill>
            <a:prstDash val="solid"/>
            <a:round/>
            <a:headEnd type="none" w="lg" len="lg"/>
            <a:tailEnd type="none" w="lg" len="lg"/>
          </a:ln>
        </p:spPr>
      </p:cxnSp>
      <p:cxnSp>
        <p:nvCxnSpPr>
          <p:cNvPr id="131" name="Shape 131"/>
          <p:cNvCxnSpPr>
            <a:stCxn id="119" idx="6"/>
            <a:endCxn id="123" idx="2"/>
          </p:cNvCxnSpPr>
          <p:nvPr/>
        </p:nvCxnSpPr>
        <p:spPr>
          <a:xfrm rot="10800000" flipH="1">
            <a:off x="3175650" y="2979000"/>
            <a:ext cx="1192800" cy="16200"/>
          </a:xfrm>
          <a:prstGeom prst="straightConnector1">
            <a:avLst/>
          </a:prstGeom>
          <a:noFill/>
          <a:ln w="9525" cap="flat" cmpd="sng">
            <a:solidFill>
              <a:schemeClr val="dk2"/>
            </a:solidFill>
            <a:prstDash val="solid"/>
            <a:round/>
            <a:headEnd type="none" w="lg" len="lg"/>
            <a:tailEnd type="none" w="lg" len="lg"/>
          </a:ln>
        </p:spPr>
      </p:cxnSp>
      <p:cxnSp>
        <p:nvCxnSpPr>
          <p:cNvPr id="132" name="Shape 132"/>
          <p:cNvCxnSpPr>
            <a:endCxn id="127" idx="2"/>
          </p:cNvCxnSpPr>
          <p:nvPr/>
        </p:nvCxnSpPr>
        <p:spPr>
          <a:xfrm>
            <a:off x="4592550" y="2064600"/>
            <a:ext cx="1178400" cy="930600"/>
          </a:xfrm>
          <a:prstGeom prst="straightConnector1">
            <a:avLst/>
          </a:prstGeom>
          <a:noFill/>
          <a:ln w="9525" cap="flat" cmpd="sng">
            <a:solidFill>
              <a:schemeClr val="dk2"/>
            </a:solidFill>
            <a:prstDash val="solid"/>
            <a:round/>
            <a:headEnd type="none" w="lg" len="lg"/>
            <a:tailEnd type="none" w="lg" len="lg"/>
          </a:ln>
        </p:spPr>
      </p:cxnSp>
      <p:cxnSp>
        <p:nvCxnSpPr>
          <p:cNvPr id="133" name="Shape 133"/>
          <p:cNvCxnSpPr>
            <a:stCxn id="120" idx="6"/>
            <a:endCxn id="124" idx="2"/>
          </p:cNvCxnSpPr>
          <p:nvPr/>
        </p:nvCxnSpPr>
        <p:spPr>
          <a:xfrm>
            <a:off x="4592700" y="20646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134" name="Shape 134"/>
          <p:cNvCxnSpPr>
            <a:stCxn id="120" idx="6"/>
            <a:endCxn id="125" idx="2"/>
          </p:cNvCxnSpPr>
          <p:nvPr/>
        </p:nvCxnSpPr>
        <p:spPr>
          <a:xfrm>
            <a:off x="4592700" y="2064650"/>
            <a:ext cx="1174200" cy="321000"/>
          </a:xfrm>
          <a:prstGeom prst="straightConnector1">
            <a:avLst/>
          </a:prstGeom>
          <a:noFill/>
          <a:ln w="9525" cap="flat" cmpd="sng">
            <a:solidFill>
              <a:schemeClr val="dk2"/>
            </a:solidFill>
            <a:prstDash val="solid"/>
            <a:round/>
            <a:headEnd type="none" w="lg" len="lg"/>
            <a:tailEnd type="none" w="lg" len="lg"/>
          </a:ln>
        </p:spPr>
      </p:cxnSp>
      <p:cxnSp>
        <p:nvCxnSpPr>
          <p:cNvPr id="135" name="Shape 135"/>
          <p:cNvCxnSpPr>
            <a:stCxn id="120" idx="6"/>
            <a:endCxn id="126" idx="2"/>
          </p:cNvCxnSpPr>
          <p:nvPr/>
        </p:nvCxnSpPr>
        <p:spPr>
          <a:xfrm>
            <a:off x="4592700" y="2064650"/>
            <a:ext cx="1174200" cy="625800"/>
          </a:xfrm>
          <a:prstGeom prst="straightConnector1">
            <a:avLst/>
          </a:prstGeom>
          <a:noFill/>
          <a:ln w="9525" cap="flat" cmpd="sng">
            <a:solidFill>
              <a:schemeClr val="dk2"/>
            </a:solidFill>
            <a:prstDash val="solid"/>
            <a:round/>
            <a:headEnd type="none" w="lg" len="lg"/>
            <a:tailEnd type="none" w="lg" len="lg"/>
          </a:ln>
        </p:spPr>
      </p:cxnSp>
      <p:cxnSp>
        <p:nvCxnSpPr>
          <p:cNvPr id="136" name="Shape 136"/>
          <p:cNvCxnSpPr>
            <a:stCxn id="121" idx="6"/>
            <a:endCxn id="124" idx="2"/>
          </p:cNvCxnSpPr>
          <p:nvPr/>
        </p:nvCxnSpPr>
        <p:spPr>
          <a:xfrm rot="10800000" flipH="1">
            <a:off x="4588675" y="2080850"/>
            <a:ext cx="1182300" cy="288600"/>
          </a:xfrm>
          <a:prstGeom prst="straightConnector1">
            <a:avLst/>
          </a:prstGeom>
          <a:noFill/>
          <a:ln w="9525" cap="flat" cmpd="sng">
            <a:solidFill>
              <a:schemeClr val="dk2"/>
            </a:solidFill>
            <a:prstDash val="solid"/>
            <a:round/>
            <a:headEnd type="none" w="lg" len="lg"/>
            <a:tailEnd type="none" w="lg" len="lg"/>
          </a:ln>
        </p:spPr>
      </p:cxnSp>
      <p:cxnSp>
        <p:nvCxnSpPr>
          <p:cNvPr id="137" name="Shape 137"/>
          <p:cNvCxnSpPr>
            <a:stCxn id="122" idx="6"/>
            <a:endCxn id="125" idx="2"/>
          </p:cNvCxnSpPr>
          <p:nvPr/>
        </p:nvCxnSpPr>
        <p:spPr>
          <a:xfrm rot="10800000" flipH="1">
            <a:off x="4588675" y="2385650"/>
            <a:ext cx="1178400" cy="288600"/>
          </a:xfrm>
          <a:prstGeom prst="straightConnector1">
            <a:avLst/>
          </a:prstGeom>
          <a:noFill/>
          <a:ln w="9525" cap="flat" cmpd="sng">
            <a:solidFill>
              <a:schemeClr val="dk2"/>
            </a:solidFill>
            <a:prstDash val="solid"/>
            <a:round/>
            <a:headEnd type="none" w="lg" len="lg"/>
            <a:tailEnd type="none" w="lg" len="lg"/>
          </a:ln>
        </p:spPr>
      </p:cxnSp>
      <p:cxnSp>
        <p:nvCxnSpPr>
          <p:cNvPr id="138" name="Shape 138"/>
          <p:cNvCxnSpPr>
            <a:stCxn id="122" idx="6"/>
            <a:endCxn id="126" idx="2"/>
          </p:cNvCxnSpPr>
          <p:nvPr/>
        </p:nvCxnSpPr>
        <p:spPr>
          <a:xfrm>
            <a:off x="4588675" y="26742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139" name="Shape 139"/>
          <p:cNvCxnSpPr>
            <a:stCxn id="122" idx="6"/>
            <a:endCxn id="127" idx="2"/>
          </p:cNvCxnSpPr>
          <p:nvPr/>
        </p:nvCxnSpPr>
        <p:spPr>
          <a:xfrm>
            <a:off x="4588675" y="2674250"/>
            <a:ext cx="1182300" cy="321000"/>
          </a:xfrm>
          <a:prstGeom prst="straightConnector1">
            <a:avLst/>
          </a:prstGeom>
          <a:noFill/>
          <a:ln w="9525" cap="flat" cmpd="sng">
            <a:solidFill>
              <a:schemeClr val="dk2"/>
            </a:solidFill>
            <a:prstDash val="solid"/>
            <a:round/>
            <a:headEnd type="none" w="lg" len="lg"/>
            <a:tailEnd type="none" w="lg" len="lg"/>
          </a:ln>
        </p:spPr>
      </p:cxnSp>
      <p:cxnSp>
        <p:nvCxnSpPr>
          <p:cNvPr id="140" name="Shape 140"/>
          <p:cNvCxnSpPr>
            <a:stCxn id="122" idx="6"/>
            <a:endCxn id="124" idx="2"/>
          </p:cNvCxnSpPr>
          <p:nvPr/>
        </p:nvCxnSpPr>
        <p:spPr>
          <a:xfrm rot="10800000" flipH="1">
            <a:off x="4588675" y="2080850"/>
            <a:ext cx="1182300" cy="593400"/>
          </a:xfrm>
          <a:prstGeom prst="straightConnector1">
            <a:avLst/>
          </a:prstGeom>
          <a:noFill/>
          <a:ln w="9525" cap="flat" cmpd="sng">
            <a:solidFill>
              <a:schemeClr val="dk2"/>
            </a:solidFill>
            <a:prstDash val="solid"/>
            <a:round/>
            <a:headEnd type="none" w="lg" len="lg"/>
            <a:tailEnd type="none" w="lg" len="lg"/>
          </a:ln>
        </p:spPr>
      </p:cxnSp>
      <p:cxnSp>
        <p:nvCxnSpPr>
          <p:cNvPr id="141" name="Shape 141"/>
          <p:cNvCxnSpPr>
            <a:stCxn id="121" idx="6"/>
            <a:endCxn id="125" idx="2"/>
          </p:cNvCxnSpPr>
          <p:nvPr/>
        </p:nvCxnSpPr>
        <p:spPr>
          <a:xfrm>
            <a:off x="4588675" y="2369450"/>
            <a:ext cx="1178400" cy="16200"/>
          </a:xfrm>
          <a:prstGeom prst="straightConnector1">
            <a:avLst/>
          </a:prstGeom>
          <a:noFill/>
          <a:ln w="9525" cap="flat" cmpd="sng">
            <a:solidFill>
              <a:schemeClr val="dk2"/>
            </a:solidFill>
            <a:prstDash val="solid"/>
            <a:round/>
            <a:headEnd type="none" w="lg" len="lg"/>
            <a:tailEnd type="none" w="lg" len="lg"/>
          </a:ln>
        </p:spPr>
      </p:cxnSp>
      <p:cxnSp>
        <p:nvCxnSpPr>
          <p:cNvPr id="142" name="Shape 142"/>
          <p:cNvCxnSpPr>
            <a:stCxn id="121" idx="6"/>
            <a:endCxn id="126" idx="2"/>
          </p:cNvCxnSpPr>
          <p:nvPr/>
        </p:nvCxnSpPr>
        <p:spPr>
          <a:xfrm>
            <a:off x="4588675" y="2369450"/>
            <a:ext cx="1178400" cy="321000"/>
          </a:xfrm>
          <a:prstGeom prst="straightConnector1">
            <a:avLst/>
          </a:prstGeom>
          <a:noFill/>
          <a:ln w="9525" cap="flat" cmpd="sng">
            <a:solidFill>
              <a:schemeClr val="dk2"/>
            </a:solidFill>
            <a:prstDash val="solid"/>
            <a:round/>
            <a:headEnd type="none" w="lg" len="lg"/>
            <a:tailEnd type="none" w="lg" len="lg"/>
          </a:ln>
        </p:spPr>
      </p:cxnSp>
      <p:cxnSp>
        <p:nvCxnSpPr>
          <p:cNvPr id="143" name="Shape 143"/>
          <p:cNvCxnSpPr>
            <a:stCxn id="121" idx="6"/>
            <a:endCxn id="127" idx="2"/>
          </p:cNvCxnSpPr>
          <p:nvPr/>
        </p:nvCxnSpPr>
        <p:spPr>
          <a:xfrm>
            <a:off x="4588675" y="2369450"/>
            <a:ext cx="1182300" cy="625800"/>
          </a:xfrm>
          <a:prstGeom prst="straightConnector1">
            <a:avLst/>
          </a:prstGeom>
          <a:noFill/>
          <a:ln w="9525" cap="flat" cmpd="sng">
            <a:solidFill>
              <a:schemeClr val="dk2"/>
            </a:solidFill>
            <a:prstDash val="solid"/>
            <a:round/>
            <a:headEnd type="none" w="lg" len="lg"/>
            <a:tailEnd type="none" w="lg" len="lg"/>
          </a:ln>
        </p:spPr>
      </p:cxnSp>
      <p:cxnSp>
        <p:nvCxnSpPr>
          <p:cNvPr id="144" name="Shape 144"/>
          <p:cNvCxnSpPr>
            <a:stCxn id="123" idx="6"/>
            <a:endCxn id="124" idx="2"/>
          </p:cNvCxnSpPr>
          <p:nvPr/>
        </p:nvCxnSpPr>
        <p:spPr>
          <a:xfrm rot="10800000" flipH="1">
            <a:off x="4592687" y="2080850"/>
            <a:ext cx="1178400" cy="898200"/>
          </a:xfrm>
          <a:prstGeom prst="straightConnector1">
            <a:avLst/>
          </a:prstGeom>
          <a:noFill/>
          <a:ln w="9525" cap="flat" cmpd="sng">
            <a:solidFill>
              <a:schemeClr val="dk2"/>
            </a:solidFill>
            <a:prstDash val="solid"/>
            <a:round/>
            <a:headEnd type="none" w="lg" len="lg"/>
            <a:tailEnd type="none" w="lg" len="lg"/>
          </a:ln>
        </p:spPr>
      </p:cxnSp>
      <p:cxnSp>
        <p:nvCxnSpPr>
          <p:cNvPr id="145" name="Shape 145"/>
          <p:cNvCxnSpPr>
            <a:stCxn id="123" idx="6"/>
            <a:endCxn id="125" idx="2"/>
          </p:cNvCxnSpPr>
          <p:nvPr/>
        </p:nvCxnSpPr>
        <p:spPr>
          <a:xfrm rot="10800000" flipH="1">
            <a:off x="4592687" y="2385650"/>
            <a:ext cx="1174200" cy="593400"/>
          </a:xfrm>
          <a:prstGeom prst="straightConnector1">
            <a:avLst/>
          </a:prstGeom>
          <a:noFill/>
          <a:ln w="9525" cap="flat" cmpd="sng">
            <a:solidFill>
              <a:schemeClr val="dk2"/>
            </a:solidFill>
            <a:prstDash val="solid"/>
            <a:round/>
            <a:headEnd type="none" w="lg" len="lg"/>
            <a:tailEnd type="none" w="lg" len="lg"/>
          </a:ln>
        </p:spPr>
      </p:cxnSp>
      <p:cxnSp>
        <p:nvCxnSpPr>
          <p:cNvPr id="146" name="Shape 146"/>
          <p:cNvCxnSpPr>
            <a:stCxn id="123" idx="6"/>
            <a:endCxn id="126" idx="2"/>
          </p:cNvCxnSpPr>
          <p:nvPr/>
        </p:nvCxnSpPr>
        <p:spPr>
          <a:xfrm rot="10800000" flipH="1">
            <a:off x="4592687" y="2690450"/>
            <a:ext cx="1174200" cy="288600"/>
          </a:xfrm>
          <a:prstGeom prst="straightConnector1">
            <a:avLst/>
          </a:prstGeom>
          <a:noFill/>
          <a:ln w="9525" cap="flat" cmpd="sng">
            <a:solidFill>
              <a:schemeClr val="dk2"/>
            </a:solidFill>
            <a:prstDash val="solid"/>
            <a:round/>
            <a:headEnd type="none" w="lg" len="lg"/>
            <a:tailEnd type="none" w="lg" len="lg"/>
          </a:ln>
        </p:spPr>
      </p:cxnSp>
      <p:cxnSp>
        <p:nvCxnSpPr>
          <p:cNvPr id="147" name="Shape 147"/>
          <p:cNvCxnSpPr>
            <a:stCxn id="123" idx="6"/>
            <a:endCxn id="127" idx="2"/>
          </p:cNvCxnSpPr>
          <p:nvPr/>
        </p:nvCxnSpPr>
        <p:spPr>
          <a:xfrm>
            <a:off x="4592687" y="2979050"/>
            <a:ext cx="1178400" cy="162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900"/>
                                        <p:tgtEl>
                                          <p:spTgt spid="116"/>
                                        </p:tgtEl>
                                      </p:cBhvr>
                                    </p:animEffect>
                                  </p:childTnLst>
                                </p:cTn>
                              </p:par>
                              <p:par>
                                <p:cTn id="8" presetID="10" presetClass="entr" presetSubtype="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1000"/>
                                        <p:tgtEl>
                                          <p:spTgt spid="117"/>
                                        </p:tgtEl>
                                      </p:cBhvr>
                                    </p:animEffect>
                                  </p:childTnLst>
                                </p:cTn>
                              </p:par>
                              <p:par>
                                <p:cTn id="11" presetID="10"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fade">
                                      <p:cBhvr>
                                        <p:cTn id="13" dur="1000"/>
                                        <p:tgtEl>
                                          <p:spTgt spid="118"/>
                                        </p:tgtEl>
                                      </p:cBhvr>
                                    </p:animEffect>
                                  </p:childTnLst>
                                </p:cTn>
                              </p:par>
                              <p:par>
                                <p:cTn id="14" presetID="10" presetClass="entr" presetSubtype="0"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1000"/>
                                        <p:tgtEl>
                                          <p:spTgt spid="119"/>
                                        </p:tgtEl>
                                      </p:cBhvr>
                                    </p:animEffect>
                                  </p:childTnLst>
                                </p:cTn>
                              </p:par>
                              <p:par>
                                <p:cTn id="17" presetID="10"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fade">
                                      <p:cBhvr>
                                        <p:cTn id="19" dur="1000"/>
                                        <p:tgtEl>
                                          <p:spTgt spid="120"/>
                                        </p:tgtEl>
                                      </p:cBhvr>
                                    </p:animEffect>
                                  </p:childTnLst>
                                </p:cTn>
                              </p:par>
                              <p:par>
                                <p:cTn id="20" presetID="10" presetClass="entr" presetSubtype="0" fill="hold" nodeType="with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1000"/>
                                        <p:tgtEl>
                                          <p:spTgt spid="121"/>
                                        </p:tgtEl>
                                      </p:cBhvr>
                                    </p:animEffect>
                                  </p:childTnLst>
                                </p:cTn>
                              </p:par>
                              <p:par>
                                <p:cTn id="23" presetID="10"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fade">
                                      <p:cBhvr>
                                        <p:cTn id="25" dur="1000"/>
                                        <p:tgtEl>
                                          <p:spTgt spid="122"/>
                                        </p:tgtEl>
                                      </p:cBhvr>
                                    </p:animEffect>
                                  </p:childTnLst>
                                </p:cTn>
                              </p:par>
                              <p:par>
                                <p:cTn id="26" presetID="10" presetClass="entr" presetSubtype="0" fill="hold"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fade">
                                      <p:cBhvr>
                                        <p:cTn id="28" dur="1000"/>
                                        <p:tgtEl>
                                          <p:spTgt spid="123"/>
                                        </p:tgtEl>
                                      </p:cBhvr>
                                    </p:animEffect>
                                  </p:childTnLst>
                                </p:cTn>
                              </p:par>
                              <p:par>
                                <p:cTn id="29" presetID="10" presetClass="entr" presetSubtype="0" fill="hold" nodeType="with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fade">
                                      <p:cBhvr>
                                        <p:cTn id="31" dur="1000"/>
                                        <p:tgtEl>
                                          <p:spTgt spid="124"/>
                                        </p:tgtEl>
                                      </p:cBhvr>
                                    </p:animEffect>
                                  </p:childTnLst>
                                </p:cTn>
                              </p:par>
                              <p:par>
                                <p:cTn id="32" presetID="10" presetClass="entr" presetSubtype="0"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fade">
                                      <p:cBhvr>
                                        <p:cTn id="34" dur="1000"/>
                                        <p:tgtEl>
                                          <p:spTgt spid="125"/>
                                        </p:tgtEl>
                                      </p:cBhvr>
                                    </p:animEffect>
                                  </p:childTnLst>
                                </p:cTn>
                              </p:par>
                              <p:par>
                                <p:cTn id="35" presetID="10" presetClass="entr" presetSubtype="0"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fade">
                                      <p:cBhvr>
                                        <p:cTn id="37" dur="1000"/>
                                        <p:tgtEl>
                                          <p:spTgt spid="126"/>
                                        </p:tgtEl>
                                      </p:cBhvr>
                                    </p:animEffect>
                                  </p:childTnLst>
                                </p:cTn>
                              </p:par>
                              <p:par>
                                <p:cTn id="38" presetID="10" presetClass="entr" presetSubtype="0" fill="hold" nodeType="with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fade">
                                      <p:cBhvr>
                                        <p:cTn id="40" dur="1000"/>
                                        <p:tgtEl>
                                          <p:spTgt spid="128"/>
                                        </p:tgtEl>
                                      </p:cBhvr>
                                    </p:animEffect>
                                  </p:childTnLst>
                                </p:cTn>
                              </p:par>
                              <p:par>
                                <p:cTn id="41" presetID="10" presetClass="entr" presetSubtype="0" fill="hold" nodeType="withEffect">
                                  <p:stCondLst>
                                    <p:cond delay="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1000"/>
                                        <p:tgtEl>
                                          <p:spTgt spid="129"/>
                                        </p:tgtEl>
                                      </p:cBhvr>
                                    </p:animEffect>
                                  </p:childTnLst>
                                </p:cTn>
                              </p:par>
                              <p:par>
                                <p:cTn id="44" presetID="10" presetClass="entr" presetSubtype="0" fill="hold" nodeType="with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1000"/>
                                        <p:tgtEl>
                                          <p:spTgt spid="130"/>
                                        </p:tgtEl>
                                      </p:cBhvr>
                                    </p:animEffect>
                                  </p:childTnLst>
                                </p:cTn>
                              </p:par>
                              <p:par>
                                <p:cTn id="47" presetID="10" presetClass="entr" presetSubtype="0" fill="hold" nodeType="withEffect">
                                  <p:stCondLst>
                                    <p:cond delay="0"/>
                                  </p:stCondLst>
                                  <p:childTnLst>
                                    <p:set>
                                      <p:cBhvr>
                                        <p:cTn id="48" dur="1" fill="hold">
                                          <p:stCondLst>
                                            <p:cond delay="0"/>
                                          </p:stCondLst>
                                        </p:cTn>
                                        <p:tgtEl>
                                          <p:spTgt spid="131"/>
                                        </p:tgtEl>
                                        <p:attrNameLst>
                                          <p:attrName>style.visibility</p:attrName>
                                        </p:attrNameLst>
                                      </p:cBhvr>
                                      <p:to>
                                        <p:strVal val="visible"/>
                                      </p:to>
                                    </p:set>
                                    <p:animEffect transition="in" filter="fade">
                                      <p:cBhvr>
                                        <p:cTn id="49" dur="1000"/>
                                        <p:tgtEl>
                                          <p:spTgt spid="131"/>
                                        </p:tgtEl>
                                      </p:cBhvr>
                                    </p:animEffect>
                                  </p:childTnLst>
                                </p:cTn>
                              </p:par>
                              <p:par>
                                <p:cTn id="50" presetID="10"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1000"/>
                                        <p:tgtEl>
                                          <p:spTgt spid="132"/>
                                        </p:tgtEl>
                                      </p:cBhvr>
                                    </p:animEffect>
                                  </p:childTnLst>
                                </p:cTn>
                              </p:par>
                              <p:par>
                                <p:cTn id="53" presetID="10" presetClass="entr" presetSubtype="0" fill="hold" nodeType="withEffect">
                                  <p:stCondLst>
                                    <p:cond delay="0"/>
                                  </p:stCondLst>
                                  <p:childTnLst>
                                    <p:set>
                                      <p:cBhvr>
                                        <p:cTn id="54" dur="1" fill="hold">
                                          <p:stCondLst>
                                            <p:cond delay="0"/>
                                          </p:stCondLst>
                                        </p:cTn>
                                        <p:tgtEl>
                                          <p:spTgt spid="133"/>
                                        </p:tgtEl>
                                        <p:attrNameLst>
                                          <p:attrName>style.visibility</p:attrName>
                                        </p:attrNameLst>
                                      </p:cBhvr>
                                      <p:to>
                                        <p:strVal val="visible"/>
                                      </p:to>
                                    </p:set>
                                    <p:animEffect transition="in" filter="fade">
                                      <p:cBhvr>
                                        <p:cTn id="55" dur="1000"/>
                                        <p:tgtEl>
                                          <p:spTgt spid="133"/>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gtEl>
                                        <p:attrNameLst>
                                          <p:attrName>style.visibility</p:attrName>
                                        </p:attrNameLst>
                                      </p:cBhvr>
                                      <p:to>
                                        <p:strVal val="visible"/>
                                      </p:to>
                                    </p:set>
                                    <p:animEffect transition="in" filter="fade">
                                      <p:cBhvr>
                                        <p:cTn id="58" dur="1000"/>
                                        <p:tgtEl>
                                          <p:spTgt spid="134"/>
                                        </p:tgtEl>
                                      </p:cBhvr>
                                    </p:animEffect>
                                  </p:childTnLst>
                                </p:cTn>
                              </p:par>
                              <p:par>
                                <p:cTn id="59" presetID="10" presetClass="entr" presetSubtype="0" fill="hold" nodeType="withEffect">
                                  <p:stCondLst>
                                    <p:cond delay="0"/>
                                  </p:stCondLst>
                                  <p:childTnLst>
                                    <p:set>
                                      <p:cBhvr>
                                        <p:cTn id="60" dur="1" fill="hold">
                                          <p:stCondLst>
                                            <p:cond delay="0"/>
                                          </p:stCondLst>
                                        </p:cTn>
                                        <p:tgtEl>
                                          <p:spTgt spid="135"/>
                                        </p:tgtEl>
                                        <p:attrNameLst>
                                          <p:attrName>style.visibility</p:attrName>
                                        </p:attrNameLst>
                                      </p:cBhvr>
                                      <p:to>
                                        <p:strVal val="visible"/>
                                      </p:to>
                                    </p:set>
                                    <p:animEffect transition="in" filter="fade">
                                      <p:cBhvr>
                                        <p:cTn id="61" dur="1000"/>
                                        <p:tgtEl>
                                          <p:spTgt spid="135"/>
                                        </p:tgtEl>
                                      </p:cBhvr>
                                    </p:animEffect>
                                  </p:childTnLst>
                                </p:cTn>
                              </p:par>
                              <p:par>
                                <p:cTn id="62" presetID="10" presetClass="entr" presetSubtype="0" fill="hold" nodeType="with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1000"/>
                                        <p:tgtEl>
                                          <p:spTgt spid="136"/>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1000"/>
                                        <p:tgtEl>
                                          <p:spTgt spid="137"/>
                                        </p:tgtEl>
                                      </p:cBhvr>
                                    </p:animEffect>
                                  </p:childTnLst>
                                </p:cTn>
                              </p:par>
                              <p:par>
                                <p:cTn id="68" presetID="10" presetClass="entr" presetSubtype="0" fill="hold" nodeType="withEffect">
                                  <p:stCondLst>
                                    <p:cond delay="0"/>
                                  </p:stCondLst>
                                  <p:childTnLst>
                                    <p:set>
                                      <p:cBhvr>
                                        <p:cTn id="69" dur="1" fill="hold">
                                          <p:stCondLst>
                                            <p:cond delay="0"/>
                                          </p:stCondLst>
                                        </p:cTn>
                                        <p:tgtEl>
                                          <p:spTgt spid="138"/>
                                        </p:tgtEl>
                                        <p:attrNameLst>
                                          <p:attrName>style.visibility</p:attrName>
                                        </p:attrNameLst>
                                      </p:cBhvr>
                                      <p:to>
                                        <p:strVal val="visible"/>
                                      </p:to>
                                    </p:set>
                                    <p:animEffect transition="in" filter="fade">
                                      <p:cBhvr>
                                        <p:cTn id="70" dur="1000"/>
                                        <p:tgtEl>
                                          <p:spTgt spid="138"/>
                                        </p:tgtEl>
                                      </p:cBhvr>
                                    </p:animEffect>
                                  </p:childTnLst>
                                </p:cTn>
                              </p:par>
                              <p:par>
                                <p:cTn id="71" presetID="10" presetClass="entr" presetSubtype="0" fill="hold" nodeType="with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fade">
                                      <p:cBhvr>
                                        <p:cTn id="73" dur="1000"/>
                                        <p:tgtEl>
                                          <p:spTgt spid="139"/>
                                        </p:tgtEl>
                                      </p:cBhvr>
                                    </p:animEffect>
                                  </p:childTnLst>
                                </p:cTn>
                              </p:par>
                              <p:par>
                                <p:cTn id="74" presetID="10" presetClass="entr" presetSubtype="0" fill="hold" nodeType="withEffect">
                                  <p:stCondLst>
                                    <p:cond delay="0"/>
                                  </p:stCondLst>
                                  <p:childTnLst>
                                    <p:set>
                                      <p:cBhvr>
                                        <p:cTn id="75" dur="1" fill="hold">
                                          <p:stCondLst>
                                            <p:cond delay="0"/>
                                          </p:stCondLst>
                                        </p:cTn>
                                        <p:tgtEl>
                                          <p:spTgt spid="140"/>
                                        </p:tgtEl>
                                        <p:attrNameLst>
                                          <p:attrName>style.visibility</p:attrName>
                                        </p:attrNameLst>
                                      </p:cBhvr>
                                      <p:to>
                                        <p:strVal val="visible"/>
                                      </p:to>
                                    </p:set>
                                    <p:animEffect transition="in" filter="fade">
                                      <p:cBhvr>
                                        <p:cTn id="76" dur="1000"/>
                                        <p:tgtEl>
                                          <p:spTgt spid="140"/>
                                        </p:tgtEl>
                                      </p:cBhvr>
                                    </p:animEffect>
                                  </p:childTnLst>
                                </p:cTn>
                              </p:par>
                              <p:par>
                                <p:cTn id="77" presetID="10" presetClass="entr" presetSubtype="0" fill="hold" nodeType="with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fade">
                                      <p:cBhvr>
                                        <p:cTn id="79" dur="1000"/>
                                        <p:tgtEl>
                                          <p:spTgt spid="147"/>
                                        </p:tgtEl>
                                      </p:cBhvr>
                                    </p:animEffect>
                                  </p:childTnLst>
                                </p:cTn>
                              </p:par>
                              <p:par>
                                <p:cTn id="80" presetID="10" presetClass="entr" presetSubtype="0" fill="hold" nodeType="withEffect">
                                  <p:stCondLst>
                                    <p:cond delay="0"/>
                                  </p:stCondLst>
                                  <p:childTnLst>
                                    <p:set>
                                      <p:cBhvr>
                                        <p:cTn id="81" dur="1" fill="hold">
                                          <p:stCondLst>
                                            <p:cond delay="0"/>
                                          </p:stCondLst>
                                        </p:cTn>
                                        <p:tgtEl>
                                          <p:spTgt spid="141"/>
                                        </p:tgtEl>
                                        <p:attrNameLst>
                                          <p:attrName>style.visibility</p:attrName>
                                        </p:attrNameLst>
                                      </p:cBhvr>
                                      <p:to>
                                        <p:strVal val="visible"/>
                                      </p:to>
                                    </p:set>
                                    <p:animEffect transition="in" filter="fade">
                                      <p:cBhvr>
                                        <p:cTn id="82" dur="1000"/>
                                        <p:tgtEl>
                                          <p:spTgt spid="141"/>
                                        </p:tgtEl>
                                      </p:cBhvr>
                                    </p:animEffect>
                                  </p:childTnLst>
                                </p:cTn>
                              </p:par>
                              <p:par>
                                <p:cTn id="83" presetID="10" presetClass="entr" presetSubtype="0" fill="hold"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fade">
                                      <p:cBhvr>
                                        <p:cTn id="85" dur="1000"/>
                                        <p:tgtEl>
                                          <p:spTgt spid="142"/>
                                        </p:tgtEl>
                                      </p:cBhvr>
                                    </p:animEffect>
                                  </p:childTnLst>
                                </p:cTn>
                              </p:par>
                              <p:par>
                                <p:cTn id="86" presetID="10" presetClass="entr" presetSubtype="0" fill="hold"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1000"/>
                                        <p:tgtEl>
                                          <p:spTgt spid="143"/>
                                        </p:tgtEl>
                                      </p:cBhvr>
                                    </p:animEffect>
                                  </p:childTnLst>
                                </p:cTn>
                              </p:par>
                              <p:par>
                                <p:cTn id="89" presetID="10" presetClass="entr" presetSubtype="0" fill="hold"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1000"/>
                                        <p:tgtEl>
                                          <p:spTgt spid="144"/>
                                        </p:tgtEl>
                                      </p:cBhvr>
                                    </p:animEffect>
                                  </p:childTnLst>
                                </p:cTn>
                              </p:par>
                              <p:par>
                                <p:cTn id="92" presetID="10" presetClass="entr" presetSubtype="0" fill="hold"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fade">
                                      <p:cBhvr>
                                        <p:cTn id="94" dur="1000"/>
                                        <p:tgtEl>
                                          <p:spTgt spid="145"/>
                                        </p:tgtEl>
                                      </p:cBhvr>
                                    </p:animEffect>
                                  </p:childTnLst>
                                </p:cTn>
                              </p:par>
                              <p:par>
                                <p:cTn id="95" presetID="10" presetClass="entr" presetSubtype="0" fill="hold"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fade">
                                      <p:cBhvr>
                                        <p:cTn id="97" dur="1000"/>
                                        <p:tgtEl>
                                          <p:spTgt spid="146"/>
                                        </p:tgtEl>
                                      </p:cBhvr>
                                    </p:animEffect>
                                  </p:childTnLst>
                                </p:cTn>
                              </p:par>
                              <p:par>
                                <p:cTn id="98" presetID="10" presetClass="entr" presetSubtype="0" fill="hold" nodeType="withEffect">
                                  <p:stCondLst>
                                    <p:cond delay="0"/>
                                  </p:stCondLst>
                                  <p:childTnLst>
                                    <p:set>
                                      <p:cBhvr>
                                        <p:cTn id="99" dur="1" fill="hold">
                                          <p:stCondLst>
                                            <p:cond delay="0"/>
                                          </p:stCondLst>
                                        </p:cTn>
                                        <p:tgtEl>
                                          <p:spTgt spid="127"/>
                                        </p:tgtEl>
                                        <p:attrNameLst>
                                          <p:attrName>style.visibility</p:attrName>
                                        </p:attrNameLst>
                                      </p:cBhvr>
                                      <p:to>
                                        <p:strVal val="visible"/>
                                      </p:to>
                                    </p:set>
                                    <p:animEffect transition="in" filter="fade">
                                      <p:cBhvr>
                                        <p:cTn id="100"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Dataflow: iteration</a:t>
            </a:r>
          </a:p>
        </p:txBody>
      </p:sp>
      <p:sp>
        <p:nvSpPr>
          <p:cNvPr id="153" name="Shape 153"/>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pic>
        <p:nvPicPr>
          <p:cNvPr id="154" name="Shape 154" descr="Screen Shot 2017-09-25 at 10.47.47 PM.png"/>
          <p:cNvPicPr preferRelativeResize="0"/>
          <p:nvPr/>
        </p:nvPicPr>
        <p:blipFill>
          <a:blip r:embed="rId3">
            <a:alphaModFix/>
          </a:blip>
          <a:stretch>
            <a:fillRect/>
          </a:stretch>
        </p:blipFill>
        <p:spPr>
          <a:xfrm>
            <a:off x="1827087" y="1244050"/>
            <a:ext cx="5489824" cy="2655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a:t>Batching          vs.          Streaming</a:t>
            </a:r>
          </a:p>
        </p:txBody>
      </p:sp>
      <p:sp>
        <p:nvSpPr>
          <p:cNvPr id="160" name="Shape 160"/>
          <p:cNvSpPr/>
          <p:nvPr/>
        </p:nvSpPr>
        <p:spPr>
          <a:xfrm>
            <a:off x="1711900" y="2369000"/>
            <a:ext cx="1653900" cy="6615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5658150" y="2369000"/>
            <a:ext cx="1653900" cy="661500"/>
          </a:xfrm>
          <a:prstGeom prst="roundRect">
            <a:avLst>
              <a:gd name="adj" fmla="val 16667"/>
            </a:avLst>
          </a:prstGeom>
          <a:solidFill>
            <a:srgbClr val="9FC5E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957325" y="1536650"/>
            <a:ext cx="149400" cy="8322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2467200" y="1536650"/>
            <a:ext cx="149400" cy="8322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2977075" y="1536650"/>
            <a:ext cx="149400" cy="8322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957325" y="3060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2467200" y="3060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2977075" y="3060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5900525" y="1536650"/>
            <a:ext cx="149400" cy="8322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6410400" y="1536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6920275" y="1536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5919725" y="3060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6429600" y="3060650"/>
            <a:ext cx="149400" cy="8322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6939475" y="3060650"/>
            <a:ext cx="149400" cy="832200"/>
          </a:xfrm>
          <a:prstGeom prst="downArrow">
            <a:avLst>
              <a:gd name="adj1" fmla="val 50000"/>
              <a:gd name="adj2" fmla="val 50000"/>
            </a:avLst>
          </a:prstGeom>
          <a:solidFill>
            <a:srgbClr val="B7B7B7"/>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4" name="Shape 174"/>
          <p:cNvSpPr txBox="1"/>
          <p:nvPr/>
        </p:nvSpPr>
        <p:spPr>
          <a:xfrm>
            <a:off x="1879625" y="1024425"/>
            <a:ext cx="1486200" cy="448200"/>
          </a:xfrm>
          <a:prstGeom prst="rect">
            <a:avLst/>
          </a:prstGeom>
          <a:noFill/>
          <a:ln>
            <a:noFill/>
          </a:ln>
        </p:spPr>
        <p:txBody>
          <a:bodyPr wrap="square" lIns="91425" tIns="91425" rIns="91425" bIns="91425" anchor="t" anchorCtr="0">
            <a:noAutofit/>
          </a:bodyPr>
          <a:lstStyle/>
          <a:p>
            <a:pPr lvl="0">
              <a:spcBef>
                <a:spcPts val="0"/>
              </a:spcBef>
              <a:buNone/>
            </a:pPr>
            <a:r>
              <a:rPr lang="en"/>
              <a:t>(synchronous)</a:t>
            </a:r>
          </a:p>
        </p:txBody>
      </p:sp>
      <p:sp>
        <p:nvSpPr>
          <p:cNvPr id="175" name="Shape 175"/>
          <p:cNvSpPr txBox="1"/>
          <p:nvPr/>
        </p:nvSpPr>
        <p:spPr>
          <a:xfrm>
            <a:off x="5790900" y="1024425"/>
            <a:ext cx="1653900" cy="448200"/>
          </a:xfrm>
          <a:prstGeom prst="rect">
            <a:avLst/>
          </a:prstGeom>
          <a:noFill/>
          <a:ln>
            <a:noFill/>
          </a:ln>
        </p:spPr>
        <p:txBody>
          <a:bodyPr wrap="square" lIns="91425" tIns="91425" rIns="91425" bIns="91425" anchor="t" anchorCtr="0">
            <a:noAutofit/>
          </a:bodyPr>
          <a:lstStyle/>
          <a:p>
            <a:pPr lvl="0" rtl="0">
              <a:spcBef>
                <a:spcPts val="0"/>
              </a:spcBef>
              <a:buNone/>
            </a:pPr>
            <a:r>
              <a:rPr lang="en"/>
              <a:t>(asynchronous)</a:t>
            </a:r>
          </a:p>
        </p:txBody>
      </p:sp>
      <p:sp>
        <p:nvSpPr>
          <p:cNvPr id="176" name="Shape 176"/>
          <p:cNvSpPr txBox="1"/>
          <p:nvPr/>
        </p:nvSpPr>
        <p:spPr>
          <a:xfrm>
            <a:off x="1512150" y="3990975"/>
            <a:ext cx="2059500" cy="448200"/>
          </a:xfrm>
          <a:prstGeom prst="rect">
            <a:avLst/>
          </a:prstGeom>
          <a:solidFill>
            <a:srgbClr val="EA9999"/>
          </a:solidFill>
          <a:ln>
            <a:noFill/>
          </a:ln>
        </p:spPr>
        <p:txBody>
          <a:bodyPr wrap="square" lIns="91425" tIns="91425" rIns="91425" bIns="91425" anchor="t" anchorCtr="0">
            <a:noAutofit/>
          </a:bodyPr>
          <a:lstStyle/>
          <a:p>
            <a:pPr lvl="0" algn="ctr">
              <a:spcBef>
                <a:spcPts val="0"/>
              </a:spcBef>
              <a:buNone/>
            </a:pPr>
            <a:r>
              <a:rPr lang="en"/>
              <a:t>Require coordination</a:t>
            </a:r>
          </a:p>
        </p:txBody>
      </p:sp>
      <p:sp>
        <p:nvSpPr>
          <p:cNvPr id="177" name="Shape 177"/>
          <p:cNvSpPr txBox="1"/>
          <p:nvPr/>
        </p:nvSpPr>
        <p:spPr>
          <a:xfrm>
            <a:off x="1509100" y="4457975"/>
            <a:ext cx="2059500" cy="448200"/>
          </a:xfrm>
          <a:prstGeom prst="rect">
            <a:avLst/>
          </a:prstGeom>
          <a:solidFill>
            <a:srgbClr val="B6D7A8"/>
          </a:solidFill>
          <a:ln>
            <a:noFill/>
          </a:ln>
        </p:spPr>
        <p:txBody>
          <a:bodyPr wrap="square" lIns="91425" tIns="91425" rIns="91425" bIns="91425" anchor="t" anchorCtr="0">
            <a:noAutofit/>
          </a:bodyPr>
          <a:lstStyle/>
          <a:p>
            <a:pPr lvl="0" algn="ctr" rtl="0">
              <a:spcBef>
                <a:spcPts val="0"/>
              </a:spcBef>
              <a:buNone/>
            </a:pPr>
            <a:r>
              <a:rPr lang="en"/>
              <a:t>Support aggregation</a:t>
            </a:r>
          </a:p>
        </p:txBody>
      </p:sp>
      <p:sp>
        <p:nvSpPr>
          <p:cNvPr id="178" name="Shape 178"/>
          <p:cNvSpPr txBox="1"/>
          <p:nvPr/>
        </p:nvSpPr>
        <p:spPr>
          <a:xfrm>
            <a:off x="5420550" y="3990975"/>
            <a:ext cx="2196300" cy="448200"/>
          </a:xfrm>
          <a:prstGeom prst="rect">
            <a:avLst/>
          </a:prstGeom>
          <a:solidFill>
            <a:srgbClr val="B6D7A8"/>
          </a:solidFill>
          <a:ln>
            <a:noFill/>
          </a:ln>
        </p:spPr>
        <p:txBody>
          <a:bodyPr wrap="square" lIns="91425" tIns="91425" rIns="91425" bIns="91425" anchor="t" anchorCtr="0">
            <a:noAutofit/>
          </a:bodyPr>
          <a:lstStyle/>
          <a:p>
            <a:pPr lvl="0" algn="ctr" rtl="0">
              <a:spcBef>
                <a:spcPts val="0"/>
              </a:spcBef>
              <a:buNone/>
            </a:pPr>
            <a:r>
              <a:rPr lang="en"/>
              <a:t> No coordination needed</a:t>
            </a:r>
          </a:p>
        </p:txBody>
      </p:sp>
      <p:sp>
        <p:nvSpPr>
          <p:cNvPr id="179" name="Shape 179"/>
          <p:cNvSpPr txBox="1"/>
          <p:nvPr/>
        </p:nvSpPr>
        <p:spPr>
          <a:xfrm>
            <a:off x="5420550" y="4457975"/>
            <a:ext cx="2196300" cy="448200"/>
          </a:xfrm>
          <a:prstGeom prst="rect">
            <a:avLst/>
          </a:prstGeom>
          <a:solidFill>
            <a:srgbClr val="EA9999"/>
          </a:solidFill>
          <a:ln>
            <a:noFill/>
          </a:ln>
        </p:spPr>
        <p:txBody>
          <a:bodyPr wrap="square" lIns="91425" tIns="91425" rIns="91425" bIns="91425" anchor="t" anchorCtr="0">
            <a:noAutofit/>
          </a:bodyPr>
          <a:lstStyle/>
          <a:p>
            <a:pPr lvl="0" algn="ctr" rtl="0">
              <a:spcBef>
                <a:spcPts val="0"/>
              </a:spcBef>
              <a:buNone/>
            </a:pPr>
            <a:r>
              <a:rPr lang="en"/>
              <a:t> Aggregation is difficult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par>
                                <p:cTn id="8" presetID="10" presetClass="entr" presetSubtype="0" fill="hold"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1000"/>
                                        <p:tgtEl>
                                          <p:spTgt spid="163"/>
                                        </p:tgtEl>
                                      </p:cBhvr>
                                    </p:animEffect>
                                  </p:childTnLst>
                                </p:cTn>
                              </p:par>
                              <p:par>
                                <p:cTn id="11" presetID="10" presetClass="entr" presetSubtype="0" fill="hold"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1000"/>
                                        <p:tgtEl>
                                          <p:spTgt spid="1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fade">
                                      <p:cBhvr>
                                        <p:cTn id="18" dur="1000"/>
                                        <p:tgtEl>
                                          <p:spTgt spid="165"/>
                                        </p:tgtEl>
                                      </p:cBhvr>
                                    </p:animEffect>
                                  </p:childTnLst>
                                </p:cTn>
                              </p:par>
                              <p:par>
                                <p:cTn id="19" presetID="10" presetClass="entr" presetSubtype="0" fill="hold" nodeType="withEffect">
                                  <p:stCondLst>
                                    <p:cond delay="0"/>
                                  </p:stCondLst>
                                  <p:childTnLst>
                                    <p:set>
                                      <p:cBhvr>
                                        <p:cTn id="20" dur="1" fill="hold">
                                          <p:stCondLst>
                                            <p:cond delay="0"/>
                                          </p:stCondLst>
                                        </p:cTn>
                                        <p:tgtEl>
                                          <p:spTgt spid="166"/>
                                        </p:tgtEl>
                                        <p:attrNameLst>
                                          <p:attrName>style.visibility</p:attrName>
                                        </p:attrNameLst>
                                      </p:cBhvr>
                                      <p:to>
                                        <p:strVal val="visible"/>
                                      </p:to>
                                    </p:set>
                                    <p:animEffect transition="in" filter="fade">
                                      <p:cBhvr>
                                        <p:cTn id="21" dur="1000"/>
                                        <p:tgtEl>
                                          <p:spTgt spid="166"/>
                                        </p:tgtEl>
                                      </p:cBhvr>
                                    </p:animEffect>
                                  </p:childTnLst>
                                </p:cTn>
                              </p:par>
                              <p:par>
                                <p:cTn id="22" presetID="10" presetClass="entr" presetSubtype="0" fill="hold" nodeType="withEffect">
                                  <p:stCondLst>
                                    <p:cond delay="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1000"/>
                                        <p:tgtEl>
                                          <p:spTgt spid="16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8"/>
                                        </p:tgtEl>
                                        <p:attrNameLst>
                                          <p:attrName>style.visibility</p:attrName>
                                        </p:attrNameLst>
                                      </p:cBhvr>
                                      <p:to>
                                        <p:strVal val="visible"/>
                                      </p:to>
                                    </p:set>
                                    <p:animEffect transition="in" filter="fade">
                                      <p:cBhvr>
                                        <p:cTn id="29" dur="1000"/>
                                        <p:tgtEl>
                                          <p:spTgt spid="168"/>
                                        </p:tgtEl>
                                      </p:cBhvr>
                                    </p:animEffect>
                                  </p:childTnLst>
                                </p:cTn>
                              </p:par>
                              <p:par>
                                <p:cTn id="30" presetID="10" presetClass="entr" presetSubtype="0" fill="hold" nodeType="withEffect">
                                  <p:stCondLst>
                                    <p:cond delay="0"/>
                                  </p:stCondLst>
                                  <p:childTnLst>
                                    <p:set>
                                      <p:cBhvr>
                                        <p:cTn id="31" dur="1" fill="hold">
                                          <p:stCondLst>
                                            <p:cond delay="0"/>
                                          </p:stCondLst>
                                        </p:cTn>
                                        <p:tgtEl>
                                          <p:spTgt spid="169"/>
                                        </p:tgtEl>
                                        <p:attrNameLst>
                                          <p:attrName>style.visibility</p:attrName>
                                        </p:attrNameLst>
                                      </p:cBhvr>
                                      <p:to>
                                        <p:strVal val="visible"/>
                                      </p:to>
                                    </p:set>
                                    <p:animEffect transition="in" filter="fade">
                                      <p:cBhvr>
                                        <p:cTn id="32" dur="1000"/>
                                        <p:tgtEl>
                                          <p:spTgt spid="169"/>
                                        </p:tgtEl>
                                      </p:cBhvr>
                                    </p:animEffect>
                                  </p:childTnLst>
                                </p:cTn>
                              </p:par>
                              <p:par>
                                <p:cTn id="33" presetID="10" presetClass="entr" presetSubtype="0" fill="hold" nodeType="withEffect">
                                  <p:stCondLst>
                                    <p:cond delay="0"/>
                                  </p:stCondLst>
                                  <p:childTnLst>
                                    <p:set>
                                      <p:cBhvr>
                                        <p:cTn id="34" dur="1" fill="hold">
                                          <p:stCondLst>
                                            <p:cond delay="0"/>
                                          </p:stCondLst>
                                        </p:cTn>
                                        <p:tgtEl>
                                          <p:spTgt spid="170"/>
                                        </p:tgtEl>
                                        <p:attrNameLst>
                                          <p:attrName>style.visibility</p:attrName>
                                        </p:attrNameLst>
                                      </p:cBhvr>
                                      <p:to>
                                        <p:strVal val="visible"/>
                                      </p:to>
                                    </p:set>
                                    <p:animEffect transition="in" filter="fade">
                                      <p:cBhvr>
                                        <p:cTn id="35" dur="1000"/>
                                        <p:tgtEl>
                                          <p:spTgt spid="17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1"/>
                                        </p:tgtEl>
                                        <p:attrNameLst>
                                          <p:attrName>style.visibility</p:attrName>
                                        </p:attrNameLst>
                                      </p:cBhvr>
                                      <p:to>
                                        <p:strVal val="visible"/>
                                      </p:to>
                                    </p:set>
                                    <p:animEffect transition="in" filter="fade">
                                      <p:cBhvr>
                                        <p:cTn id="40" dur="1000"/>
                                        <p:tgtEl>
                                          <p:spTgt spid="171"/>
                                        </p:tgtEl>
                                      </p:cBhvr>
                                    </p:animEffect>
                                  </p:childTnLst>
                                </p:cTn>
                              </p:par>
                              <p:par>
                                <p:cTn id="41" presetID="10" presetClass="entr" presetSubtype="0" fill="hold" nodeType="withEffect">
                                  <p:stCondLst>
                                    <p:cond delay="0"/>
                                  </p:stCondLst>
                                  <p:childTnLst>
                                    <p:set>
                                      <p:cBhvr>
                                        <p:cTn id="42" dur="1" fill="hold">
                                          <p:stCondLst>
                                            <p:cond delay="0"/>
                                          </p:stCondLst>
                                        </p:cTn>
                                        <p:tgtEl>
                                          <p:spTgt spid="172"/>
                                        </p:tgtEl>
                                        <p:attrNameLst>
                                          <p:attrName>style.visibility</p:attrName>
                                        </p:attrNameLst>
                                      </p:cBhvr>
                                      <p:to>
                                        <p:strVal val="visible"/>
                                      </p:to>
                                    </p:set>
                                    <p:animEffect transition="in" filter="fade">
                                      <p:cBhvr>
                                        <p:cTn id="43" dur="1000"/>
                                        <p:tgtEl>
                                          <p:spTgt spid="172"/>
                                        </p:tgtEl>
                                      </p:cBhvr>
                                    </p:animEffect>
                                  </p:childTnLst>
                                </p:cTn>
                              </p:par>
                              <p:par>
                                <p:cTn id="44" presetID="10" presetClass="entr" presetSubtype="0" fill="hold" nodeType="withEffect">
                                  <p:stCondLst>
                                    <p:cond delay="0"/>
                                  </p:stCondLst>
                                  <p:childTnLst>
                                    <p:set>
                                      <p:cBhvr>
                                        <p:cTn id="45" dur="1" fill="hold">
                                          <p:stCondLst>
                                            <p:cond delay="0"/>
                                          </p:stCondLst>
                                        </p:cTn>
                                        <p:tgtEl>
                                          <p:spTgt spid="173"/>
                                        </p:tgtEl>
                                        <p:attrNameLst>
                                          <p:attrName>style.visibility</p:attrName>
                                        </p:attrNameLst>
                                      </p:cBhvr>
                                      <p:to>
                                        <p:strVal val="visible"/>
                                      </p:to>
                                    </p:set>
                                    <p:animEffect transition="in" filter="fade">
                                      <p:cBhvr>
                                        <p:cTn id="46" dur="1000"/>
                                        <p:tgtEl>
                                          <p:spTgt spid="17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74"/>
                                        </p:tgtEl>
                                        <p:attrNameLst>
                                          <p:attrName>style.visibility</p:attrName>
                                        </p:attrNameLst>
                                      </p:cBhvr>
                                      <p:to>
                                        <p:strVal val="visible"/>
                                      </p:to>
                                    </p:set>
                                    <p:animEffect transition="in" filter="fade">
                                      <p:cBhvr>
                                        <p:cTn id="51" dur="1000"/>
                                        <p:tgtEl>
                                          <p:spTgt spid="17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5"/>
                                        </p:tgtEl>
                                        <p:attrNameLst>
                                          <p:attrName>style.visibility</p:attrName>
                                        </p:attrNameLst>
                                      </p:cBhvr>
                                      <p:to>
                                        <p:strVal val="visible"/>
                                      </p:to>
                                    </p:set>
                                    <p:animEffect transition="in" filter="fade">
                                      <p:cBhvr>
                                        <p:cTn id="56" dur="1000"/>
                                        <p:tgtEl>
                                          <p:spTgt spid="17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76"/>
                                        </p:tgtEl>
                                        <p:attrNameLst>
                                          <p:attrName>style.visibility</p:attrName>
                                        </p:attrNameLst>
                                      </p:cBhvr>
                                      <p:to>
                                        <p:strVal val="visible"/>
                                      </p:to>
                                    </p:set>
                                    <p:animEffect transition="in" filter="fade">
                                      <p:cBhvr>
                                        <p:cTn id="61" dur="1000"/>
                                        <p:tgtEl>
                                          <p:spTgt spid="176"/>
                                        </p:tgtEl>
                                      </p:cBhvr>
                                    </p:animEffect>
                                  </p:childTnLst>
                                </p:cTn>
                              </p:par>
                              <p:par>
                                <p:cTn id="62" presetID="10" presetClass="entr" presetSubtype="0" fill="hold" nodeType="withEffect">
                                  <p:stCondLst>
                                    <p:cond delay="0"/>
                                  </p:stCondLst>
                                  <p:childTnLst>
                                    <p:set>
                                      <p:cBhvr>
                                        <p:cTn id="63" dur="1" fill="hold">
                                          <p:stCondLst>
                                            <p:cond delay="0"/>
                                          </p:stCondLst>
                                        </p:cTn>
                                        <p:tgtEl>
                                          <p:spTgt spid="177"/>
                                        </p:tgtEl>
                                        <p:attrNameLst>
                                          <p:attrName>style.visibility</p:attrName>
                                        </p:attrNameLst>
                                      </p:cBhvr>
                                      <p:to>
                                        <p:strVal val="visible"/>
                                      </p:to>
                                    </p:set>
                                    <p:animEffect transition="in" filter="fade">
                                      <p:cBhvr>
                                        <p:cTn id="64" dur="1000"/>
                                        <p:tgtEl>
                                          <p:spTgt spid="17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78"/>
                                        </p:tgtEl>
                                        <p:attrNameLst>
                                          <p:attrName>style.visibility</p:attrName>
                                        </p:attrNameLst>
                                      </p:cBhvr>
                                      <p:to>
                                        <p:strVal val="visible"/>
                                      </p:to>
                                    </p:set>
                                    <p:animEffect transition="in" filter="fade">
                                      <p:cBhvr>
                                        <p:cTn id="69" dur="1000"/>
                                        <p:tgtEl>
                                          <p:spTgt spid="178"/>
                                        </p:tgtEl>
                                      </p:cBhvr>
                                    </p:animEffect>
                                  </p:childTnLst>
                                </p:cTn>
                              </p:par>
                              <p:par>
                                <p:cTn id="70" presetID="10" presetClass="entr" presetSubtype="0" fill="hold" nodeType="withEffect">
                                  <p:stCondLst>
                                    <p:cond delay="0"/>
                                  </p:stCondLst>
                                  <p:childTnLst>
                                    <p:set>
                                      <p:cBhvr>
                                        <p:cTn id="71" dur="1" fill="hold">
                                          <p:stCondLst>
                                            <p:cond delay="0"/>
                                          </p:stCondLst>
                                        </p:cTn>
                                        <p:tgtEl>
                                          <p:spTgt spid="179"/>
                                        </p:tgtEl>
                                        <p:attrNameLst>
                                          <p:attrName>style.visibility</p:attrName>
                                        </p:attrNameLst>
                                      </p:cBhvr>
                                      <p:to>
                                        <p:strVal val="visible"/>
                                      </p:to>
                                    </p:set>
                                    <p:animEffect transition="in" filter="fade">
                                      <p:cBhvr>
                                        <p:cTn id="7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How to achieve low latency</a:t>
            </a:r>
          </a:p>
        </p:txBody>
      </p:sp>
      <p:sp>
        <p:nvSpPr>
          <p:cNvPr id="185" name="Shape 185"/>
          <p:cNvSpPr txBox="1">
            <a:spLocks noGrp="1"/>
          </p:cNvSpPr>
          <p:nvPr>
            <p:ph type="body" idx="1"/>
          </p:nvPr>
        </p:nvSpPr>
        <p:spPr>
          <a:xfrm>
            <a:off x="311700" y="1304875"/>
            <a:ext cx="8520600" cy="3416400"/>
          </a:xfrm>
          <a:prstGeom prst="rect">
            <a:avLst/>
          </a:prstGeom>
        </p:spPr>
        <p:txBody>
          <a:bodyPr wrap="square" lIns="91425" tIns="91425" rIns="91425" bIns="91425" anchor="t" anchorCtr="0">
            <a:noAutofit/>
          </a:bodyPr>
          <a:lstStyle/>
          <a:p>
            <a:pPr lvl="0">
              <a:spcBef>
                <a:spcPts val="0"/>
              </a:spcBef>
              <a:buNone/>
            </a:pPr>
            <a:r>
              <a:rPr lang="en"/>
              <a:t>Programming model</a:t>
            </a:r>
          </a:p>
          <a:p>
            <a:pPr lvl="0">
              <a:spcBef>
                <a:spcPts val="0"/>
              </a:spcBef>
              <a:buNone/>
            </a:pPr>
            <a:endParaRPr/>
          </a:p>
          <a:p>
            <a:pPr lvl="0">
              <a:spcBef>
                <a:spcPts val="0"/>
              </a:spcBef>
              <a:buNone/>
            </a:pPr>
            <a:r>
              <a:rPr lang="en"/>
              <a:t>Distributed progress tracking protocol</a:t>
            </a:r>
          </a:p>
          <a:p>
            <a:pPr lvl="0">
              <a:spcBef>
                <a:spcPts val="0"/>
              </a:spcBef>
              <a:buNone/>
            </a:pPr>
            <a:endParaRPr/>
          </a:p>
          <a:p>
            <a:pPr lvl="0" rtl="0">
              <a:spcBef>
                <a:spcPts val="0"/>
              </a:spcBef>
              <a:buNone/>
            </a:pPr>
            <a:r>
              <a:rPr lang="en"/>
              <a:t>System performance engineering</a:t>
            </a:r>
          </a:p>
        </p:txBody>
      </p:sp>
      <p:sp>
        <p:nvSpPr>
          <p:cNvPr id="186" name="Shape 186"/>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Programming model</a:t>
            </a:r>
          </a:p>
        </p:txBody>
      </p:sp>
      <p:sp>
        <p:nvSpPr>
          <p:cNvPr id="192" name="Shape 192"/>
          <p:cNvSpPr txBox="1"/>
          <p:nvPr/>
        </p:nvSpPr>
        <p:spPr>
          <a:xfrm>
            <a:off x="3714450" y="4603500"/>
            <a:ext cx="1715100" cy="3279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91666"/>
              <a:buFont typeface="Arial"/>
              <a:buNone/>
            </a:pPr>
            <a:r>
              <a:rPr lang="en" sz="1200">
                <a:solidFill>
                  <a:srgbClr val="898989"/>
                </a:solidFill>
              </a:rPr>
              <a:t>EECS 598 – F17</a:t>
            </a:r>
          </a:p>
        </p:txBody>
      </p:sp>
      <p:sp>
        <p:nvSpPr>
          <p:cNvPr id="193" name="Shape 193"/>
          <p:cNvSpPr/>
          <p:nvPr/>
        </p:nvSpPr>
        <p:spPr>
          <a:xfrm>
            <a:off x="2019525" y="2210275"/>
            <a:ext cx="629700" cy="13980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A</a:t>
            </a:r>
          </a:p>
        </p:txBody>
      </p:sp>
      <p:sp>
        <p:nvSpPr>
          <p:cNvPr id="194" name="Shape 194"/>
          <p:cNvSpPr/>
          <p:nvPr/>
        </p:nvSpPr>
        <p:spPr>
          <a:xfrm>
            <a:off x="4134450" y="2210275"/>
            <a:ext cx="629700" cy="13980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2400"/>
              <a:t>B</a:t>
            </a:r>
          </a:p>
        </p:txBody>
      </p:sp>
      <p:sp>
        <p:nvSpPr>
          <p:cNvPr id="195" name="Shape 195"/>
          <p:cNvSpPr/>
          <p:nvPr/>
        </p:nvSpPr>
        <p:spPr>
          <a:xfrm>
            <a:off x="2649225" y="28026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6249375" y="2210275"/>
            <a:ext cx="629700" cy="1398000"/>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 sz="2400"/>
              <a:t>C</a:t>
            </a:r>
          </a:p>
        </p:txBody>
      </p:sp>
      <p:sp>
        <p:nvSpPr>
          <p:cNvPr id="197" name="Shape 197"/>
          <p:cNvSpPr/>
          <p:nvPr/>
        </p:nvSpPr>
        <p:spPr>
          <a:xfrm>
            <a:off x="4764150" y="28026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4545575" y="3848550"/>
            <a:ext cx="1715100" cy="404400"/>
          </a:xfrm>
          <a:prstGeom prst="wedgeRectCallout">
            <a:avLst>
              <a:gd name="adj1" fmla="val -56686"/>
              <a:gd name="adj2" fmla="val -103054"/>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t>B.OnCallback(u, v)</a:t>
            </a:r>
          </a:p>
        </p:txBody>
      </p:sp>
      <p:sp>
        <p:nvSpPr>
          <p:cNvPr id="199" name="Shape 199"/>
          <p:cNvSpPr/>
          <p:nvPr/>
        </p:nvSpPr>
        <p:spPr>
          <a:xfrm>
            <a:off x="4324225" y="1569425"/>
            <a:ext cx="17151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Clr>
                <a:schemeClr val="dk1"/>
              </a:buClr>
              <a:buFont typeface="Arial"/>
              <a:buNone/>
            </a:pPr>
            <a:r>
              <a:rPr lang="en">
                <a:solidFill>
                  <a:schemeClr val="dk1"/>
                </a:solidFill>
              </a:rPr>
              <a:t>B.Operation(x, y, z)</a:t>
            </a:r>
          </a:p>
        </p:txBody>
      </p:sp>
      <p:sp>
        <p:nvSpPr>
          <p:cNvPr id="200" name="Shape 200"/>
          <p:cNvSpPr txBox="1"/>
          <p:nvPr/>
        </p:nvSpPr>
        <p:spPr>
          <a:xfrm>
            <a:off x="6039325" y="1588775"/>
            <a:ext cx="471900" cy="327900"/>
          </a:xfrm>
          <a:prstGeom prst="rect">
            <a:avLst/>
          </a:prstGeom>
          <a:noFill/>
          <a:ln>
            <a:noFill/>
          </a:ln>
        </p:spPr>
        <p:txBody>
          <a:bodyPr wrap="square" lIns="91425" tIns="91425" rIns="91425" bIns="91425" anchor="t" anchorCtr="0">
            <a:noAutofit/>
          </a:bodyPr>
          <a:lstStyle/>
          <a:p>
            <a:pPr lvl="0">
              <a:spcBef>
                <a:spcPts val="0"/>
              </a:spcBef>
              <a:buNone/>
            </a:pPr>
            <a:r>
              <a:rPr lang="en"/>
              <a:t>x2</a:t>
            </a:r>
          </a:p>
        </p:txBody>
      </p:sp>
      <p:sp>
        <p:nvSpPr>
          <p:cNvPr id="201" name="Shape 201"/>
          <p:cNvSpPr txBox="1"/>
          <p:nvPr/>
        </p:nvSpPr>
        <p:spPr>
          <a:xfrm>
            <a:off x="6267925" y="3874775"/>
            <a:ext cx="471900" cy="327900"/>
          </a:xfrm>
          <a:prstGeom prst="rect">
            <a:avLst/>
          </a:prstGeom>
          <a:noFill/>
          <a:ln>
            <a:noFill/>
          </a:ln>
        </p:spPr>
        <p:txBody>
          <a:bodyPr wrap="square" lIns="91425" tIns="91425" rIns="91425" bIns="91425" anchor="t" anchorCtr="0">
            <a:noAutofit/>
          </a:bodyPr>
          <a:lstStyle/>
          <a:p>
            <a:pPr lvl="0" rtl="0">
              <a:spcBef>
                <a:spcPts val="0"/>
              </a:spcBef>
              <a:buNone/>
            </a:pPr>
            <a:r>
              <a:rPr lang="en"/>
              <a:t>x2</a:t>
            </a:r>
          </a:p>
        </p:txBody>
      </p:sp>
      <p:sp>
        <p:nvSpPr>
          <p:cNvPr id="202" name="Shape 202"/>
          <p:cNvSpPr txBox="1"/>
          <p:nvPr/>
        </p:nvSpPr>
        <p:spPr>
          <a:xfrm>
            <a:off x="6587425" y="1451525"/>
            <a:ext cx="1485300" cy="640200"/>
          </a:xfrm>
          <a:prstGeom prst="rect">
            <a:avLst/>
          </a:prstGeom>
          <a:noFill/>
          <a:ln>
            <a:noFill/>
          </a:ln>
        </p:spPr>
        <p:txBody>
          <a:bodyPr wrap="square" lIns="91425" tIns="91425" rIns="91425" bIns="91425" anchor="t" anchorCtr="0">
            <a:noAutofit/>
          </a:bodyPr>
          <a:lstStyle/>
          <a:p>
            <a:pPr lvl="0">
              <a:spcBef>
                <a:spcPts val="0"/>
              </a:spcBef>
              <a:buNone/>
            </a:pPr>
            <a:r>
              <a:rPr lang="en"/>
              <a:t>SendBy(e, m, t)</a:t>
            </a:r>
          </a:p>
          <a:p>
            <a:pPr lvl="0">
              <a:spcBef>
                <a:spcPts val="0"/>
              </a:spcBef>
              <a:buNone/>
            </a:pPr>
            <a:r>
              <a:rPr lang="en"/>
              <a:t>NotifyAt(t)</a:t>
            </a:r>
          </a:p>
        </p:txBody>
      </p:sp>
      <p:sp>
        <p:nvSpPr>
          <p:cNvPr id="203" name="Shape 203"/>
          <p:cNvSpPr txBox="1"/>
          <p:nvPr/>
        </p:nvSpPr>
        <p:spPr>
          <a:xfrm>
            <a:off x="6739825" y="3813725"/>
            <a:ext cx="1783500" cy="640200"/>
          </a:xfrm>
          <a:prstGeom prst="rect">
            <a:avLst/>
          </a:prstGeom>
          <a:noFill/>
          <a:ln>
            <a:noFill/>
          </a:ln>
        </p:spPr>
        <p:txBody>
          <a:bodyPr wrap="square" lIns="91425" tIns="91425" rIns="91425" bIns="91425" anchor="t" anchorCtr="0">
            <a:noAutofit/>
          </a:bodyPr>
          <a:lstStyle/>
          <a:p>
            <a:pPr lvl="0" rtl="0">
              <a:spcBef>
                <a:spcPts val="0"/>
              </a:spcBef>
              <a:buNone/>
            </a:pPr>
            <a:r>
              <a:rPr lang="en"/>
              <a:t>OnReceive(e, m, t)</a:t>
            </a:r>
          </a:p>
          <a:p>
            <a:pPr lvl="0" rtl="0">
              <a:spcBef>
                <a:spcPts val="0"/>
              </a:spcBef>
              <a:buNone/>
            </a:pPr>
            <a:r>
              <a:rPr lang="en"/>
              <a:t>OnNotify(t)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fade">
                                      <p:cBhvr>
                                        <p:cTn id="10" dur="1000"/>
                                        <p:tgtEl>
                                          <p:spTgt spid="2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1000"/>
                                        <p:tgtEl>
                                          <p:spTgt spid="198"/>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5000"/>
                                        <p:tgtEl>
                                          <p:spTgt spid="20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fade">
                                      <p:cBhvr>
                                        <p:cTn id="23" dur="1000"/>
                                        <p:tgtEl>
                                          <p:spTgt spid="20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3"/>
                                        </p:tgtEl>
                                        <p:attrNameLst>
                                          <p:attrName>style.visibility</p:attrName>
                                        </p:attrNameLst>
                                      </p:cBhvr>
                                      <p:to>
                                        <p:strVal val="visible"/>
                                      </p:to>
                                    </p:set>
                                    <p:animEffect transition="in" filter="fade">
                                      <p:cBhvr>
                                        <p:cTn id="28"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spcBef>
                <a:spcPts val="0"/>
              </a:spcBef>
              <a:buNone/>
            </a:pPr>
            <a:r>
              <a:rPr lang="en"/>
              <a:t>Messages</a:t>
            </a:r>
          </a:p>
        </p:txBody>
      </p:sp>
      <p:sp>
        <p:nvSpPr>
          <p:cNvPr id="209" name="Shape 209"/>
          <p:cNvSpPr/>
          <p:nvPr/>
        </p:nvSpPr>
        <p:spPr>
          <a:xfrm>
            <a:off x="2019525" y="1905475"/>
            <a:ext cx="629700" cy="1398000"/>
          </a:xfrm>
          <a:prstGeom prst="roundRect">
            <a:avLst>
              <a:gd name="adj" fmla="val 16667"/>
            </a:avLst>
          </a:prstGeom>
          <a:solidFill>
            <a:srgbClr val="EA9999"/>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A</a:t>
            </a:r>
          </a:p>
        </p:txBody>
      </p:sp>
      <p:sp>
        <p:nvSpPr>
          <p:cNvPr id="210" name="Shape 210"/>
          <p:cNvSpPr/>
          <p:nvPr/>
        </p:nvSpPr>
        <p:spPr>
          <a:xfrm>
            <a:off x="4134450" y="1905475"/>
            <a:ext cx="629700" cy="1398000"/>
          </a:xfrm>
          <a:prstGeom prst="roundRect">
            <a:avLst>
              <a:gd name="adj" fmla="val 16667"/>
            </a:avLst>
          </a:prstGeom>
          <a:solidFill>
            <a:srgbClr val="F9CB9C"/>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B</a:t>
            </a:r>
          </a:p>
        </p:txBody>
      </p:sp>
      <p:sp>
        <p:nvSpPr>
          <p:cNvPr id="211" name="Shape 211"/>
          <p:cNvSpPr/>
          <p:nvPr/>
        </p:nvSpPr>
        <p:spPr>
          <a:xfrm>
            <a:off x="2649225" y="24978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2" name="Shape 212"/>
          <p:cNvSpPr/>
          <p:nvPr/>
        </p:nvSpPr>
        <p:spPr>
          <a:xfrm>
            <a:off x="6249375" y="1905475"/>
            <a:ext cx="629700" cy="1398000"/>
          </a:xfrm>
          <a:prstGeom prst="roundRect">
            <a:avLst>
              <a:gd name="adj" fmla="val 16667"/>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2400"/>
              <a:t>C</a:t>
            </a:r>
          </a:p>
        </p:txBody>
      </p:sp>
      <p:sp>
        <p:nvSpPr>
          <p:cNvPr id="213" name="Shape 213"/>
          <p:cNvSpPr/>
          <p:nvPr/>
        </p:nvSpPr>
        <p:spPr>
          <a:xfrm>
            <a:off x="4764150" y="2497825"/>
            <a:ext cx="1485300" cy="213300"/>
          </a:xfrm>
          <a:prstGeom prst="right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4655200" y="3572325"/>
            <a:ext cx="2215200" cy="404400"/>
          </a:xfrm>
          <a:prstGeom prst="wedgeRectCallout">
            <a:avLst>
              <a:gd name="adj1" fmla="val -56686"/>
              <a:gd name="adj2" fmla="val -103054"/>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a:t>B.OnReceive (edge, message, time)</a:t>
            </a:r>
          </a:p>
        </p:txBody>
      </p:sp>
      <p:sp>
        <p:nvSpPr>
          <p:cNvPr id="215" name="Shape 215"/>
          <p:cNvSpPr/>
          <p:nvPr/>
        </p:nvSpPr>
        <p:spPr>
          <a:xfrm>
            <a:off x="2233400" y="1260800"/>
            <a:ext cx="2934300" cy="404400"/>
          </a:xfrm>
          <a:prstGeom prst="wedgeRectCallout">
            <a:avLst>
              <a:gd name="adj1" fmla="val -44840"/>
              <a:gd name="adj2" fmla="val 107499"/>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dk1"/>
                </a:solidFill>
              </a:rPr>
              <a:t>A.SendBy (edge, message, time)</a:t>
            </a:r>
          </a:p>
        </p:txBody>
      </p:sp>
      <p:sp>
        <p:nvSpPr>
          <p:cNvPr id="216" name="Shape 216"/>
          <p:cNvSpPr txBox="1"/>
          <p:nvPr/>
        </p:nvSpPr>
        <p:spPr>
          <a:xfrm>
            <a:off x="2019550" y="4245575"/>
            <a:ext cx="4684200" cy="521100"/>
          </a:xfrm>
          <a:prstGeom prst="rect">
            <a:avLst/>
          </a:prstGeom>
          <a:solidFill>
            <a:srgbClr val="EA9999"/>
          </a:solidFill>
          <a:ln>
            <a:noFill/>
          </a:ln>
        </p:spPr>
        <p:txBody>
          <a:bodyPr wrap="square" lIns="91425" tIns="91425" rIns="91425" bIns="91425" anchor="t" anchorCtr="0">
            <a:noAutofit/>
          </a:bodyPr>
          <a:lstStyle/>
          <a:p>
            <a:pPr lvl="0" algn="ctr" rtl="0">
              <a:spcBef>
                <a:spcPts val="0"/>
              </a:spcBef>
              <a:buNone/>
            </a:pPr>
            <a:r>
              <a:rPr lang="en" sz="1800"/>
              <a:t>Message are delivered asynchronously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1000"/>
                                        <p:tgtEl>
                                          <p:spTgt spid="2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2418</Words>
  <Application>Microsoft Macintosh PowerPoint</Application>
  <PresentationFormat>全屏显示(16:9)</PresentationFormat>
  <Paragraphs>342</Paragraphs>
  <Slides>34</Slides>
  <Notes>34</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34</vt:i4>
      </vt:variant>
    </vt:vector>
  </HeadingPairs>
  <TitlesOfParts>
    <vt:vector size="36" baseType="lpstr">
      <vt:lpstr>Arial</vt:lpstr>
      <vt:lpstr>Simple Light</vt:lpstr>
      <vt:lpstr>Naiad: A Timely Dataflow System</vt:lpstr>
      <vt:lpstr>PowerPoint 演示文稿</vt:lpstr>
      <vt:lpstr>PowerPoint 演示文稿</vt:lpstr>
      <vt:lpstr>Dataflow</vt:lpstr>
      <vt:lpstr>Dataflow: iteration</vt:lpstr>
      <vt:lpstr>Batching          vs.          Streaming</vt:lpstr>
      <vt:lpstr>How to achieve low latency</vt:lpstr>
      <vt:lpstr>Programming model</vt:lpstr>
      <vt:lpstr>Messages</vt:lpstr>
      <vt:lpstr>Notifications</vt:lpstr>
      <vt:lpstr>How to achieve low latency</vt:lpstr>
      <vt:lpstr>Progress tracking</vt:lpstr>
      <vt:lpstr>Progress tracking</vt:lpstr>
      <vt:lpstr>PowerPoint 演示文稿</vt:lpstr>
      <vt:lpstr>How to achieve low latency</vt:lpstr>
      <vt:lpstr>Implementation</vt:lpstr>
      <vt:lpstr>Implementation: Distributed</vt:lpstr>
      <vt:lpstr>Implementation: Distributed</vt:lpstr>
      <vt:lpstr>Implementation: Distributed</vt:lpstr>
      <vt:lpstr>Distributed progress tracking</vt:lpstr>
      <vt:lpstr>Fault tolerance</vt:lpstr>
      <vt:lpstr>Scalability</vt:lpstr>
      <vt:lpstr>Preventing micro-stragglers</vt:lpstr>
      <vt:lpstr>Parallel</vt:lpstr>
      <vt:lpstr>Naiad API-- high flexibility </vt:lpstr>
      <vt:lpstr>Performance Evaluation</vt:lpstr>
      <vt:lpstr>Performance Evaluation</vt:lpstr>
      <vt:lpstr>Performance Evaluation </vt:lpstr>
      <vt:lpstr>Real Word Application - Batch Iterative Graph Computation:  </vt:lpstr>
      <vt:lpstr>Real Word Application - Batch Iterative Graph Computation:</vt:lpstr>
      <vt:lpstr>Real Word Application - Batch Iterative Graph Computation:</vt:lpstr>
      <vt:lpstr>Real Word Application - Batch Iterative Machine Learning: </vt:lpstr>
      <vt:lpstr>References</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Naiad: A Timely Dataflow System</dc:title>
  <cp:lastModifiedBy>ZhangChi</cp:lastModifiedBy>
  <cp:revision>8</cp:revision>
  <dcterms:modified xsi:type="dcterms:W3CDTF">2017-09-29T17:41:11Z</dcterms:modified>
</cp:coreProperties>
</file>