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sldImg"/>
          </p:nvPr>
        </p:nvSpPr>
        <p:spPr>
          <a:xfrm>
            <a:off x="1143000" y="685800"/>
            <a:ext cx="4572000" cy="3429000"/>
          </a:xfrm>
          <a:prstGeom prst="rect">
            <a:avLst/>
          </a:prstGeom>
        </p:spPr>
        <p:txBody>
          <a:bodyPr/>
          <a:lstStyle/>
          <a:p>
            <a:pPr/>
          </a:p>
        </p:txBody>
      </p:sp>
      <p:sp>
        <p:nvSpPr>
          <p:cNvPr id="156" name="Shape 15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But in today’s computing environment, there are multiple types of resources to allocate together, and different tasks may have different demands for different types of resources, this figure shows the demand distribution for tasks in a 2000-node hadoop cluster at facebook, we can see that even if most tasks require 2 CPUs and 2 GB memory, there are also some tasks that’s CPU-heavy or memory-heavy, in this case, the traditional max-min fairness may become not applicable. Existing solutions actually ignore this heterogeneity of demands, like Quincy, Hadoop Fair Scheduler, they allocate resources based on the granularity of slots, where a slot is a fixed fraction of the node. However, a slot may lead to a poor match for the task demands, and the figure below is the result from the same cluster, showing that most of the tasks either under-utilize or over-utilize some of their slot resources.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Take a two-user case as an example. Given the system resource constraint and users’ demand per task, let’s start the DRF steps we just introduced, first all users’ dominant share are initialized to zero, so the system will randomly choose a user for allocation, here we choose B, and if we choose A we will still get the same result. Then user B get scheduled and his dominant share is updated, so now user A’s dominant share is less than user B,  and he should be chosen for next schedule turn, then update, but this time his dominant share is still less than B, so choose him again, now this time his dom share becomes larger than B, so the allocation goes back to B, and then A, until the cluster is full. And we can see that finally A and B have an equal share of 66% of their dominant resource, which is what we expect.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标题文本"/>
          <p:cNvSpPr txBox="1"/>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正文级别 1…"/>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标题文本"/>
          <p:cNvSpPr txBox="1"/>
          <p:nvPr>
            <p:ph type="title"/>
          </p:nvPr>
        </p:nvSpPr>
        <p:spPr>
          <a:prstGeom prst="rect">
            <a:avLst/>
          </a:prstGeom>
        </p:spPr>
        <p:txBody>
          <a:bodyPr/>
          <a:lstStyle/>
          <a:p>
            <a:pPr/>
            <a:r>
              <a:t>标题文本</a:t>
            </a:r>
          </a:p>
        </p:txBody>
      </p:sp>
      <p:sp>
        <p:nvSpPr>
          <p:cNvPr id="93" name="正文级别 1…"/>
          <p:cNvSpPr txBox="1"/>
          <p:nvPr>
            <p:ph type="body" idx="1"/>
          </p:nvPr>
        </p:nvSpPr>
        <p:spPr>
          <a:prstGeom prst="rect">
            <a:avLst/>
          </a:prstGeom>
        </p:spPr>
        <p:txBody>
          <a:bodyPr anchor="t"/>
          <a:lstStyle>
            <a:lvl2pPr marL="723900" indent="-266700"/>
            <a:lvl3pPr marL="1234438" indent="-320038"/>
            <a:lvl4pPr marL="1727200" indent="-355600"/>
            <a:lvl5pPr marL="2184400" indent="-355600"/>
          </a:lstStyle>
          <a:p>
            <a:pPr/>
            <a:r>
              <a:t>正文级别 1</a:t>
            </a:r>
          </a:p>
          <a:p>
            <a:pPr lvl="1"/>
            <a:r>
              <a:t>正文级别 2</a:t>
            </a:r>
          </a:p>
          <a:p>
            <a:pPr lvl="2"/>
            <a:r>
              <a:t>正文级别 3</a:t>
            </a:r>
          </a:p>
          <a:p>
            <a:pPr lvl="3"/>
            <a:r>
              <a:t>正文级别 4</a:t>
            </a:r>
          </a:p>
          <a:p>
            <a:pPr lvl="4"/>
            <a:r>
              <a:t>正文级别 5</a:t>
            </a:r>
          </a:p>
        </p:txBody>
      </p:sp>
      <p:sp>
        <p:nvSpPr>
          <p:cNvPr id="9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标题文本"/>
          <p:cNvSpPr txBox="1"/>
          <p:nvPr>
            <p:ph type="title"/>
          </p:nvPr>
        </p:nvSpPr>
        <p:spPr>
          <a:xfrm>
            <a:off x="8724900" y="365125"/>
            <a:ext cx="2628900" cy="5811838"/>
          </a:xfrm>
          <a:prstGeom prst="rect">
            <a:avLst/>
          </a:prstGeom>
        </p:spPr>
        <p:txBody>
          <a:bodyPr/>
          <a:lstStyle/>
          <a:p>
            <a:pPr/>
            <a:r>
              <a:t>标题文本</a:t>
            </a:r>
          </a:p>
        </p:txBody>
      </p:sp>
      <p:sp>
        <p:nvSpPr>
          <p:cNvPr id="102" name="正文级别 1…"/>
          <p:cNvSpPr txBox="1"/>
          <p:nvPr>
            <p:ph type="body" idx="1"/>
          </p:nvPr>
        </p:nvSpPr>
        <p:spPr>
          <a:xfrm>
            <a:off x="838200" y="365125"/>
            <a:ext cx="7734300" cy="5811838"/>
          </a:xfrm>
          <a:prstGeom prst="rect">
            <a:avLst/>
          </a:prstGeom>
        </p:spPr>
        <p:txBody>
          <a:bodyPr anchor="t"/>
          <a:lstStyle>
            <a:lvl2pPr marL="723900" indent="-266700"/>
            <a:lvl3pPr marL="1234438" indent="-320038"/>
            <a:lvl4pPr marL="1727200" indent="-355600"/>
            <a:lvl5pPr marL="2184400" indent="-355600"/>
          </a:lstStyle>
          <a:p>
            <a:pPr/>
            <a:r>
              <a:t>正文级别 1</a:t>
            </a:r>
          </a:p>
          <a:p>
            <a:pPr lvl="1"/>
            <a:r>
              <a:t>正文级别 2</a:t>
            </a:r>
          </a:p>
          <a:p>
            <a:pPr lvl="2"/>
            <a:r>
              <a:t>正文级别 3</a:t>
            </a:r>
          </a:p>
          <a:p>
            <a:pPr lvl="3"/>
            <a:r>
              <a:t>正文级别 4</a:t>
            </a:r>
          </a:p>
          <a:p>
            <a:pPr lvl="4"/>
            <a:r>
              <a:t>正文级别 5</a:t>
            </a: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0" name="标题文本"/>
          <p:cNvSpPr txBox="1"/>
          <p:nvPr>
            <p:ph type="title"/>
          </p:nvPr>
        </p:nvSpPr>
        <p:spPr>
          <a:prstGeom prst="rect">
            <a:avLst/>
          </a:prstGeom>
        </p:spPr>
        <p:txBody>
          <a:bodyPr/>
          <a:lstStyle/>
          <a:p>
            <a:pPr/>
            <a:r>
              <a:t>标题文本</a:t>
            </a:r>
          </a:p>
        </p:txBody>
      </p:sp>
      <p:sp>
        <p:nvSpPr>
          <p:cNvPr id="111" name="正文级别 1…"/>
          <p:cNvSpPr txBox="1"/>
          <p:nvPr>
            <p:ph type="body" idx="1"/>
          </p:nvPr>
        </p:nvSpPr>
        <p:spPr>
          <a:prstGeom prst="rect">
            <a:avLst/>
          </a:prstGeom>
        </p:spPr>
        <p:txBody>
          <a:bodyPr/>
          <a:lstStyle>
            <a:lvl2pPr marL="723900" indent="-266700"/>
            <a:lvl3pPr marL="1234438" indent="-320038"/>
            <a:lvl4pPr marL="1727200" indent="-355600"/>
            <a:lvl5pPr marL="2184400" indent="-355600"/>
          </a:lstStyle>
          <a:p>
            <a:pPr/>
            <a:r>
              <a:t>正文级别 1</a:t>
            </a:r>
          </a:p>
          <a:p>
            <a:pPr lvl="1"/>
            <a:r>
              <a:t>正文级别 2</a:t>
            </a:r>
          </a:p>
          <a:p>
            <a:pPr lvl="2"/>
            <a:r>
              <a:t>正文级别 3</a:t>
            </a:r>
          </a:p>
          <a:p>
            <a:pPr lvl="3"/>
            <a:r>
              <a:t>正文级别 4</a:t>
            </a:r>
          </a:p>
          <a:p>
            <a:pPr lvl="4"/>
            <a:r>
              <a:t>正文级别 5</a:t>
            </a:r>
          </a:p>
        </p:txBody>
      </p:sp>
      <p:sp>
        <p:nvSpPr>
          <p:cNvPr id="11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9" name="标题文本"/>
          <p:cNvSpPr txBox="1"/>
          <p:nvPr>
            <p:ph type="title"/>
          </p:nvPr>
        </p:nvSpPr>
        <p:spPr>
          <a:prstGeom prst="rect">
            <a:avLst/>
          </a:prstGeom>
        </p:spPr>
        <p:txBody>
          <a:bodyPr/>
          <a:lstStyle/>
          <a:p>
            <a:pPr/>
            <a:r>
              <a:t>标题文本</a:t>
            </a:r>
          </a:p>
        </p:txBody>
      </p:sp>
      <p:sp>
        <p:nvSpPr>
          <p:cNvPr id="120" name="正文级别 1…"/>
          <p:cNvSpPr txBox="1"/>
          <p:nvPr>
            <p:ph type="body" idx="1"/>
          </p:nvPr>
        </p:nvSpPr>
        <p:spPr>
          <a:prstGeom prst="rect">
            <a:avLst/>
          </a:prstGeom>
        </p:spPr>
        <p:txBody>
          <a:bodyPr/>
          <a:lstStyle>
            <a:lvl2pPr marL="723900" indent="-266700"/>
            <a:lvl3pPr marL="1234438" indent="-320038"/>
            <a:lvl4pPr marL="1727200" indent="-355600"/>
            <a:lvl5pPr marL="2184400" indent="-355600"/>
          </a:lstStyle>
          <a:p>
            <a:pPr/>
            <a:r>
              <a:t>正文级别 1</a:t>
            </a:r>
          </a:p>
          <a:p>
            <a:pPr lvl="1"/>
            <a:r>
              <a:t>正文级别 2</a:t>
            </a:r>
          </a:p>
          <a:p>
            <a:pPr lvl="2"/>
            <a:r>
              <a:t>正文级别 3</a:t>
            </a:r>
          </a:p>
          <a:p>
            <a:pPr lvl="3"/>
            <a:r>
              <a:t>正文级别 4</a:t>
            </a:r>
          </a:p>
          <a:p>
            <a:pPr lvl="4"/>
            <a:r>
              <a:t>正文级别 5</a:t>
            </a:r>
          </a:p>
        </p:txBody>
      </p:sp>
      <p:sp>
        <p:nvSpPr>
          <p:cNvPr id="12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28" name="标题文本"/>
          <p:cNvSpPr txBox="1"/>
          <p:nvPr>
            <p:ph type="title"/>
          </p:nvPr>
        </p:nvSpPr>
        <p:spPr>
          <a:prstGeom prst="rect">
            <a:avLst/>
          </a:prstGeom>
        </p:spPr>
        <p:txBody>
          <a:bodyPr/>
          <a:lstStyle/>
          <a:p>
            <a:pPr/>
            <a:r>
              <a:t>标题文本</a:t>
            </a:r>
          </a:p>
        </p:txBody>
      </p:sp>
      <p:sp>
        <p:nvSpPr>
          <p:cNvPr id="129" name="正文级别 1…"/>
          <p:cNvSpPr txBox="1"/>
          <p:nvPr>
            <p:ph type="body" idx="1"/>
          </p:nvPr>
        </p:nvSpPr>
        <p:spPr>
          <a:prstGeom prst="rect">
            <a:avLst/>
          </a:prstGeom>
        </p:spPr>
        <p:txBody>
          <a:bodyPr/>
          <a:lstStyle>
            <a:lvl2pPr marL="723900" indent="-266700"/>
            <a:lvl3pPr marL="1234438" indent="-320038"/>
            <a:lvl4pPr marL="1727200" indent="-355600"/>
            <a:lvl5pPr marL="2184400" indent="-355600"/>
          </a:lstStyle>
          <a:p>
            <a:pPr/>
            <a:r>
              <a:t>正文级别 1</a:t>
            </a:r>
          </a:p>
          <a:p>
            <a:pPr lvl="1"/>
            <a:r>
              <a:t>正文级别 2</a:t>
            </a:r>
          </a:p>
          <a:p>
            <a:pPr lvl="2"/>
            <a:r>
              <a:t>正文级别 3</a:t>
            </a:r>
          </a:p>
          <a:p>
            <a:pPr lvl="3"/>
            <a:r>
              <a:t>正文级别 4</a:t>
            </a:r>
          </a:p>
          <a:p>
            <a:pPr lvl="4"/>
            <a:r>
              <a:t>正文级别 5</a:t>
            </a:r>
          </a:p>
        </p:txBody>
      </p:sp>
      <p:sp>
        <p:nvSpPr>
          <p:cNvPr id="13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137" name="标题文本"/>
          <p:cNvSpPr txBox="1"/>
          <p:nvPr>
            <p:ph type="title"/>
          </p:nvPr>
        </p:nvSpPr>
        <p:spPr>
          <a:xfrm>
            <a:off x="839787" y="457200"/>
            <a:ext cx="3932240" cy="1600200"/>
          </a:xfrm>
          <a:prstGeom prst="rect">
            <a:avLst/>
          </a:prstGeom>
        </p:spPr>
        <p:txBody>
          <a:bodyPr anchor="b"/>
          <a:lstStyle>
            <a:lvl1pPr>
              <a:defRPr sz="3200"/>
            </a:lvl1pPr>
          </a:lstStyle>
          <a:p>
            <a:pPr/>
            <a:r>
              <a:t>标题文本</a:t>
            </a:r>
          </a:p>
        </p:txBody>
      </p:sp>
      <p:sp>
        <p:nvSpPr>
          <p:cNvPr id="138" name="图像"/>
          <p:cNvSpPr/>
          <p:nvPr>
            <p:ph type="pic" sz="half" idx="13"/>
          </p:nvPr>
        </p:nvSpPr>
        <p:spPr>
          <a:xfrm>
            <a:off x="5183187" y="987425"/>
            <a:ext cx="6172202" cy="4873625"/>
          </a:xfrm>
          <a:prstGeom prst="rect">
            <a:avLst/>
          </a:prstGeom>
        </p:spPr>
        <p:txBody>
          <a:bodyPr lIns="91439" tIns="45719" rIns="91439" bIns="45719" anchor="t">
            <a:noAutofit/>
          </a:bodyPr>
          <a:lstStyle/>
          <a:p>
            <a:pPr/>
          </a:p>
        </p:txBody>
      </p:sp>
      <p:sp>
        <p:nvSpPr>
          <p:cNvPr id="139" name="正文级别 1…"/>
          <p:cNvSpPr txBox="1"/>
          <p:nvPr>
            <p:ph type="body" sz="quarter" idx="1"/>
          </p:nvPr>
        </p:nvSpPr>
        <p:spPr>
          <a:xfrm>
            <a:off x="839787" y="2057400"/>
            <a:ext cx="3932240" cy="3811588"/>
          </a:xfrm>
          <a:prstGeom prst="rect">
            <a:avLst/>
          </a:prstGeom>
        </p:spPr>
        <p:txBody>
          <a:bodyPr anchor="t"/>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1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147" name="标题文本"/>
          <p:cNvSpPr txBox="1"/>
          <p:nvPr>
            <p:ph type="title"/>
          </p:nvPr>
        </p:nvSpPr>
        <p:spPr>
          <a:xfrm>
            <a:off x="415599" y="593366"/>
            <a:ext cx="11360802" cy="763602"/>
          </a:xfrm>
          <a:prstGeom prst="rect">
            <a:avLst/>
          </a:prstGeom>
        </p:spPr>
        <p:txBody>
          <a:bodyPr lIns="121899" tIns="121899" rIns="121899" bIns="121899" anchor="t"/>
          <a:lstStyle>
            <a:lvl1pPr defTabSz="1219200">
              <a:lnSpc>
                <a:spcPct val="100000"/>
              </a:lnSpc>
              <a:defRPr sz="3600">
                <a:latin typeface="Arial"/>
                <a:ea typeface="Arial"/>
                <a:cs typeface="Arial"/>
                <a:sym typeface="Arial"/>
              </a:defRPr>
            </a:lvl1pPr>
          </a:lstStyle>
          <a:p>
            <a:pPr/>
            <a:r>
              <a:t>标题文本</a:t>
            </a:r>
          </a:p>
        </p:txBody>
      </p:sp>
      <p:sp>
        <p:nvSpPr>
          <p:cNvPr id="148" name="正文级别 1…"/>
          <p:cNvSpPr txBox="1"/>
          <p:nvPr>
            <p:ph type="body" idx="1"/>
          </p:nvPr>
        </p:nvSpPr>
        <p:spPr>
          <a:xfrm>
            <a:off x="415599" y="1536633"/>
            <a:ext cx="11360802" cy="4555202"/>
          </a:xfrm>
          <a:prstGeom prst="rect">
            <a:avLst/>
          </a:prstGeom>
        </p:spPr>
        <p:txBody>
          <a:bodyPr lIns="121899" tIns="121899" rIns="121899" bIns="121899" anchor="t"/>
          <a:lstStyle>
            <a:lvl1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1pPr>
            <a:lvl2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2pPr>
            <a:lvl3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3pPr>
            <a:lvl4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4pPr>
            <a:lvl5pPr marL="0" indent="0" defTabSz="1219200">
              <a:lnSpc>
                <a:spcPct val="115000"/>
              </a:lnSpc>
              <a:spcBef>
                <a:spcPts val="2100"/>
              </a:spcBef>
              <a:buClr>
                <a:srgbClr val="595959"/>
              </a:buClr>
              <a:buFontTx/>
              <a:buChar char="○"/>
              <a:defRPr sz="2400">
                <a:solidFill>
                  <a:srgbClr val="595959"/>
                </a:solidFill>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49" name="幻灯片编号"/>
          <p:cNvSpPr txBox="1"/>
          <p:nvPr>
            <p:ph type="sldNum" sz="quarter" idx="2"/>
          </p:nvPr>
        </p:nvSpPr>
        <p:spPr>
          <a:xfrm>
            <a:off x="11602196" y="6271715"/>
            <a:ext cx="426014" cy="416613"/>
          </a:xfrm>
          <a:prstGeom prst="rect">
            <a:avLst/>
          </a:prstGeom>
        </p:spPr>
        <p:txBody>
          <a:bodyPr lIns="121899" tIns="121899" rIns="121899" bIns="121899"/>
          <a:lstStyle>
            <a:lvl1pPr defTabSz="1219200">
              <a:defRPr>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标题文本"/>
          <p:cNvSpPr txBox="1"/>
          <p:nvPr>
            <p:ph type="title"/>
          </p:nvPr>
        </p:nvSpPr>
        <p:spPr>
          <a:prstGeom prst="rect">
            <a:avLst/>
          </a:prstGeom>
        </p:spPr>
        <p:txBody>
          <a:bodyPr/>
          <a:lstStyle/>
          <a:p>
            <a:pPr/>
            <a:r>
              <a:t>标题文本</a:t>
            </a:r>
          </a:p>
        </p:txBody>
      </p:sp>
      <p:sp>
        <p:nvSpPr>
          <p:cNvPr id="21"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标题文本"/>
          <p:cNvSpPr txBox="1"/>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正文级别 1…"/>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标题文本"/>
          <p:cNvSpPr txBox="1"/>
          <p:nvPr>
            <p:ph type="title"/>
          </p:nvPr>
        </p:nvSpPr>
        <p:spPr>
          <a:prstGeom prst="rect">
            <a:avLst/>
          </a:prstGeom>
        </p:spPr>
        <p:txBody>
          <a:bodyPr/>
          <a:lstStyle/>
          <a:p>
            <a:pPr/>
            <a:r>
              <a:t>标题文本</a:t>
            </a:r>
          </a:p>
        </p:txBody>
      </p:sp>
      <p:sp>
        <p:nvSpPr>
          <p:cNvPr id="39" name="正文级别 1…"/>
          <p:cNvSpPr txBox="1"/>
          <p:nvPr>
            <p:ph type="body" sz="half" idx="1"/>
          </p:nvPr>
        </p:nvSpPr>
        <p:spPr>
          <a:xfrm>
            <a:off x="838200" y="1825625"/>
            <a:ext cx="5181600" cy="4351338"/>
          </a:xfrm>
          <a:prstGeom prst="rect">
            <a:avLst/>
          </a:prstGeom>
        </p:spPr>
        <p:txBody>
          <a:bodyPr anchor="t"/>
          <a:lstStyle>
            <a:lvl2pPr marL="723900" indent="-266700"/>
            <a:lvl3pPr marL="1234438" indent="-320038"/>
            <a:lvl4pPr marL="1727200" indent="-355600"/>
            <a:lvl5pPr marL="2184400" indent="-355600"/>
          </a:lstStyle>
          <a:p>
            <a:pPr/>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标题文本"/>
          <p:cNvSpPr txBox="1"/>
          <p:nvPr>
            <p:ph type="title"/>
          </p:nvPr>
        </p:nvSpPr>
        <p:spPr>
          <a:xfrm>
            <a:off x="839787" y="365125"/>
            <a:ext cx="10515601" cy="1325563"/>
          </a:xfrm>
          <a:prstGeom prst="rect">
            <a:avLst/>
          </a:prstGeom>
        </p:spPr>
        <p:txBody>
          <a:bodyPr/>
          <a:lstStyle/>
          <a:p>
            <a:pPr/>
            <a:r>
              <a:t>标题文本</a:t>
            </a:r>
          </a:p>
        </p:txBody>
      </p:sp>
      <p:sp>
        <p:nvSpPr>
          <p:cNvPr id="48" name="正文级别 1…"/>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矩形"/>
          <p:cNvSpPr/>
          <p:nvPr>
            <p:ph type="body" sz="quarter" idx="13"/>
          </p:nvPr>
        </p:nvSpPr>
        <p:spPr>
          <a:xfrm>
            <a:off x="6172200" y="1681163"/>
            <a:ext cx="5183188" cy="823914"/>
          </a:xfrm>
          <a:prstGeom prst="rect">
            <a:avLst/>
          </a:prstGeom>
        </p:spPr>
        <p:txBody>
          <a:bodyPr anchor="b"/>
          <a:lstStyle/>
          <a:p>
            <a:pPr/>
          </a:p>
        </p:txBody>
      </p:sp>
      <p:sp>
        <p:nvSpPr>
          <p:cNvPr id="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标题文本"/>
          <p:cNvSpPr txBox="1"/>
          <p:nvPr>
            <p:ph type="title"/>
          </p:nvPr>
        </p:nvSpPr>
        <p:spPr>
          <a:prstGeom prst="rect">
            <a:avLst/>
          </a:prstGeom>
        </p:spPr>
        <p:txBody>
          <a:bodyPr/>
          <a:lstStyle/>
          <a:p>
            <a:pPr/>
            <a:r>
              <a:t>标题文本</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标题文本"/>
          <p:cNvSpPr txBox="1"/>
          <p:nvPr>
            <p:ph type="title"/>
          </p:nvPr>
        </p:nvSpPr>
        <p:spPr>
          <a:xfrm>
            <a:off x="839787" y="457200"/>
            <a:ext cx="3932240" cy="1600200"/>
          </a:xfrm>
          <a:prstGeom prst="rect">
            <a:avLst/>
          </a:prstGeom>
        </p:spPr>
        <p:txBody>
          <a:bodyPr anchor="b"/>
          <a:lstStyle>
            <a:lvl1pPr>
              <a:defRPr sz="3200"/>
            </a:lvl1pPr>
          </a:lstStyle>
          <a:p>
            <a:pPr/>
            <a:r>
              <a:t>标题文本</a:t>
            </a:r>
          </a:p>
        </p:txBody>
      </p:sp>
      <p:sp>
        <p:nvSpPr>
          <p:cNvPr id="73" name="正文级别 1…"/>
          <p:cNvSpPr txBox="1"/>
          <p:nvPr>
            <p:ph type="body" sz="half" idx="1"/>
          </p:nvPr>
        </p:nvSpPr>
        <p:spPr>
          <a:xfrm>
            <a:off x="5183187" y="987425"/>
            <a:ext cx="6172202" cy="4873625"/>
          </a:xfrm>
          <a:prstGeom prst="rect">
            <a:avLst/>
          </a:prstGeom>
        </p:spPr>
        <p:txBody>
          <a:bodyPr anchor="t"/>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4" name="矩形"/>
          <p:cNvSpPr/>
          <p:nvPr>
            <p:ph type="body" sz="quarter" idx="13"/>
          </p:nvPr>
        </p:nvSpPr>
        <p:spPr>
          <a:xfrm>
            <a:off x="839787" y="2057400"/>
            <a:ext cx="3932238" cy="3811588"/>
          </a:xfrm>
          <a:prstGeom prst="rect">
            <a:avLst/>
          </a:prstGeom>
        </p:spPr>
        <p:txBody>
          <a:bodyPr anchor="t"/>
          <a:lstStyle/>
          <a:p>
            <a:pPr/>
          </a:p>
        </p:txBody>
      </p:sp>
      <p:sp>
        <p:nvSpPr>
          <p:cNvPr id="7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标题文本"/>
          <p:cNvSpPr txBox="1"/>
          <p:nvPr>
            <p:ph type="title"/>
          </p:nvPr>
        </p:nvSpPr>
        <p:spPr>
          <a:xfrm>
            <a:off x="839787" y="457200"/>
            <a:ext cx="3932240" cy="1600200"/>
          </a:xfrm>
          <a:prstGeom prst="rect">
            <a:avLst/>
          </a:prstGeom>
        </p:spPr>
        <p:txBody>
          <a:bodyPr anchor="b"/>
          <a:lstStyle>
            <a:lvl1pPr>
              <a:defRPr sz="3200"/>
            </a:lvl1pPr>
          </a:lstStyle>
          <a:p>
            <a:pPr/>
            <a:r>
              <a:t>标题文本</a:t>
            </a:r>
          </a:p>
        </p:txBody>
      </p:sp>
      <p:sp>
        <p:nvSpPr>
          <p:cNvPr id="83" name="图像"/>
          <p:cNvSpPr/>
          <p:nvPr>
            <p:ph type="pic" sz="half" idx="13"/>
          </p:nvPr>
        </p:nvSpPr>
        <p:spPr>
          <a:xfrm>
            <a:off x="5183187" y="987425"/>
            <a:ext cx="6172202" cy="4873625"/>
          </a:xfrm>
          <a:prstGeom prst="rect">
            <a:avLst/>
          </a:prstGeom>
        </p:spPr>
        <p:txBody>
          <a:bodyPr lIns="91439" tIns="45719" rIns="91439" bIns="45719" anchor="t">
            <a:noAutofit/>
          </a:bodyPr>
          <a:lstStyle/>
          <a:p>
            <a:pPr/>
          </a:p>
        </p:txBody>
      </p:sp>
      <p:sp>
        <p:nvSpPr>
          <p:cNvPr id="84" name="正文级别 1…"/>
          <p:cNvSpPr txBox="1"/>
          <p:nvPr>
            <p:ph type="body" sz="quarter" idx="1"/>
          </p:nvPr>
        </p:nvSpPr>
        <p:spPr>
          <a:xfrm>
            <a:off x="839787" y="2057400"/>
            <a:ext cx="3932240" cy="3811588"/>
          </a:xfrm>
          <a:prstGeom prst="rect">
            <a:avLst/>
          </a:prstGeom>
        </p:spPr>
        <p:txBody>
          <a:bodyPr anchor="t"/>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8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标题文本</a:t>
            </a:r>
          </a:p>
        </p:txBody>
      </p:sp>
      <p:sp>
        <p:nvSpPr>
          <p:cNvPr id="3" name="正文级别 1…"/>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097262" y="6404293"/>
            <a:ext cx="256539"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Gill Sans Light"/>
                <a:ea typeface="Gill Sans Light"/>
                <a:cs typeface="Gill Sans Light"/>
                <a:sym typeface="Gill Sans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Gill Sans"/>
          <a:ea typeface="Gill Sans"/>
          <a:cs typeface="Gill Sans"/>
          <a:sym typeface="Gill Sans"/>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1pPr>
      <a:lvl2pPr marL="768350" marR="0" indent="-31115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2pPr>
      <a:lvl3pPr marL="1321722" marR="0" indent="-407322"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3pPr>
      <a:lvl4pPr marL="1869439" marR="0" indent="-4978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4pPr>
      <a:lvl5pPr marL="2381955" marR="0" indent="-553155"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Gill Sans"/>
          <a:ea typeface="Gill Sans"/>
          <a:cs typeface="Gill Sans"/>
          <a:sym typeface="Gill Sa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mesos.apache.org/documentation/latest/architecture/"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hyperlink" Target="https://hortonworks.com/blog/apache-hadoop-yarn-background-and-an-overview" TargetMode="Externa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hyperlink" Target="http://mesos.apache.org/documentation/latest/architecture/" TargetMode="Externa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hyperlink" Target="https://www.usenix.org/system/files/conference/osdi16/osdi16-grandl-altruistic.pdf" TargetMode="Externa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0.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1.png"/><Relationship Id="rId3" Type="http://schemas.openxmlformats.org/officeDocument/2006/relationships/image" Target="../media/image2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3.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2.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EECS 598 – F17"/>
          <p:cNvSpPr txBox="1"/>
          <p:nvPr/>
        </p:nvSpPr>
        <p:spPr>
          <a:xfrm>
            <a:off x="4038600" y="6404291"/>
            <a:ext cx="4114800" cy="269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Gill Sans Light"/>
                <a:ea typeface="Gill Sans Light"/>
                <a:cs typeface="Gill Sans Light"/>
                <a:sym typeface="Gill Sans Light"/>
              </a:defRPr>
            </a:lvl1pPr>
          </a:lstStyle>
          <a:p>
            <a:pPr/>
            <a:r>
              <a:t>EECS 598 – F17</a:t>
            </a:r>
          </a:p>
        </p:txBody>
      </p:sp>
      <p:sp>
        <p:nvSpPr>
          <p:cNvPr id="159" name="Dominant Resource Fairness: Fair Allocation of Multiple Resource Types"/>
          <p:cNvSpPr txBox="1"/>
          <p:nvPr>
            <p:ph type="ctrTitle"/>
          </p:nvPr>
        </p:nvSpPr>
        <p:spPr>
          <a:prstGeom prst="rect">
            <a:avLst/>
          </a:prstGeom>
        </p:spPr>
        <p:txBody>
          <a:bodyPr/>
          <a:lstStyle>
            <a:lvl1pPr defTabSz="850391">
              <a:defRPr sz="5500"/>
            </a:lvl1pPr>
          </a:lstStyle>
          <a:p>
            <a:pPr/>
            <a:r>
              <a:t>Dominant Resource Fairness: Fair Allocation of Multiple Resource Types</a:t>
            </a:r>
          </a:p>
        </p:txBody>
      </p:sp>
      <p:sp>
        <p:nvSpPr>
          <p:cNvPr id="160" name="Ali Ghodsi, Matei Zaharia, Benjamin Hindman,  Andy Konwinski, Scott Shenker, Ion Stoica…"/>
          <p:cNvSpPr txBox="1"/>
          <p:nvPr>
            <p:ph type="subTitle" sz="quarter" idx="1"/>
          </p:nvPr>
        </p:nvSpPr>
        <p:spPr>
          <a:xfrm>
            <a:off x="1524000" y="3602037"/>
            <a:ext cx="9144000" cy="1655762"/>
          </a:xfrm>
          <a:prstGeom prst="rect">
            <a:avLst/>
          </a:prstGeom>
        </p:spPr>
        <p:txBody>
          <a:bodyPr/>
          <a:lstStyle/>
          <a:p>
            <a:pPr defTabSz="676655">
              <a:spcBef>
                <a:spcPts val="700"/>
              </a:spcBef>
              <a:defRPr sz="1700"/>
            </a:pPr>
            <a:r>
              <a:t>Ali Ghodsi, Matei Zaharia, Benjamin Hindman,  Andy Konwinski, Scott Shenker, Ion Stoica</a:t>
            </a:r>
          </a:p>
          <a:p>
            <a:pPr defTabSz="676655">
              <a:spcBef>
                <a:spcPts val="700"/>
              </a:spcBef>
              <a:defRPr sz="1700"/>
            </a:pPr>
            <a:r>
              <a:t>University of California, Berkeley</a:t>
            </a:r>
          </a:p>
          <a:p>
            <a:pPr defTabSz="676655">
              <a:spcBef>
                <a:spcPts val="700"/>
              </a:spcBef>
              <a:defRPr sz="1700"/>
            </a:pPr>
            <a:r>
              <a:t>(NSDI’11)</a:t>
            </a:r>
          </a:p>
          <a:p>
            <a:pPr defTabSz="676655">
              <a:spcBef>
                <a:spcPts val="700"/>
              </a:spcBef>
              <a:defRPr sz="1700"/>
            </a:pPr>
            <a:r>
              <a:t> </a:t>
            </a:r>
          </a:p>
          <a:p>
            <a:pPr defTabSz="676655">
              <a:spcBef>
                <a:spcPts val="700"/>
              </a:spcBef>
              <a:defRPr i="1" sz="1700"/>
            </a:pPr>
            <a:r>
              <a:t>Presented by Fan Lai, Henry Singer, and Hasan Al Maruf </a:t>
            </a:r>
          </a:p>
        </p:txBody>
      </p:sp>
      <p:sp>
        <p:nvSpPr>
          <p:cNvPr id="161" name="幻灯片编号"/>
          <p:cNvSpPr txBox="1"/>
          <p:nvPr>
            <p:ph type="sldNum" sz="quarter" idx="4294967295"/>
          </p:nvPr>
        </p:nvSpPr>
        <p:spPr>
          <a:xfrm>
            <a:off x="11173458" y="6404291"/>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Comparison Between Three Allocation"/>
          <p:cNvSpPr txBox="1"/>
          <p:nvPr>
            <p:ph type="title"/>
          </p:nvPr>
        </p:nvSpPr>
        <p:spPr>
          <a:prstGeom prst="rect">
            <a:avLst/>
          </a:prstGeom>
        </p:spPr>
        <p:txBody>
          <a:bodyPr/>
          <a:lstStyle/>
          <a:p>
            <a:pPr/>
            <a:r>
              <a:t>Comparison Between Three Allocation</a:t>
            </a:r>
          </a:p>
        </p:txBody>
      </p:sp>
      <p:sp>
        <p:nvSpPr>
          <p:cNvPr id="265" name="幻灯片编号"/>
          <p:cNvSpPr txBox="1"/>
          <p:nvPr>
            <p:ph type="sldNum" sz="quarter" idx="4294967295"/>
          </p:nvPr>
        </p:nvSpPr>
        <p:spPr>
          <a:xfrm>
            <a:off x="11097259" y="6404291"/>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66" name="表格"/>
          <p:cNvGraphicFramePr/>
          <p:nvPr/>
        </p:nvGraphicFramePr>
        <p:xfrm>
          <a:off x="1923320" y="2174875"/>
          <a:ext cx="8079317" cy="317500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651000"/>
                <a:gridCol w="1524000"/>
                <a:gridCol w="2452158"/>
                <a:gridCol w="2452158"/>
              </a:tblGrid>
              <a:tr h="793750">
                <a:tc>
                  <a:txBody>
                    <a:bodyPr/>
                    <a:lstStyle/>
                    <a:p>
                      <a:pPr algn="ctr">
                        <a:defRPr sz="1800">
                          <a:sym typeface="Calibri"/>
                        </a:defRPr>
                      </a:pPr>
                    </a:p>
                  </a:txBody>
                  <a:tcPr marL="0" marR="0" marT="0" marB="0" anchor="ctr" anchorCtr="0" horzOverflow="overflow"/>
                </a:tc>
                <a:tc>
                  <a:txBody>
                    <a:bodyPr/>
                    <a:lstStyle/>
                    <a:p>
                      <a:pPr algn="ctr">
                        <a:defRPr b="0" sz="1800">
                          <a:solidFill>
                            <a:srgbClr val="000000"/>
                          </a:solidFill>
                        </a:defRPr>
                      </a:pPr>
                      <a:r>
                        <a:rPr b="1">
                          <a:solidFill>
                            <a:srgbClr val="FFFFFF"/>
                          </a:solidFill>
                          <a:sym typeface="Calibri"/>
                        </a:rPr>
                        <a:t>Objective</a:t>
                      </a:r>
                    </a:p>
                  </a:txBody>
                  <a:tcPr marL="0" marR="0" marT="0" marB="0" anchor="ctr" anchorCtr="0" horzOverflow="overflow"/>
                </a:tc>
                <a:tc>
                  <a:txBody>
                    <a:bodyPr/>
                    <a:lstStyle/>
                    <a:p>
                      <a:pPr algn="ctr">
                        <a:defRPr b="0" sz="1800">
                          <a:solidFill>
                            <a:srgbClr val="000000"/>
                          </a:solidFill>
                        </a:defRPr>
                      </a:pPr>
                      <a:r>
                        <a:rPr b="1">
                          <a:solidFill>
                            <a:srgbClr val="FFFFFF"/>
                          </a:solidFill>
                          <a:sym typeface="Calibri"/>
                        </a:rPr>
                        <a:t>Particular Constraint</a:t>
                      </a:r>
                    </a:p>
                  </a:txBody>
                  <a:tcPr marL="0" marR="0" marT="0" marB="0" anchor="ctr" anchorCtr="0" horzOverflow="overflow"/>
                </a:tc>
                <a:tc>
                  <a:txBody>
                    <a:bodyPr/>
                    <a:lstStyle/>
                    <a:p>
                      <a:pPr algn="ctr">
                        <a:defRPr b="0" sz="1800">
                          <a:solidFill>
                            <a:srgbClr val="000000"/>
                          </a:solidFill>
                        </a:defRPr>
                      </a:pPr>
                      <a:r>
                        <a:rPr b="1">
                          <a:solidFill>
                            <a:srgbClr val="FFFFFF"/>
                          </a:solidFill>
                          <a:sym typeface="Calibri"/>
                        </a:rPr>
                        <a:t>Comment</a:t>
                      </a:r>
                    </a:p>
                  </a:txBody>
                  <a:tcPr marL="0" marR="0" marT="0" marB="0" anchor="ctr" anchorCtr="0" horzOverflow="overflow"/>
                </a:tc>
              </a:tr>
              <a:tr h="793750">
                <a:tc>
                  <a:txBody>
                    <a:bodyPr/>
                    <a:lstStyle/>
                    <a:p>
                      <a:pPr algn="ctr">
                        <a:defRPr b="0" sz="1800">
                          <a:solidFill>
                            <a:srgbClr val="000000"/>
                          </a:solidFill>
                        </a:defRPr>
                      </a:pPr>
                      <a:r>
                        <a:rPr b="1">
                          <a:solidFill>
                            <a:srgbClr val="FFFFFF"/>
                          </a:solidFill>
                          <a:sym typeface="Calibri"/>
                        </a:rPr>
                        <a:t>DRF</a:t>
                      </a:r>
                    </a:p>
                  </a:txBody>
                  <a:tcPr marL="0" marR="0" marT="0" marB="0" anchor="ctr" anchorCtr="0" horzOverflow="overflow"/>
                </a:tc>
                <a:tc>
                  <a:txBody>
                    <a:bodyPr/>
                    <a:lstStyle/>
                    <a:p>
                      <a:pPr algn="ctr">
                        <a:defRPr sz="1800"/>
                      </a:pPr>
                      <a:r>
                        <a:rPr>
                          <a:sym typeface="Calibri"/>
                        </a:rPr>
                        <a:t>max(x, y)</a:t>
                      </a:r>
                    </a:p>
                  </a:txBody>
                  <a:tcPr marL="0" marR="0" marT="0" marB="0" anchor="ctr" anchorCtr="0" horzOverflow="overflow"/>
                </a:tc>
                <a:tc>
                  <a:txBody>
                    <a:bodyPr/>
                    <a:lstStyle/>
                    <a:p>
                      <a:pPr algn="ctr">
                        <a:defRPr sz="1800"/>
                      </a:pPr>
                      <a:r>
                        <a:rPr>
                          <a:sym typeface="Calibri"/>
                        </a:rPr>
                        <a:t>(2x/9) = (y/3)</a:t>
                      </a:r>
                    </a:p>
                  </a:txBody>
                  <a:tcPr marL="0" marR="0" marT="0" marB="0" anchor="ctr" anchorCtr="0" horzOverflow="overflow"/>
                </a:tc>
                <a:tc>
                  <a:txBody>
                    <a:bodyPr/>
                    <a:lstStyle/>
                    <a:p>
                      <a:pPr algn="ctr">
                        <a:defRPr sz="1800">
                          <a:sym typeface="Calibri"/>
                        </a:defRPr>
                      </a:pPr>
                      <a:r>
                        <a:t>Equalize </a:t>
                      </a:r>
                      <a:r>
                        <a:rPr>
                          <a:solidFill>
                            <a:srgbClr val="FF0000"/>
                          </a:solidFill>
                        </a:rPr>
                        <a:t>dominant</a:t>
                      </a:r>
                      <a:r>
                        <a:t> shares</a:t>
                      </a:r>
                    </a:p>
                  </a:txBody>
                  <a:tcPr marL="0" marR="0" marT="0" marB="0" anchor="ctr" anchorCtr="0" horzOverflow="overflow"/>
                </a:tc>
              </a:tr>
              <a:tr h="793750">
                <a:tc>
                  <a:txBody>
                    <a:bodyPr/>
                    <a:lstStyle/>
                    <a:p>
                      <a:pPr algn="ctr">
                        <a:defRPr b="0" sz="1800">
                          <a:solidFill>
                            <a:srgbClr val="000000"/>
                          </a:solidFill>
                        </a:defRPr>
                      </a:pPr>
                      <a:r>
                        <a:rPr b="1">
                          <a:solidFill>
                            <a:srgbClr val="FFFFFF"/>
                          </a:solidFill>
                          <a:sym typeface="Calibri"/>
                        </a:rPr>
                        <a:t>Asset Fairnes</a:t>
                      </a:r>
                    </a:p>
                  </a:txBody>
                  <a:tcPr marL="0" marR="0" marT="0" marB="0" anchor="ctr" anchorCtr="0" horzOverflow="overflow"/>
                </a:tc>
                <a:tc>
                  <a:txBody>
                    <a:bodyPr/>
                    <a:lstStyle/>
                    <a:p>
                      <a:pPr algn="ctr">
                        <a:defRPr sz="1800"/>
                      </a:pPr>
                      <a:r>
                        <a:rPr>
                          <a:sym typeface="Calibri"/>
                        </a:rPr>
                        <a:t>max(x, y)</a:t>
                      </a:r>
                    </a:p>
                  </a:txBody>
                  <a:tcPr marL="0" marR="0" marT="0" marB="0" anchor="ctr" anchorCtr="0" horzOverflow="overflow"/>
                </a:tc>
                <a:tc>
                  <a:txBody>
                    <a:bodyPr/>
                    <a:lstStyle/>
                    <a:p>
                      <a:pPr algn="ctr">
                        <a:defRPr sz="1800"/>
                      </a:pPr>
                      <a:r>
                        <a:rPr>
                          <a:sym typeface="Calibri"/>
                        </a:rPr>
                        <a:t>6x = 7y</a:t>
                      </a:r>
                    </a:p>
                  </a:txBody>
                  <a:tcPr marL="0" marR="0" marT="0" marB="0" anchor="ctr" anchorCtr="0" horzOverflow="overflow"/>
                </a:tc>
                <a:tc>
                  <a:txBody>
                    <a:bodyPr/>
                    <a:lstStyle/>
                    <a:p>
                      <a:pPr algn="ctr">
                        <a:defRPr sz="1800">
                          <a:sym typeface="Calibri"/>
                        </a:defRPr>
                      </a:pPr>
                      <a:r>
                        <a:t>Equalize</a:t>
                      </a:r>
                      <a:r>
                        <a:rPr>
                          <a:solidFill>
                            <a:srgbClr val="FF0000"/>
                          </a:solidFill>
                        </a:rPr>
                        <a:t> sum</a:t>
                      </a:r>
                      <a:r>
                        <a:t> of resource shares</a:t>
                      </a:r>
                    </a:p>
                  </a:txBody>
                  <a:tcPr marL="0" marR="0" marT="0" marB="0" anchor="ctr" anchorCtr="0" horzOverflow="overflow"/>
                </a:tc>
              </a:tr>
              <a:tr h="793750">
                <a:tc>
                  <a:txBody>
                    <a:bodyPr/>
                    <a:lstStyle/>
                    <a:p>
                      <a:pPr algn="ctr">
                        <a:defRPr b="0" sz="1800">
                          <a:solidFill>
                            <a:srgbClr val="000000"/>
                          </a:solidFill>
                        </a:defRPr>
                      </a:pPr>
                      <a:r>
                        <a:rPr b="1">
                          <a:solidFill>
                            <a:srgbClr val="FFFFFF"/>
                          </a:solidFill>
                          <a:sym typeface="Calibri"/>
                        </a:rPr>
                        <a:t>CEEI</a:t>
                      </a:r>
                    </a:p>
                  </a:txBody>
                  <a:tcPr marL="0" marR="0" marT="0" marB="0" anchor="ctr" anchorCtr="0" horzOverflow="overflow"/>
                </a:tc>
                <a:tc>
                  <a:txBody>
                    <a:bodyPr/>
                    <a:lstStyle/>
                    <a:p>
                      <a:pPr algn="ctr">
                        <a:defRPr sz="1800">
                          <a:sym typeface="Calibri"/>
                        </a:defRPr>
                      </a:pPr>
                      <a:r>
                        <a:t>max(x </a:t>
                      </a:r>
                      <a:r>
                        <a:rPr>
                          <a:latin typeface="Gill Sans"/>
                          <a:ea typeface="Gill Sans"/>
                          <a:cs typeface="Gill Sans"/>
                          <a:sym typeface="Gill Sans"/>
                        </a:rPr>
                        <a:t>• </a:t>
                      </a:r>
                      <a:r>
                        <a:t>y) </a:t>
                      </a:r>
                    </a:p>
                  </a:txBody>
                  <a:tcPr marL="0" marR="0" marT="0" marB="0" anchor="ctr" anchorCtr="0" horzOverflow="overflow"/>
                </a:tc>
                <a:tc>
                  <a:txBody>
                    <a:bodyPr/>
                    <a:lstStyle/>
                    <a:p>
                      <a:pPr algn="ctr">
                        <a:defRPr sz="1800"/>
                      </a:pPr>
                      <a:r>
                        <a:rPr>
                          <a:sym typeface="Calibri"/>
                        </a:rPr>
                        <a:t>N/A</a:t>
                      </a:r>
                    </a:p>
                  </a:txBody>
                  <a:tcPr marL="0" marR="0" marT="0" marB="0" anchor="ctr" anchorCtr="0" horzOverflow="overflow"/>
                </a:tc>
                <a:tc>
                  <a:txBody>
                    <a:bodyPr/>
                    <a:lstStyle/>
                    <a:p>
                      <a:pPr algn="ctr">
                        <a:defRPr sz="1800"/>
                      </a:pPr>
                      <a:r>
                        <a:rPr>
                          <a:sym typeface="Calibri"/>
                        </a:rPr>
                        <a:t>Every resource is allocated</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Comparison"/>
          <p:cNvSpPr txBox="1"/>
          <p:nvPr>
            <p:ph type="title"/>
          </p:nvPr>
        </p:nvSpPr>
        <p:spPr>
          <a:prstGeom prst="rect">
            <a:avLst/>
          </a:prstGeom>
        </p:spPr>
        <p:txBody>
          <a:bodyPr/>
          <a:lstStyle/>
          <a:p>
            <a:pPr/>
            <a:r>
              <a:t>Comparison</a:t>
            </a:r>
          </a:p>
        </p:txBody>
      </p:sp>
      <p:sp>
        <p:nvSpPr>
          <p:cNvPr id="269" name="DRF is the only one satisfying four required properties…"/>
          <p:cNvSpPr txBox="1"/>
          <p:nvPr>
            <p:ph type="body" sz="half" idx="1"/>
          </p:nvPr>
        </p:nvSpPr>
        <p:spPr>
          <a:xfrm>
            <a:off x="838200" y="1825625"/>
            <a:ext cx="4608598" cy="4351338"/>
          </a:xfrm>
          <a:prstGeom prst="rect">
            <a:avLst/>
          </a:prstGeom>
        </p:spPr>
        <p:txBody>
          <a:bodyPr/>
          <a:lstStyle/>
          <a:p>
            <a:pPr algn="just">
              <a:defRPr sz="2600"/>
            </a:pPr>
            <a:r>
              <a:t>DRF is the only one satisfying four required properties</a:t>
            </a:r>
          </a:p>
          <a:p>
            <a:pPr marL="0" indent="0" algn="just">
              <a:buSzTx/>
              <a:buNone/>
            </a:pPr>
          </a:p>
          <a:p>
            <a:pPr algn="just">
              <a:defRPr sz="2600"/>
            </a:pPr>
            <a:r>
              <a:t>Impossible to achieve resource monotonicity when sharing incentive and Pareto efficiency are achieved</a:t>
            </a:r>
          </a:p>
          <a:p>
            <a:pPr lvl="1" marL="723900" indent="-266700" algn="just">
              <a:defRPr sz="2200">
                <a:latin typeface="Gill Sans Light"/>
                <a:ea typeface="Gill Sans Light"/>
                <a:cs typeface="Gill Sans Light"/>
                <a:sym typeface="Gill Sans Light"/>
              </a:defRPr>
            </a:pPr>
            <a:r>
              <a:t>Not frequent to add more resources to a system</a:t>
            </a:r>
          </a:p>
        </p:txBody>
      </p:sp>
      <p:sp>
        <p:nvSpPr>
          <p:cNvPr id="270" name="幻灯片编号"/>
          <p:cNvSpPr txBox="1"/>
          <p:nvPr>
            <p:ph type="sldNum" sz="quarter" idx="4294967295"/>
          </p:nvPr>
        </p:nvSpPr>
        <p:spPr>
          <a:xfrm>
            <a:off x="11097259" y="6404291"/>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1" name="Screen Shot 2016-11-20 at 2.59.46 PM.png" descr="Screen Shot 2016-11-20 at 2.59.46 PM.png"/>
          <p:cNvPicPr>
            <a:picLocks noChangeAspect="1"/>
          </p:cNvPicPr>
          <p:nvPr/>
        </p:nvPicPr>
        <p:blipFill>
          <a:blip r:embed="rId2">
            <a:extLst/>
          </a:blip>
          <a:stretch>
            <a:fillRect/>
          </a:stretch>
        </p:blipFill>
        <p:spPr>
          <a:xfrm>
            <a:off x="5770955" y="2288638"/>
            <a:ext cx="5849379" cy="3517703"/>
          </a:xfrm>
          <a:prstGeom prst="rect">
            <a:avLst/>
          </a:prstGeom>
          <a:ln w="12700">
            <a:miter lim="400000"/>
          </a:ln>
        </p:spPr>
      </p:pic>
      <p:sp>
        <p:nvSpPr>
          <p:cNvPr id="272" name="文本"/>
          <p:cNvSpPr txBox="1"/>
          <p:nvPr/>
        </p:nvSpPr>
        <p:spPr>
          <a:xfrm>
            <a:off x="6024879" y="3294379"/>
            <a:ext cx="142239" cy="41401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457200">
              <a:lnSpc>
                <a:spcPts val="2800"/>
              </a:lnSpc>
              <a:defRPr sz="1200">
                <a:latin typeface="Times"/>
                <a:ea typeface="Times"/>
                <a:cs typeface="Times"/>
                <a:sym typeface="Times"/>
              </a:defRPr>
            </a:lvl1pPr>
          </a:lstStyle>
          <a:p>
            <a:pPr/>
            <a:r>
              <a:t> </a:t>
            </a:r>
          </a:p>
        </p:txBody>
      </p:sp>
      <p:sp>
        <p:nvSpPr>
          <p:cNvPr id="273" name="文本"/>
          <p:cNvSpPr txBox="1"/>
          <p:nvPr/>
        </p:nvSpPr>
        <p:spPr>
          <a:xfrm>
            <a:off x="5815331" y="3224531"/>
            <a:ext cx="561339" cy="408939"/>
          </a:xfrm>
          <a:prstGeom prst="rect">
            <a:avLst/>
          </a:prstGeom>
          <a:ln w="12700">
            <a:miter lim="400000"/>
          </a:ln>
        </p:spPr>
        <p:txBody>
          <a:bodyPr wrap="none" lIns="45718" tIns="45718" rIns="45718" bIns="45718">
            <a:spAutoFit/>
          </a:bodyPr>
          <a:lstStyle/>
          <a:p>
            <a:pPr/>
          </a:p>
        </p:txBody>
      </p:sp>
      <p:sp>
        <p:nvSpPr>
          <p:cNvPr id="274" name="Adding more resource may change dominant resource and share"/>
          <p:cNvSpPr txBox="1"/>
          <p:nvPr/>
        </p:nvSpPr>
        <p:spPr>
          <a:xfrm>
            <a:off x="848723" y="5789424"/>
            <a:ext cx="8045099" cy="4089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1" marL="723900" indent="-266700" algn="just">
              <a:lnSpc>
                <a:spcPct val="90000"/>
              </a:lnSpc>
              <a:spcBef>
                <a:spcPts val="1000"/>
              </a:spcBef>
              <a:buSzPct val="100000"/>
              <a:buFont typeface="Arial"/>
              <a:buChar char="•"/>
              <a:defRPr sz="2200">
                <a:solidFill>
                  <a:srgbClr val="ED0031"/>
                </a:solidFill>
                <a:latin typeface="Gill Sans Light"/>
                <a:ea typeface="Gill Sans Light"/>
                <a:cs typeface="Gill Sans Light"/>
                <a:sym typeface="Gill Sans Light"/>
              </a:defRPr>
            </a:pPr>
            <a:r>
              <a:t>Adding more resource may change dominant resource and share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4"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Experimental Results"/>
          <p:cNvSpPr txBox="1"/>
          <p:nvPr>
            <p:ph type="title"/>
          </p:nvPr>
        </p:nvSpPr>
        <p:spPr>
          <a:xfrm>
            <a:off x="415599" y="593366"/>
            <a:ext cx="11360802" cy="763602"/>
          </a:xfrm>
          <a:prstGeom prst="rect">
            <a:avLst/>
          </a:prstGeom>
        </p:spPr>
        <p:txBody>
          <a:bodyPr/>
          <a:lstStyle>
            <a:lvl1pPr defTabSz="999744">
              <a:defRPr>
                <a:latin typeface="Gill Sans"/>
                <a:ea typeface="Gill Sans"/>
                <a:cs typeface="Gill Sans"/>
                <a:sym typeface="Gill Sans"/>
              </a:defRPr>
            </a:lvl1pPr>
          </a:lstStyle>
          <a:p>
            <a:pPr/>
            <a:r>
              <a:t>Experimental Results</a:t>
            </a:r>
          </a:p>
        </p:txBody>
      </p:sp>
      <p:sp>
        <p:nvSpPr>
          <p:cNvPr id="277" name="Illustrate dynamic adjustment of shares of different resources…"/>
          <p:cNvSpPr txBox="1"/>
          <p:nvPr>
            <p:ph type="body" idx="1"/>
          </p:nvPr>
        </p:nvSpPr>
        <p:spPr>
          <a:xfrm>
            <a:off x="415599" y="1536633"/>
            <a:ext cx="11360802" cy="4555202"/>
          </a:xfrm>
          <a:prstGeom prst="rect">
            <a:avLst/>
          </a:prstGeom>
        </p:spPr>
        <p:txBody>
          <a:bodyPr/>
          <a:lstStyle/>
          <a:p>
            <a:pPr marL="533400" indent="-304800">
              <a:defRPr sz="2800">
                <a:solidFill>
                  <a:srgbClr val="000000"/>
                </a:solidFill>
                <a:latin typeface="Gill Sans"/>
                <a:ea typeface="Gill Sans"/>
                <a:cs typeface="Gill Sans"/>
                <a:sym typeface="Gill Sans"/>
              </a:defRPr>
            </a:pPr>
            <a:r>
              <a:t>Illustrate dynamic adjustment of shares of different resources</a:t>
            </a:r>
          </a:p>
          <a:p>
            <a:pPr>
              <a:buSzTx/>
              <a:buNone/>
              <a:defRPr sz="2800">
                <a:solidFill>
                  <a:srgbClr val="000000"/>
                </a:solidFill>
                <a:latin typeface="Gill Sans"/>
                <a:ea typeface="Gill Sans"/>
                <a:cs typeface="Gill Sans"/>
                <a:sym typeface="Gill Sans"/>
              </a:defRPr>
            </a:pPr>
          </a:p>
          <a:p>
            <a:pPr marL="533400" indent="-304800">
              <a:defRPr sz="2800">
                <a:solidFill>
                  <a:srgbClr val="000000"/>
                </a:solidFill>
                <a:latin typeface="Gill Sans"/>
                <a:ea typeface="Gill Sans"/>
                <a:cs typeface="Gill Sans"/>
                <a:sym typeface="Gill Sans"/>
              </a:defRPr>
            </a:pPr>
            <a:r>
              <a:t>Compare against slot-level and CPU-only fair sharing in Mesos</a:t>
            </a:r>
          </a:p>
          <a:p>
            <a:pPr>
              <a:buSzTx/>
              <a:buNone/>
              <a:defRPr sz="2800">
                <a:solidFill>
                  <a:srgbClr val="000000"/>
                </a:solidFill>
                <a:latin typeface="Gill Sans"/>
                <a:ea typeface="Gill Sans"/>
                <a:cs typeface="Gill Sans"/>
                <a:sym typeface="Gill Sans"/>
              </a:defRPr>
            </a:pPr>
          </a:p>
          <a:p>
            <a:pPr marL="533400" indent="-304800">
              <a:defRPr sz="2800">
                <a:solidFill>
                  <a:srgbClr val="000000"/>
                </a:solidFill>
                <a:latin typeface="Gill Sans"/>
                <a:ea typeface="Gill Sans"/>
                <a:cs typeface="Gill Sans"/>
                <a:sym typeface="Gill Sans"/>
              </a:defRPr>
            </a:pPr>
            <a:r>
              <a:t>Compare against Hadoop’s Fair Scheduler on Facebook traces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Dynamic Resource Sharing"/>
          <p:cNvSpPr txBox="1"/>
          <p:nvPr>
            <p:ph type="title"/>
          </p:nvPr>
        </p:nvSpPr>
        <p:spPr>
          <a:xfrm>
            <a:off x="415599" y="593366"/>
            <a:ext cx="11360802" cy="763602"/>
          </a:xfrm>
          <a:prstGeom prst="rect">
            <a:avLst/>
          </a:prstGeom>
        </p:spPr>
        <p:txBody>
          <a:bodyPr/>
          <a:lstStyle>
            <a:lvl1pPr defTabSz="999744">
              <a:defRPr>
                <a:latin typeface="Gill Sans"/>
                <a:ea typeface="Gill Sans"/>
                <a:cs typeface="Gill Sans"/>
                <a:sym typeface="Gill Sans"/>
              </a:defRPr>
            </a:lvl1pPr>
          </a:lstStyle>
          <a:p>
            <a:pPr/>
            <a:r>
              <a:t>Dynamic Resource Sharing</a:t>
            </a:r>
          </a:p>
        </p:txBody>
      </p:sp>
      <p:sp>
        <p:nvSpPr>
          <p:cNvPr id="280" name="Dominant shares are similar for both…"/>
          <p:cNvSpPr txBox="1"/>
          <p:nvPr>
            <p:ph type="body" sz="half" idx="1"/>
          </p:nvPr>
        </p:nvSpPr>
        <p:spPr>
          <a:xfrm>
            <a:off x="415599" y="1536633"/>
            <a:ext cx="6711602" cy="4555202"/>
          </a:xfrm>
          <a:prstGeom prst="rect">
            <a:avLst/>
          </a:prstGeom>
        </p:spPr>
        <p:txBody>
          <a:bodyPr/>
          <a:lstStyle/>
          <a:p>
            <a:pPr marL="533400" indent="-304800">
              <a:defRPr sz="2800">
                <a:solidFill>
                  <a:srgbClr val="000000"/>
                </a:solidFill>
                <a:latin typeface="Gill Sans"/>
                <a:ea typeface="Gill Sans"/>
                <a:cs typeface="Gill Sans"/>
                <a:sym typeface="Gill Sans"/>
              </a:defRPr>
            </a:pPr>
            <a:r>
              <a:t>Dominant shares are similar for both</a:t>
            </a:r>
          </a:p>
          <a:p>
            <a:pPr>
              <a:buSzTx/>
              <a:buNone/>
              <a:defRPr sz="2800">
                <a:solidFill>
                  <a:srgbClr val="000000"/>
                </a:solidFill>
                <a:latin typeface="Gill Sans"/>
                <a:ea typeface="Gill Sans"/>
                <a:cs typeface="Gill Sans"/>
                <a:sym typeface="Gill Sans"/>
              </a:defRPr>
            </a:pPr>
          </a:p>
          <a:p>
            <a:pPr marL="533400" indent="-304800">
              <a:defRPr sz="2800">
                <a:solidFill>
                  <a:srgbClr val="000000"/>
                </a:solidFill>
                <a:latin typeface="Gill Sans"/>
                <a:ea typeface="Gill Sans"/>
                <a:cs typeface="Gill Sans"/>
                <a:sym typeface="Gill Sans"/>
              </a:defRPr>
            </a:pPr>
            <a:r>
              <a:t>Dynamically adapts to changes in dominant shares</a:t>
            </a:r>
          </a:p>
          <a:p>
            <a:pPr>
              <a:buSzTx/>
              <a:buNone/>
              <a:defRPr sz="2800">
                <a:solidFill>
                  <a:srgbClr val="000000"/>
                </a:solidFill>
                <a:latin typeface="Gill Sans"/>
                <a:ea typeface="Gill Sans"/>
                <a:cs typeface="Gill Sans"/>
                <a:sym typeface="Gill Sans"/>
              </a:defRPr>
            </a:pPr>
          </a:p>
          <a:p>
            <a:pPr marL="533400" indent="-304800">
              <a:defRPr sz="2800">
                <a:solidFill>
                  <a:srgbClr val="000000"/>
                </a:solidFill>
                <a:latin typeface="Gill Sans"/>
                <a:ea typeface="Gill Sans"/>
                <a:cs typeface="Gill Sans"/>
                <a:sym typeface="Gill Sans"/>
              </a:defRPr>
            </a:pPr>
            <a:r>
              <a:t>Discrepancies due to grain of resource to be shared</a:t>
            </a:r>
          </a:p>
        </p:txBody>
      </p:sp>
      <p:pic>
        <p:nvPicPr>
          <p:cNvPr id="281" name="Shape 284" descr="Shape 284"/>
          <p:cNvPicPr>
            <a:picLocks noChangeAspect="1"/>
          </p:cNvPicPr>
          <p:nvPr/>
        </p:nvPicPr>
        <p:blipFill>
          <a:blip r:embed="rId2">
            <a:extLst/>
          </a:blip>
          <a:stretch>
            <a:fillRect/>
          </a:stretch>
        </p:blipFill>
        <p:spPr>
          <a:xfrm>
            <a:off x="7127298" y="215099"/>
            <a:ext cx="4515168" cy="64278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DRF vs. Alternatives"/>
          <p:cNvSpPr txBox="1"/>
          <p:nvPr>
            <p:ph type="title"/>
          </p:nvPr>
        </p:nvSpPr>
        <p:spPr>
          <a:xfrm>
            <a:off x="415599" y="593366"/>
            <a:ext cx="11360802" cy="763602"/>
          </a:xfrm>
          <a:prstGeom prst="rect">
            <a:avLst/>
          </a:prstGeom>
        </p:spPr>
        <p:txBody>
          <a:bodyPr/>
          <a:lstStyle>
            <a:lvl1pPr defTabSz="999744">
              <a:defRPr>
                <a:latin typeface="Gill Sans"/>
                <a:ea typeface="Gill Sans"/>
                <a:cs typeface="Gill Sans"/>
                <a:sym typeface="Gill Sans"/>
              </a:defRPr>
            </a:lvl1pPr>
          </a:lstStyle>
          <a:p>
            <a:pPr/>
            <a:r>
              <a:t>DRF vs. Alternatives</a:t>
            </a:r>
          </a:p>
        </p:txBody>
      </p:sp>
      <p:pic>
        <p:nvPicPr>
          <p:cNvPr id="284" name="Shape 290" descr="Shape 290"/>
          <p:cNvPicPr>
            <a:picLocks noChangeAspect="1"/>
          </p:cNvPicPr>
          <p:nvPr/>
        </p:nvPicPr>
        <p:blipFill>
          <a:blip r:embed="rId2">
            <a:extLst/>
          </a:blip>
          <a:stretch>
            <a:fillRect/>
          </a:stretch>
        </p:blipFill>
        <p:spPr>
          <a:xfrm>
            <a:off x="1101915" y="1398599"/>
            <a:ext cx="9988164" cy="509463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Facebook Traces"/>
          <p:cNvSpPr txBox="1"/>
          <p:nvPr>
            <p:ph type="title"/>
          </p:nvPr>
        </p:nvSpPr>
        <p:spPr>
          <a:xfrm>
            <a:off x="415599" y="593366"/>
            <a:ext cx="11360802" cy="763602"/>
          </a:xfrm>
          <a:prstGeom prst="rect">
            <a:avLst/>
          </a:prstGeom>
        </p:spPr>
        <p:txBody>
          <a:bodyPr/>
          <a:lstStyle>
            <a:lvl1pPr defTabSz="999744">
              <a:defRPr>
                <a:latin typeface="Gill Sans"/>
                <a:ea typeface="Gill Sans"/>
                <a:cs typeface="Gill Sans"/>
                <a:sym typeface="Gill Sans"/>
              </a:defRPr>
            </a:lvl1pPr>
          </a:lstStyle>
          <a:p>
            <a:pPr/>
            <a:r>
              <a:t>Facebook Traces</a:t>
            </a:r>
          </a:p>
        </p:txBody>
      </p:sp>
      <p:pic>
        <p:nvPicPr>
          <p:cNvPr id="287" name="Shape 296" descr="Shape 296"/>
          <p:cNvPicPr>
            <a:picLocks noChangeAspect="1"/>
          </p:cNvPicPr>
          <p:nvPr/>
        </p:nvPicPr>
        <p:blipFill>
          <a:blip r:embed="rId2">
            <a:extLst/>
          </a:blip>
          <a:stretch>
            <a:fillRect/>
          </a:stretch>
        </p:blipFill>
        <p:spPr>
          <a:xfrm>
            <a:off x="7127299" y="215099"/>
            <a:ext cx="4515168" cy="6234135"/>
          </a:xfrm>
          <a:prstGeom prst="rect">
            <a:avLst/>
          </a:prstGeom>
          <a:ln w="12700">
            <a:miter lim="400000"/>
          </a:ln>
        </p:spPr>
      </p:pic>
      <p:sp>
        <p:nvSpPr>
          <p:cNvPr id="288" name="DRF has dramatically higher CPU and memory utilization…"/>
          <p:cNvSpPr txBox="1"/>
          <p:nvPr/>
        </p:nvSpPr>
        <p:spPr>
          <a:xfrm>
            <a:off x="421898" y="1687565"/>
            <a:ext cx="5726803" cy="390139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marL="571500" indent="-457200" defTabSz="1219200">
              <a:buClr>
                <a:srgbClr val="595959"/>
              </a:buClr>
              <a:buSzPct val="100000"/>
              <a:buChar char="●"/>
              <a:defRPr sz="2800">
                <a:latin typeface="Gill Sans"/>
                <a:ea typeface="Gill Sans"/>
                <a:cs typeface="Gill Sans"/>
                <a:sym typeface="Gill Sans"/>
              </a:defRPr>
            </a:pPr>
            <a:r>
              <a:t>DRF has dramatically higher CPU and memory utilization</a:t>
            </a:r>
          </a:p>
          <a:p>
            <a:pPr defTabSz="1219200">
              <a:defRPr sz="2800">
                <a:latin typeface="Gill Sans"/>
                <a:ea typeface="Gill Sans"/>
                <a:cs typeface="Gill Sans"/>
                <a:sym typeface="Gill Sans"/>
              </a:defRPr>
            </a:pPr>
          </a:p>
          <a:p>
            <a:pPr marL="571500" indent="-457200" defTabSz="1219200">
              <a:buClr>
                <a:srgbClr val="595959"/>
              </a:buClr>
              <a:buSzPct val="100000"/>
              <a:buChar char="●"/>
              <a:defRPr sz="2800">
                <a:latin typeface="Gill Sans"/>
                <a:ea typeface="Gill Sans"/>
                <a:cs typeface="Gill Sans"/>
                <a:sym typeface="Gill Sans"/>
              </a:defRPr>
            </a:pPr>
            <a:r>
              <a:t>Small jobs only take one phase, dominated by longest task, thus difficult to improve</a:t>
            </a:r>
          </a:p>
          <a:p>
            <a:pPr defTabSz="1219200">
              <a:defRPr sz="2800">
                <a:latin typeface="Gill Sans"/>
                <a:ea typeface="Gill Sans"/>
                <a:cs typeface="Gill Sans"/>
                <a:sym typeface="Gill Sans"/>
              </a:defRPr>
            </a:pPr>
          </a:p>
          <a:p>
            <a:pPr marL="571500" indent="-457200" defTabSz="1219200">
              <a:buClr>
                <a:srgbClr val="595959"/>
              </a:buClr>
              <a:buSzPct val="100000"/>
              <a:buChar char="●"/>
              <a:defRPr sz="2800">
                <a:latin typeface="Gill Sans"/>
                <a:ea typeface="Gill Sans"/>
                <a:cs typeface="Gill Sans"/>
                <a:sym typeface="Gill Sans"/>
              </a:defRPr>
            </a:pPr>
            <a:r>
              <a:t>Large jobs experience dramatic improvement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Comments"/>
          <p:cNvSpPr txBox="1"/>
          <p:nvPr>
            <p:ph type="title"/>
          </p:nvPr>
        </p:nvSpPr>
        <p:spPr>
          <a:xfrm>
            <a:off x="415599" y="593366"/>
            <a:ext cx="11360802" cy="763602"/>
          </a:xfrm>
          <a:prstGeom prst="rect">
            <a:avLst/>
          </a:prstGeom>
        </p:spPr>
        <p:txBody>
          <a:bodyPr/>
          <a:lstStyle>
            <a:lvl1pPr defTabSz="999744">
              <a:defRPr>
                <a:latin typeface="Gill Sans"/>
                <a:ea typeface="Gill Sans"/>
                <a:cs typeface="Gill Sans"/>
                <a:sym typeface="Gill Sans"/>
              </a:defRPr>
            </a:lvl1pPr>
          </a:lstStyle>
          <a:p>
            <a:pPr/>
            <a:r>
              <a:t>Comments</a:t>
            </a:r>
          </a:p>
        </p:txBody>
      </p:sp>
      <p:sp>
        <p:nvSpPr>
          <p:cNvPr id="291" name="Why no comparison with baselines for dynamic resource sharing?…"/>
          <p:cNvSpPr txBox="1"/>
          <p:nvPr>
            <p:ph type="body" idx="1"/>
          </p:nvPr>
        </p:nvSpPr>
        <p:spPr>
          <a:xfrm>
            <a:off x="415599" y="1536633"/>
            <a:ext cx="11360802" cy="4555202"/>
          </a:xfrm>
          <a:prstGeom prst="rect">
            <a:avLst/>
          </a:prstGeom>
        </p:spPr>
        <p:txBody>
          <a:bodyPr/>
          <a:lstStyle/>
          <a:p>
            <a:pPr marL="533400" indent="-304800">
              <a:defRPr sz="2800">
                <a:solidFill>
                  <a:srgbClr val="000000"/>
                </a:solidFill>
                <a:latin typeface="Gill Sans"/>
                <a:ea typeface="Gill Sans"/>
                <a:cs typeface="Gill Sans"/>
                <a:sym typeface="Gill Sans"/>
              </a:defRPr>
            </a:pPr>
            <a:r>
              <a:t>Why no comparison with baselines for dynamic resource sharing?</a:t>
            </a:r>
          </a:p>
          <a:p>
            <a:pPr marL="533400" indent="-304800">
              <a:defRPr sz="2800">
                <a:solidFill>
                  <a:srgbClr val="000000"/>
                </a:solidFill>
                <a:latin typeface="Gill Sans"/>
                <a:ea typeface="Gill Sans"/>
                <a:cs typeface="Gill Sans"/>
                <a:sym typeface="Gill Sans"/>
              </a:defRPr>
            </a:pPr>
            <a:r>
              <a:t>What would be an ideal workload for DRF? </a:t>
            </a:r>
          </a:p>
          <a:p>
            <a:pPr lvl="1" marL="979714" indent="-293913">
              <a:defRPr>
                <a:solidFill>
                  <a:srgbClr val="000000"/>
                </a:solidFill>
                <a:latin typeface="Gill Sans Light"/>
                <a:ea typeface="Gill Sans Light"/>
                <a:cs typeface="Gill Sans Light"/>
                <a:sym typeface="Gill Sans Light"/>
              </a:defRPr>
            </a:pPr>
            <a:r>
              <a:t>Experience a little improvement when workload is heavy on small jobs</a:t>
            </a:r>
            <a:endParaRPr sz="1800"/>
          </a:p>
          <a:p>
            <a:pPr marL="533400" indent="-304800">
              <a:defRPr sz="2800">
                <a:solidFill>
                  <a:srgbClr val="000000"/>
                </a:solidFill>
                <a:latin typeface="Gill Sans"/>
                <a:ea typeface="Gill Sans"/>
                <a:cs typeface="Gill Sans"/>
                <a:sym typeface="Gill Sans"/>
              </a:defRPr>
            </a:pPr>
            <a:r>
              <a:t>Trade-off between fairness and efficiency/utilization.</a:t>
            </a:r>
          </a:p>
          <a:p>
            <a:pPr lvl="1" marL="979714" indent="-293913">
              <a:defRPr>
                <a:solidFill>
                  <a:srgbClr val="000000"/>
                </a:solidFill>
                <a:latin typeface="Gill Sans Light"/>
                <a:ea typeface="Gill Sans Light"/>
                <a:cs typeface="Gill Sans Light"/>
                <a:sym typeface="Gill Sans Light"/>
              </a:defRPr>
            </a:pPr>
            <a:r>
              <a:t>Pareto efficiency != performance</a:t>
            </a:r>
          </a:p>
          <a:p>
            <a:pPr lvl="1" marL="979714" indent="-293913">
              <a:defRPr>
                <a:solidFill>
                  <a:srgbClr val="000000"/>
                </a:solidFill>
                <a:latin typeface="Gill Sans Light"/>
                <a:ea typeface="Gill Sans Light"/>
                <a:cs typeface="Gill Sans Light"/>
                <a:sym typeface="Gill Sans Light"/>
              </a:defRPr>
            </a:pPr>
            <a:r>
              <a:t>Carbyne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Introduction"/>
          <p:cNvSpPr txBox="1"/>
          <p:nvPr>
            <p:ph type="title"/>
          </p:nvPr>
        </p:nvSpPr>
        <p:spPr>
          <a:xfrm>
            <a:off x="415599" y="593366"/>
            <a:ext cx="11360802" cy="763602"/>
          </a:xfrm>
          <a:prstGeom prst="rect">
            <a:avLst/>
          </a:prstGeom>
        </p:spPr>
        <p:txBody>
          <a:bodyPr/>
          <a:lstStyle>
            <a:lvl1pPr defTabSz="819790">
              <a:defRPr sz="3607">
                <a:latin typeface="Gill Sans"/>
                <a:ea typeface="Gill Sans"/>
                <a:cs typeface="Gill Sans"/>
                <a:sym typeface="Gill Sans"/>
              </a:defRPr>
            </a:lvl1pPr>
          </a:lstStyle>
          <a:p>
            <a:pPr/>
            <a:r>
              <a:t>Introduction</a:t>
            </a:r>
          </a:p>
        </p:txBody>
      </p:sp>
      <p:sp>
        <p:nvSpPr>
          <p:cNvPr id="294" name="Want high fairness, low JCT, and high utilization…"/>
          <p:cNvSpPr txBox="1"/>
          <p:nvPr>
            <p:ph type="body" sz="half" idx="1"/>
          </p:nvPr>
        </p:nvSpPr>
        <p:spPr>
          <a:xfrm>
            <a:off x="415598" y="2120832"/>
            <a:ext cx="4135718" cy="4555202"/>
          </a:xfrm>
          <a:prstGeom prst="rect">
            <a:avLst/>
          </a:prstGeom>
        </p:spPr>
        <p:txBody>
          <a:bodyPr/>
          <a:lstStyle/>
          <a:p>
            <a:pPr marL="533400" indent="-304800">
              <a:defRPr sz="2800">
                <a:solidFill>
                  <a:srgbClr val="000000"/>
                </a:solidFill>
                <a:latin typeface="Gill Sans"/>
                <a:ea typeface="Gill Sans"/>
                <a:cs typeface="Gill Sans"/>
                <a:sym typeface="Gill Sans"/>
              </a:defRPr>
            </a:pPr>
            <a:r>
              <a:t>Want high fairness, low JCT, and high utilization</a:t>
            </a:r>
          </a:p>
          <a:p>
            <a:pPr>
              <a:buSzTx/>
              <a:buNone/>
              <a:defRPr sz="2800">
                <a:solidFill>
                  <a:srgbClr val="000000"/>
                </a:solidFill>
                <a:latin typeface="Gill Sans"/>
                <a:ea typeface="Gill Sans"/>
                <a:cs typeface="Gill Sans"/>
                <a:sym typeface="Gill Sans"/>
              </a:defRPr>
            </a:pPr>
          </a:p>
          <a:p>
            <a:pPr marL="533400" indent="-304800">
              <a:defRPr sz="2800">
                <a:solidFill>
                  <a:srgbClr val="000000"/>
                </a:solidFill>
                <a:latin typeface="Gill Sans"/>
                <a:ea typeface="Gill Sans"/>
                <a:cs typeface="Gill Sans"/>
                <a:sym typeface="Gill Sans"/>
              </a:defRPr>
            </a:pPr>
            <a:r>
              <a:t>Currently can optimize each, but not all</a:t>
            </a:r>
          </a:p>
        </p:txBody>
      </p:sp>
      <p:pic>
        <p:nvPicPr>
          <p:cNvPr id="295" name="Screen Shot 2017-09-19 at 8.24.22 PM.png" descr="Screen Shot 2017-09-19 at 8.24.22 PM.png"/>
          <p:cNvPicPr>
            <a:picLocks noChangeAspect="1"/>
          </p:cNvPicPr>
          <p:nvPr/>
        </p:nvPicPr>
        <p:blipFill>
          <a:blip r:embed="rId2">
            <a:extLst/>
          </a:blip>
          <a:stretch>
            <a:fillRect/>
          </a:stretch>
        </p:blipFill>
        <p:spPr>
          <a:xfrm>
            <a:off x="4551956" y="1184848"/>
            <a:ext cx="7456944" cy="448830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Introduction"/>
          <p:cNvSpPr txBox="1"/>
          <p:nvPr>
            <p:ph type="title"/>
          </p:nvPr>
        </p:nvSpPr>
        <p:spPr>
          <a:xfrm>
            <a:off x="415599" y="593366"/>
            <a:ext cx="11360802" cy="763602"/>
          </a:xfrm>
          <a:prstGeom prst="rect">
            <a:avLst/>
          </a:prstGeom>
        </p:spPr>
        <p:txBody>
          <a:bodyPr/>
          <a:lstStyle>
            <a:lvl1pPr defTabSz="819790">
              <a:defRPr sz="3607">
                <a:latin typeface="Gill Sans"/>
                <a:ea typeface="Gill Sans"/>
                <a:cs typeface="Gill Sans"/>
                <a:sym typeface="Gill Sans"/>
              </a:defRPr>
            </a:lvl1pPr>
          </a:lstStyle>
          <a:p>
            <a:pPr/>
            <a:r>
              <a:t>Introduction</a:t>
            </a:r>
          </a:p>
        </p:txBody>
      </p:sp>
      <p:sp>
        <p:nvSpPr>
          <p:cNvPr id="298" name="Distributed data-parallel jobs are all-or-nothing, so greedily using all of fair share hurts JCT and utilization…"/>
          <p:cNvSpPr txBox="1"/>
          <p:nvPr>
            <p:ph type="body" idx="1"/>
          </p:nvPr>
        </p:nvSpPr>
        <p:spPr>
          <a:xfrm>
            <a:off x="415599" y="1536633"/>
            <a:ext cx="11360802" cy="4555202"/>
          </a:xfrm>
          <a:prstGeom prst="rect">
            <a:avLst/>
          </a:prstGeom>
        </p:spPr>
        <p:txBody>
          <a:bodyPr/>
          <a:lstStyle/>
          <a:p>
            <a:pPr marL="533400" indent="-304800">
              <a:defRPr sz="2800">
                <a:solidFill>
                  <a:srgbClr val="000000"/>
                </a:solidFill>
                <a:latin typeface="Gill Sans"/>
                <a:ea typeface="Gill Sans"/>
                <a:cs typeface="Gill Sans"/>
                <a:sym typeface="Gill Sans"/>
              </a:defRPr>
            </a:pPr>
            <a:r>
              <a:t>Distributed data-parallel jobs are </a:t>
            </a:r>
            <a:r>
              <a:rPr i="1"/>
              <a:t>all-or-nothing</a:t>
            </a:r>
            <a:r>
              <a:t>, so greedily using all of fair share hurts JCT and utilization</a:t>
            </a:r>
          </a:p>
          <a:p>
            <a:pPr>
              <a:buSzTx/>
              <a:buNone/>
              <a:defRPr sz="2800">
                <a:solidFill>
                  <a:srgbClr val="000000"/>
                </a:solidFill>
                <a:latin typeface="Gill Sans"/>
                <a:ea typeface="Gill Sans"/>
                <a:cs typeface="Gill Sans"/>
                <a:sym typeface="Gill Sans"/>
              </a:defRPr>
            </a:pPr>
          </a:p>
          <a:p>
            <a:pPr marL="533400" indent="-304800">
              <a:defRPr sz="2800">
                <a:solidFill>
                  <a:srgbClr val="000000"/>
                </a:solidFill>
                <a:latin typeface="Gill Sans"/>
                <a:ea typeface="Gill Sans"/>
                <a:cs typeface="Gill Sans"/>
                <a:sym typeface="Gill Sans"/>
              </a:defRPr>
            </a:pPr>
            <a:r>
              <a:t> Users only care about fairness at granularity of full job completion time</a:t>
            </a:r>
          </a:p>
          <a:p>
            <a:pPr>
              <a:buSzTx/>
              <a:buNone/>
              <a:defRPr>
                <a:latin typeface="Gill Sans"/>
                <a:ea typeface="Gill Sans"/>
                <a:cs typeface="Gill Sans"/>
                <a:sym typeface="Gill Sans"/>
              </a:defRPr>
            </a:pPr>
          </a:p>
          <a:p>
            <a:pPr algn="ctr">
              <a:buSzTx/>
              <a:buNone/>
              <a:defRPr>
                <a:solidFill>
                  <a:srgbClr val="F50702"/>
                </a:solidFill>
                <a:latin typeface="Gill Sans Light"/>
                <a:ea typeface="Gill Sans Light"/>
                <a:cs typeface="Gill Sans Light"/>
                <a:sym typeface="Gill Sans Light"/>
              </a:defRPr>
            </a:pPr>
            <a:r>
              <a:t>Answer: Altruism! Give up leftover resources that don’t affect JCT.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Altruism: An Example"/>
          <p:cNvSpPr txBox="1"/>
          <p:nvPr>
            <p:ph type="title"/>
          </p:nvPr>
        </p:nvSpPr>
        <p:spPr>
          <a:xfrm>
            <a:off x="415599" y="593366"/>
            <a:ext cx="11360802" cy="763602"/>
          </a:xfrm>
          <a:prstGeom prst="rect">
            <a:avLst/>
          </a:prstGeom>
        </p:spPr>
        <p:txBody>
          <a:bodyPr/>
          <a:lstStyle>
            <a:lvl1pPr defTabSz="999744">
              <a:defRPr>
                <a:latin typeface="Gill Sans"/>
                <a:ea typeface="Gill Sans"/>
                <a:cs typeface="Gill Sans"/>
                <a:sym typeface="Gill Sans"/>
              </a:defRPr>
            </a:lvl1pPr>
          </a:lstStyle>
          <a:p>
            <a:pPr/>
            <a:r>
              <a:t>Altruism: An Example</a:t>
            </a:r>
          </a:p>
        </p:txBody>
      </p:sp>
      <p:pic>
        <p:nvPicPr>
          <p:cNvPr id="301" name="Shape 328" descr="Shape 328"/>
          <p:cNvPicPr>
            <a:picLocks noChangeAspect="1"/>
          </p:cNvPicPr>
          <p:nvPr/>
        </p:nvPicPr>
        <p:blipFill>
          <a:blip r:embed="rId2">
            <a:extLst/>
          </a:blip>
          <a:stretch>
            <a:fillRect/>
          </a:stretch>
        </p:blipFill>
        <p:spPr>
          <a:xfrm>
            <a:off x="203198" y="1941982"/>
            <a:ext cx="11785604" cy="297403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Background"/>
          <p:cNvSpPr txBox="1"/>
          <p:nvPr>
            <p:ph type="title"/>
          </p:nvPr>
        </p:nvSpPr>
        <p:spPr>
          <a:prstGeom prst="rect">
            <a:avLst/>
          </a:prstGeom>
        </p:spPr>
        <p:txBody>
          <a:bodyPr/>
          <a:lstStyle/>
          <a:p>
            <a:pPr/>
            <a:r>
              <a:t>Background</a:t>
            </a:r>
          </a:p>
        </p:txBody>
      </p:sp>
      <p:sp>
        <p:nvSpPr>
          <p:cNvPr id="164" name="幻灯片编号"/>
          <p:cNvSpPr txBox="1"/>
          <p:nvPr>
            <p:ph type="sldNum" sz="quarter" idx="4294967295"/>
          </p:nvPr>
        </p:nvSpPr>
        <p:spPr>
          <a:xfrm>
            <a:off x="11173458" y="6404291"/>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5" name="Resource allocation…"/>
          <p:cNvSpPr txBox="1"/>
          <p:nvPr>
            <p:ph type="body" sz="half" idx="1"/>
          </p:nvPr>
        </p:nvSpPr>
        <p:spPr>
          <a:xfrm>
            <a:off x="860970" y="1019623"/>
            <a:ext cx="6263731" cy="2816991"/>
          </a:xfrm>
          <a:prstGeom prst="rect">
            <a:avLst/>
          </a:prstGeom>
        </p:spPr>
        <p:txBody>
          <a:bodyPr/>
          <a:lstStyle/>
          <a:p>
            <a:pPr/>
            <a:r>
              <a:t>Resource allocation</a:t>
            </a:r>
          </a:p>
          <a:p>
            <a:pPr lvl="1" marL="685800" indent="-228600">
              <a:spcBef>
                <a:spcPts val="500"/>
              </a:spcBef>
              <a:defRPr sz="2400">
                <a:latin typeface="Gill Sans Light"/>
                <a:ea typeface="Gill Sans Light"/>
                <a:cs typeface="Gill Sans Light"/>
                <a:sym typeface="Gill Sans Light"/>
              </a:defRPr>
            </a:pPr>
            <a:r>
              <a:t>Resources: CPU, memory, disk, etc.</a:t>
            </a:r>
          </a:p>
          <a:p>
            <a:pPr lvl="1" marL="685800" indent="-228600">
              <a:spcBef>
                <a:spcPts val="500"/>
              </a:spcBef>
              <a:defRPr sz="2400">
                <a:latin typeface="Gill Sans Light"/>
                <a:ea typeface="Gill Sans Light"/>
                <a:cs typeface="Gill Sans Light"/>
                <a:sym typeface="Gill Sans Light"/>
              </a:defRPr>
            </a:pPr>
            <a:r>
              <a:t>Schedulers for OS, networking</a:t>
            </a:r>
          </a:p>
        </p:txBody>
      </p:sp>
      <p:pic>
        <p:nvPicPr>
          <p:cNvPr id="166" name="pasted-image.tiff" descr="pasted-image.tiff"/>
          <p:cNvPicPr>
            <a:picLocks noChangeAspect="1"/>
          </p:cNvPicPr>
          <p:nvPr/>
        </p:nvPicPr>
        <p:blipFill>
          <a:blip r:embed="rId2">
            <a:extLst/>
          </a:blip>
          <a:stretch>
            <a:fillRect/>
          </a:stretch>
        </p:blipFill>
        <p:spPr>
          <a:xfrm>
            <a:off x="6677048" y="2109554"/>
            <a:ext cx="4770435" cy="3291673"/>
          </a:xfrm>
          <a:prstGeom prst="rect">
            <a:avLst/>
          </a:prstGeom>
          <a:ln w="12700">
            <a:miter lim="400000"/>
          </a:ln>
        </p:spPr>
      </p:pic>
      <p:sp>
        <p:nvSpPr>
          <p:cNvPr id="167" name="Resource sharing…"/>
          <p:cNvSpPr txBox="1"/>
          <p:nvPr/>
        </p:nvSpPr>
        <p:spPr>
          <a:xfrm>
            <a:off x="860970" y="3579132"/>
            <a:ext cx="6263731" cy="209041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marL="228600" indent="-228600">
              <a:lnSpc>
                <a:spcPct val="90000"/>
              </a:lnSpc>
              <a:spcBef>
                <a:spcPts val="1000"/>
              </a:spcBef>
              <a:buSzPct val="100000"/>
              <a:buFont typeface="Arial"/>
              <a:buChar char="•"/>
              <a:defRPr sz="2800">
                <a:latin typeface="Gill Sans"/>
                <a:ea typeface="Gill Sans"/>
                <a:cs typeface="Gill Sans"/>
                <a:sym typeface="Gill Sans"/>
              </a:defRPr>
            </a:pPr>
            <a:r>
              <a:t>Resource sharing </a:t>
            </a:r>
            <a:endParaRPr sz="2400">
              <a:latin typeface="Gill Sans Light"/>
              <a:ea typeface="Gill Sans Light"/>
              <a:cs typeface="Gill Sans Light"/>
              <a:sym typeface="Gill Sans Light"/>
            </a:endParaRPr>
          </a:p>
          <a:p>
            <a:pPr lvl="1" marL="685800" indent="-228600">
              <a:lnSpc>
                <a:spcPct val="90000"/>
              </a:lnSpc>
              <a:spcBef>
                <a:spcPts val="500"/>
              </a:spcBef>
              <a:buSzPct val="100000"/>
              <a:buFont typeface="Arial"/>
              <a:buChar char="•"/>
              <a:defRPr sz="2400">
                <a:latin typeface="Gill Sans Light"/>
                <a:ea typeface="Gill Sans Light"/>
                <a:cs typeface="Gill Sans Light"/>
                <a:sym typeface="Gill Sans Light"/>
              </a:defRPr>
            </a:pPr>
            <a:r>
              <a:t>Frameworks are greedy</a:t>
            </a:r>
          </a:p>
          <a:p>
            <a:pPr lvl="1" marL="685800" indent="-228600">
              <a:lnSpc>
                <a:spcPct val="90000"/>
              </a:lnSpc>
              <a:spcBef>
                <a:spcPts val="500"/>
              </a:spcBef>
              <a:buSzPct val="100000"/>
              <a:buFont typeface="Arial"/>
              <a:buChar char="•"/>
              <a:defRPr sz="2400">
                <a:latin typeface="Gill Sans Light"/>
                <a:ea typeface="Gill Sans Light"/>
                <a:cs typeface="Gill Sans Light"/>
                <a:sym typeface="Gill Sans Light"/>
              </a:defRPr>
            </a:pPr>
            <a:r>
              <a:t>Performance isolation</a:t>
            </a:r>
          </a:p>
          <a:p>
            <a:pPr lvl="2" marL="1110342" indent="-195942">
              <a:lnSpc>
                <a:spcPct val="90000"/>
              </a:lnSpc>
              <a:spcBef>
                <a:spcPts val="1000"/>
              </a:spcBef>
              <a:buSzPct val="100000"/>
              <a:buFont typeface="Arial"/>
              <a:buChar char="•"/>
              <a:defRPr sz="2400">
                <a:latin typeface="Gill Sans Light"/>
                <a:ea typeface="Gill Sans Light"/>
                <a:cs typeface="Gill Sans Light"/>
                <a:sym typeface="Gill Sans Light"/>
              </a:defRPr>
            </a:pPr>
            <a:r>
              <a:t>Get fair share irrespective of others</a:t>
            </a:r>
          </a:p>
          <a:p>
            <a:pPr lvl="1" marL="685800" indent="-228600">
              <a:lnSpc>
                <a:spcPct val="90000"/>
              </a:lnSpc>
              <a:spcBef>
                <a:spcPts val="500"/>
              </a:spcBef>
              <a:buSzPct val="100000"/>
              <a:buFont typeface="Arial"/>
              <a:buChar char="•"/>
              <a:defRPr sz="2400">
                <a:latin typeface="Gill Sans Light"/>
                <a:ea typeface="Gill Sans Light"/>
                <a:cs typeface="Gill Sans Light"/>
                <a:sym typeface="Gill Sans Light"/>
              </a:defRPr>
            </a:pPr>
            <a:r>
              <a:t>Fair sharing</a:t>
            </a:r>
          </a:p>
        </p:txBody>
      </p:sp>
      <p:sp>
        <p:nvSpPr>
          <p:cNvPr id="168" name="image source: http://mesos.apache.org/documentation/latest/architecture/"/>
          <p:cNvSpPr txBox="1"/>
          <p:nvPr/>
        </p:nvSpPr>
        <p:spPr>
          <a:xfrm>
            <a:off x="7005048" y="5882685"/>
            <a:ext cx="4611275" cy="231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a:defRPr b="1" sz="1000"/>
            </a:pPr>
            <a:r>
              <a:t>image source</a:t>
            </a:r>
            <a:r>
              <a:rPr b="0"/>
              <a:t>: </a:t>
            </a:r>
            <a:r>
              <a:rPr b="0" u="sng">
                <a:solidFill>
                  <a:srgbClr val="0000FF"/>
                </a:solidFill>
                <a:uFill>
                  <a:solidFill>
                    <a:srgbClr val="0000FF"/>
                  </a:solidFill>
                </a:uFill>
                <a:hlinkClick r:id="rId3" invalidUrl="" action="" tgtFrame="" tooltip="" history="1" highlightClick="0" endSnd="0"/>
              </a:rPr>
              <a:t>http://mesos.apache.org/documentation/latest/architecture/</a:t>
            </a:r>
            <a:r>
              <a:rPr b="0"/>
              <a: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Opportunities in Analytics DAGs"/>
          <p:cNvSpPr txBox="1"/>
          <p:nvPr>
            <p:ph type="title"/>
          </p:nvPr>
        </p:nvSpPr>
        <p:spPr>
          <a:xfrm>
            <a:off x="415599" y="593366"/>
            <a:ext cx="11360802" cy="763602"/>
          </a:xfrm>
          <a:prstGeom prst="rect">
            <a:avLst/>
          </a:prstGeom>
        </p:spPr>
        <p:txBody>
          <a:bodyPr/>
          <a:lstStyle>
            <a:lvl1pPr defTabSz="999744">
              <a:defRPr>
                <a:latin typeface="Gill Sans"/>
                <a:ea typeface="Gill Sans"/>
                <a:cs typeface="Gill Sans"/>
                <a:sym typeface="Gill Sans"/>
              </a:defRPr>
            </a:lvl1pPr>
          </a:lstStyle>
          <a:p>
            <a:pPr/>
            <a:r>
              <a:t>Opportunities in Analytics DAGs</a:t>
            </a:r>
          </a:p>
        </p:txBody>
      </p:sp>
      <p:sp>
        <p:nvSpPr>
          <p:cNvPr id="304" name="50% of the time, 20% of resources are available for altruistic sharing.…"/>
          <p:cNvSpPr txBox="1"/>
          <p:nvPr>
            <p:ph type="body" idx="1"/>
          </p:nvPr>
        </p:nvSpPr>
        <p:spPr>
          <a:xfrm>
            <a:off x="415599" y="1536633"/>
            <a:ext cx="11360802" cy="4555202"/>
          </a:xfrm>
          <a:prstGeom prst="rect">
            <a:avLst/>
          </a:prstGeom>
        </p:spPr>
        <p:txBody>
          <a:bodyPr/>
          <a:lstStyle/>
          <a:p>
            <a:pPr marL="533400" indent="-304800">
              <a:defRPr sz="2800">
                <a:solidFill>
                  <a:srgbClr val="000000"/>
                </a:solidFill>
                <a:latin typeface="Gill Sans"/>
                <a:ea typeface="Gill Sans"/>
                <a:cs typeface="Gill Sans"/>
                <a:sym typeface="Gill Sans"/>
              </a:defRPr>
            </a:pPr>
            <a:r>
              <a:t>50% of the time, 20% of resources are available for altruistic sharing.</a:t>
            </a:r>
          </a:p>
          <a:p>
            <a:pPr>
              <a:buSzTx/>
              <a:buNone/>
              <a:defRPr sz="2800">
                <a:solidFill>
                  <a:srgbClr val="000000"/>
                </a:solidFill>
                <a:latin typeface="Gill Sans"/>
                <a:ea typeface="Gill Sans"/>
                <a:cs typeface="Gill Sans"/>
                <a:sym typeface="Gill Sans"/>
              </a:defRPr>
            </a:pPr>
          </a:p>
          <a:p>
            <a:pPr marL="533400" indent="-304800">
              <a:defRPr sz="2800">
                <a:solidFill>
                  <a:srgbClr val="000000"/>
                </a:solidFill>
                <a:latin typeface="Gill Sans"/>
                <a:ea typeface="Gill Sans"/>
                <a:cs typeface="Gill Sans"/>
                <a:sym typeface="Gill Sans"/>
              </a:defRPr>
            </a:pPr>
            <a:r>
              <a:t>Disjoint paths and barriers result in more opportunities for altruistic sharing.</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Objective"/>
          <p:cNvSpPr txBox="1"/>
          <p:nvPr>
            <p:ph type="title"/>
          </p:nvPr>
        </p:nvSpPr>
        <p:spPr>
          <a:prstGeom prst="rect">
            <a:avLst/>
          </a:prstGeom>
        </p:spPr>
        <p:txBody>
          <a:bodyPr/>
          <a:lstStyle/>
          <a:p>
            <a:pPr/>
            <a:r>
              <a:t>Objective</a:t>
            </a:r>
          </a:p>
        </p:txBody>
      </p:sp>
      <p:sp>
        <p:nvSpPr>
          <p:cNvPr id="307" name="Information on individual tasks…"/>
          <p:cNvSpPr txBox="1"/>
          <p:nvPr>
            <p:ph type="body" idx="1"/>
          </p:nvPr>
        </p:nvSpPr>
        <p:spPr>
          <a:xfrm>
            <a:off x="838200" y="1646385"/>
            <a:ext cx="10515600" cy="4530578"/>
          </a:xfrm>
          <a:prstGeom prst="rect">
            <a:avLst/>
          </a:prstGeom>
        </p:spPr>
        <p:txBody>
          <a:bodyPr anchor="t"/>
          <a:lstStyle/>
          <a:p>
            <a:pPr marL="280735" indent="-280735">
              <a:buFontTx/>
            </a:pPr>
            <a:r>
              <a:t>Information on individual tasks</a:t>
            </a:r>
          </a:p>
          <a:p>
            <a:pPr lvl="1" marL="661736" indent="-280735">
              <a:buFontTx/>
              <a:defRPr sz="2400">
                <a:latin typeface="Gill Sans Light"/>
                <a:ea typeface="Gill Sans Light"/>
                <a:cs typeface="Gill Sans Light"/>
                <a:sym typeface="Gill Sans Light"/>
              </a:defRPr>
            </a:pPr>
            <a:r>
              <a:t>Resource requirements</a:t>
            </a:r>
          </a:p>
          <a:p>
            <a:pPr lvl="1" marL="661736" indent="-280735">
              <a:buFontTx/>
              <a:defRPr sz="2400">
                <a:latin typeface="Gill Sans Light"/>
                <a:ea typeface="Gill Sans Light"/>
                <a:cs typeface="Gill Sans Light"/>
                <a:sym typeface="Gill Sans Light"/>
              </a:defRPr>
            </a:pPr>
            <a:r>
              <a:t>Duration</a:t>
            </a:r>
          </a:p>
          <a:p>
            <a:pPr lvl="1" marL="661736" indent="-280735">
              <a:buFontTx/>
              <a:defRPr sz="2400">
                <a:latin typeface="Gill Sans Light"/>
                <a:ea typeface="Gill Sans Light"/>
                <a:cs typeface="Gill Sans Light"/>
                <a:sym typeface="Gill Sans Light"/>
              </a:defRPr>
            </a:pPr>
            <a:r>
              <a:t>DAG dependencies</a:t>
            </a:r>
          </a:p>
          <a:p>
            <a:pPr lvl="1" marL="0" indent="228600">
              <a:buSzTx/>
              <a:buNone/>
            </a:pPr>
            <a:endParaRPr sz="2400">
              <a:latin typeface="Gill Sans Light"/>
              <a:ea typeface="Gill Sans Light"/>
              <a:cs typeface="Gill Sans Light"/>
              <a:sym typeface="Gill Sans Light"/>
            </a:endParaRPr>
          </a:p>
          <a:p>
            <a:pPr/>
            <a:r>
              <a:t>Schedule collection of jobs ensuring</a:t>
            </a:r>
          </a:p>
          <a:p>
            <a:pPr lvl="1" marL="661736" indent="-280735">
              <a:buFontTx/>
              <a:defRPr sz="2400">
                <a:latin typeface="Gill Sans Light"/>
                <a:ea typeface="Gill Sans Light"/>
                <a:cs typeface="Gill Sans Light"/>
                <a:sym typeface="Gill Sans Light"/>
              </a:defRPr>
            </a:pPr>
            <a:r>
              <a:t>Fairness</a:t>
            </a:r>
          </a:p>
          <a:p>
            <a:pPr lvl="1" marL="661736" indent="-280735">
              <a:buFontTx/>
              <a:defRPr sz="2400">
                <a:latin typeface="Gill Sans Light"/>
                <a:ea typeface="Gill Sans Light"/>
                <a:cs typeface="Gill Sans Light"/>
                <a:sym typeface="Gill Sans Light"/>
              </a:defRPr>
            </a:pPr>
            <a:r>
              <a:t>Job Performance</a:t>
            </a:r>
          </a:p>
          <a:p>
            <a:pPr lvl="1" marL="661736" indent="-280735">
              <a:buFontTx/>
              <a:defRPr sz="2400">
                <a:latin typeface="Gill Sans Light"/>
                <a:ea typeface="Gill Sans Light"/>
                <a:cs typeface="Gill Sans Light"/>
                <a:sym typeface="Gill Sans Light"/>
              </a:defRPr>
            </a:pPr>
            <a:r>
              <a:t>Cluster Efficiency</a:t>
            </a:r>
          </a:p>
        </p:txBody>
      </p:sp>
      <p:sp>
        <p:nvSpPr>
          <p:cNvPr id="308" name="幻灯片编号"/>
          <p:cNvSpPr txBox="1"/>
          <p:nvPr>
            <p:ph type="sldNum" sz="quarter" idx="4294967295"/>
          </p:nvPr>
        </p:nvSpPr>
        <p:spPr>
          <a:xfrm>
            <a:off x="11097259" y="6404291"/>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Components"/>
          <p:cNvSpPr txBox="1"/>
          <p:nvPr>
            <p:ph type="title"/>
          </p:nvPr>
        </p:nvSpPr>
        <p:spPr>
          <a:prstGeom prst="rect">
            <a:avLst/>
          </a:prstGeom>
        </p:spPr>
        <p:txBody>
          <a:bodyPr/>
          <a:lstStyle/>
          <a:p>
            <a:pPr/>
            <a:r>
              <a:t>Components</a:t>
            </a:r>
          </a:p>
        </p:txBody>
      </p:sp>
      <p:sp>
        <p:nvSpPr>
          <p:cNvPr id="311" name="Inter-job Scheduler…"/>
          <p:cNvSpPr txBox="1"/>
          <p:nvPr>
            <p:ph type="body" sz="half" idx="1"/>
          </p:nvPr>
        </p:nvSpPr>
        <p:spPr>
          <a:xfrm>
            <a:off x="838200" y="1825625"/>
            <a:ext cx="6863061" cy="4351338"/>
          </a:xfrm>
          <a:prstGeom prst="rect">
            <a:avLst/>
          </a:prstGeom>
        </p:spPr>
        <p:txBody>
          <a:bodyPr anchor="t"/>
          <a:lstStyle/>
          <a:p>
            <a:pPr marL="374314" indent="-374314">
              <a:buFontTx/>
              <a:buAutoNum type="arabicPeriod" startAt="1"/>
            </a:pPr>
            <a:r>
              <a:t>Inter-job Scheduler</a:t>
            </a:r>
          </a:p>
          <a:p>
            <a:pPr lvl="1" marL="685800" indent="-228600">
              <a:defRPr sz="2400">
                <a:latin typeface="Gill Sans Light"/>
                <a:ea typeface="Gill Sans Light"/>
                <a:cs typeface="Gill Sans Light"/>
                <a:sym typeface="Gill Sans Light"/>
              </a:defRPr>
            </a:pPr>
            <a:r>
              <a:t>Maximizes the amount of leftover resources </a:t>
            </a:r>
            <a:br/>
          </a:p>
          <a:p>
            <a:pPr marL="374314" indent="-374314">
              <a:buFontTx/>
              <a:buAutoNum type="arabicPeriod" startAt="1"/>
            </a:pPr>
            <a:r>
              <a:t>Intra-job Scheduler</a:t>
            </a:r>
          </a:p>
          <a:p>
            <a:pPr lvl="1" marL="685800" indent="-228600">
              <a:defRPr sz="2400">
                <a:latin typeface="Gill Sans Light"/>
                <a:ea typeface="Gill Sans Light"/>
                <a:cs typeface="Gill Sans Light"/>
                <a:sym typeface="Gill Sans Light"/>
              </a:defRPr>
            </a:pPr>
            <a:r>
              <a:t>Determines the leftover contribution for each job</a:t>
            </a:r>
            <a:br/>
          </a:p>
          <a:p>
            <a:pPr marL="374314" indent="-374314">
              <a:buFontTx/>
              <a:buAutoNum type="arabicPeriod" startAt="1"/>
            </a:pPr>
            <a:r>
              <a:t>Leftover Scheduler</a:t>
            </a:r>
          </a:p>
          <a:p>
            <a:pPr lvl="1" marL="685800" indent="-228600">
              <a:defRPr sz="2400">
                <a:latin typeface="Gill Sans Light"/>
                <a:ea typeface="Gill Sans Light"/>
                <a:cs typeface="Gill Sans Light"/>
                <a:sym typeface="Gill Sans Light"/>
              </a:defRPr>
            </a:pPr>
            <a:r>
              <a:t>Re-distributes the leftover resources</a:t>
            </a:r>
          </a:p>
        </p:txBody>
      </p:sp>
      <p:sp>
        <p:nvSpPr>
          <p:cNvPr id="312" name="幻灯片编号"/>
          <p:cNvSpPr txBox="1"/>
          <p:nvPr>
            <p:ph type="sldNum" sz="quarter" idx="4294967295"/>
          </p:nvPr>
        </p:nvSpPr>
        <p:spPr>
          <a:xfrm>
            <a:off x="11097259" y="6404291"/>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3" name="Calculate fair resource share for jobs…"/>
          <p:cNvSpPr/>
          <p:nvPr/>
        </p:nvSpPr>
        <p:spPr>
          <a:xfrm>
            <a:off x="7895877" y="1851242"/>
            <a:ext cx="3909071" cy="896194"/>
          </a:xfrm>
          <a:prstGeom prst="rect">
            <a:avLst/>
          </a:prstGeom>
          <a:solidFill>
            <a:schemeClr val="accent1"/>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lstStyle/>
          <a:p>
            <a:pPr marL="150394" indent="-150394">
              <a:buSzPct val="100000"/>
              <a:buChar char="•"/>
              <a:defRPr sz="1500"/>
            </a:pPr>
            <a:r>
              <a:t>Calculate fair resource share for jobs</a:t>
            </a:r>
          </a:p>
          <a:p>
            <a:pPr marL="150394" indent="-150394">
              <a:buSzPct val="100000"/>
              <a:buChar char="•"/>
              <a:defRPr sz="1500"/>
            </a:pPr>
            <a:r>
              <a:t>Give up extra resources as leftover</a:t>
            </a:r>
          </a:p>
        </p:txBody>
      </p:sp>
      <p:sp>
        <p:nvSpPr>
          <p:cNvPr id="314" name="Calculate job completion time under fair resource allocation…"/>
          <p:cNvSpPr/>
          <p:nvPr/>
        </p:nvSpPr>
        <p:spPr>
          <a:xfrm>
            <a:off x="7878067" y="2920689"/>
            <a:ext cx="3944691" cy="1394670"/>
          </a:xfrm>
          <a:prstGeom prst="rect">
            <a:avLst/>
          </a:prstGeom>
          <a:solidFill>
            <a:schemeClr val="accent1"/>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lstStyle/>
          <a:p>
            <a:pPr marL="150394" indent="-150394">
              <a:buSzPct val="100000"/>
              <a:buChar char="•"/>
              <a:defRPr sz="1500"/>
            </a:pPr>
            <a:r>
              <a:t>Calculate job completion time under fair resource allocation</a:t>
            </a:r>
          </a:p>
          <a:p>
            <a:pPr marL="150394" indent="-150394">
              <a:buSzPct val="100000"/>
              <a:buChar char="•"/>
              <a:defRPr sz="1500"/>
            </a:pPr>
            <a:r>
              <a:t>Calculate task start time in reversed DAG</a:t>
            </a:r>
          </a:p>
          <a:p>
            <a:pPr marL="150394" indent="-150394">
              <a:buSzPct val="100000"/>
              <a:buChar char="•"/>
              <a:defRPr sz="1500"/>
            </a:pPr>
            <a:r>
              <a:t>Give up extra resources altruistically</a:t>
            </a:r>
          </a:p>
        </p:txBody>
      </p:sp>
      <p:sp>
        <p:nvSpPr>
          <p:cNvPr id="315" name="Shortest remaining time jobs get priority…"/>
          <p:cNvSpPr/>
          <p:nvPr/>
        </p:nvSpPr>
        <p:spPr>
          <a:xfrm>
            <a:off x="7904509" y="4488612"/>
            <a:ext cx="3909070" cy="896194"/>
          </a:xfrm>
          <a:prstGeom prst="rect">
            <a:avLst/>
          </a:prstGeom>
          <a:solidFill>
            <a:schemeClr val="accent1"/>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lstStyle/>
          <a:p>
            <a:pPr marL="150394" indent="-150394">
              <a:buSzPct val="100000"/>
              <a:buChar char="•"/>
              <a:defRPr sz="1500"/>
            </a:pPr>
            <a:r>
              <a:t>Shortest remaining time jobs get priority</a:t>
            </a:r>
          </a:p>
          <a:p>
            <a:pPr marL="150394" indent="-150394">
              <a:buSzPct val="100000"/>
              <a:buChar char="•"/>
              <a:defRPr sz="1500"/>
            </a:pPr>
            <a:r>
              <a:t>Pack as many tasks as possible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5" grpId="4"/>
      <p:bldP build="whole" bldLvl="1" animBg="1" rev="0" advAuto="0" spid="311" grpId="1"/>
      <p:bldP build="whole" bldLvl="1" animBg="1" rev="0" advAuto="0" spid="314" grpId="3"/>
      <p:bldP build="whole" bldLvl="1" animBg="1" rev="0" advAuto="0" spid="313" grpId="2"/>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Other Features"/>
          <p:cNvSpPr txBox="1"/>
          <p:nvPr>
            <p:ph type="title"/>
          </p:nvPr>
        </p:nvSpPr>
        <p:spPr>
          <a:prstGeom prst="rect">
            <a:avLst/>
          </a:prstGeom>
        </p:spPr>
        <p:txBody>
          <a:bodyPr/>
          <a:lstStyle/>
          <a:p>
            <a:pPr/>
            <a:r>
              <a:t>Other Features</a:t>
            </a:r>
          </a:p>
        </p:txBody>
      </p:sp>
      <p:sp>
        <p:nvSpPr>
          <p:cNvPr id="318" name="Bounded altruism…"/>
          <p:cNvSpPr txBox="1"/>
          <p:nvPr>
            <p:ph type="body" idx="1"/>
          </p:nvPr>
        </p:nvSpPr>
        <p:spPr>
          <a:xfrm>
            <a:off x="838200" y="1646385"/>
            <a:ext cx="10515600" cy="4530578"/>
          </a:xfrm>
          <a:prstGeom prst="rect">
            <a:avLst/>
          </a:prstGeom>
        </p:spPr>
        <p:txBody>
          <a:bodyPr anchor="t"/>
          <a:lstStyle/>
          <a:p>
            <a:pPr marL="255469" indent="-255469" defTabSz="832104">
              <a:spcBef>
                <a:spcPts val="900"/>
              </a:spcBef>
              <a:buFontTx/>
              <a:defRPr sz="2548"/>
            </a:pPr>
            <a:r>
              <a:t>Bounded altruism</a:t>
            </a:r>
          </a:p>
          <a:p>
            <a:pPr lvl="1" marL="602179" indent="-255469" defTabSz="832104">
              <a:spcBef>
                <a:spcPts val="900"/>
              </a:spcBef>
              <a:buFontTx/>
              <a:buChar char="➡"/>
              <a:defRPr sz="2548"/>
            </a:pPr>
            <a:r>
              <a:t> Uniformly distributed probability P(Altruistic)</a:t>
            </a:r>
          </a:p>
          <a:p>
            <a:pPr marL="255469" indent="-255469" defTabSz="832104">
              <a:spcBef>
                <a:spcPts val="900"/>
              </a:spcBef>
              <a:buFontTx/>
              <a:defRPr sz="2548"/>
            </a:pPr>
            <a:r>
              <a:t>Resource estimation</a:t>
            </a:r>
          </a:p>
          <a:p>
            <a:pPr lvl="1" marL="602179" indent="-255469" defTabSz="832104">
              <a:spcBef>
                <a:spcPts val="900"/>
              </a:spcBef>
              <a:buFontTx/>
              <a:buChar char="➡"/>
              <a:defRPr sz="2548"/>
            </a:pPr>
            <a:r>
              <a:t> from history of prior runs</a:t>
            </a:r>
          </a:p>
          <a:p>
            <a:pPr marL="255469" indent="-255469" defTabSz="832104">
              <a:spcBef>
                <a:spcPts val="900"/>
              </a:spcBef>
              <a:buFontTx/>
              <a:defRPr sz="2548"/>
            </a:pPr>
            <a:r>
              <a:t>Data locality</a:t>
            </a:r>
          </a:p>
          <a:p>
            <a:pPr lvl="1" marL="602179" indent="-255469" defTabSz="832104">
              <a:spcBef>
                <a:spcPts val="900"/>
              </a:spcBef>
              <a:buFontTx/>
              <a:buChar char="➡"/>
              <a:defRPr sz="2548"/>
            </a:pPr>
            <a:r>
              <a:t> Altruistically delayed scheduling</a:t>
            </a:r>
          </a:p>
          <a:p>
            <a:pPr marL="255469" indent="-255469" defTabSz="832104">
              <a:spcBef>
                <a:spcPts val="900"/>
              </a:spcBef>
              <a:buFontTx/>
              <a:defRPr sz="2548"/>
            </a:pPr>
            <a:r>
              <a:t>Straggler mitigation</a:t>
            </a:r>
          </a:p>
          <a:p>
            <a:pPr lvl="1" marL="602179" indent="-255469" defTabSz="832104">
              <a:spcBef>
                <a:spcPts val="900"/>
              </a:spcBef>
              <a:buFontTx/>
              <a:buChar char="➡"/>
              <a:defRPr sz="2548"/>
            </a:pPr>
            <a:r>
              <a:t> Leftover scheduling prioritizes speculative tasks</a:t>
            </a:r>
          </a:p>
          <a:p>
            <a:pPr marL="255469" indent="-255469" defTabSz="832104">
              <a:spcBef>
                <a:spcPts val="900"/>
              </a:spcBef>
              <a:buFontTx/>
              <a:defRPr sz="2548"/>
            </a:pPr>
            <a:r>
              <a:t>Handling task failure </a:t>
            </a:r>
          </a:p>
          <a:p>
            <a:pPr lvl="1" marL="602179" indent="-255469" defTabSz="832104">
              <a:spcBef>
                <a:spcPts val="900"/>
              </a:spcBef>
              <a:buFontTx/>
              <a:buChar char="➡"/>
              <a:defRPr sz="2548"/>
            </a:pPr>
            <a:r>
              <a:t> Does not distinguish between new and restarted tasks</a:t>
            </a:r>
          </a:p>
        </p:txBody>
      </p:sp>
      <p:sp>
        <p:nvSpPr>
          <p:cNvPr id="319" name="幻灯片编号"/>
          <p:cNvSpPr txBox="1"/>
          <p:nvPr>
            <p:ph type="sldNum" sz="quarter" idx="4294967295"/>
          </p:nvPr>
        </p:nvSpPr>
        <p:spPr>
          <a:xfrm>
            <a:off x="11097259" y="6404291"/>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38" name="成组"/>
          <p:cNvGrpSpPr/>
          <p:nvPr/>
        </p:nvGrpSpPr>
        <p:grpSpPr>
          <a:xfrm>
            <a:off x="1877475" y="1429194"/>
            <a:ext cx="8437052" cy="4739282"/>
            <a:chOff x="0" y="0"/>
            <a:chExt cx="8437050" cy="4739280"/>
          </a:xfrm>
        </p:grpSpPr>
        <p:pic>
          <p:nvPicPr>
            <p:cNvPr id="321" name="YARNArch.png" descr="YARNArch.png"/>
            <p:cNvPicPr>
              <a:picLocks noChangeAspect="1"/>
            </p:cNvPicPr>
            <p:nvPr/>
          </p:nvPicPr>
          <p:blipFill>
            <a:blip r:embed="rId2">
              <a:extLst/>
            </a:blip>
            <a:stretch>
              <a:fillRect/>
            </a:stretch>
          </p:blipFill>
          <p:spPr>
            <a:xfrm>
              <a:off x="-1" y="-1"/>
              <a:ext cx="6305423" cy="4739282"/>
            </a:xfrm>
            <a:prstGeom prst="rect">
              <a:avLst/>
            </a:prstGeom>
            <a:ln w="12700" cap="flat">
              <a:noFill/>
              <a:miter lim="400000"/>
            </a:ln>
            <a:effectLst/>
          </p:spPr>
        </p:pic>
        <p:grpSp>
          <p:nvGrpSpPr>
            <p:cNvPr id="324" name="成组"/>
            <p:cNvGrpSpPr/>
            <p:nvPr/>
          </p:nvGrpSpPr>
          <p:grpSpPr>
            <a:xfrm>
              <a:off x="1947848" y="301182"/>
              <a:ext cx="1535886" cy="637517"/>
              <a:chOff x="0" y="0"/>
              <a:chExt cx="1535884" cy="637516"/>
            </a:xfrm>
          </p:grpSpPr>
          <p:sp>
            <p:nvSpPr>
              <p:cNvPr id="322" name="矩形"/>
              <p:cNvSpPr/>
              <p:nvPr/>
            </p:nvSpPr>
            <p:spPr>
              <a:xfrm>
                <a:off x="0" y="-1"/>
                <a:ext cx="1535885" cy="637518"/>
              </a:xfrm>
              <a:prstGeom prst="rect">
                <a:avLst/>
              </a:prstGeom>
              <a:solidFill>
                <a:schemeClr val="accent4">
                  <a:lumOff val="12500"/>
                </a:schemeClr>
              </a:solidFill>
              <a:ln w="25400" cap="flat">
                <a:solidFill>
                  <a:srgbClr val="000000"/>
                </a:solidFill>
                <a:prstDash val="solid"/>
                <a:miter lim="400000"/>
              </a:ln>
              <a:effectLst/>
            </p:spPr>
            <p:txBody>
              <a:bodyPr wrap="square" lIns="45718" tIns="45718" rIns="45718" bIns="45718" numCol="1" anchor="ctr">
                <a:noAutofit/>
              </a:bodyPr>
              <a:lstStyle/>
              <a:p>
                <a:pPr algn="ctr">
                  <a:defRPr b="1" sz="1200"/>
                </a:pPr>
              </a:p>
            </p:txBody>
          </p:sp>
          <p:sp>
            <p:nvSpPr>
              <p:cNvPr id="323" name="Leftover Resource Management"/>
              <p:cNvSpPr txBox="1"/>
              <p:nvPr/>
            </p:nvSpPr>
            <p:spPr>
              <a:xfrm>
                <a:off x="0" y="95238"/>
                <a:ext cx="1535885" cy="44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lvl1pPr>
              </a:lstStyle>
              <a:p>
                <a:pPr/>
                <a:r>
                  <a:t>Leftover Resource Management</a:t>
                </a:r>
              </a:p>
            </p:txBody>
          </p:sp>
        </p:grpSp>
        <p:grpSp>
          <p:nvGrpSpPr>
            <p:cNvPr id="327" name="成组"/>
            <p:cNvGrpSpPr/>
            <p:nvPr/>
          </p:nvGrpSpPr>
          <p:grpSpPr>
            <a:xfrm>
              <a:off x="6901165" y="727143"/>
              <a:ext cx="1535886" cy="637517"/>
              <a:chOff x="0" y="0"/>
              <a:chExt cx="1535884" cy="637516"/>
            </a:xfrm>
          </p:grpSpPr>
          <p:sp>
            <p:nvSpPr>
              <p:cNvPr id="325" name="矩形"/>
              <p:cNvSpPr/>
              <p:nvPr/>
            </p:nvSpPr>
            <p:spPr>
              <a:xfrm>
                <a:off x="0" y="-1"/>
                <a:ext cx="1535885" cy="637518"/>
              </a:xfrm>
              <a:prstGeom prst="rect">
                <a:avLst/>
              </a:prstGeom>
              <a:gradFill flip="none" rotWithShape="1">
                <a:gsLst>
                  <a:gs pos="0">
                    <a:srgbClr val="A6B6DF"/>
                  </a:gs>
                  <a:gs pos="50000">
                    <a:srgbClr val="98AAD9"/>
                  </a:gs>
                  <a:gs pos="100000">
                    <a:srgbClr val="869DD7"/>
                  </a:gs>
                </a:gsLst>
                <a:lin ang="5400000" scaled="0"/>
              </a:gradFill>
              <a:ln w="25400" cap="flat">
                <a:solidFill>
                  <a:srgbClr val="000000"/>
                </a:solidFill>
                <a:prstDash val="solid"/>
                <a:miter lim="400000"/>
              </a:ln>
              <a:effectLst/>
            </p:spPr>
            <p:txBody>
              <a:bodyPr wrap="square" lIns="45718" tIns="45718" rIns="45718" bIns="45718" numCol="1" anchor="ctr">
                <a:noAutofit/>
              </a:bodyPr>
              <a:lstStyle/>
              <a:p>
                <a:pPr algn="ctr">
                  <a:defRPr b="1" sz="1200"/>
                </a:pPr>
              </a:p>
            </p:txBody>
          </p:sp>
          <p:sp>
            <p:nvSpPr>
              <p:cNvPr id="326" name="Altruistic Resource Management"/>
              <p:cNvSpPr txBox="1"/>
              <p:nvPr/>
            </p:nvSpPr>
            <p:spPr>
              <a:xfrm>
                <a:off x="0" y="95238"/>
                <a:ext cx="1535885" cy="44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lvl1pPr>
              </a:lstStyle>
              <a:p>
                <a:pPr/>
                <a:r>
                  <a:t>Altruistic Resource Management</a:t>
                </a:r>
              </a:p>
            </p:txBody>
          </p:sp>
        </p:grpSp>
        <p:grpSp>
          <p:nvGrpSpPr>
            <p:cNvPr id="330" name="成组"/>
            <p:cNvGrpSpPr/>
            <p:nvPr/>
          </p:nvGrpSpPr>
          <p:grpSpPr>
            <a:xfrm>
              <a:off x="6901165" y="3903802"/>
              <a:ext cx="1535886" cy="637517"/>
              <a:chOff x="0" y="0"/>
              <a:chExt cx="1535884" cy="637516"/>
            </a:xfrm>
          </p:grpSpPr>
          <p:sp>
            <p:nvSpPr>
              <p:cNvPr id="328" name="矩形"/>
              <p:cNvSpPr/>
              <p:nvPr/>
            </p:nvSpPr>
            <p:spPr>
              <a:xfrm>
                <a:off x="0" y="-1"/>
                <a:ext cx="1535885" cy="637518"/>
              </a:xfrm>
              <a:prstGeom prst="rect">
                <a:avLst/>
              </a:prstGeom>
              <a:gradFill flip="none" rotWithShape="1">
                <a:gsLst>
                  <a:gs pos="0">
                    <a:srgbClr val="A6B6DF"/>
                  </a:gs>
                  <a:gs pos="50000">
                    <a:srgbClr val="98AAD9"/>
                  </a:gs>
                  <a:gs pos="100000">
                    <a:srgbClr val="869DD7"/>
                  </a:gs>
                </a:gsLst>
                <a:lin ang="5400000" scaled="0"/>
              </a:gradFill>
              <a:ln w="25400" cap="flat">
                <a:solidFill>
                  <a:srgbClr val="000000"/>
                </a:solidFill>
                <a:prstDash val="solid"/>
                <a:miter lim="400000"/>
              </a:ln>
              <a:effectLst/>
            </p:spPr>
            <p:txBody>
              <a:bodyPr wrap="square" lIns="45718" tIns="45718" rIns="45718" bIns="45718" numCol="1" anchor="ctr">
                <a:noAutofit/>
              </a:bodyPr>
              <a:lstStyle/>
              <a:p>
                <a:pPr algn="ctr">
                  <a:defRPr b="1" sz="1200"/>
                </a:pPr>
              </a:p>
            </p:txBody>
          </p:sp>
          <p:sp>
            <p:nvSpPr>
              <p:cNvPr id="329" name="Altruistic Resource Management"/>
              <p:cNvSpPr txBox="1"/>
              <p:nvPr/>
            </p:nvSpPr>
            <p:spPr>
              <a:xfrm>
                <a:off x="0" y="95238"/>
                <a:ext cx="1535885" cy="44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lvl1pPr>
              </a:lstStyle>
              <a:p>
                <a:pPr/>
                <a:r>
                  <a:t>Altruistic Resource Management</a:t>
                </a:r>
              </a:p>
            </p:txBody>
          </p:sp>
        </p:grpSp>
        <p:grpSp>
          <p:nvGrpSpPr>
            <p:cNvPr id="333" name="成组"/>
            <p:cNvGrpSpPr/>
            <p:nvPr/>
          </p:nvGrpSpPr>
          <p:grpSpPr>
            <a:xfrm>
              <a:off x="6901165" y="2315473"/>
              <a:ext cx="1535886" cy="637516"/>
              <a:chOff x="0" y="0"/>
              <a:chExt cx="1535884" cy="637515"/>
            </a:xfrm>
          </p:grpSpPr>
          <p:sp>
            <p:nvSpPr>
              <p:cNvPr id="331" name="矩形"/>
              <p:cNvSpPr/>
              <p:nvPr/>
            </p:nvSpPr>
            <p:spPr>
              <a:xfrm>
                <a:off x="0" y="-1"/>
                <a:ext cx="1535885" cy="637517"/>
              </a:xfrm>
              <a:prstGeom prst="rect">
                <a:avLst/>
              </a:prstGeom>
              <a:gradFill flip="none" rotWithShape="1">
                <a:gsLst>
                  <a:gs pos="0">
                    <a:srgbClr val="A6B6DF"/>
                  </a:gs>
                  <a:gs pos="50000">
                    <a:srgbClr val="98AAD9"/>
                  </a:gs>
                  <a:gs pos="100000">
                    <a:srgbClr val="869DD7"/>
                  </a:gs>
                </a:gsLst>
                <a:lin ang="5400000" scaled="0"/>
              </a:gradFill>
              <a:ln w="25400" cap="flat">
                <a:solidFill>
                  <a:srgbClr val="000000"/>
                </a:solidFill>
                <a:prstDash val="solid"/>
                <a:miter lim="400000"/>
              </a:ln>
              <a:effectLst/>
            </p:spPr>
            <p:txBody>
              <a:bodyPr wrap="square" lIns="45718" tIns="45718" rIns="45718" bIns="45718" numCol="1" anchor="ctr">
                <a:noAutofit/>
              </a:bodyPr>
              <a:lstStyle/>
              <a:p>
                <a:pPr algn="ctr">
                  <a:defRPr b="1" sz="1200"/>
                </a:pPr>
              </a:p>
            </p:txBody>
          </p:sp>
          <p:sp>
            <p:nvSpPr>
              <p:cNvPr id="332" name="Altruistic Resource Management"/>
              <p:cNvSpPr txBox="1"/>
              <p:nvPr/>
            </p:nvSpPr>
            <p:spPr>
              <a:xfrm>
                <a:off x="0" y="95238"/>
                <a:ext cx="1535885" cy="44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lvl1pPr>
              </a:lstStyle>
              <a:p>
                <a:pPr/>
                <a:r>
                  <a:t>Altruistic Resource Management</a:t>
                </a:r>
              </a:p>
            </p:txBody>
          </p:sp>
        </p:grpSp>
        <p:sp>
          <p:nvSpPr>
            <p:cNvPr id="334" name="箭头"/>
            <p:cNvSpPr/>
            <p:nvPr/>
          </p:nvSpPr>
          <p:spPr>
            <a:xfrm flipH="1">
              <a:off x="6164860" y="824006"/>
              <a:ext cx="704278" cy="443790"/>
            </a:xfrm>
            <a:prstGeom prst="rightArrow">
              <a:avLst>
                <a:gd name="adj1" fmla="val 36700"/>
                <a:gd name="adj2" fmla="val 74644"/>
              </a:avLst>
            </a:prstGeom>
            <a:gradFill flip="none" rotWithShape="1">
              <a:gsLst>
                <a:gs pos="0">
                  <a:srgbClr val="A6B6DF"/>
                </a:gs>
                <a:gs pos="50000">
                  <a:srgbClr val="98AAD9"/>
                </a:gs>
                <a:gs pos="100000">
                  <a:srgbClr val="869DD7"/>
                </a:gs>
              </a:gsLst>
              <a:lin ang="5400000" scaled="0"/>
            </a:gradFill>
            <a:ln w="25400" cap="flat">
              <a:solidFill>
                <a:srgbClr val="03060C"/>
              </a:solidFill>
              <a:prstDash val="solid"/>
              <a:miter lim="400000"/>
            </a:ln>
            <a:effectLst/>
          </p:spPr>
          <p:txBody>
            <a:bodyPr wrap="square" lIns="45718" tIns="45718" rIns="45718" bIns="45718" numCol="1" anchor="ctr">
              <a:noAutofit/>
            </a:bodyPr>
            <a:lstStyle/>
            <a:p>
              <a:pPr/>
            </a:p>
          </p:txBody>
        </p:sp>
        <p:sp>
          <p:nvSpPr>
            <p:cNvPr id="335" name="箭头"/>
            <p:cNvSpPr/>
            <p:nvPr/>
          </p:nvSpPr>
          <p:spPr>
            <a:xfrm flipH="1">
              <a:off x="6147556" y="4000666"/>
              <a:ext cx="710172" cy="443790"/>
            </a:xfrm>
            <a:prstGeom prst="rightArrow">
              <a:avLst>
                <a:gd name="adj1" fmla="val 36700"/>
                <a:gd name="adj2" fmla="val 74644"/>
              </a:avLst>
            </a:prstGeom>
            <a:gradFill flip="none" rotWithShape="1">
              <a:gsLst>
                <a:gs pos="0">
                  <a:srgbClr val="A6B6DF"/>
                </a:gs>
                <a:gs pos="50000">
                  <a:srgbClr val="98AAD9"/>
                </a:gs>
                <a:gs pos="100000">
                  <a:srgbClr val="869DD7"/>
                </a:gs>
              </a:gsLst>
              <a:lin ang="5400000" scaled="0"/>
            </a:gradFill>
            <a:ln w="25400" cap="flat">
              <a:solidFill>
                <a:srgbClr val="03060C"/>
              </a:solidFill>
              <a:prstDash val="solid"/>
              <a:miter lim="400000"/>
            </a:ln>
            <a:effectLst/>
          </p:spPr>
          <p:txBody>
            <a:bodyPr wrap="square" lIns="45718" tIns="45718" rIns="45718" bIns="45718" numCol="1" anchor="ctr">
              <a:noAutofit/>
            </a:bodyPr>
            <a:lstStyle/>
            <a:p>
              <a:pPr/>
            </a:p>
          </p:txBody>
        </p:sp>
        <p:sp>
          <p:nvSpPr>
            <p:cNvPr id="336" name="箭头"/>
            <p:cNvSpPr/>
            <p:nvPr/>
          </p:nvSpPr>
          <p:spPr>
            <a:xfrm flipH="1">
              <a:off x="6151929" y="2412336"/>
              <a:ext cx="704278" cy="443790"/>
            </a:xfrm>
            <a:prstGeom prst="rightArrow">
              <a:avLst>
                <a:gd name="adj1" fmla="val 36700"/>
                <a:gd name="adj2" fmla="val 74644"/>
              </a:avLst>
            </a:prstGeom>
            <a:gradFill flip="none" rotWithShape="1">
              <a:gsLst>
                <a:gs pos="0">
                  <a:srgbClr val="A6B6DF"/>
                </a:gs>
                <a:gs pos="50000">
                  <a:srgbClr val="98AAD9"/>
                </a:gs>
                <a:gs pos="100000">
                  <a:srgbClr val="869DD7"/>
                </a:gs>
              </a:gsLst>
              <a:lin ang="5400000" scaled="0"/>
            </a:gradFill>
            <a:ln w="25400" cap="flat">
              <a:solidFill>
                <a:srgbClr val="03060C"/>
              </a:solidFill>
              <a:prstDash val="solid"/>
              <a:miter lim="400000"/>
            </a:ln>
            <a:effectLst/>
          </p:spPr>
          <p:txBody>
            <a:bodyPr wrap="square" lIns="45718" tIns="45718" rIns="45718" bIns="45718" numCol="1" anchor="ctr">
              <a:noAutofit/>
            </a:bodyPr>
            <a:lstStyle/>
            <a:p>
              <a:pPr/>
            </a:p>
          </p:txBody>
        </p:sp>
        <p:sp>
          <p:nvSpPr>
            <p:cNvPr id="337" name="箭头"/>
            <p:cNvSpPr/>
            <p:nvPr/>
          </p:nvSpPr>
          <p:spPr>
            <a:xfrm flipH="1" rot="16200000">
              <a:off x="2486117" y="956559"/>
              <a:ext cx="459348" cy="443791"/>
            </a:xfrm>
            <a:prstGeom prst="rightArrow">
              <a:avLst>
                <a:gd name="adj1" fmla="val 30979"/>
                <a:gd name="adj2" fmla="val 53776"/>
              </a:avLst>
            </a:prstGeom>
            <a:solidFill>
              <a:schemeClr val="accent4">
                <a:lumOff val="25000"/>
              </a:schemeClr>
            </a:solidFill>
            <a:ln w="25400" cap="flat">
              <a:solidFill>
                <a:srgbClr val="03060C"/>
              </a:solidFill>
              <a:prstDash val="solid"/>
              <a:miter lim="400000"/>
            </a:ln>
            <a:effectLst/>
          </p:spPr>
          <p:txBody>
            <a:bodyPr wrap="square" lIns="45718" tIns="45718" rIns="45718" bIns="45718" numCol="1" anchor="ctr">
              <a:noAutofit/>
            </a:bodyPr>
            <a:lstStyle/>
            <a:p>
              <a:pPr/>
            </a:p>
          </p:txBody>
        </p:sp>
      </p:grpSp>
      <p:sp>
        <p:nvSpPr>
          <p:cNvPr id="339" name="Implementation"/>
          <p:cNvSpPr txBox="1"/>
          <p:nvPr>
            <p:ph type="title"/>
          </p:nvPr>
        </p:nvSpPr>
        <p:spPr>
          <a:prstGeom prst="rect">
            <a:avLst/>
          </a:prstGeom>
        </p:spPr>
        <p:txBody>
          <a:bodyPr/>
          <a:lstStyle/>
          <a:p>
            <a:pPr/>
            <a:r>
              <a:t>Implementation</a:t>
            </a:r>
          </a:p>
        </p:txBody>
      </p:sp>
      <p:sp>
        <p:nvSpPr>
          <p:cNvPr id="340" name="幻灯片编号"/>
          <p:cNvSpPr txBox="1"/>
          <p:nvPr>
            <p:ph type="sldNum" sz="quarter" idx="4294967295"/>
          </p:nvPr>
        </p:nvSpPr>
        <p:spPr>
          <a:xfrm>
            <a:off x="11097259" y="6404291"/>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1" name="image source: https://hortonworks.com/blog/apache-hadoop-yarn-background-and-an-overview/"/>
          <p:cNvSpPr txBox="1"/>
          <p:nvPr/>
        </p:nvSpPr>
        <p:spPr>
          <a:xfrm>
            <a:off x="3510579" y="6423342"/>
            <a:ext cx="5726866" cy="231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sz="1000"/>
            </a:pPr>
            <a:r>
              <a:t>image source</a:t>
            </a:r>
            <a:r>
              <a:rPr b="0"/>
              <a:t>: </a:t>
            </a:r>
            <a:r>
              <a:rPr b="0" u="sng">
                <a:solidFill>
                  <a:srgbClr val="0000FF"/>
                </a:solidFill>
                <a:uFill>
                  <a:solidFill>
                    <a:srgbClr val="0000FF"/>
                  </a:solidFill>
                </a:uFill>
                <a:hlinkClick r:id="rId3" invalidUrl="" action="" tgtFrame="" tooltip="" history="1" highlightClick="0" endSnd="0"/>
              </a:rPr>
              <a:t>https://hortonworks.com/blog/apache-hadoop-yarn-background-and-an-overview</a:t>
            </a:r>
            <a:r>
              <a:rPr b="0"/>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Implementation"/>
          <p:cNvSpPr txBox="1"/>
          <p:nvPr>
            <p:ph type="title"/>
          </p:nvPr>
        </p:nvSpPr>
        <p:spPr>
          <a:prstGeom prst="rect">
            <a:avLst/>
          </a:prstGeom>
        </p:spPr>
        <p:txBody>
          <a:bodyPr/>
          <a:lstStyle/>
          <a:p>
            <a:pPr/>
            <a:r>
              <a:t>Implementation</a:t>
            </a:r>
          </a:p>
        </p:txBody>
      </p:sp>
      <p:sp>
        <p:nvSpPr>
          <p:cNvPr id="344" name="幻灯片编号"/>
          <p:cNvSpPr txBox="1"/>
          <p:nvPr>
            <p:ph type="sldNum" sz="quarter" idx="4294967295"/>
          </p:nvPr>
        </p:nvSpPr>
        <p:spPr>
          <a:xfrm>
            <a:off x="11097259" y="6404291"/>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54" name="成组"/>
          <p:cNvGrpSpPr/>
          <p:nvPr/>
        </p:nvGrpSpPr>
        <p:grpSpPr>
          <a:xfrm>
            <a:off x="2044700" y="1481510"/>
            <a:ext cx="8313551" cy="4546817"/>
            <a:chOff x="0" y="0"/>
            <a:chExt cx="8313549" cy="4546816"/>
          </a:xfrm>
        </p:grpSpPr>
        <p:pic>
          <p:nvPicPr>
            <p:cNvPr id="345" name="architecture3.png" descr="architecture3.png"/>
            <p:cNvPicPr>
              <a:picLocks noChangeAspect="1"/>
            </p:cNvPicPr>
            <p:nvPr/>
          </p:nvPicPr>
          <p:blipFill>
            <a:blip r:embed="rId2">
              <a:extLst/>
            </a:blip>
            <a:stretch>
              <a:fillRect/>
            </a:stretch>
          </p:blipFill>
          <p:spPr>
            <a:xfrm>
              <a:off x="1561972" y="0"/>
              <a:ext cx="6751579" cy="4546817"/>
            </a:xfrm>
            <a:prstGeom prst="rect">
              <a:avLst/>
            </a:prstGeom>
            <a:ln w="12700" cap="flat">
              <a:noFill/>
              <a:miter lim="400000"/>
            </a:ln>
            <a:effectLst/>
          </p:spPr>
        </p:pic>
        <p:grpSp>
          <p:nvGrpSpPr>
            <p:cNvPr id="348" name="成组"/>
            <p:cNvGrpSpPr/>
            <p:nvPr/>
          </p:nvGrpSpPr>
          <p:grpSpPr>
            <a:xfrm>
              <a:off x="1117600" y="1627558"/>
              <a:ext cx="1602732" cy="665264"/>
              <a:chOff x="0" y="0"/>
              <a:chExt cx="1602731" cy="665263"/>
            </a:xfrm>
          </p:grpSpPr>
          <p:sp>
            <p:nvSpPr>
              <p:cNvPr id="346" name="矩形"/>
              <p:cNvSpPr/>
              <p:nvPr/>
            </p:nvSpPr>
            <p:spPr>
              <a:xfrm>
                <a:off x="-1" y="-1"/>
                <a:ext cx="1602733" cy="665265"/>
              </a:xfrm>
              <a:prstGeom prst="rect">
                <a:avLst/>
              </a:prstGeom>
              <a:solidFill>
                <a:schemeClr val="accent4">
                  <a:lumOff val="12500"/>
                </a:schemeClr>
              </a:solidFill>
              <a:ln w="25400" cap="flat">
                <a:solidFill>
                  <a:srgbClr val="000000"/>
                </a:solidFill>
                <a:prstDash val="solid"/>
                <a:miter lim="400000"/>
              </a:ln>
              <a:effectLst/>
            </p:spPr>
            <p:txBody>
              <a:bodyPr wrap="square" lIns="45718" tIns="45718" rIns="45718" bIns="45718" numCol="1" anchor="ctr">
                <a:noAutofit/>
              </a:bodyPr>
              <a:lstStyle/>
              <a:p>
                <a:pPr algn="ctr">
                  <a:defRPr b="1" sz="1200"/>
                </a:pPr>
              </a:p>
            </p:txBody>
          </p:sp>
          <p:sp>
            <p:nvSpPr>
              <p:cNvPr id="347" name="Leftover Resource Management"/>
              <p:cNvSpPr txBox="1"/>
              <p:nvPr/>
            </p:nvSpPr>
            <p:spPr>
              <a:xfrm>
                <a:off x="-1" y="109112"/>
                <a:ext cx="1602733" cy="44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lvl1pPr>
              </a:lstStyle>
              <a:p>
                <a:pPr/>
                <a:r>
                  <a:t>Leftover Resource Management</a:t>
                </a:r>
              </a:p>
            </p:txBody>
          </p:sp>
        </p:grpSp>
        <p:sp>
          <p:nvSpPr>
            <p:cNvPr id="349" name="箭头"/>
            <p:cNvSpPr/>
            <p:nvPr/>
          </p:nvSpPr>
          <p:spPr>
            <a:xfrm>
              <a:off x="2746095" y="1728637"/>
              <a:ext cx="479341" cy="463106"/>
            </a:xfrm>
            <a:prstGeom prst="rightArrow">
              <a:avLst>
                <a:gd name="adj1" fmla="val 30979"/>
                <a:gd name="adj2" fmla="val 53776"/>
              </a:avLst>
            </a:prstGeom>
            <a:solidFill>
              <a:schemeClr val="accent4">
                <a:lumOff val="25000"/>
              </a:schemeClr>
            </a:solidFill>
            <a:ln w="25400" cap="flat">
              <a:solidFill>
                <a:srgbClr val="03060C"/>
              </a:solidFill>
              <a:prstDash val="solid"/>
              <a:miter lim="400000"/>
            </a:ln>
            <a:effectLst/>
          </p:spPr>
          <p:txBody>
            <a:bodyPr wrap="square" lIns="45718" tIns="45718" rIns="45718" bIns="45718" numCol="1" anchor="ctr">
              <a:noAutofit/>
            </a:bodyPr>
            <a:lstStyle/>
            <a:p>
              <a:pPr/>
            </a:p>
          </p:txBody>
        </p:sp>
        <p:grpSp>
          <p:nvGrpSpPr>
            <p:cNvPr id="352" name="成组"/>
            <p:cNvGrpSpPr/>
            <p:nvPr/>
          </p:nvGrpSpPr>
          <p:grpSpPr>
            <a:xfrm>
              <a:off x="0" y="233506"/>
              <a:ext cx="1602732" cy="665264"/>
              <a:chOff x="0" y="0"/>
              <a:chExt cx="1602731" cy="665263"/>
            </a:xfrm>
          </p:grpSpPr>
          <p:sp>
            <p:nvSpPr>
              <p:cNvPr id="350" name="矩形"/>
              <p:cNvSpPr/>
              <p:nvPr/>
            </p:nvSpPr>
            <p:spPr>
              <a:xfrm>
                <a:off x="-1" y="-1"/>
                <a:ext cx="1602733" cy="665265"/>
              </a:xfrm>
              <a:prstGeom prst="rect">
                <a:avLst/>
              </a:prstGeom>
              <a:gradFill flip="none" rotWithShape="1">
                <a:gsLst>
                  <a:gs pos="0">
                    <a:srgbClr val="A6B6DF"/>
                  </a:gs>
                  <a:gs pos="50000">
                    <a:srgbClr val="98AAD9"/>
                  </a:gs>
                  <a:gs pos="100000">
                    <a:srgbClr val="869DD7"/>
                  </a:gs>
                </a:gsLst>
                <a:lin ang="5400000" scaled="0"/>
              </a:gradFill>
              <a:ln w="25400" cap="flat">
                <a:solidFill>
                  <a:srgbClr val="000000"/>
                </a:solidFill>
                <a:prstDash val="solid"/>
                <a:miter lim="400000"/>
              </a:ln>
              <a:effectLst/>
            </p:spPr>
            <p:txBody>
              <a:bodyPr wrap="square" lIns="45718" tIns="45718" rIns="45718" bIns="45718" numCol="1" anchor="ctr">
                <a:noAutofit/>
              </a:bodyPr>
              <a:lstStyle/>
              <a:p>
                <a:pPr algn="ctr">
                  <a:defRPr b="1" sz="1200"/>
                </a:pPr>
              </a:p>
            </p:txBody>
          </p:sp>
          <p:sp>
            <p:nvSpPr>
              <p:cNvPr id="351" name="Altruistic Resource Management"/>
              <p:cNvSpPr txBox="1"/>
              <p:nvPr/>
            </p:nvSpPr>
            <p:spPr>
              <a:xfrm>
                <a:off x="-1" y="109112"/>
                <a:ext cx="1602733" cy="447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1200"/>
                </a:lvl1pPr>
              </a:lstStyle>
              <a:p>
                <a:pPr/>
                <a:r>
                  <a:t>Altruistic Resource Management</a:t>
                </a:r>
              </a:p>
            </p:txBody>
          </p:sp>
        </p:grpSp>
        <p:sp>
          <p:nvSpPr>
            <p:cNvPr id="353" name="箭头"/>
            <p:cNvSpPr/>
            <p:nvPr/>
          </p:nvSpPr>
          <p:spPr>
            <a:xfrm>
              <a:off x="1606550" y="334585"/>
              <a:ext cx="734929" cy="463106"/>
            </a:xfrm>
            <a:prstGeom prst="rightArrow">
              <a:avLst>
                <a:gd name="adj1" fmla="val 36700"/>
                <a:gd name="adj2" fmla="val 74644"/>
              </a:avLst>
            </a:prstGeom>
            <a:gradFill flip="none" rotWithShape="1">
              <a:gsLst>
                <a:gs pos="0">
                  <a:srgbClr val="A6B6DF"/>
                </a:gs>
                <a:gs pos="50000">
                  <a:srgbClr val="98AAD9"/>
                </a:gs>
                <a:gs pos="100000">
                  <a:srgbClr val="869DD7"/>
                </a:gs>
              </a:gsLst>
              <a:lin ang="5400000" scaled="0"/>
            </a:gradFill>
            <a:ln w="25400" cap="flat">
              <a:solidFill>
                <a:srgbClr val="03060C"/>
              </a:solidFill>
              <a:prstDash val="solid"/>
              <a:miter lim="400000"/>
            </a:ln>
            <a:effectLst/>
          </p:spPr>
          <p:txBody>
            <a:bodyPr wrap="square" lIns="45718" tIns="45718" rIns="45718" bIns="45718" numCol="1" anchor="ctr">
              <a:noAutofit/>
            </a:bodyPr>
            <a:lstStyle/>
            <a:p>
              <a:pPr/>
            </a:p>
          </p:txBody>
        </p:sp>
      </p:grpSp>
      <p:sp>
        <p:nvSpPr>
          <p:cNvPr id="355" name="image source: http://mesos.apache.org/documentation/latest/architecture/"/>
          <p:cNvSpPr txBox="1"/>
          <p:nvPr/>
        </p:nvSpPr>
        <p:spPr>
          <a:xfrm>
            <a:off x="3790362" y="6423342"/>
            <a:ext cx="4611274" cy="231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a:defRPr b="1" sz="1000"/>
            </a:pPr>
            <a:r>
              <a:t>image source</a:t>
            </a:r>
            <a:r>
              <a:rPr b="0"/>
              <a:t>: </a:t>
            </a:r>
            <a:r>
              <a:rPr b="0" u="sng">
                <a:solidFill>
                  <a:srgbClr val="0000FF"/>
                </a:solidFill>
                <a:uFill>
                  <a:solidFill>
                    <a:srgbClr val="0000FF"/>
                  </a:solidFill>
                </a:uFill>
                <a:hlinkClick r:id="rId3" invalidUrl="" action="" tgtFrame="" tooltip="" history="1" highlightClick="0" endSnd="0"/>
              </a:rPr>
              <a:t>http://mesos.apache.org/documentation/latest/architecture/</a:t>
            </a:r>
            <a:r>
              <a:rPr b="0"/>
              <a:t>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7" name="Screen Shot 2017-09-18 at 7.52.29 PM.png" descr="Screen Shot 2017-09-18 at 7.52.29 PM.png"/>
          <p:cNvPicPr>
            <a:picLocks noChangeAspect="1"/>
          </p:cNvPicPr>
          <p:nvPr/>
        </p:nvPicPr>
        <p:blipFill>
          <a:blip r:embed="rId2">
            <a:extLst/>
          </a:blip>
          <a:stretch>
            <a:fillRect/>
          </a:stretch>
        </p:blipFill>
        <p:spPr>
          <a:xfrm>
            <a:off x="3447662" y="1172547"/>
            <a:ext cx="5296486" cy="5349784"/>
          </a:xfrm>
          <a:prstGeom prst="rect">
            <a:avLst/>
          </a:prstGeom>
          <a:ln w="12700">
            <a:miter lim="400000"/>
          </a:ln>
        </p:spPr>
      </p:pic>
      <p:sp>
        <p:nvSpPr>
          <p:cNvPr id="358" name="Implementation"/>
          <p:cNvSpPr txBox="1"/>
          <p:nvPr>
            <p:ph type="title"/>
          </p:nvPr>
        </p:nvSpPr>
        <p:spPr>
          <a:prstGeom prst="rect">
            <a:avLst/>
          </a:prstGeom>
        </p:spPr>
        <p:txBody>
          <a:bodyPr/>
          <a:lstStyle/>
          <a:p>
            <a:pPr/>
            <a:r>
              <a:t>Implementation</a:t>
            </a:r>
          </a:p>
        </p:txBody>
      </p:sp>
      <p:sp>
        <p:nvSpPr>
          <p:cNvPr id="359" name="幻灯片编号"/>
          <p:cNvSpPr txBox="1"/>
          <p:nvPr>
            <p:ph type="sldNum" sz="quarter" idx="4294967295"/>
          </p:nvPr>
        </p:nvSpPr>
        <p:spPr>
          <a:xfrm>
            <a:off x="11097259" y="6404291"/>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0" name="image source: https://www.usenix.org/system/files/conference/osdi16/osdi16-grandl-altruistic.pdf"/>
          <p:cNvSpPr txBox="1"/>
          <p:nvPr/>
        </p:nvSpPr>
        <p:spPr>
          <a:xfrm>
            <a:off x="3163143" y="6423342"/>
            <a:ext cx="5865710" cy="231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a:defRPr b="1" sz="1000"/>
            </a:pPr>
            <a:r>
              <a:t>image source</a:t>
            </a:r>
            <a:r>
              <a:rPr b="0"/>
              <a:t>: </a:t>
            </a:r>
            <a:r>
              <a:rPr b="0" u="sng">
                <a:solidFill>
                  <a:srgbClr val="0000FF"/>
                </a:solidFill>
                <a:uFill>
                  <a:solidFill>
                    <a:srgbClr val="0000FF"/>
                  </a:solidFill>
                </a:uFill>
                <a:hlinkClick r:id="rId3" invalidUrl="" action="" tgtFrame="" tooltip="" history="1" highlightClick="0" endSnd="0"/>
              </a:rPr>
              <a:t>https://www.usenix.org/system/files/conference/osdi16/osdi16-grandl-altruistic.pdf</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Evaluation"/>
          <p:cNvSpPr txBox="1"/>
          <p:nvPr>
            <p:ph type="title"/>
          </p:nvPr>
        </p:nvSpPr>
        <p:spPr>
          <a:prstGeom prst="rect">
            <a:avLst/>
          </a:prstGeom>
        </p:spPr>
        <p:txBody>
          <a:bodyPr/>
          <a:lstStyle/>
          <a:p>
            <a:pPr/>
            <a:r>
              <a:t>Evaluation</a:t>
            </a:r>
          </a:p>
        </p:txBody>
      </p:sp>
      <p:sp>
        <p:nvSpPr>
          <p:cNvPr id="363" name="Implemented in YARN and TEZ…"/>
          <p:cNvSpPr txBox="1"/>
          <p:nvPr>
            <p:ph type="body" idx="1"/>
          </p:nvPr>
        </p:nvSpPr>
        <p:spPr>
          <a:prstGeom prst="rect">
            <a:avLst/>
          </a:prstGeom>
        </p:spPr>
        <p:txBody>
          <a:bodyPr anchor="t"/>
          <a:lstStyle/>
          <a:p>
            <a:pPr/>
            <a:r>
              <a:t>Implemented in YARN and TEZ</a:t>
            </a:r>
          </a:p>
          <a:p>
            <a:pPr/>
            <a:r>
              <a:t>100 of servers (20 cores, 128 GB memory, 128 GB SSD, 10 Gbps NIC)</a:t>
            </a:r>
          </a:p>
          <a:p>
            <a:pPr/>
            <a:r>
              <a:t>~2000 tasks in parallel</a:t>
            </a:r>
          </a:p>
          <a:p>
            <a:pPr/>
            <a:r>
              <a:t>Replay Bing, Facebook traces &amp; TPC-DS,  TPC-H workloads</a:t>
            </a:r>
          </a:p>
          <a:p>
            <a:pPr/>
            <a:r>
              <a:t>Compared against DRF,  Tetris &amp; SJF</a:t>
            </a:r>
          </a:p>
        </p:txBody>
      </p:sp>
      <p:sp>
        <p:nvSpPr>
          <p:cNvPr id="364" name="幻灯片编号"/>
          <p:cNvSpPr txBox="1"/>
          <p:nvPr>
            <p:ph type="sldNum" sz="quarter" idx="4294967295"/>
          </p:nvPr>
        </p:nvSpPr>
        <p:spPr>
          <a:xfrm>
            <a:off x="11097259" y="6404291"/>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Fairness"/>
          <p:cNvSpPr txBox="1"/>
          <p:nvPr>
            <p:ph type="title"/>
          </p:nvPr>
        </p:nvSpPr>
        <p:spPr>
          <a:xfrm>
            <a:off x="839787" y="457200"/>
            <a:ext cx="3932240" cy="980480"/>
          </a:xfrm>
          <a:prstGeom prst="rect">
            <a:avLst/>
          </a:prstGeom>
        </p:spPr>
        <p:txBody>
          <a:bodyPr/>
          <a:lstStyle>
            <a:lvl1pPr>
              <a:defRPr sz="4400"/>
            </a:lvl1pPr>
          </a:lstStyle>
          <a:p>
            <a:pPr/>
            <a:r>
              <a:t>Fairness</a:t>
            </a:r>
          </a:p>
        </p:txBody>
      </p:sp>
      <p:pic>
        <p:nvPicPr>
          <p:cNvPr id="367" name="Fairness.png" descr="Fairness.png"/>
          <p:cNvPicPr>
            <a:picLocks noChangeAspect="1"/>
          </p:cNvPicPr>
          <p:nvPr>
            <p:ph type="pic" idx="13"/>
          </p:nvPr>
        </p:nvPicPr>
        <p:blipFill>
          <a:blip r:embed="rId2">
            <a:extLst/>
          </a:blip>
          <a:srcRect l="0" t="2303" r="0" b="2302"/>
          <a:stretch>
            <a:fillRect/>
          </a:stretch>
        </p:blipFill>
        <p:spPr>
          <a:xfrm>
            <a:off x="6009083" y="1313491"/>
            <a:ext cx="5346305" cy="4221493"/>
          </a:xfrm>
          <a:prstGeom prst="rect">
            <a:avLst/>
          </a:prstGeom>
        </p:spPr>
      </p:pic>
      <p:sp>
        <p:nvSpPr>
          <p:cNvPr id="368" name="Unfair on small time intervals…"/>
          <p:cNvSpPr txBox="1"/>
          <p:nvPr>
            <p:ph type="body" sz="half" idx="1"/>
          </p:nvPr>
        </p:nvSpPr>
        <p:spPr>
          <a:xfrm>
            <a:off x="839787" y="1288652"/>
            <a:ext cx="4664324" cy="4580337"/>
          </a:xfrm>
          <a:prstGeom prst="rect">
            <a:avLst/>
          </a:prstGeom>
        </p:spPr>
        <p:txBody>
          <a:bodyPr/>
          <a:lstStyle/>
          <a:p>
            <a:pPr marL="280735" indent="-280735">
              <a:buSzPct val="100000"/>
              <a:buChar char="•"/>
              <a:defRPr sz="2800"/>
            </a:pPr>
          </a:p>
          <a:p>
            <a:pPr marL="280735" indent="-280735">
              <a:buSzPct val="100000"/>
              <a:buChar char="•"/>
              <a:defRPr sz="2800"/>
            </a:pPr>
            <a:r>
              <a:t>Unfair on small time intervals</a:t>
            </a:r>
          </a:p>
          <a:p>
            <a:pPr lvl="1" marL="661736" indent="-280735">
              <a:buClr>
                <a:srgbClr val="000000"/>
              </a:buClr>
              <a:buSzPct val="100000"/>
              <a:buFont typeface="Gill Sans Light"/>
              <a:buChar char="➡"/>
              <a:defRPr sz="2800">
                <a:latin typeface="Gill Sans Light"/>
                <a:ea typeface="Gill Sans Light"/>
                <a:cs typeface="Gill Sans Light"/>
                <a:sym typeface="Gill Sans Light"/>
              </a:defRPr>
            </a:pPr>
            <a:r>
              <a:t>Leftover reallocation</a:t>
            </a:r>
          </a:p>
          <a:p>
            <a:pPr lvl="1" marL="661736" indent="-280735">
              <a:buSzPct val="100000"/>
              <a:buFont typeface="Gill Sans Light"/>
              <a:buChar char="➡"/>
              <a:defRPr sz="2800">
                <a:latin typeface="Gill Sans Light"/>
                <a:ea typeface="Gill Sans Light"/>
                <a:cs typeface="Gill Sans Light"/>
                <a:sym typeface="Gill Sans Light"/>
              </a:defRPr>
            </a:pPr>
            <a:r>
              <a:t>Fluctuates from fare share</a:t>
            </a:r>
          </a:p>
          <a:p>
            <a:pPr marL="280735" indent="-280735">
              <a:buSzPct val="100000"/>
              <a:buChar char="•"/>
              <a:defRPr sz="2800"/>
            </a:pPr>
          </a:p>
          <a:p>
            <a:pPr marL="280735" indent="-280735">
              <a:buSzPct val="100000"/>
              <a:buChar char="•"/>
              <a:defRPr sz="2800"/>
            </a:pPr>
            <a:r>
              <a:t>Altruism helps in long run</a:t>
            </a:r>
          </a:p>
        </p:txBody>
      </p:sp>
      <p:sp>
        <p:nvSpPr>
          <p:cNvPr id="369" name="幻灯片编号"/>
          <p:cNvSpPr txBox="1"/>
          <p:nvPr>
            <p:ph type="sldNum" sz="quarter" idx="4294967295"/>
          </p:nvPr>
        </p:nvSpPr>
        <p:spPr>
          <a:xfrm>
            <a:off x="11097259" y="6404291"/>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Job Performance"/>
          <p:cNvSpPr txBox="1"/>
          <p:nvPr>
            <p:ph type="title"/>
          </p:nvPr>
        </p:nvSpPr>
        <p:spPr>
          <a:xfrm>
            <a:off x="839787" y="457200"/>
            <a:ext cx="3932240" cy="980480"/>
          </a:xfrm>
          <a:prstGeom prst="rect">
            <a:avLst/>
          </a:prstGeom>
        </p:spPr>
        <p:txBody>
          <a:bodyPr/>
          <a:lstStyle>
            <a:lvl1pPr>
              <a:defRPr sz="4400"/>
            </a:lvl1pPr>
          </a:lstStyle>
          <a:p>
            <a:pPr/>
            <a:r>
              <a:t>Job Performance</a:t>
            </a:r>
          </a:p>
        </p:txBody>
      </p:sp>
      <p:pic>
        <p:nvPicPr>
          <p:cNvPr id="372" name="JCT.png" descr="JCT.png"/>
          <p:cNvPicPr>
            <a:picLocks noChangeAspect="1"/>
          </p:cNvPicPr>
          <p:nvPr>
            <p:ph type="pic" idx="13"/>
          </p:nvPr>
        </p:nvPicPr>
        <p:blipFill>
          <a:blip r:embed="rId2">
            <a:extLst/>
          </a:blip>
          <a:srcRect l="364" t="0" r="364" b="0"/>
          <a:stretch>
            <a:fillRect/>
          </a:stretch>
        </p:blipFill>
        <p:spPr>
          <a:xfrm>
            <a:off x="268683" y="1462769"/>
            <a:ext cx="4362324" cy="3444531"/>
          </a:xfrm>
          <a:prstGeom prst="rect">
            <a:avLst/>
          </a:prstGeom>
        </p:spPr>
      </p:pic>
      <p:sp>
        <p:nvSpPr>
          <p:cNvPr id="373" name="幻灯片编号"/>
          <p:cNvSpPr txBox="1"/>
          <p:nvPr>
            <p:ph type="sldNum" sz="quarter" idx="4294967295"/>
          </p:nvPr>
        </p:nvSpPr>
        <p:spPr>
          <a:xfrm>
            <a:off x="11097259" y="6404291"/>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4" name="Screen Shot 2017-09-18 at 8.39.04 PM.png" descr="Screen Shot 2017-09-18 at 8.39.04 PM.png"/>
          <p:cNvPicPr>
            <a:picLocks noChangeAspect="1"/>
          </p:cNvPicPr>
          <p:nvPr/>
        </p:nvPicPr>
        <p:blipFill>
          <a:blip r:embed="rId3">
            <a:extLst/>
          </a:blip>
          <a:stretch>
            <a:fillRect/>
          </a:stretch>
        </p:blipFill>
        <p:spPr>
          <a:xfrm>
            <a:off x="4868431" y="1426130"/>
            <a:ext cx="7046353" cy="3517757"/>
          </a:xfrm>
          <a:prstGeom prst="rect">
            <a:avLst/>
          </a:prstGeom>
          <a:ln w="12700">
            <a:miter lim="400000"/>
          </a:ln>
        </p:spPr>
      </p:pic>
      <p:grpSp>
        <p:nvGrpSpPr>
          <p:cNvPr id="384" name="成组"/>
          <p:cNvGrpSpPr/>
          <p:nvPr/>
        </p:nvGrpSpPr>
        <p:grpSpPr>
          <a:xfrm>
            <a:off x="5695596" y="1190285"/>
            <a:ext cx="1805002" cy="4091137"/>
            <a:chOff x="0" y="0"/>
            <a:chExt cx="1805001" cy="4091136"/>
          </a:xfrm>
        </p:grpSpPr>
        <p:sp>
          <p:nvSpPr>
            <p:cNvPr id="375" name="箭头"/>
            <p:cNvSpPr/>
            <p:nvPr/>
          </p:nvSpPr>
          <p:spPr>
            <a:xfrm rot="16200000">
              <a:off x="-66094" y="1045740"/>
              <a:ext cx="1234525" cy="219111"/>
            </a:xfrm>
            <a:prstGeom prst="rightArrow">
              <a:avLst>
                <a:gd name="adj1" fmla="val 46726"/>
                <a:gd name="adj2" fmla="val 168260"/>
              </a:avLst>
            </a:prstGeom>
            <a:gradFill flip="none" rotWithShape="1">
              <a:gsLst>
                <a:gs pos="0">
                  <a:srgbClr val="5F82CB"/>
                </a:gs>
                <a:gs pos="50000">
                  <a:srgbClr val="3E70CA"/>
                </a:gs>
                <a:gs pos="100000">
                  <a:srgbClr val="2F61BA"/>
                </a:gs>
              </a:gsLst>
              <a:lin ang="5400000" scaled="0"/>
            </a:gradFill>
            <a:ln w="6350" cap="flat">
              <a:solidFill>
                <a:schemeClr val="accent5"/>
              </a:solidFill>
              <a:prstDash val="solid"/>
              <a:miter lim="800000"/>
            </a:ln>
            <a:effectLst/>
          </p:spPr>
          <p:txBody>
            <a:bodyPr wrap="square" lIns="45718" tIns="45718" rIns="45718" bIns="45718" numCol="1" anchor="ctr">
              <a:noAutofit/>
            </a:bodyPr>
            <a:lstStyle/>
            <a:p>
              <a:pPr>
                <a:defRPr>
                  <a:solidFill>
                    <a:srgbClr val="FFFFFF"/>
                  </a:solidFill>
                </a:defRPr>
              </a:pPr>
            </a:p>
          </p:txBody>
        </p:sp>
        <p:grpSp>
          <p:nvGrpSpPr>
            <p:cNvPr id="378" name="成组"/>
            <p:cNvGrpSpPr/>
            <p:nvPr/>
          </p:nvGrpSpPr>
          <p:grpSpPr>
            <a:xfrm>
              <a:off x="63686" y="0"/>
              <a:ext cx="974965" cy="544794"/>
              <a:chOff x="0" y="0"/>
              <a:chExt cx="974964" cy="544793"/>
            </a:xfrm>
          </p:grpSpPr>
          <p:sp>
            <p:nvSpPr>
              <p:cNvPr id="376" name="形状"/>
              <p:cNvSpPr/>
              <p:nvPr/>
            </p:nvSpPr>
            <p:spPr>
              <a:xfrm>
                <a:off x="-1" y="0"/>
                <a:ext cx="974966" cy="5447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874"/>
                    </a:moveTo>
                    <a:lnTo>
                      <a:pt x="0" y="6726"/>
                    </a:lnTo>
                    <a:cubicBezTo>
                      <a:pt x="0" y="3011"/>
                      <a:pt x="1683" y="0"/>
                      <a:pt x="3759" y="0"/>
                    </a:cubicBezTo>
                    <a:lnTo>
                      <a:pt x="17841" y="0"/>
                    </a:lnTo>
                    <a:cubicBezTo>
                      <a:pt x="19917" y="0"/>
                      <a:pt x="21600" y="3011"/>
                      <a:pt x="21600" y="6726"/>
                    </a:cubicBezTo>
                    <a:lnTo>
                      <a:pt x="21600" y="14874"/>
                    </a:lnTo>
                    <a:cubicBezTo>
                      <a:pt x="21600" y="18589"/>
                      <a:pt x="19917" y="21600"/>
                      <a:pt x="17841" y="21600"/>
                    </a:cubicBezTo>
                    <a:lnTo>
                      <a:pt x="3759" y="21600"/>
                    </a:lnTo>
                    <a:cubicBezTo>
                      <a:pt x="1683" y="21600"/>
                      <a:pt x="0" y="18589"/>
                      <a:pt x="0" y="14874"/>
                    </a:cubicBezTo>
                    <a:close/>
                  </a:path>
                </a:pathLst>
              </a:custGeom>
              <a:solidFill>
                <a:schemeClr val="accent5"/>
              </a:solidFill>
              <a:ln w="6350" cap="flat">
                <a:solidFill>
                  <a:schemeClr val="accent5"/>
                </a:solidFill>
                <a:prstDash val="solid"/>
                <a:miter lim="800000"/>
              </a:ln>
              <a:effectLst/>
            </p:spPr>
            <p:txBody>
              <a:bodyPr wrap="square" lIns="45718" tIns="45718" rIns="45718" bIns="45718" numCol="1" anchor="ctr">
                <a:noAutofit/>
              </a:bodyPr>
              <a:lstStyle/>
              <a:p>
                <a:pPr algn="ctr"/>
              </a:p>
            </p:txBody>
          </p:sp>
          <p:sp>
            <p:nvSpPr>
              <p:cNvPr id="377" name="Greedy"/>
              <p:cNvSpPr txBox="1"/>
              <p:nvPr/>
            </p:nvSpPr>
            <p:spPr>
              <a:xfrm>
                <a:off x="-1" y="93327"/>
                <a:ext cx="974966"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Greedy</a:t>
                </a:r>
              </a:p>
            </p:txBody>
          </p:sp>
        </p:grpSp>
        <p:sp>
          <p:nvSpPr>
            <p:cNvPr id="379" name="箭头"/>
            <p:cNvSpPr/>
            <p:nvPr/>
          </p:nvSpPr>
          <p:spPr>
            <a:xfrm flipH="1" rot="16200000">
              <a:off x="16168" y="2897979"/>
              <a:ext cx="1070001" cy="219111"/>
            </a:xfrm>
            <a:prstGeom prst="rightArrow">
              <a:avLst>
                <a:gd name="adj1" fmla="val 46726"/>
                <a:gd name="adj2" fmla="val 168260"/>
              </a:avLst>
            </a:prstGeom>
            <a:solidFill>
              <a:schemeClr val="accent2">
                <a:satOff val="-18194"/>
                <a:lumOff val="-11215"/>
              </a:schemeClr>
            </a:solidFill>
            <a:ln w="6350" cap="flat">
              <a:solidFill>
                <a:schemeClr val="accent5"/>
              </a:solidFill>
              <a:prstDash val="solid"/>
              <a:miter lim="800000"/>
            </a:ln>
            <a:effectLst/>
          </p:spPr>
          <p:txBody>
            <a:bodyPr wrap="square" lIns="45718" tIns="45718" rIns="45718" bIns="45718" numCol="1" anchor="ctr">
              <a:noAutofit/>
            </a:bodyPr>
            <a:lstStyle/>
            <a:p>
              <a:pPr>
                <a:defRPr>
                  <a:solidFill>
                    <a:srgbClr val="FFFFFF"/>
                  </a:solidFill>
                </a:defRPr>
              </a:pPr>
            </a:p>
          </p:txBody>
        </p:sp>
        <p:grpSp>
          <p:nvGrpSpPr>
            <p:cNvPr id="382" name="成组"/>
            <p:cNvGrpSpPr/>
            <p:nvPr/>
          </p:nvGrpSpPr>
          <p:grpSpPr>
            <a:xfrm>
              <a:off x="-1" y="3546343"/>
              <a:ext cx="1102339" cy="544794"/>
              <a:chOff x="0" y="0"/>
              <a:chExt cx="1102337" cy="544793"/>
            </a:xfrm>
          </p:grpSpPr>
          <p:sp>
            <p:nvSpPr>
              <p:cNvPr id="380" name="形状"/>
              <p:cNvSpPr/>
              <p:nvPr/>
            </p:nvSpPr>
            <p:spPr>
              <a:xfrm>
                <a:off x="-1" y="0"/>
                <a:ext cx="1102339" cy="5447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874"/>
                    </a:moveTo>
                    <a:lnTo>
                      <a:pt x="0" y="6726"/>
                    </a:lnTo>
                    <a:cubicBezTo>
                      <a:pt x="0" y="3011"/>
                      <a:pt x="1488" y="0"/>
                      <a:pt x="3324" y="0"/>
                    </a:cubicBezTo>
                    <a:lnTo>
                      <a:pt x="18276" y="0"/>
                    </a:lnTo>
                    <a:cubicBezTo>
                      <a:pt x="20112" y="0"/>
                      <a:pt x="21600" y="3011"/>
                      <a:pt x="21600" y="6726"/>
                    </a:cubicBezTo>
                    <a:lnTo>
                      <a:pt x="21600" y="14874"/>
                    </a:lnTo>
                    <a:cubicBezTo>
                      <a:pt x="21600" y="18589"/>
                      <a:pt x="20112" y="21600"/>
                      <a:pt x="18276" y="21600"/>
                    </a:cubicBezTo>
                    <a:lnTo>
                      <a:pt x="3324" y="21600"/>
                    </a:lnTo>
                    <a:cubicBezTo>
                      <a:pt x="1488" y="21600"/>
                      <a:pt x="0" y="18589"/>
                      <a:pt x="0" y="14874"/>
                    </a:cubicBezTo>
                    <a:close/>
                  </a:path>
                </a:pathLst>
              </a:custGeom>
              <a:solidFill>
                <a:schemeClr val="accent2">
                  <a:satOff val="-18194"/>
                  <a:lumOff val="-11215"/>
                </a:schemeClr>
              </a:solidFill>
              <a:ln w="6350" cap="flat">
                <a:solidFill>
                  <a:schemeClr val="accent5"/>
                </a:solidFill>
                <a:prstDash val="solid"/>
                <a:miter lim="800000"/>
              </a:ln>
              <a:effectLst/>
            </p:spPr>
            <p:txBody>
              <a:bodyPr wrap="square" lIns="45718" tIns="45718" rIns="45718" bIns="45718" numCol="1" anchor="ctr">
                <a:noAutofit/>
              </a:bodyPr>
              <a:lstStyle/>
              <a:p>
                <a:pPr algn="ctr"/>
              </a:p>
            </p:txBody>
          </p:sp>
          <p:sp>
            <p:nvSpPr>
              <p:cNvPr id="381" name="Altruistic"/>
              <p:cNvSpPr txBox="1"/>
              <p:nvPr/>
            </p:nvSpPr>
            <p:spPr>
              <a:xfrm>
                <a:off x="0" y="93327"/>
                <a:ext cx="1102337"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Altruistic</a:t>
                </a:r>
              </a:p>
            </p:txBody>
          </p:sp>
        </p:grpSp>
        <p:sp>
          <p:nvSpPr>
            <p:cNvPr id="383" name="矩形"/>
            <p:cNvSpPr/>
            <p:nvPr/>
          </p:nvSpPr>
          <p:spPr>
            <a:xfrm>
              <a:off x="362255" y="867069"/>
              <a:ext cx="1442747" cy="1753730"/>
            </a:xfrm>
            <a:prstGeom prst="rect">
              <a:avLst/>
            </a:prstGeom>
            <a:noFill/>
            <a:ln w="38100" cap="flat">
              <a:solidFill>
                <a:srgbClr val="FF2600"/>
              </a:solidFill>
              <a:prstDash val="sysDot"/>
              <a:miter lim="400000"/>
            </a:ln>
            <a:effectLst/>
          </p:spPr>
          <p:txBody>
            <a:bodyPr wrap="square" lIns="45718" tIns="45718" rIns="45718" bIns="45718" numCol="1" anchor="ctr">
              <a:noAutofit/>
            </a:bodyPr>
            <a:lstStyle/>
            <a:p>
              <a:pPr/>
            </a:p>
          </p:txBody>
        </p:sp>
      </p:grpSp>
      <p:sp>
        <p:nvSpPr>
          <p:cNvPr id="385" name="矩形"/>
          <p:cNvSpPr/>
          <p:nvPr/>
        </p:nvSpPr>
        <p:spPr>
          <a:xfrm>
            <a:off x="7684541" y="2117284"/>
            <a:ext cx="2261593" cy="1830736"/>
          </a:xfrm>
          <a:prstGeom prst="rect">
            <a:avLst/>
          </a:prstGeom>
          <a:ln w="38100">
            <a:solidFill>
              <a:srgbClr val="306701"/>
            </a:solidFill>
            <a:prstDash val="sysDot"/>
            <a:miter lim="400000"/>
          </a:ln>
        </p:spPr>
        <p:txBody>
          <a:bodyPr lIns="45718" tIns="45718" rIns="45718" bIns="45718" anchor="ct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38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4" grpId="2"/>
      <p:bldP build="whole" bldLvl="1" animBg="1" rev="0" advAuto="0" spid="385" grpId="3"/>
      <p:bldP build="whole" bldLvl="1" animBg="1" rev="0" advAuto="0" spid="384"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Background"/>
          <p:cNvSpPr txBox="1"/>
          <p:nvPr>
            <p:ph type="title"/>
          </p:nvPr>
        </p:nvSpPr>
        <p:spPr>
          <a:prstGeom prst="rect">
            <a:avLst/>
          </a:prstGeom>
        </p:spPr>
        <p:txBody>
          <a:bodyPr/>
          <a:lstStyle/>
          <a:p>
            <a:pPr/>
            <a:r>
              <a:t>Background</a:t>
            </a:r>
          </a:p>
        </p:txBody>
      </p:sp>
      <p:sp>
        <p:nvSpPr>
          <p:cNvPr id="171" name="幻灯片编号"/>
          <p:cNvSpPr txBox="1"/>
          <p:nvPr>
            <p:ph type="sldNum" sz="quarter" idx="4294967295"/>
          </p:nvPr>
        </p:nvSpPr>
        <p:spPr>
          <a:xfrm>
            <a:off x="11173458" y="6404291"/>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2" name="pasted-image.png" descr="pasted-image.png"/>
          <p:cNvPicPr>
            <a:picLocks noChangeAspect="1"/>
          </p:cNvPicPr>
          <p:nvPr/>
        </p:nvPicPr>
        <p:blipFill>
          <a:blip r:embed="rId3">
            <a:extLst/>
          </a:blip>
          <a:stretch>
            <a:fillRect/>
          </a:stretch>
        </p:blipFill>
        <p:spPr>
          <a:xfrm>
            <a:off x="7231749" y="1919560"/>
            <a:ext cx="3895876" cy="3097839"/>
          </a:xfrm>
          <a:prstGeom prst="rect">
            <a:avLst/>
          </a:prstGeom>
          <a:ln w="12700">
            <a:miter lim="400000"/>
          </a:ln>
        </p:spPr>
      </p:pic>
      <p:sp>
        <p:nvSpPr>
          <p:cNvPr id="173" name="圆角矩形"/>
          <p:cNvSpPr/>
          <p:nvPr/>
        </p:nvSpPr>
        <p:spPr>
          <a:xfrm>
            <a:off x="7572592" y="2125546"/>
            <a:ext cx="656017" cy="711358"/>
          </a:xfrm>
          <a:prstGeom prst="roundRect">
            <a:avLst>
              <a:gd name="adj" fmla="val 26233"/>
            </a:avLst>
          </a:prstGeom>
          <a:ln w="25400">
            <a:solidFill>
              <a:srgbClr val="0000FF"/>
            </a:solidFill>
            <a:miter lim="400000"/>
          </a:ln>
        </p:spPr>
        <p:txBody>
          <a:bodyPr lIns="45718" tIns="45718" rIns="45718" bIns="45718" anchor="ctr"/>
          <a:lstStyle/>
          <a:p>
            <a:pPr algn="ctr">
              <a:defRPr>
                <a:ln w="9523">
                  <a:solidFill>
                    <a:srgbClr val="0000FF"/>
                  </a:solidFill>
                </a:ln>
                <a:solidFill>
                  <a:srgbClr val="FFFFFF"/>
                </a:solidFill>
              </a:defRPr>
            </a:pPr>
          </a:p>
        </p:txBody>
      </p:sp>
      <p:sp>
        <p:nvSpPr>
          <p:cNvPr id="174" name="CPU‐intensive tasks"/>
          <p:cNvSpPr txBox="1"/>
          <p:nvPr/>
        </p:nvSpPr>
        <p:spPr>
          <a:xfrm>
            <a:off x="8298935" y="2219604"/>
            <a:ext cx="1710704"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1400"/>
            </a:lvl1pPr>
          </a:lstStyle>
          <a:p>
            <a:pPr/>
            <a:r>
              <a:t>CPU‐intensive tasks</a:t>
            </a:r>
          </a:p>
        </p:txBody>
      </p:sp>
      <p:sp>
        <p:nvSpPr>
          <p:cNvPr id="175" name="圆角矩形"/>
          <p:cNvSpPr/>
          <p:nvPr/>
        </p:nvSpPr>
        <p:spPr>
          <a:xfrm>
            <a:off x="7585292" y="3852745"/>
            <a:ext cx="656017" cy="711358"/>
          </a:xfrm>
          <a:prstGeom prst="roundRect">
            <a:avLst>
              <a:gd name="adj" fmla="val 26233"/>
            </a:avLst>
          </a:prstGeom>
          <a:ln w="25400">
            <a:solidFill>
              <a:srgbClr val="0000FF"/>
            </a:solidFill>
            <a:miter lim="400000"/>
          </a:ln>
        </p:spPr>
        <p:txBody>
          <a:bodyPr lIns="45718" tIns="45718" rIns="45718" bIns="45718" anchor="ctr"/>
          <a:lstStyle/>
          <a:p>
            <a:pPr algn="ctr">
              <a:defRPr>
                <a:ln w="9523">
                  <a:solidFill>
                    <a:srgbClr val="0000FF"/>
                  </a:solidFill>
                </a:ln>
                <a:solidFill>
                  <a:srgbClr val="FFFFFF"/>
                </a:solidFill>
              </a:defRPr>
            </a:pPr>
          </a:p>
        </p:txBody>
      </p:sp>
      <p:sp>
        <p:nvSpPr>
          <p:cNvPr id="176" name="Most need ~&lt;2 CPU, 2 GB RAM&gt;"/>
          <p:cNvSpPr txBox="1"/>
          <p:nvPr/>
        </p:nvSpPr>
        <p:spPr>
          <a:xfrm>
            <a:off x="8298935" y="3553104"/>
            <a:ext cx="1710704"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1400"/>
            </a:lvl1pPr>
          </a:lstStyle>
          <a:p>
            <a:pPr/>
            <a:r>
              <a:t>Most need ~&lt;2 CPU, 2 GB RAM&gt;</a:t>
            </a:r>
          </a:p>
        </p:txBody>
      </p:sp>
      <p:sp>
        <p:nvSpPr>
          <p:cNvPr id="177" name="圆角矩形"/>
          <p:cNvSpPr/>
          <p:nvPr/>
        </p:nvSpPr>
        <p:spPr>
          <a:xfrm>
            <a:off x="9858592" y="3874306"/>
            <a:ext cx="656017" cy="711358"/>
          </a:xfrm>
          <a:prstGeom prst="roundRect">
            <a:avLst>
              <a:gd name="adj" fmla="val 26233"/>
            </a:avLst>
          </a:prstGeom>
          <a:ln w="25400">
            <a:solidFill>
              <a:srgbClr val="0000FF"/>
            </a:solidFill>
            <a:miter lim="400000"/>
          </a:ln>
        </p:spPr>
        <p:txBody>
          <a:bodyPr lIns="45718" tIns="45718" rIns="45718" bIns="45718" anchor="ctr"/>
          <a:lstStyle/>
          <a:p>
            <a:pPr algn="ctr">
              <a:defRPr>
                <a:ln w="9523">
                  <a:solidFill>
                    <a:srgbClr val="0000FF"/>
                  </a:solidFill>
                </a:ln>
                <a:solidFill>
                  <a:srgbClr val="FFFFFF"/>
                </a:solidFill>
              </a:defRPr>
            </a:pPr>
          </a:p>
        </p:txBody>
      </p:sp>
      <p:sp>
        <p:nvSpPr>
          <p:cNvPr id="178" name="Memory-intensive tasks"/>
          <p:cNvSpPr txBox="1"/>
          <p:nvPr/>
        </p:nvSpPr>
        <p:spPr>
          <a:xfrm>
            <a:off x="10572235" y="3739765"/>
            <a:ext cx="1710704"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1400"/>
            </a:lvl1pPr>
          </a:lstStyle>
          <a:p>
            <a:pPr/>
            <a:r>
              <a:t>Memory-intensive tasks</a:t>
            </a:r>
          </a:p>
        </p:txBody>
      </p:sp>
      <p:sp>
        <p:nvSpPr>
          <p:cNvPr id="179" name="2000‐node Hadoop Cluster at Facebook"/>
          <p:cNvSpPr txBox="1"/>
          <p:nvPr/>
        </p:nvSpPr>
        <p:spPr>
          <a:xfrm>
            <a:off x="7907493" y="5067603"/>
            <a:ext cx="3257697" cy="294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400"/>
            </a:lvl1pPr>
          </a:lstStyle>
          <a:p>
            <a:pPr/>
            <a:r>
              <a:t>2000‐node Hadoop Cluster at Facebook</a:t>
            </a:r>
          </a:p>
        </p:txBody>
      </p:sp>
      <p:sp>
        <p:nvSpPr>
          <p:cNvPr id="180" name="Heterogeneous demand…"/>
          <p:cNvSpPr txBox="1"/>
          <p:nvPr>
            <p:ph type="body" idx="1"/>
          </p:nvPr>
        </p:nvSpPr>
        <p:spPr>
          <a:prstGeom prst="rect">
            <a:avLst/>
          </a:prstGeom>
        </p:spPr>
        <p:txBody>
          <a:bodyPr/>
          <a:lstStyle/>
          <a:p>
            <a:pPr/>
            <a:r>
              <a:t>Heterogeneous demand</a:t>
            </a:r>
          </a:p>
          <a:p>
            <a:pPr lvl="1" marL="685800" indent="-228600">
              <a:defRPr sz="2400">
                <a:latin typeface="Gill Sans Light"/>
                <a:ea typeface="Gill Sans Light"/>
                <a:cs typeface="Gill Sans Light"/>
                <a:sym typeface="Gill Sans Light"/>
              </a:defRPr>
            </a:pPr>
            <a:r>
              <a:t>Different types of resources</a:t>
            </a:r>
          </a:p>
          <a:p>
            <a:pPr lvl="1" marL="685800" indent="-228600">
              <a:defRPr sz="2400">
                <a:latin typeface="Gill Sans Light"/>
                <a:ea typeface="Gill Sans Light"/>
                <a:cs typeface="Gill Sans Light"/>
                <a:sym typeface="Gill Sans Light"/>
              </a:defRPr>
            </a:pPr>
            <a:r>
              <a:t>Different demands of the same resource</a:t>
            </a:r>
          </a:p>
          <a:p>
            <a:pPr lvl="1" marL="685800" indent="-228600">
              <a:defRPr sz="2400">
                <a:latin typeface="Gill Sans Light"/>
                <a:ea typeface="Gill Sans Light"/>
                <a:cs typeface="Gill Sans Light"/>
                <a:sym typeface="Gill Sans Light"/>
              </a:defRPr>
            </a:pPr>
          </a:p>
          <a:p>
            <a:pPr/>
            <a:r>
              <a:t>Existing solutions</a:t>
            </a:r>
          </a:p>
          <a:p>
            <a:pPr lvl="1" marL="685800" indent="-228600">
              <a:defRPr sz="2400">
                <a:latin typeface="Gill Sans Light"/>
                <a:ea typeface="Gill Sans Light"/>
                <a:cs typeface="Gill Sans Light"/>
                <a:sym typeface="Gill Sans Light"/>
              </a:defRPr>
            </a:pPr>
            <a:r>
              <a:t>Most for single resource (FCFS, round-bin)</a:t>
            </a:r>
          </a:p>
          <a:p>
            <a:pPr lvl="1" marL="685800" indent="-228600">
              <a:defRPr sz="2400">
                <a:latin typeface="Gill Sans Light"/>
                <a:ea typeface="Gill Sans Light"/>
                <a:cs typeface="Gill Sans Light"/>
                <a:sym typeface="Gill Sans Light"/>
              </a:defRPr>
            </a:pPr>
            <a:r>
              <a:t>Fair sharing in Hadoop</a:t>
            </a:r>
          </a:p>
          <a:p>
            <a:pPr lvl="2" marL="1143000" indent="-228600">
              <a:defRPr sz="2200">
                <a:latin typeface="Gill Sans Light"/>
                <a:ea typeface="Gill Sans Light"/>
                <a:cs typeface="Gill Sans Light"/>
                <a:sym typeface="Gill Sans Light"/>
              </a:defRPr>
            </a:pPr>
            <a:r>
              <a:t>Slot-based leads poor match</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Cluster Efficiency"/>
          <p:cNvSpPr txBox="1"/>
          <p:nvPr>
            <p:ph type="title"/>
          </p:nvPr>
        </p:nvSpPr>
        <p:spPr>
          <a:xfrm>
            <a:off x="839787" y="457200"/>
            <a:ext cx="3932240" cy="980480"/>
          </a:xfrm>
          <a:prstGeom prst="rect">
            <a:avLst/>
          </a:prstGeom>
        </p:spPr>
        <p:txBody>
          <a:bodyPr/>
          <a:lstStyle>
            <a:lvl1pPr defTabSz="886967">
              <a:defRPr sz="4200"/>
            </a:lvl1pPr>
          </a:lstStyle>
          <a:p>
            <a:pPr/>
            <a:r>
              <a:t>Cluster Efficiency</a:t>
            </a:r>
          </a:p>
        </p:txBody>
      </p:sp>
      <p:sp>
        <p:nvSpPr>
          <p:cNvPr id="388" name="1.03x worse than Tetris…"/>
          <p:cNvSpPr txBox="1"/>
          <p:nvPr>
            <p:ph type="body" sz="half" idx="1"/>
          </p:nvPr>
        </p:nvSpPr>
        <p:spPr>
          <a:xfrm>
            <a:off x="839787" y="1288652"/>
            <a:ext cx="5358459" cy="4580337"/>
          </a:xfrm>
          <a:prstGeom prst="rect">
            <a:avLst/>
          </a:prstGeom>
        </p:spPr>
        <p:txBody>
          <a:bodyPr/>
          <a:lstStyle/>
          <a:p>
            <a:pPr marL="280735" indent="-280735">
              <a:buSzPct val="100000"/>
              <a:buChar char="•"/>
              <a:defRPr sz="2800"/>
            </a:pPr>
          </a:p>
          <a:p>
            <a:pPr marL="280735" indent="-280735">
              <a:buSzPct val="100000"/>
              <a:buChar char="•"/>
              <a:defRPr sz="2800"/>
            </a:pPr>
            <a:r>
              <a:t>1.03x worse than Tetris</a:t>
            </a:r>
          </a:p>
          <a:p>
            <a:pPr lvl="1" marL="661736" indent="-280735">
              <a:buClr>
                <a:srgbClr val="000000"/>
              </a:buClr>
              <a:buSzPct val="100000"/>
              <a:buFont typeface="Gill Sans"/>
              <a:buChar char="➡"/>
              <a:defRPr sz="2800"/>
            </a:pPr>
            <a:r>
              <a:t>Bias to task from altruistic Jobs</a:t>
            </a:r>
          </a:p>
          <a:p>
            <a:pPr marL="280735" indent="-280735">
              <a:buSzPct val="100000"/>
              <a:buChar char="•"/>
              <a:defRPr sz="2800"/>
            </a:pPr>
          </a:p>
          <a:p>
            <a:pPr marL="280735" indent="-280735">
              <a:buSzPct val="100000"/>
              <a:buChar char="•"/>
              <a:defRPr sz="2800"/>
            </a:pPr>
            <a:r>
              <a:t>Tetris treats each job equally</a:t>
            </a:r>
          </a:p>
          <a:p>
            <a:pPr marL="280735" indent="-280735">
              <a:buSzPct val="100000"/>
              <a:buChar char="•"/>
              <a:defRPr sz="2800"/>
            </a:pPr>
          </a:p>
          <a:p>
            <a:pPr marL="280735" indent="-280735">
              <a:buSzPct val="100000"/>
              <a:buChar char="•"/>
              <a:defRPr sz="2800"/>
            </a:pPr>
            <a:r>
              <a:t>CARBYNE favours critical tasks during leftover allocation</a:t>
            </a:r>
          </a:p>
        </p:txBody>
      </p:sp>
      <p:sp>
        <p:nvSpPr>
          <p:cNvPr id="389" name="幻灯片编号"/>
          <p:cNvSpPr txBox="1"/>
          <p:nvPr>
            <p:ph type="sldNum" sz="quarter" idx="4294967295"/>
          </p:nvPr>
        </p:nvSpPr>
        <p:spPr>
          <a:xfrm>
            <a:off x="11097259" y="6404291"/>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0" name="Makespan.png" descr="Makespan.png"/>
          <p:cNvPicPr>
            <a:picLocks noChangeAspect="1"/>
          </p:cNvPicPr>
          <p:nvPr/>
        </p:nvPicPr>
        <p:blipFill>
          <a:blip r:embed="rId2">
            <a:extLst/>
          </a:blip>
          <a:stretch>
            <a:fillRect/>
          </a:stretch>
        </p:blipFill>
        <p:spPr>
          <a:xfrm>
            <a:off x="6396335" y="729654"/>
            <a:ext cx="5067302" cy="4368802"/>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Impact of Contention"/>
          <p:cNvSpPr txBox="1"/>
          <p:nvPr>
            <p:ph type="title"/>
          </p:nvPr>
        </p:nvSpPr>
        <p:spPr>
          <a:xfrm>
            <a:off x="1106487" y="457200"/>
            <a:ext cx="3791647" cy="389385"/>
          </a:xfrm>
          <a:prstGeom prst="rect">
            <a:avLst/>
          </a:prstGeom>
        </p:spPr>
        <p:txBody>
          <a:bodyPr/>
          <a:lstStyle>
            <a:lvl1pPr defTabSz="438911">
              <a:defRPr b="1" sz="2100"/>
            </a:lvl1pPr>
          </a:lstStyle>
          <a:p>
            <a:pPr/>
            <a:r>
              <a:t>Impact of Contention</a:t>
            </a:r>
          </a:p>
        </p:txBody>
      </p:sp>
      <p:sp>
        <p:nvSpPr>
          <p:cNvPr id="393" name="幻灯片编号"/>
          <p:cNvSpPr txBox="1"/>
          <p:nvPr>
            <p:ph type="sldNum" sz="quarter" idx="4294967295"/>
          </p:nvPr>
        </p:nvSpPr>
        <p:spPr>
          <a:xfrm>
            <a:off x="11097259" y="6404291"/>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96" name="成组"/>
          <p:cNvGrpSpPr/>
          <p:nvPr/>
        </p:nvGrpSpPr>
        <p:grpSpPr>
          <a:xfrm>
            <a:off x="437293" y="830191"/>
            <a:ext cx="10971423" cy="2299100"/>
            <a:chOff x="0" y="0"/>
            <a:chExt cx="10971421" cy="2299099"/>
          </a:xfrm>
        </p:grpSpPr>
        <p:pic>
          <p:nvPicPr>
            <p:cNvPr id="394" name="mispredict.png" descr="mispredict.png"/>
            <p:cNvPicPr>
              <a:picLocks noChangeAspect="1"/>
            </p:cNvPicPr>
            <p:nvPr/>
          </p:nvPicPr>
          <p:blipFill>
            <a:blip r:embed="rId2">
              <a:extLst/>
            </a:blip>
            <a:stretch>
              <a:fillRect/>
            </a:stretch>
          </p:blipFill>
          <p:spPr>
            <a:xfrm>
              <a:off x="6103010" y="0"/>
              <a:ext cx="4868412" cy="2299100"/>
            </a:xfrm>
            <a:prstGeom prst="rect">
              <a:avLst/>
            </a:prstGeom>
            <a:ln w="12700" cap="flat">
              <a:noFill/>
              <a:miter lim="400000"/>
            </a:ln>
            <a:effectLst/>
          </p:spPr>
        </p:pic>
        <p:pic>
          <p:nvPicPr>
            <p:cNvPr id="395" name="contention.png" descr="contention.png"/>
            <p:cNvPicPr>
              <a:picLocks noChangeAspect="1"/>
            </p:cNvPicPr>
            <p:nvPr/>
          </p:nvPicPr>
          <p:blipFill>
            <a:blip r:embed="rId3">
              <a:extLst/>
            </a:blip>
            <a:stretch>
              <a:fillRect/>
            </a:stretch>
          </p:blipFill>
          <p:spPr>
            <a:xfrm>
              <a:off x="-1" y="0"/>
              <a:ext cx="4386836" cy="2299100"/>
            </a:xfrm>
            <a:prstGeom prst="rect">
              <a:avLst/>
            </a:prstGeom>
            <a:ln w="12700" cap="flat">
              <a:noFill/>
              <a:miter lim="400000"/>
            </a:ln>
            <a:effectLst/>
          </p:spPr>
        </p:pic>
      </p:grpSp>
      <p:grpSp>
        <p:nvGrpSpPr>
          <p:cNvPr id="399" name="成组"/>
          <p:cNvGrpSpPr/>
          <p:nvPr/>
        </p:nvGrpSpPr>
        <p:grpSpPr>
          <a:xfrm>
            <a:off x="394491" y="3646199"/>
            <a:ext cx="11057028" cy="2558684"/>
            <a:chOff x="0" y="0"/>
            <a:chExt cx="11057027" cy="2558682"/>
          </a:xfrm>
        </p:grpSpPr>
        <p:pic>
          <p:nvPicPr>
            <p:cNvPr id="397" name="altruism.png" descr="altruism.png"/>
            <p:cNvPicPr>
              <a:picLocks noChangeAspect="1"/>
            </p:cNvPicPr>
            <p:nvPr/>
          </p:nvPicPr>
          <p:blipFill>
            <a:blip r:embed="rId4">
              <a:extLst/>
            </a:blip>
            <a:stretch>
              <a:fillRect/>
            </a:stretch>
          </p:blipFill>
          <p:spPr>
            <a:xfrm>
              <a:off x="0" y="0"/>
              <a:ext cx="4868410" cy="2558683"/>
            </a:xfrm>
            <a:prstGeom prst="rect">
              <a:avLst/>
            </a:prstGeom>
            <a:ln w="12700" cap="flat">
              <a:noFill/>
              <a:miter lim="400000"/>
            </a:ln>
            <a:effectLst/>
          </p:spPr>
        </p:pic>
        <p:pic>
          <p:nvPicPr>
            <p:cNvPr id="398" name="Different Scheduler.png" descr="Different Scheduler.png"/>
            <p:cNvPicPr>
              <a:picLocks noChangeAspect="1"/>
            </p:cNvPicPr>
            <p:nvPr/>
          </p:nvPicPr>
          <p:blipFill>
            <a:blip r:embed="rId5">
              <a:extLst/>
            </a:blip>
            <a:stretch>
              <a:fillRect/>
            </a:stretch>
          </p:blipFill>
          <p:spPr>
            <a:xfrm>
              <a:off x="6224553" y="129791"/>
              <a:ext cx="4832475" cy="2299100"/>
            </a:xfrm>
            <a:prstGeom prst="rect">
              <a:avLst/>
            </a:prstGeom>
            <a:ln w="12700" cap="flat">
              <a:noFill/>
              <a:miter lim="400000"/>
            </a:ln>
            <a:effectLst/>
          </p:spPr>
        </p:pic>
      </p:grpSp>
      <p:sp>
        <p:nvSpPr>
          <p:cNvPr id="400" name="Impact of Altruistic Level"/>
          <p:cNvSpPr txBox="1"/>
          <p:nvPr/>
        </p:nvSpPr>
        <p:spPr>
          <a:xfrm>
            <a:off x="7202488" y="450346"/>
            <a:ext cx="3791646" cy="396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lvl1pPr defTabSz="438911">
              <a:lnSpc>
                <a:spcPct val="90000"/>
              </a:lnSpc>
              <a:defRPr b="1" sz="2100">
                <a:latin typeface="Gill Sans"/>
                <a:ea typeface="Gill Sans"/>
                <a:cs typeface="Gill Sans"/>
                <a:sym typeface="Gill Sans"/>
              </a:defRPr>
            </a:lvl1pPr>
          </a:lstStyle>
          <a:p>
            <a:pPr/>
            <a:r>
              <a:t>Impact of Altruistic Level</a:t>
            </a:r>
          </a:p>
        </p:txBody>
      </p:sp>
      <p:sp>
        <p:nvSpPr>
          <p:cNvPr id="401" name="Impact of Better DAG Scheduler"/>
          <p:cNvSpPr txBox="1"/>
          <p:nvPr/>
        </p:nvSpPr>
        <p:spPr>
          <a:xfrm>
            <a:off x="7723188" y="3460245"/>
            <a:ext cx="3791646" cy="345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lvl1pPr defTabSz="365759">
              <a:lnSpc>
                <a:spcPct val="90000"/>
              </a:lnSpc>
              <a:defRPr b="1" sz="1700">
                <a:latin typeface="Gill Sans"/>
                <a:ea typeface="Gill Sans"/>
                <a:cs typeface="Gill Sans"/>
                <a:sym typeface="Gill Sans"/>
              </a:defRPr>
            </a:lvl1pPr>
          </a:lstStyle>
          <a:p>
            <a:pPr/>
            <a:r>
              <a:t>Impact of Better DAG Scheduler</a:t>
            </a:r>
          </a:p>
        </p:txBody>
      </p:sp>
      <p:sp>
        <p:nvSpPr>
          <p:cNvPr id="402" name="Impact of Misestimations"/>
          <p:cNvSpPr txBox="1"/>
          <p:nvPr/>
        </p:nvSpPr>
        <p:spPr>
          <a:xfrm>
            <a:off x="1106487" y="3409446"/>
            <a:ext cx="3791647" cy="396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lvl1pPr defTabSz="438911">
              <a:lnSpc>
                <a:spcPct val="90000"/>
              </a:lnSpc>
              <a:defRPr b="1" sz="2100">
                <a:latin typeface="Gill Sans"/>
                <a:ea typeface="Gill Sans"/>
                <a:cs typeface="Gill Sans"/>
                <a:sym typeface="Gill Sans"/>
              </a:defRPr>
            </a:lvl1pPr>
          </a:lstStyle>
          <a:p>
            <a:pPr/>
            <a:r>
              <a:t>Impact of Misestimations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Thank you for questions!"/>
          <p:cNvSpPr txBox="1"/>
          <p:nvPr>
            <p:ph type="title"/>
          </p:nvPr>
        </p:nvSpPr>
        <p:spPr>
          <a:xfrm>
            <a:off x="2383516" y="2695281"/>
            <a:ext cx="7773012" cy="1162638"/>
          </a:xfrm>
          <a:prstGeom prst="rect">
            <a:avLst/>
          </a:prstGeom>
        </p:spPr>
        <p:txBody>
          <a:bodyPr/>
          <a:lstStyle>
            <a:lvl1pPr defTabSz="905255">
              <a:defRPr sz="5900"/>
            </a:lvl1pPr>
          </a:lstStyle>
          <a:p>
            <a:pPr/>
            <a:r>
              <a:t>Thank you for questions!</a:t>
            </a:r>
          </a:p>
        </p:txBody>
      </p:sp>
      <p:sp>
        <p:nvSpPr>
          <p:cNvPr id="405" name="幻灯片编号"/>
          <p:cNvSpPr txBox="1"/>
          <p:nvPr>
            <p:ph type="sldNum" sz="quarter" idx="4294967295"/>
          </p:nvPr>
        </p:nvSpPr>
        <p:spPr>
          <a:xfrm>
            <a:off x="11097259" y="6404291"/>
            <a:ext cx="2565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Allocation properties"/>
          <p:cNvSpPr txBox="1"/>
          <p:nvPr>
            <p:ph type="title"/>
          </p:nvPr>
        </p:nvSpPr>
        <p:spPr>
          <a:prstGeom prst="rect">
            <a:avLst/>
          </a:prstGeom>
        </p:spPr>
        <p:txBody>
          <a:bodyPr/>
          <a:lstStyle/>
          <a:p>
            <a:pPr/>
            <a:r>
              <a:t>Allocation properties</a:t>
            </a:r>
          </a:p>
        </p:txBody>
      </p:sp>
      <p:sp>
        <p:nvSpPr>
          <p:cNvPr id="185" name="幻灯片编号"/>
          <p:cNvSpPr txBox="1"/>
          <p:nvPr>
            <p:ph type="sldNum" sz="quarter" idx="4294967295"/>
          </p:nvPr>
        </p:nvSpPr>
        <p:spPr>
          <a:xfrm>
            <a:off x="11173458" y="6404291"/>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 name="Sharing incentive"/>
          <p:cNvSpPr txBox="1"/>
          <p:nvPr/>
        </p:nvSpPr>
        <p:spPr>
          <a:xfrm>
            <a:off x="886142" y="1540645"/>
            <a:ext cx="2799412"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800">
                <a:latin typeface="Gill Sans"/>
                <a:ea typeface="Gill Sans"/>
                <a:cs typeface="Gill Sans"/>
                <a:sym typeface="Gill Sans"/>
              </a:defRPr>
            </a:lvl1pPr>
          </a:lstStyle>
          <a:p>
            <a:pPr/>
            <a:r>
              <a:t>Sharing incentive</a:t>
            </a:r>
          </a:p>
        </p:txBody>
      </p:sp>
      <p:sp>
        <p:nvSpPr>
          <p:cNvPr id="187" name="Each user gets at least 1/n of the resource"/>
          <p:cNvSpPr txBox="1"/>
          <p:nvPr/>
        </p:nvSpPr>
        <p:spPr>
          <a:xfrm>
            <a:off x="1336878" y="2045130"/>
            <a:ext cx="5412289"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400">
                <a:solidFill>
                  <a:srgbClr val="ED0031"/>
                </a:solidFill>
                <a:latin typeface="Gill Sans Light"/>
                <a:ea typeface="Gill Sans Light"/>
                <a:cs typeface="Gill Sans Light"/>
                <a:sym typeface="Gill Sans Light"/>
              </a:defRPr>
            </a:lvl1pPr>
          </a:lstStyle>
          <a:p>
            <a:pPr/>
            <a:r>
              <a:t>Each user gets at least 1/n of the resource</a:t>
            </a:r>
          </a:p>
        </p:txBody>
      </p:sp>
      <p:sp>
        <p:nvSpPr>
          <p:cNvPr id="188" name="Strategy-proofness"/>
          <p:cNvSpPr txBox="1"/>
          <p:nvPr/>
        </p:nvSpPr>
        <p:spPr>
          <a:xfrm>
            <a:off x="903377" y="2013606"/>
            <a:ext cx="3089901"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800">
                <a:latin typeface="Gill Sans"/>
                <a:ea typeface="Gill Sans"/>
                <a:cs typeface="Gill Sans"/>
                <a:sym typeface="Gill Sans"/>
              </a:defRPr>
            </a:lvl1pPr>
          </a:lstStyle>
          <a:p>
            <a:pPr/>
            <a:r>
              <a:t>Strategy-proofness</a:t>
            </a:r>
          </a:p>
        </p:txBody>
      </p:sp>
      <p:sp>
        <p:nvSpPr>
          <p:cNvPr id="189" name="not better off by asking for more than they need"/>
          <p:cNvSpPr txBox="1"/>
          <p:nvPr/>
        </p:nvSpPr>
        <p:spPr>
          <a:xfrm>
            <a:off x="1354113" y="2518092"/>
            <a:ext cx="6197655"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400">
                <a:solidFill>
                  <a:srgbClr val="ED0031"/>
                </a:solidFill>
                <a:latin typeface="Gill Sans Light"/>
                <a:ea typeface="Gill Sans Light"/>
                <a:cs typeface="Gill Sans Light"/>
                <a:sym typeface="Gill Sans Light"/>
              </a:defRPr>
            </a:lvl1pPr>
          </a:lstStyle>
          <a:p>
            <a:pPr/>
            <a:r>
              <a:t>not better off by asking for more than they need</a:t>
            </a:r>
          </a:p>
        </p:txBody>
      </p:sp>
      <p:sp>
        <p:nvSpPr>
          <p:cNvPr id="190" name="Envy-freeness"/>
          <p:cNvSpPr txBox="1"/>
          <p:nvPr/>
        </p:nvSpPr>
        <p:spPr>
          <a:xfrm>
            <a:off x="918005" y="2507320"/>
            <a:ext cx="2346578"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800">
                <a:latin typeface="Gill Sans"/>
                <a:ea typeface="Gill Sans"/>
                <a:cs typeface="Gill Sans"/>
                <a:sym typeface="Gill Sans"/>
              </a:defRPr>
            </a:lvl1pPr>
          </a:lstStyle>
          <a:p>
            <a:pPr/>
            <a:r>
              <a:t>Envy-freeness</a:t>
            </a:r>
          </a:p>
        </p:txBody>
      </p:sp>
      <p:sp>
        <p:nvSpPr>
          <p:cNvPr id="191" name="Not prefer the allocation of others"/>
          <p:cNvSpPr txBox="1"/>
          <p:nvPr/>
        </p:nvSpPr>
        <p:spPr>
          <a:xfrm>
            <a:off x="1373277" y="3018664"/>
            <a:ext cx="4550426"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400">
                <a:solidFill>
                  <a:srgbClr val="ED0031"/>
                </a:solidFill>
                <a:latin typeface="Gill Sans Light"/>
                <a:ea typeface="Gill Sans Light"/>
                <a:cs typeface="Gill Sans Light"/>
                <a:sym typeface="Gill Sans Light"/>
              </a:defRPr>
            </a:lvl1pPr>
          </a:lstStyle>
          <a:p>
            <a:pPr/>
            <a:r>
              <a:t>Not prefer the allocation of others</a:t>
            </a:r>
          </a:p>
        </p:txBody>
      </p:sp>
      <p:sp>
        <p:nvSpPr>
          <p:cNvPr id="192" name="Pareto efficiency"/>
          <p:cNvSpPr txBox="1"/>
          <p:nvPr/>
        </p:nvSpPr>
        <p:spPr>
          <a:xfrm>
            <a:off x="922540" y="2978636"/>
            <a:ext cx="2754790"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800">
                <a:latin typeface="Gill Sans"/>
                <a:ea typeface="Gill Sans"/>
                <a:cs typeface="Gill Sans"/>
                <a:sym typeface="Gill Sans"/>
              </a:defRPr>
            </a:lvl1pPr>
          </a:lstStyle>
          <a:p>
            <a:pPr/>
            <a:r>
              <a:t>Pareto efficiency</a:t>
            </a:r>
          </a:p>
        </p:txBody>
      </p:sp>
      <p:sp>
        <p:nvSpPr>
          <p:cNvPr id="193" name="Increasing the allocation of a user will decrease the allocation of others"/>
          <p:cNvSpPr txBox="1"/>
          <p:nvPr/>
        </p:nvSpPr>
        <p:spPr>
          <a:xfrm>
            <a:off x="1373277" y="3483121"/>
            <a:ext cx="8848880"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400">
                <a:solidFill>
                  <a:srgbClr val="ED0031"/>
                </a:solidFill>
                <a:latin typeface="Gill Sans Light"/>
                <a:ea typeface="Gill Sans Light"/>
                <a:cs typeface="Gill Sans Light"/>
                <a:sym typeface="Gill Sans Light"/>
              </a:defRPr>
            </a:lvl1pPr>
          </a:lstStyle>
          <a:p>
            <a:pPr/>
            <a:r>
              <a:t>Increasing the allocation of a user will decrease the allocation of others</a:t>
            </a:r>
          </a:p>
        </p:txBody>
      </p:sp>
      <p:sp>
        <p:nvSpPr>
          <p:cNvPr id="194" name="Single resource fairness"/>
          <p:cNvSpPr txBox="1"/>
          <p:nvPr/>
        </p:nvSpPr>
        <p:spPr>
          <a:xfrm>
            <a:off x="944992" y="3792537"/>
            <a:ext cx="3755262"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800">
                <a:solidFill>
                  <a:srgbClr val="A7A7A7"/>
                </a:solidFill>
                <a:latin typeface="Gill Sans"/>
                <a:ea typeface="Gill Sans"/>
                <a:cs typeface="Gill Sans"/>
                <a:sym typeface="Gill Sans"/>
              </a:defRPr>
            </a:lvl1pPr>
          </a:lstStyle>
          <a:p>
            <a:pPr/>
            <a:r>
              <a:t>Single resource fairness</a:t>
            </a:r>
          </a:p>
        </p:txBody>
      </p:sp>
      <p:sp>
        <p:nvSpPr>
          <p:cNvPr id="195" name="Reduce to max-min fairness for single resource"/>
          <p:cNvSpPr txBox="1"/>
          <p:nvPr/>
        </p:nvSpPr>
        <p:spPr>
          <a:xfrm>
            <a:off x="1395728" y="4297021"/>
            <a:ext cx="6007453"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400">
                <a:solidFill>
                  <a:srgbClr val="ED0031"/>
                </a:solidFill>
                <a:latin typeface="Gill Sans Light"/>
                <a:ea typeface="Gill Sans Light"/>
                <a:cs typeface="Gill Sans Light"/>
                <a:sym typeface="Gill Sans Light"/>
              </a:defRPr>
            </a:lvl1pPr>
          </a:lstStyle>
          <a:p>
            <a:pPr/>
            <a:r>
              <a:t>Reduce to max-min fairness for single resource</a:t>
            </a:r>
          </a:p>
        </p:txBody>
      </p:sp>
      <p:sp>
        <p:nvSpPr>
          <p:cNvPr id="196" name="Bottleneck fairness"/>
          <p:cNvSpPr txBox="1"/>
          <p:nvPr/>
        </p:nvSpPr>
        <p:spPr>
          <a:xfrm>
            <a:off x="952137" y="4307794"/>
            <a:ext cx="3120633"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800">
                <a:solidFill>
                  <a:srgbClr val="A7A7A7"/>
                </a:solidFill>
                <a:latin typeface="Gill Sans"/>
                <a:ea typeface="Gill Sans"/>
                <a:cs typeface="Gill Sans"/>
                <a:sym typeface="Gill Sans"/>
              </a:defRPr>
            </a:lvl1pPr>
          </a:lstStyle>
          <a:p>
            <a:pPr/>
            <a:r>
              <a:t>Bottleneck fairness</a:t>
            </a:r>
          </a:p>
        </p:txBody>
      </p:sp>
      <p:sp>
        <p:nvSpPr>
          <p:cNvPr id="197" name="Reduce to max-min fairness when a resource is demanded most of by everyone"/>
          <p:cNvSpPr txBox="1"/>
          <p:nvPr/>
        </p:nvSpPr>
        <p:spPr>
          <a:xfrm>
            <a:off x="1402872" y="4812277"/>
            <a:ext cx="9997386"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400">
                <a:solidFill>
                  <a:srgbClr val="ED0031"/>
                </a:solidFill>
                <a:latin typeface="Gill Sans Light"/>
                <a:ea typeface="Gill Sans Light"/>
                <a:cs typeface="Gill Sans Light"/>
                <a:sym typeface="Gill Sans Light"/>
              </a:defRPr>
            </a:lvl1pPr>
          </a:lstStyle>
          <a:p>
            <a:pPr/>
            <a:r>
              <a:t>Reduce to max-min fairness when a resource is demanded most of by everyone</a:t>
            </a:r>
          </a:p>
        </p:txBody>
      </p:sp>
      <p:sp>
        <p:nvSpPr>
          <p:cNvPr id="198" name="Population monotonicity"/>
          <p:cNvSpPr txBox="1"/>
          <p:nvPr/>
        </p:nvSpPr>
        <p:spPr>
          <a:xfrm>
            <a:off x="959620" y="4797650"/>
            <a:ext cx="3930631"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800">
                <a:solidFill>
                  <a:srgbClr val="A7A7A7"/>
                </a:solidFill>
                <a:latin typeface="Gill Sans"/>
                <a:ea typeface="Gill Sans"/>
                <a:cs typeface="Gill Sans"/>
                <a:sym typeface="Gill Sans"/>
              </a:defRPr>
            </a:lvl1pPr>
          </a:lstStyle>
          <a:p>
            <a:pPr/>
            <a:r>
              <a:t>Population monotonicity</a:t>
            </a:r>
          </a:p>
        </p:txBody>
      </p:sp>
      <p:sp>
        <p:nvSpPr>
          <p:cNvPr id="199" name="Allocations of remaining users won’t decrease if someone leaves"/>
          <p:cNvSpPr txBox="1"/>
          <p:nvPr/>
        </p:nvSpPr>
        <p:spPr>
          <a:xfrm>
            <a:off x="1410357" y="5302136"/>
            <a:ext cx="8075866"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400">
                <a:solidFill>
                  <a:srgbClr val="ED0031"/>
                </a:solidFill>
                <a:latin typeface="Gill Sans Light"/>
                <a:ea typeface="Gill Sans Light"/>
                <a:cs typeface="Gill Sans Light"/>
                <a:sym typeface="Gill Sans Light"/>
              </a:defRPr>
            </a:lvl1pPr>
          </a:lstStyle>
          <a:p>
            <a:pPr/>
            <a:r>
              <a:t>Allocations of remaining users won’t decrease if someone leaves</a:t>
            </a:r>
          </a:p>
        </p:txBody>
      </p:sp>
      <p:sp>
        <p:nvSpPr>
          <p:cNvPr id="200" name="Resource monotonicity"/>
          <p:cNvSpPr txBox="1"/>
          <p:nvPr/>
        </p:nvSpPr>
        <p:spPr>
          <a:xfrm>
            <a:off x="972320" y="5267550"/>
            <a:ext cx="3760297"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800">
                <a:solidFill>
                  <a:srgbClr val="A7A7A7"/>
                </a:solidFill>
                <a:latin typeface="Gill Sans"/>
                <a:ea typeface="Gill Sans"/>
                <a:cs typeface="Gill Sans"/>
                <a:sym typeface="Gill Sans"/>
              </a:defRPr>
            </a:lvl1pPr>
          </a:lstStyle>
          <a:p>
            <a:pPr/>
            <a:r>
              <a:t>Resource monotonicity</a:t>
            </a:r>
          </a:p>
        </p:txBody>
      </p:sp>
      <p:sp>
        <p:nvSpPr>
          <p:cNvPr id="201" name="Allocations of existing users won’t decrease when more resources are added"/>
          <p:cNvSpPr txBox="1"/>
          <p:nvPr/>
        </p:nvSpPr>
        <p:spPr>
          <a:xfrm>
            <a:off x="1423056" y="5772036"/>
            <a:ext cx="9605373" cy="447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280735" indent="-280735">
              <a:buSzPct val="100000"/>
              <a:buChar char="•"/>
              <a:defRPr sz="2400">
                <a:solidFill>
                  <a:srgbClr val="ED0031"/>
                </a:solidFill>
                <a:latin typeface="Gill Sans Light"/>
                <a:ea typeface="Gill Sans Light"/>
                <a:cs typeface="Gill Sans Light"/>
                <a:sym typeface="Gill Sans Light"/>
              </a:defRPr>
            </a:lvl1pPr>
          </a:lstStyle>
          <a:p>
            <a:pPr/>
            <a:r>
              <a:t>Allocations of existing users won’t decrease when more resources are added</a:t>
            </a:r>
          </a:p>
        </p:txBody>
      </p:sp>
      <p:sp>
        <p:nvSpPr>
          <p:cNvPr id="202" name="箭头"/>
          <p:cNvSpPr/>
          <p:nvPr/>
        </p:nvSpPr>
        <p:spPr>
          <a:xfrm>
            <a:off x="5113499" y="1846263"/>
            <a:ext cx="1270002" cy="1270002"/>
          </a:xfrm>
          <a:prstGeom prst="rightArrow">
            <a:avLst>
              <a:gd name="adj1" fmla="val 32000"/>
              <a:gd name="adj2" fmla="val 64000"/>
            </a:avLst>
          </a:prstGeom>
          <a:solidFill>
            <a:srgbClr val="000000"/>
          </a:solidFill>
          <a:ln w="12700">
            <a:miter lim="400000"/>
          </a:ln>
        </p:spPr>
        <p:txBody>
          <a:bodyPr lIns="45718" tIns="45718" rIns="45718" bIns="45718" anchor="ctr"/>
          <a:lstStyle/>
          <a:p>
            <a:pPr algn="ctr">
              <a:defRPr>
                <a:solidFill>
                  <a:srgbClr val="FFFFFF"/>
                </a:solidFill>
              </a:defRPr>
            </a:pPr>
          </a:p>
        </p:txBody>
      </p:sp>
      <p:sp>
        <p:nvSpPr>
          <p:cNvPr id="203" name="desirable"/>
          <p:cNvSpPr txBox="1"/>
          <p:nvPr/>
        </p:nvSpPr>
        <p:spPr>
          <a:xfrm>
            <a:off x="6593688" y="2213293"/>
            <a:ext cx="1480985" cy="5359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000">
                <a:latin typeface="Gill Sans"/>
                <a:ea typeface="Gill Sans"/>
                <a:cs typeface="Gill Sans"/>
                <a:sym typeface="Gill Sans"/>
              </a:defRPr>
            </a:lvl1pPr>
          </a:lstStyle>
          <a:p>
            <a:pPr/>
            <a:r>
              <a:t>desirable</a:t>
            </a:r>
          </a:p>
        </p:txBody>
      </p:sp>
      <p:sp>
        <p:nvSpPr>
          <p:cNvPr id="204" name="nice-to-have"/>
          <p:cNvSpPr txBox="1"/>
          <p:nvPr/>
        </p:nvSpPr>
        <p:spPr>
          <a:xfrm>
            <a:off x="6835323" y="4583129"/>
            <a:ext cx="1992396" cy="5359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000">
                <a:solidFill>
                  <a:schemeClr val="accent3">
                    <a:lumOff val="-12941"/>
                  </a:schemeClr>
                </a:solidFill>
                <a:latin typeface="Gill Sans"/>
                <a:ea typeface="Gill Sans"/>
                <a:cs typeface="Gill Sans"/>
                <a:sym typeface="Gill Sans"/>
              </a:defRPr>
            </a:lvl1pPr>
          </a:lstStyle>
          <a:p>
            <a:pPr/>
            <a:r>
              <a:t>nice-to-have</a:t>
            </a:r>
          </a:p>
        </p:txBody>
      </p:sp>
      <p:sp>
        <p:nvSpPr>
          <p:cNvPr id="205" name="箭头"/>
          <p:cNvSpPr/>
          <p:nvPr/>
        </p:nvSpPr>
        <p:spPr>
          <a:xfrm>
            <a:off x="5101226" y="4216098"/>
            <a:ext cx="1270002" cy="1270002"/>
          </a:xfrm>
          <a:prstGeom prst="rightArrow">
            <a:avLst>
              <a:gd name="adj1" fmla="val 32000"/>
              <a:gd name="adj2" fmla="val 64000"/>
            </a:avLst>
          </a:prstGeom>
          <a:solidFill>
            <a:srgbClr val="A7A7A7"/>
          </a:solidFill>
          <a:ln w="19050">
            <a:solidFill>
              <a:srgbClr val="FFFFFF"/>
            </a:solidFill>
            <a:miter/>
          </a:ln>
        </p:spPr>
        <p:txBody>
          <a:bodyPr lIns="45718" tIns="45718" rIns="45718" bIns="45718" anchor="ctr"/>
          <a:lstStyle/>
          <a:p>
            <a:pP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187"/>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88"/>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1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xit" nodeType="clickEffect" presetSubtype="0" presetID="1" grpId="4" fill="hold">
                                  <p:stCondLst>
                                    <p:cond delay="0"/>
                                  </p:stCondLst>
                                  <p:iterate type="el" backwards="0">
                                    <p:tmAbs val="0"/>
                                  </p:iterate>
                                  <p:childTnLst>
                                    <p:set>
                                      <p:cBhvr>
                                        <p:cTn id="16" fill="hold">
                                          <p:stCondLst>
                                            <p:cond delay="0"/>
                                          </p:stCondLst>
                                        </p:cTn>
                                        <p:tgtEl>
                                          <p:spTgt spid="189"/>
                                        </p:tgtEl>
                                        <p:attrNameLst>
                                          <p:attrName>style.visibility</p:attrName>
                                        </p:attrNameLst>
                                      </p:cBhvr>
                                      <p:to>
                                        <p:strVal val="hidden"/>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190"/>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1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xit" nodeType="clickEffect" presetSubtype="0" presetID="1" grpId="7" fill="hold">
                                  <p:stCondLst>
                                    <p:cond delay="0"/>
                                  </p:stCondLst>
                                  <p:iterate type="el" backwards="0">
                                    <p:tmAbs val="0"/>
                                  </p:iterate>
                                  <p:childTnLst>
                                    <p:set>
                                      <p:cBhvr>
                                        <p:cTn id="26" fill="hold">
                                          <p:stCondLst>
                                            <p:cond delay="0"/>
                                          </p:stCondLst>
                                        </p:cTn>
                                        <p:tgtEl>
                                          <p:spTgt spid="191"/>
                                        </p:tgtEl>
                                        <p:attrNameLst>
                                          <p:attrName>style.visibility</p:attrName>
                                        </p:attrNameLst>
                                      </p:cBhvr>
                                      <p:to>
                                        <p:strVal val="hidden"/>
                                      </p:to>
                                    </p:set>
                                  </p:childTnLst>
                                </p:cTn>
                              </p:par>
                            </p:childTnLst>
                          </p:cTn>
                        </p:par>
                        <p:par>
                          <p:cTn id="27" fill="hold">
                            <p:stCondLst>
                              <p:cond delay="0"/>
                            </p:stCondLst>
                            <p:childTnLst>
                              <p:par>
                                <p:cTn id="28" presetClass="entr" nodeType="afterEffect" presetSubtype="0" presetID="1" grpId="8" fill="hold">
                                  <p:stCondLst>
                                    <p:cond delay="0"/>
                                  </p:stCondLst>
                                  <p:iterate type="el" backwards="0">
                                    <p:tmAbs val="0"/>
                                  </p:iterate>
                                  <p:childTnLst>
                                    <p:set>
                                      <p:cBhvr>
                                        <p:cTn id="29" fill="hold"/>
                                        <p:tgtEl>
                                          <p:spTgt spid="192"/>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9" fill="hold">
                                  <p:stCondLst>
                                    <p:cond delay="0"/>
                                  </p:stCondLst>
                                  <p:iterate type="el" backwards="0">
                                    <p:tmAbs val="0"/>
                                  </p:iterate>
                                  <p:childTnLst>
                                    <p:set>
                                      <p:cBhvr>
                                        <p:cTn id="32" fill="hold"/>
                                        <p:tgtEl>
                                          <p:spTgt spid="1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xit" nodeType="clickEffect" presetSubtype="0" presetID="1" grpId="10" fill="hold">
                                  <p:stCondLst>
                                    <p:cond delay="0"/>
                                  </p:stCondLst>
                                  <p:iterate type="el" backwards="0">
                                    <p:tmAbs val="0"/>
                                  </p:iterate>
                                  <p:childTnLst>
                                    <p:set>
                                      <p:cBhvr>
                                        <p:cTn id="36" fill="hold">
                                          <p:stCondLst>
                                            <p:cond delay="0"/>
                                          </p:stCondLst>
                                        </p:cTn>
                                        <p:tgtEl>
                                          <p:spTgt spid="193"/>
                                        </p:tgtEl>
                                        <p:attrNameLst>
                                          <p:attrName>style.visibility</p:attrName>
                                        </p:attrNameLst>
                                      </p:cBhvr>
                                      <p:to>
                                        <p:strVal val="hidden"/>
                                      </p:to>
                                    </p:set>
                                  </p:childTnLst>
                                </p:cTn>
                              </p:par>
                            </p:childTnLst>
                          </p:cTn>
                        </p:par>
                        <p:par>
                          <p:cTn id="37" fill="hold">
                            <p:stCondLst>
                              <p:cond delay="0"/>
                            </p:stCondLst>
                            <p:childTnLst>
                              <p:par>
                                <p:cTn id="38" presetClass="entr" nodeType="afterEffect" presetSubtype="0" presetID="1" grpId="11" fill="hold">
                                  <p:stCondLst>
                                    <p:cond delay="0"/>
                                  </p:stCondLst>
                                  <p:iterate type="el" backwards="0">
                                    <p:tmAbs val="0"/>
                                  </p:iterate>
                                  <p:childTnLst>
                                    <p:set>
                                      <p:cBhvr>
                                        <p:cTn id="39" fill="hold"/>
                                        <p:tgtEl>
                                          <p:spTgt spid="202"/>
                                        </p:tgtEl>
                                        <p:attrNameLst>
                                          <p:attrName>style.visibility</p:attrName>
                                        </p:attrNameLst>
                                      </p:cBhvr>
                                      <p:to>
                                        <p:strVal val="visible"/>
                                      </p:to>
                                    </p:set>
                                  </p:childTnLst>
                                </p:cTn>
                              </p:par>
                            </p:childTnLst>
                          </p:cTn>
                        </p:par>
                        <p:par>
                          <p:cTn id="40" fill="hold">
                            <p:stCondLst>
                              <p:cond delay="0"/>
                            </p:stCondLst>
                            <p:childTnLst>
                              <p:par>
                                <p:cTn id="41" presetClass="entr" nodeType="afterEffect" presetSubtype="0" presetID="1" grpId="12" fill="hold">
                                  <p:stCondLst>
                                    <p:cond delay="0"/>
                                  </p:stCondLst>
                                  <p:iterate type="el" backwards="0">
                                    <p:tmAbs val="0"/>
                                  </p:iterate>
                                  <p:childTnLst>
                                    <p:set>
                                      <p:cBhvr>
                                        <p:cTn id="42" fill="hold"/>
                                        <p:tgtEl>
                                          <p:spTgt spid="20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3" fill="hold">
                                  <p:stCondLst>
                                    <p:cond delay="0"/>
                                  </p:stCondLst>
                                  <p:iterate type="el" backwards="0">
                                    <p:tmAbs val="0"/>
                                  </p:iterate>
                                  <p:childTnLst>
                                    <p:set>
                                      <p:cBhvr>
                                        <p:cTn id="46" fill="hold"/>
                                        <p:tgtEl>
                                          <p:spTgt spid="194"/>
                                        </p:tgtEl>
                                        <p:attrNameLst>
                                          <p:attrName>style.visibility</p:attrName>
                                        </p:attrNameLst>
                                      </p:cBhvr>
                                      <p:to>
                                        <p:strVal val="visible"/>
                                      </p:to>
                                    </p:set>
                                  </p:childTnLst>
                                </p:cTn>
                              </p:par>
                            </p:childTnLst>
                          </p:cTn>
                        </p:par>
                        <p:par>
                          <p:cTn id="47" fill="hold">
                            <p:stCondLst>
                              <p:cond delay="0"/>
                            </p:stCondLst>
                            <p:childTnLst>
                              <p:par>
                                <p:cTn id="48" presetClass="entr" nodeType="afterEffect" presetSubtype="0" presetID="1" grpId="14" fill="hold">
                                  <p:stCondLst>
                                    <p:cond delay="0"/>
                                  </p:stCondLst>
                                  <p:iterate type="el" backwards="0">
                                    <p:tmAbs val="0"/>
                                  </p:iterate>
                                  <p:childTnLst>
                                    <p:set>
                                      <p:cBhvr>
                                        <p:cTn id="49" fill="hold"/>
                                        <p:tgtEl>
                                          <p:spTgt spid="19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xit" nodeType="clickEffect" presetSubtype="0" presetID="1" grpId="15" fill="hold">
                                  <p:stCondLst>
                                    <p:cond delay="0"/>
                                  </p:stCondLst>
                                  <p:iterate type="el" backwards="0">
                                    <p:tmAbs val="0"/>
                                  </p:iterate>
                                  <p:childTnLst>
                                    <p:set>
                                      <p:cBhvr>
                                        <p:cTn id="53" fill="hold">
                                          <p:stCondLst>
                                            <p:cond delay="0"/>
                                          </p:stCondLst>
                                        </p:cTn>
                                        <p:tgtEl>
                                          <p:spTgt spid="195"/>
                                        </p:tgtEl>
                                        <p:attrNameLst>
                                          <p:attrName>style.visibility</p:attrName>
                                        </p:attrNameLst>
                                      </p:cBhvr>
                                      <p:to>
                                        <p:strVal val="hidden"/>
                                      </p:to>
                                    </p:set>
                                  </p:childTnLst>
                                </p:cTn>
                              </p:par>
                            </p:childTnLst>
                          </p:cTn>
                        </p:par>
                        <p:par>
                          <p:cTn id="54" fill="hold">
                            <p:stCondLst>
                              <p:cond delay="0"/>
                            </p:stCondLst>
                            <p:childTnLst>
                              <p:par>
                                <p:cTn id="55" presetClass="entr" nodeType="afterEffect" presetSubtype="0" presetID="1" grpId="16" fill="hold">
                                  <p:stCondLst>
                                    <p:cond delay="0"/>
                                  </p:stCondLst>
                                  <p:iterate type="el" backwards="0">
                                    <p:tmAbs val="0"/>
                                  </p:iterate>
                                  <p:childTnLst>
                                    <p:set>
                                      <p:cBhvr>
                                        <p:cTn id="56" fill="hold"/>
                                        <p:tgtEl>
                                          <p:spTgt spid="196"/>
                                        </p:tgtEl>
                                        <p:attrNameLst>
                                          <p:attrName>style.visibility</p:attrName>
                                        </p:attrNameLst>
                                      </p:cBhvr>
                                      <p:to>
                                        <p:strVal val="visible"/>
                                      </p:to>
                                    </p:set>
                                  </p:childTnLst>
                                </p:cTn>
                              </p:par>
                            </p:childTnLst>
                          </p:cTn>
                        </p:par>
                        <p:par>
                          <p:cTn id="57" fill="hold">
                            <p:stCondLst>
                              <p:cond delay="0"/>
                            </p:stCondLst>
                            <p:childTnLst>
                              <p:par>
                                <p:cTn id="58" presetClass="entr" nodeType="afterEffect" presetSubtype="0" presetID="1" grpId="17" fill="hold">
                                  <p:stCondLst>
                                    <p:cond delay="0"/>
                                  </p:stCondLst>
                                  <p:iterate type="el" backwards="0">
                                    <p:tmAbs val="0"/>
                                  </p:iterate>
                                  <p:childTnLst>
                                    <p:set>
                                      <p:cBhvr>
                                        <p:cTn id="59" fill="hold"/>
                                        <p:tgtEl>
                                          <p:spTgt spid="19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Class="exit" nodeType="clickEffect" presetSubtype="0" presetID="1" grpId="18" fill="hold">
                                  <p:stCondLst>
                                    <p:cond delay="0"/>
                                  </p:stCondLst>
                                  <p:iterate type="el" backwards="0">
                                    <p:tmAbs val="0"/>
                                  </p:iterate>
                                  <p:childTnLst>
                                    <p:set>
                                      <p:cBhvr>
                                        <p:cTn id="63" fill="hold">
                                          <p:stCondLst>
                                            <p:cond delay="0"/>
                                          </p:stCondLst>
                                        </p:cTn>
                                        <p:tgtEl>
                                          <p:spTgt spid="197"/>
                                        </p:tgtEl>
                                        <p:attrNameLst>
                                          <p:attrName>style.visibility</p:attrName>
                                        </p:attrNameLst>
                                      </p:cBhvr>
                                      <p:to>
                                        <p:strVal val="hidden"/>
                                      </p:to>
                                    </p:set>
                                  </p:childTnLst>
                                </p:cTn>
                              </p:par>
                            </p:childTnLst>
                          </p:cTn>
                        </p:par>
                        <p:par>
                          <p:cTn id="64" fill="hold">
                            <p:stCondLst>
                              <p:cond delay="0"/>
                            </p:stCondLst>
                            <p:childTnLst>
                              <p:par>
                                <p:cTn id="65" presetClass="entr" nodeType="afterEffect" presetSubtype="0" presetID="1" grpId="19" fill="hold">
                                  <p:stCondLst>
                                    <p:cond delay="0"/>
                                  </p:stCondLst>
                                  <p:iterate type="el" backwards="0">
                                    <p:tmAbs val="0"/>
                                  </p:iterate>
                                  <p:childTnLst>
                                    <p:set>
                                      <p:cBhvr>
                                        <p:cTn id="66" fill="hold"/>
                                        <p:tgtEl>
                                          <p:spTgt spid="198"/>
                                        </p:tgtEl>
                                        <p:attrNameLst>
                                          <p:attrName>style.visibility</p:attrName>
                                        </p:attrNameLst>
                                      </p:cBhvr>
                                      <p:to>
                                        <p:strVal val="visible"/>
                                      </p:to>
                                    </p:set>
                                  </p:childTnLst>
                                </p:cTn>
                              </p:par>
                            </p:childTnLst>
                          </p:cTn>
                        </p:par>
                        <p:par>
                          <p:cTn id="67" fill="hold">
                            <p:stCondLst>
                              <p:cond delay="0"/>
                            </p:stCondLst>
                            <p:childTnLst>
                              <p:par>
                                <p:cTn id="68" presetClass="entr" nodeType="afterEffect" presetSubtype="0" presetID="1" grpId="20" fill="hold">
                                  <p:stCondLst>
                                    <p:cond delay="0"/>
                                  </p:stCondLst>
                                  <p:iterate type="el" backwards="0">
                                    <p:tmAbs val="0"/>
                                  </p:iterate>
                                  <p:childTnLst>
                                    <p:set>
                                      <p:cBhvr>
                                        <p:cTn id="69" fill="hold"/>
                                        <p:tgtEl>
                                          <p:spTgt spid="19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Class="exit" nodeType="clickEffect" presetSubtype="0" presetID="1" grpId="21" fill="hold">
                                  <p:stCondLst>
                                    <p:cond delay="0"/>
                                  </p:stCondLst>
                                  <p:iterate type="el" backwards="0">
                                    <p:tmAbs val="0"/>
                                  </p:iterate>
                                  <p:childTnLst>
                                    <p:set>
                                      <p:cBhvr>
                                        <p:cTn id="73" fill="hold">
                                          <p:stCondLst>
                                            <p:cond delay="0"/>
                                          </p:stCondLst>
                                        </p:cTn>
                                        <p:tgtEl>
                                          <p:spTgt spid="199"/>
                                        </p:tgtEl>
                                        <p:attrNameLst>
                                          <p:attrName>style.visibility</p:attrName>
                                        </p:attrNameLst>
                                      </p:cBhvr>
                                      <p:to>
                                        <p:strVal val="hidden"/>
                                      </p:to>
                                    </p:set>
                                  </p:childTnLst>
                                </p:cTn>
                              </p:par>
                            </p:childTnLst>
                          </p:cTn>
                        </p:par>
                        <p:par>
                          <p:cTn id="74" fill="hold">
                            <p:stCondLst>
                              <p:cond delay="0"/>
                            </p:stCondLst>
                            <p:childTnLst>
                              <p:par>
                                <p:cTn id="75" presetClass="entr" nodeType="afterEffect" presetSubtype="0" presetID="1" grpId="22" fill="hold">
                                  <p:stCondLst>
                                    <p:cond delay="0"/>
                                  </p:stCondLst>
                                  <p:iterate type="el" backwards="0">
                                    <p:tmAbs val="0"/>
                                  </p:iterate>
                                  <p:childTnLst>
                                    <p:set>
                                      <p:cBhvr>
                                        <p:cTn id="76" fill="hold"/>
                                        <p:tgtEl>
                                          <p:spTgt spid="200"/>
                                        </p:tgtEl>
                                        <p:attrNameLst>
                                          <p:attrName>style.visibility</p:attrName>
                                        </p:attrNameLst>
                                      </p:cBhvr>
                                      <p:to>
                                        <p:strVal val="visible"/>
                                      </p:to>
                                    </p:set>
                                  </p:childTnLst>
                                </p:cTn>
                              </p:par>
                            </p:childTnLst>
                          </p:cTn>
                        </p:par>
                        <p:par>
                          <p:cTn id="77" fill="hold">
                            <p:stCondLst>
                              <p:cond delay="0"/>
                            </p:stCondLst>
                            <p:childTnLst>
                              <p:par>
                                <p:cTn id="78" presetClass="entr" nodeType="afterEffect" presetSubtype="0" presetID="1" grpId="23" fill="hold">
                                  <p:stCondLst>
                                    <p:cond delay="0"/>
                                  </p:stCondLst>
                                  <p:iterate type="el" backwards="0">
                                    <p:tmAbs val="0"/>
                                  </p:iterate>
                                  <p:childTnLst>
                                    <p:set>
                                      <p:cBhvr>
                                        <p:cTn id="79" fill="hold"/>
                                        <p:tgtEl>
                                          <p:spTgt spid="20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Class="exit" nodeType="clickEffect" presetSubtype="0" presetID="1" grpId="24" fill="hold">
                                  <p:stCondLst>
                                    <p:cond delay="0"/>
                                  </p:stCondLst>
                                  <p:iterate type="el" backwards="0">
                                    <p:tmAbs val="0"/>
                                  </p:iterate>
                                  <p:childTnLst>
                                    <p:set>
                                      <p:cBhvr>
                                        <p:cTn id="83" fill="hold">
                                          <p:stCondLst>
                                            <p:cond delay="0"/>
                                          </p:stCondLst>
                                        </p:cTn>
                                        <p:tgtEl>
                                          <p:spTgt spid="201"/>
                                        </p:tgtEl>
                                        <p:attrNameLst>
                                          <p:attrName>style.visibility</p:attrName>
                                        </p:attrNameLst>
                                      </p:cBhvr>
                                      <p:to>
                                        <p:strVal val="hidden"/>
                                      </p:to>
                                    </p:set>
                                  </p:childTnLst>
                                </p:cTn>
                              </p:par>
                            </p:childTnLst>
                          </p:cTn>
                        </p:par>
                        <p:par>
                          <p:cTn id="84" fill="hold">
                            <p:stCondLst>
                              <p:cond delay="0"/>
                            </p:stCondLst>
                            <p:childTnLst>
                              <p:par>
                                <p:cTn id="85" presetClass="entr" nodeType="afterEffect" presetSubtype="0" presetID="1" grpId="25" fill="hold">
                                  <p:stCondLst>
                                    <p:cond delay="0"/>
                                  </p:stCondLst>
                                  <p:iterate type="el" backwards="0">
                                    <p:tmAbs val="0"/>
                                  </p:iterate>
                                  <p:childTnLst>
                                    <p:set>
                                      <p:cBhvr>
                                        <p:cTn id="86" fill="hold"/>
                                        <p:tgtEl>
                                          <p:spTgt spid="205"/>
                                        </p:tgtEl>
                                        <p:attrNameLst>
                                          <p:attrName>style.visibility</p:attrName>
                                        </p:attrNameLst>
                                      </p:cBhvr>
                                      <p:to>
                                        <p:strVal val="visible"/>
                                      </p:to>
                                    </p:set>
                                  </p:childTnLst>
                                </p:cTn>
                              </p:par>
                            </p:childTnLst>
                          </p:cTn>
                        </p:par>
                        <p:par>
                          <p:cTn id="87" fill="hold">
                            <p:stCondLst>
                              <p:cond delay="0"/>
                            </p:stCondLst>
                            <p:childTnLst>
                              <p:par>
                                <p:cTn id="88" presetClass="entr" nodeType="afterEffect" presetSubtype="0" presetID="1" grpId="26" fill="hold">
                                  <p:stCondLst>
                                    <p:cond delay="0"/>
                                  </p:stCondLst>
                                  <p:iterate type="el" backwards="0">
                                    <p:tmAbs val="0"/>
                                  </p:iterate>
                                  <p:childTnLst>
                                    <p:set>
                                      <p:cBhvr>
                                        <p:cTn id="89" fill="hold"/>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0" grpId="22"/>
      <p:bldP build="whole" bldLvl="1" animBg="1" rev="0" advAuto="0" spid="189" grpId="3"/>
      <p:bldP build="whole" bldLvl="1" animBg="1" rev="0" advAuto="0" spid="189" grpId="4"/>
      <p:bldP build="whole" bldLvl="1" animBg="1" rev="0" advAuto="0" spid="203" grpId="12"/>
      <p:bldP build="whole" bldLvl="1" animBg="1" rev="0" advAuto="0" spid="194" grpId="13"/>
      <p:bldP build="whole" bldLvl="1" animBg="1" rev="0" advAuto="0" spid="188" grpId="2"/>
      <p:bldP build="whole" bldLvl="1" animBg="1" rev="0" advAuto="0" spid="205" grpId="25"/>
      <p:bldP build="whole" bldLvl="1" animBg="1" rev="0" advAuto="0" spid="202" grpId="11"/>
      <p:bldP build="whole" bldLvl="1" animBg="1" rev="0" advAuto="0" spid="187" grpId="1"/>
      <p:bldP build="whole" bldLvl="1" animBg="1" rev="0" advAuto="0" spid="193" grpId="9"/>
      <p:bldP build="whole" bldLvl="1" animBg="1" rev="0" advAuto="0" spid="191" grpId="6"/>
      <p:bldP build="whole" bldLvl="1" animBg="1" rev="0" advAuto="0" spid="191" grpId="7"/>
      <p:bldP build="whole" bldLvl="1" animBg="1" rev="0" advAuto="0" spid="193" grpId="10"/>
      <p:bldP build="whole" bldLvl="1" animBg="1" rev="0" advAuto="0" spid="197" grpId="17"/>
      <p:bldP build="whole" bldLvl="1" animBg="1" rev="0" advAuto="0" spid="197" grpId="18"/>
      <p:bldP build="whole" bldLvl="1" animBg="1" rev="0" advAuto="0" spid="196" grpId="16"/>
      <p:bldP build="whole" bldLvl="1" animBg="1" rev="0" advAuto="0" spid="195" grpId="14"/>
      <p:bldP build="whole" bldLvl="1" animBg="1" rev="0" advAuto="0" spid="195" grpId="15"/>
      <p:bldP build="whole" bldLvl="1" animBg="1" rev="0" advAuto="0" spid="199" grpId="20"/>
      <p:bldP build="whole" bldLvl="1" animBg="1" rev="0" advAuto="0" spid="198" grpId="19"/>
      <p:bldP build="whole" bldLvl="1" animBg="1" rev="0" advAuto="0" spid="199" grpId="21"/>
      <p:bldP build="whole" bldLvl="1" animBg="1" rev="0" advAuto="0" spid="190" grpId="5"/>
      <p:bldP build="whole" bldLvl="1" animBg="1" rev="0" advAuto="0" spid="192" grpId="8"/>
      <p:bldP build="whole" bldLvl="1" animBg="1" rev="0" advAuto="0" spid="201" grpId="23"/>
      <p:bldP build="whole" bldLvl="1" animBg="1" rev="0" advAuto="0" spid="201" grpId="24"/>
      <p:bldP build="whole" bldLvl="1" animBg="1" rev="0" advAuto="0" spid="204" grpId="26"/>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Dominant Resource Fairness"/>
          <p:cNvSpPr txBox="1"/>
          <p:nvPr>
            <p:ph type="title"/>
          </p:nvPr>
        </p:nvSpPr>
        <p:spPr>
          <a:prstGeom prst="rect">
            <a:avLst/>
          </a:prstGeom>
        </p:spPr>
        <p:txBody>
          <a:bodyPr/>
          <a:lstStyle/>
          <a:p>
            <a:pPr/>
            <a:r>
              <a:t>Dominant Resource Fairness</a:t>
            </a:r>
          </a:p>
        </p:txBody>
      </p:sp>
      <p:sp>
        <p:nvSpPr>
          <p:cNvPr id="208" name="Dominant resource: resource a user has the largest share of…"/>
          <p:cNvSpPr txBox="1"/>
          <p:nvPr>
            <p:ph type="body" idx="1"/>
          </p:nvPr>
        </p:nvSpPr>
        <p:spPr>
          <a:prstGeom prst="rect">
            <a:avLst/>
          </a:prstGeom>
        </p:spPr>
        <p:txBody>
          <a:bodyPr/>
          <a:lstStyle/>
          <a:p>
            <a:pPr/>
            <a:r>
              <a:t>Dominant resource: </a:t>
            </a:r>
            <a:r>
              <a:rPr sz="2400">
                <a:solidFill>
                  <a:srgbClr val="DE0416"/>
                </a:solidFill>
                <a:latin typeface="Gill Sans Light"/>
                <a:ea typeface="Gill Sans Light"/>
                <a:cs typeface="Gill Sans Light"/>
                <a:sym typeface="Gill Sans Light"/>
              </a:rPr>
              <a:t>resource</a:t>
            </a:r>
            <a:r>
              <a:rPr sz="2400">
                <a:latin typeface="Gill Sans Light"/>
                <a:ea typeface="Gill Sans Light"/>
                <a:cs typeface="Gill Sans Light"/>
                <a:sym typeface="Gill Sans Light"/>
              </a:rPr>
              <a:t> a user has the largest share of</a:t>
            </a:r>
            <a:endParaRPr sz="2400">
              <a:latin typeface="Gill Sans Light"/>
              <a:ea typeface="Gill Sans Light"/>
              <a:cs typeface="Gill Sans Light"/>
              <a:sym typeface="Gill Sans Light"/>
            </a:endParaRPr>
          </a:p>
          <a:p>
            <a:pPr/>
            <a:endParaRPr sz="2400">
              <a:latin typeface="Gill Sans Light"/>
              <a:ea typeface="Gill Sans Light"/>
              <a:cs typeface="Gill Sans Light"/>
              <a:sym typeface="Gill Sans Light"/>
            </a:endParaRPr>
          </a:p>
          <a:p>
            <a:pPr/>
            <a:r>
              <a:t>Dominant share: </a:t>
            </a:r>
            <a:r>
              <a:rPr sz="2400">
                <a:solidFill>
                  <a:srgbClr val="DE0817"/>
                </a:solidFill>
                <a:latin typeface="Gill Sans Light"/>
                <a:ea typeface="Gill Sans Light"/>
                <a:cs typeface="Gill Sans Light"/>
                <a:sym typeface="Gill Sans Light"/>
              </a:rPr>
              <a:t>fraction</a:t>
            </a:r>
            <a:r>
              <a:rPr sz="2400">
                <a:latin typeface="Gill Sans Light"/>
                <a:ea typeface="Gill Sans Light"/>
                <a:cs typeface="Gill Sans Light"/>
                <a:sym typeface="Gill Sans Light"/>
              </a:rPr>
              <a:t> of the dominant resource a user is allocated</a:t>
            </a:r>
            <a:endParaRPr sz="2400">
              <a:latin typeface="Gill Sans Light"/>
              <a:ea typeface="Gill Sans Light"/>
              <a:cs typeface="Gill Sans Light"/>
              <a:sym typeface="Gill Sans Light"/>
            </a:endParaRPr>
          </a:p>
          <a:p>
            <a:pPr>
              <a:defRPr sz="2400">
                <a:latin typeface="Gill Sans Light"/>
                <a:ea typeface="Gill Sans Light"/>
                <a:cs typeface="Gill Sans Light"/>
                <a:sym typeface="Gill Sans Light"/>
              </a:defRPr>
            </a:pPr>
          </a:p>
          <a:p>
            <a:pPr/>
            <a:r>
              <a:t>Example</a:t>
            </a:r>
            <a:endParaRPr sz="2400">
              <a:latin typeface="Gill Sans Light"/>
              <a:ea typeface="Gill Sans Light"/>
              <a:cs typeface="Gill Sans Light"/>
              <a:sym typeface="Gill Sans Light"/>
            </a:endParaRPr>
          </a:p>
          <a:p>
            <a:pPr lvl="2" marL="1110342" indent="-195942">
              <a:defRPr sz="2400">
                <a:latin typeface="Gill Sans Light"/>
                <a:ea typeface="Gill Sans Light"/>
                <a:cs typeface="Gill Sans Light"/>
                <a:sym typeface="Gill Sans Light"/>
              </a:defRPr>
            </a:pPr>
            <a:r>
              <a:t>Total resource:  </a:t>
            </a:r>
            <a:r>
              <a:rPr>
                <a:latin typeface="Gill Sans"/>
                <a:ea typeface="Gill Sans"/>
                <a:cs typeface="Gill Sans"/>
                <a:sym typeface="Gill Sans"/>
              </a:rPr>
              <a:t>&lt;10 CPU, 4 GB&gt;</a:t>
            </a:r>
          </a:p>
          <a:p>
            <a:pPr lvl="2" marL="1110342" indent="-195942">
              <a:defRPr sz="2400">
                <a:latin typeface="Gill Sans Light"/>
                <a:ea typeface="Gill Sans Light"/>
                <a:cs typeface="Gill Sans Light"/>
                <a:sym typeface="Gill Sans Light"/>
              </a:defRPr>
            </a:pPr>
            <a:r>
              <a:t>User demand:  </a:t>
            </a:r>
            <a:r>
              <a:rPr>
                <a:latin typeface="Gill Sans"/>
                <a:ea typeface="Gill Sans"/>
                <a:cs typeface="Gill Sans"/>
                <a:sym typeface="Gill Sans"/>
              </a:rPr>
              <a:t> &lt;2 CPU, 1 GB&gt;</a:t>
            </a:r>
          </a:p>
          <a:p>
            <a:pPr lvl="2" marL="1143000" indent="-228600">
              <a:defRPr sz="2400">
                <a:latin typeface="Gill Sans Light"/>
                <a:ea typeface="Gill Sans Light"/>
                <a:cs typeface="Gill Sans Light"/>
                <a:sym typeface="Gill Sans Light"/>
              </a:defRPr>
            </a:pPr>
            <a:r>
              <a:t>Dominant resource is memory for 1/4&gt;2/10</a:t>
            </a:r>
          </a:p>
          <a:p>
            <a:pPr lvl="2" marL="1143000" indent="-228600">
              <a:defRPr sz="2400">
                <a:latin typeface="Gill Sans Light"/>
                <a:ea typeface="Gill Sans Light"/>
                <a:cs typeface="Gill Sans Light"/>
                <a:sym typeface="Gill Sans Light"/>
              </a:defRPr>
            </a:pPr>
            <a:r>
              <a:t>Dominant share is 1/4</a:t>
            </a:r>
          </a:p>
        </p:txBody>
      </p:sp>
      <p:sp>
        <p:nvSpPr>
          <p:cNvPr id="209" name="幻灯片编号"/>
          <p:cNvSpPr txBox="1"/>
          <p:nvPr>
            <p:ph type="sldNum" sz="quarter" idx="4294967295"/>
          </p:nvPr>
        </p:nvSpPr>
        <p:spPr>
          <a:xfrm>
            <a:off x="11173458" y="6404291"/>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1" name="Screen Shot 2016-11-20 at 12.56.33 PM.png" descr="Screen Shot 2016-11-20 at 12.56.33 PM.png"/>
          <p:cNvPicPr>
            <a:picLocks noChangeAspect="1"/>
          </p:cNvPicPr>
          <p:nvPr/>
        </p:nvPicPr>
        <p:blipFill>
          <a:blip r:embed="rId2">
            <a:extLst/>
          </a:blip>
          <a:stretch>
            <a:fillRect/>
          </a:stretch>
        </p:blipFill>
        <p:spPr>
          <a:xfrm>
            <a:off x="7311434" y="4602605"/>
            <a:ext cx="4419545" cy="999421"/>
          </a:xfrm>
          <a:prstGeom prst="rect">
            <a:avLst/>
          </a:prstGeom>
          <a:ln w="12700">
            <a:miter lim="400000"/>
          </a:ln>
        </p:spPr>
      </p:pic>
      <p:sp>
        <p:nvSpPr>
          <p:cNvPr id="212" name="Dominant Resource Fairness"/>
          <p:cNvSpPr txBox="1"/>
          <p:nvPr>
            <p:ph type="title"/>
          </p:nvPr>
        </p:nvSpPr>
        <p:spPr>
          <a:prstGeom prst="rect">
            <a:avLst/>
          </a:prstGeom>
        </p:spPr>
        <p:txBody>
          <a:bodyPr/>
          <a:lstStyle/>
          <a:p>
            <a:pPr/>
            <a:r>
              <a:t>Dominant Resource Fairness</a:t>
            </a:r>
          </a:p>
        </p:txBody>
      </p:sp>
      <p:sp>
        <p:nvSpPr>
          <p:cNvPr id="213" name="Apply max-min fairness to dominant shares…"/>
          <p:cNvSpPr txBox="1"/>
          <p:nvPr>
            <p:ph type="body" idx="1"/>
          </p:nvPr>
        </p:nvSpPr>
        <p:spPr>
          <a:prstGeom prst="rect">
            <a:avLst/>
          </a:prstGeom>
        </p:spPr>
        <p:txBody>
          <a:bodyPr/>
          <a:lstStyle/>
          <a:p>
            <a:pPr marL="214884" indent="-214884" defTabSz="859536">
              <a:spcBef>
                <a:spcPts val="900"/>
              </a:spcBef>
              <a:defRPr sz="2600"/>
            </a:pPr>
            <a:r>
              <a:t>Apply max-min fairness to dominant shares</a:t>
            </a:r>
          </a:p>
          <a:p>
            <a:pPr lvl="1" marL="644651" indent="-214884" defTabSz="859536">
              <a:spcBef>
                <a:spcPts val="400"/>
              </a:spcBef>
              <a:defRPr sz="2200">
                <a:latin typeface="Gill Sans Light"/>
                <a:ea typeface="Gill Sans Light"/>
                <a:cs typeface="Gill Sans Light"/>
                <a:sym typeface="Gill Sans Light"/>
              </a:defRPr>
            </a:pPr>
            <a:r>
              <a:t>Equalize the </a:t>
            </a:r>
            <a:r>
              <a:rPr>
                <a:solidFill>
                  <a:srgbClr val="DE0305"/>
                </a:solidFill>
              </a:rPr>
              <a:t>dominant</a:t>
            </a:r>
            <a:r>
              <a:t> share of the users (</a:t>
            </a:r>
            <a:r>
              <a:rPr>
                <a:solidFill>
                  <a:srgbClr val="FF0000"/>
                </a:solidFill>
              </a:rPr>
              <a:t>sharing incentive</a:t>
            </a:r>
            <a:r>
              <a:t>)</a:t>
            </a:r>
          </a:p>
          <a:p>
            <a:pPr lvl="1" marL="644651" indent="-214884" defTabSz="859536">
              <a:spcBef>
                <a:spcPts val="400"/>
              </a:spcBef>
              <a:defRPr sz="2200">
                <a:latin typeface="Gill Sans Light"/>
                <a:ea typeface="Gill Sans Light"/>
                <a:cs typeface="Gill Sans Light"/>
                <a:sym typeface="Gill Sans Light"/>
              </a:defRPr>
            </a:pPr>
          </a:p>
          <a:p>
            <a:pPr marL="214884" indent="-214884" defTabSz="859536">
              <a:spcBef>
                <a:spcPts val="400"/>
              </a:spcBef>
              <a:defRPr sz="2600"/>
            </a:pPr>
            <a:r>
              <a:t>Select user with lowest dominant share</a:t>
            </a:r>
          </a:p>
          <a:p>
            <a:pPr lvl="1" marL="680465" indent="-250697" defTabSz="859536">
              <a:spcBef>
                <a:spcPts val="400"/>
              </a:spcBef>
              <a:defRPr sz="2200"/>
            </a:pPr>
            <a:r>
              <a:rPr>
                <a:solidFill>
                  <a:srgbClr val="FF0000"/>
                </a:solidFill>
                <a:latin typeface="Gill Sans Light"/>
                <a:ea typeface="Gill Sans Light"/>
                <a:cs typeface="Gill Sans Light"/>
                <a:sym typeface="Gill Sans Light"/>
              </a:rPr>
              <a:t>Strategy-proofness</a:t>
            </a:r>
            <a:endParaRPr>
              <a:solidFill>
                <a:srgbClr val="FF0000"/>
              </a:solidFill>
              <a:latin typeface="Gill Sans Light"/>
              <a:ea typeface="Gill Sans Light"/>
              <a:cs typeface="Gill Sans Light"/>
              <a:sym typeface="Gill Sans Light"/>
            </a:endParaRPr>
          </a:p>
          <a:p>
            <a:pPr lvl="1" marL="680465" indent="-250697" defTabSz="859536">
              <a:spcBef>
                <a:spcPts val="400"/>
              </a:spcBef>
              <a:defRPr sz="2200">
                <a:solidFill>
                  <a:schemeClr val="accent2"/>
                </a:solidFill>
              </a:defRPr>
            </a:pPr>
          </a:p>
          <a:p>
            <a:pPr marL="214884" indent="-214884" defTabSz="859536">
              <a:spcBef>
                <a:spcPts val="900"/>
              </a:spcBef>
              <a:defRPr sz="2600"/>
            </a:pPr>
            <a:r>
              <a:t>Resource allocation</a:t>
            </a:r>
            <a:endParaRPr>
              <a:solidFill>
                <a:schemeClr val="accent2"/>
              </a:solidFill>
            </a:endParaRPr>
          </a:p>
          <a:p>
            <a:pPr lvl="1" marL="613953" indent="-184185" defTabSz="859536">
              <a:spcBef>
                <a:spcPts val="900"/>
              </a:spcBef>
              <a:defRPr sz="2200">
                <a:latin typeface="Gill Sans Light"/>
                <a:ea typeface="Gill Sans Light"/>
                <a:cs typeface="Gill Sans Light"/>
                <a:sym typeface="Gill Sans Light"/>
              </a:defRPr>
            </a:pPr>
            <a:r>
              <a:t>Scheduling whenever resource and tasks available</a:t>
            </a:r>
          </a:p>
          <a:p>
            <a:pPr lvl="1" marL="613953" indent="-184185" defTabSz="859536">
              <a:spcBef>
                <a:spcPts val="900"/>
              </a:spcBef>
              <a:defRPr sz="2200">
                <a:solidFill>
                  <a:srgbClr val="FF0000"/>
                </a:solidFill>
                <a:latin typeface="Gill Sans Light"/>
                <a:ea typeface="Gill Sans Light"/>
                <a:cs typeface="Gill Sans Light"/>
                <a:sym typeface="Gill Sans Light"/>
              </a:defRPr>
            </a:pPr>
            <a:r>
              <a:t>Pareto efficiency</a:t>
            </a:r>
          </a:p>
          <a:p>
            <a:pPr lvl="1" marL="613953" indent="-184185" defTabSz="859536">
              <a:spcBef>
                <a:spcPts val="900"/>
              </a:spcBef>
              <a:defRPr sz="2200">
                <a:solidFill>
                  <a:schemeClr val="accent2"/>
                </a:solidFill>
                <a:latin typeface="Gill Sans Light"/>
                <a:ea typeface="Gill Sans Light"/>
                <a:cs typeface="Gill Sans Light"/>
                <a:sym typeface="Gill Sans Light"/>
              </a:defRPr>
            </a:pPr>
          </a:p>
          <a:p>
            <a:pPr marL="214884" indent="-214884" defTabSz="859536">
              <a:spcBef>
                <a:spcPts val="400"/>
              </a:spcBef>
              <a:defRPr sz="2600"/>
            </a:pPr>
            <a:r>
              <a:t>O(log n) time per decision using binary heaps</a:t>
            </a:r>
          </a:p>
        </p:txBody>
      </p:sp>
      <p:sp>
        <p:nvSpPr>
          <p:cNvPr id="214" name="幻灯片编号"/>
          <p:cNvSpPr txBox="1"/>
          <p:nvPr>
            <p:ph type="sldNum" sz="quarter" idx="4294967295"/>
          </p:nvPr>
        </p:nvSpPr>
        <p:spPr>
          <a:xfrm>
            <a:off x="11173458" y="6404291"/>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5" name="Screen Shot 2016-11-20 at 12.54.27 PM.png" descr="Screen Shot 2016-11-20 at 12.54.27 PM.png"/>
          <p:cNvPicPr>
            <a:picLocks noChangeAspect="1"/>
          </p:cNvPicPr>
          <p:nvPr/>
        </p:nvPicPr>
        <p:blipFill>
          <a:blip r:embed="rId3">
            <a:extLst/>
          </a:blip>
          <a:stretch>
            <a:fillRect/>
          </a:stretch>
        </p:blipFill>
        <p:spPr>
          <a:xfrm>
            <a:off x="7223218" y="2949230"/>
            <a:ext cx="4748375" cy="735278"/>
          </a:xfrm>
          <a:prstGeom prst="rect">
            <a:avLst/>
          </a:prstGeom>
          <a:ln w="12700">
            <a:miter lim="400000"/>
          </a:ln>
        </p:spPr>
      </p:pic>
      <p:sp>
        <p:nvSpPr>
          <p:cNvPr id="216" name="箭头"/>
          <p:cNvSpPr/>
          <p:nvPr/>
        </p:nvSpPr>
        <p:spPr>
          <a:xfrm rot="5339341">
            <a:off x="9065262" y="3956877"/>
            <a:ext cx="657255" cy="324423"/>
          </a:xfrm>
          <a:prstGeom prst="rightArrow">
            <a:avLst>
              <a:gd name="adj1" fmla="val 32718"/>
              <a:gd name="adj2" fmla="val 99928"/>
            </a:avLst>
          </a:prstGeom>
          <a:solidFill>
            <a:srgbClr val="000000"/>
          </a:solidFill>
          <a:ln w="12700">
            <a:solidFill>
              <a:schemeClr val="accent1"/>
            </a:solidFill>
            <a:miter/>
          </a:ln>
        </p:spPr>
        <p:txBody>
          <a:bodyPr lIns="45718" tIns="45718" rIns="45718" bIns="45718" anchor="ct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 grpId="3"/>
      <p:bldP build="whole" bldLvl="1" animBg="1" rev="0" advAuto="0" spid="215" grpId="1"/>
      <p:bldP build="whole" bldLvl="1" animBg="1" rev="0" advAuto="0" spid="216" grpId="2"/>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8" name="Screen Shot 2016-11-20 at 1.04.24 PM.png" descr="Screen Shot 2016-11-20 at 1.04.24 PM.png"/>
          <p:cNvPicPr>
            <a:picLocks noChangeAspect="1"/>
          </p:cNvPicPr>
          <p:nvPr/>
        </p:nvPicPr>
        <p:blipFill>
          <a:blip r:embed="rId3">
            <a:extLst/>
          </a:blip>
          <a:stretch>
            <a:fillRect/>
          </a:stretch>
        </p:blipFill>
        <p:spPr>
          <a:xfrm>
            <a:off x="8916921" y="2719129"/>
            <a:ext cx="2550856" cy="2643228"/>
          </a:xfrm>
          <a:prstGeom prst="rect">
            <a:avLst/>
          </a:prstGeom>
          <a:ln w="12700">
            <a:miter lim="400000"/>
          </a:ln>
        </p:spPr>
      </p:pic>
      <p:sp>
        <p:nvSpPr>
          <p:cNvPr id="219" name="DRF example"/>
          <p:cNvSpPr txBox="1"/>
          <p:nvPr>
            <p:ph type="title"/>
          </p:nvPr>
        </p:nvSpPr>
        <p:spPr>
          <a:xfrm>
            <a:off x="838200" y="365125"/>
            <a:ext cx="6443206" cy="1325563"/>
          </a:xfrm>
          <a:prstGeom prst="rect">
            <a:avLst/>
          </a:prstGeom>
        </p:spPr>
        <p:txBody>
          <a:bodyPr/>
          <a:lstStyle/>
          <a:p>
            <a:pPr/>
            <a:r>
              <a:t>DRF example</a:t>
            </a:r>
          </a:p>
        </p:txBody>
      </p:sp>
      <p:sp>
        <p:nvSpPr>
          <p:cNvPr id="220" name="System resource for tasks:  &lt;9 CPUs, 18 GB&gt;…"/>
          <p:cNvSpPr txBox="1"/>
          <p:nvPr>
            <p:ph type="body" sz="half" idx="1"/>
          </p:nvPr>
        </p:nvSpPr>
        <p:spPr>
          <a:xfrm>
            <a:off x="853944" y="644132"/>
            <a:ext cx="10484112" cy="2762208"/>
          </a:xfrm>
          <a:prstGeom prst="rect">
            <a:avLst/>
          </a:prstGeom>
        </p:spPr>
        <p:txBody>
          <a:bodyPr/>
          <a:lstStyle/>
          <a:p>
            <a:pPr/>
          </a:p>
          <a:p>
            <a:pPr>
              <a:spcBef>
                <a:spcPts val="500"/>
              </a:spcBef>
              <a:defRPr sz="2400">
                <a:latin typeface="Gill Sans Light"/>
                <a:ea typeface="Gill Sans Light"/>
                <a:cs typeface="Gill Sans Light"/>
                <a:sym typeface="Gill Sans Light"/>
              </a:defRPr>
            </a:pPr>
            <a:r>
              <a:t>System resource for tasks:  </a:t>
            </a:r>
            <a:r>
              <a:rPr>
                <a:latin typeface="Gill Sans"/>
                <a:ea typeface="Gill Sans"/>
                <a:cs typeface="Gill Sans"/>
                <a:sym typeface="Gill Sans"/>
              </a:rPr>
              <a:t>&lt;9 CPUs, 18 GB&gt;</a:t>
            </a:r>
          </a:p>
          <a:p>
            <a:pPr>
              <a:spcBef>
                <a:spcPts val="500"/>
              </a:spcBef>
              <a:defRPr sz="2400">
                <a:latin typeface="Gill Sans Light"/>
                <a:ea typeface="Gill Sans Light"/>
                <a:cs typeface="Gill Sans Light"/>
                <a:sym typeface="Gill Sans Light"/>
              </a:defRPr>
            </a:pPr>
            <a:r>
              <a:t>User A’s demand per task:  </a:t>
            </a:r>
            <a:r>
              <a:rPr>
                <a:latin typeface="Gill Sans"/>
                <a:ea typeface="Gill Sans"/>
                <a:cs typeface="Gill Sans"/>
                <a:sym typeface="Gill Sans"/>
              </a:rPr>
              <a:t>&lt;1 CPU, 4 GB&gt;</a:t>
            </a:r>
            <a:r>
              <a:t>   (dom res is mem)</a:t>
            </a:r>
          </a:p>
          <a:p>
            <a:pPr>
              <a:spcBef>
                <a:spcPts val="500"/>
              </a:spcBef>
              <a:defRPr sz="2400">
                <a:latin typeface="Gill Sans Light"/>
                <a:ea typeface="Gill Sans Light"/>
                <a:cs typeface="Gill Sans Light"/>
                <a:sym typeface="Gill Sans Light"/>
              </a:defRPr>
            </a:pPr>
            <a:r>
              <a:t>User B’s demand per task:  </a:t>
            </a:r>
            <a:r>
              <a:rPr>
                <a:latin typeface="Gill Sans"/>
                <a:ea typeface="Gill Sans"/>
                <a:cs typeface="Gill Sans"/>
                <a:sym typeface="Gill Sans"/>
              </a:rPr>
              <a:t>&lt;3 CPUs, 1GB&gt;</a:t>
            </a:r>
            <a:r>
              <a:t>   (dom res is CPU)</a:t>
            </a:r>
          </a:p>
        </p:txBody>
      </p:sp>
      <p:sp>
        <p:nvSpPr>
          <p:cNvPr id="221" name="幻灯片编号"/>
          <p:cNvSpPr txBox="1"/>
          <p:nvPr>
            <p:ph type="sldNum" sz="quarter" idx="4294967295"/>
          </p:nvPr>
        </p:nvSpPr>
        <p:spPr>
          <a:xfrm>
            <a:off x="11173458" y="6404291"/>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2" name="Solution"/>
          <p:cNvSpPr txBox="1"/>
          <p:nvPr/>
        </p:nvSpPr>
        <p:spPr>
          <a:xfrm>
            <a:off x="853944" y="3111942"/>
            <a:ext cx="10484112" cy="49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marL="228600" indent="-228600">
              <a:lnSpc>
                <a:spcPct val="90000"/>
              </a:lnSpc>
              <a:spcBef>
                <a:spcPts val="1000"/>
              </a:spcBef>
              <a:buSzPct val="100000"/>
              <a:buFont typeface="Arial"/>
              <a:buChar char="•"/>
              <a:defRPr sz="2800">
                <a:latin typeface="Gill Sans"/>
                <a:ea typeface="Gill Sans"/>
                <a:cs typeface="Gill Sans"/>
                <a:sym typeface="Gill Sans"/>
              </a:defRPr>
            </a:lvl1pPr>
          </a:lstStyle>
          <a:p>
            <a:pPr/>
            <a:r>
              <a:t>Solution     </a:t>
            </a:r>
          </a:p>
        </p:txBody>
      </p:sp>
      <p:pic>
        <p:nvPicPr>
          <p:cNvPr id="223" name="Screen Shot 2016-11-20 at 1.02.13 PM.png" descr="Screen Shot 2016-11-20 at 1.02.13 PM.png"/>
          <p:cNvPicPr>
            <a:picLocks noChangeAspect="1"/>
          </p:cNvPicPr>
          <p:nvPr/>
        </p:nvPicPr>
        <p:blipFill>
          <a:blip r:embed="rId4">
            <a:extLst/>
          </a:blip>
          <a:stretch>
            <a:fillRect/>
          </a:stretch>
        </p:blipFill>
        <p:spPr>
          <a:xfrm>
            <a:off x="9265731" y="2219823"/>
            <a:ext cx="2260837" cy="335359"/>
          </a:xfrm>
          <a:prstGeom prst="rect">
            <a:avLst/>
          </a:prstGeom>
          <a:ln w="12700">
            <a:miter lim="400000"/>
          </a:ln>
        </p:spPr>
      </p:pic>
      <p:pic>
        <p:nvPicPr>
          <p:cNvPr id="224" name="Screen Shot 2016-11-20 at 1.07.54 PM.png" descr="Screen Shot 2016-11-20 at 1.07.54 PM.png"/>
          <p:cNvPicPr>
            <a:picLocks noChangeAspect="1"/>
          </p:cNvPicPr>
          <p:nvPr/>
        </p:nvPicPr>
        <p:blipFill>
          <a:blip r:embed="rId5">
            <a:extLst/>
          </a:blip>
          <a:stretch>
            <a:fillRect/>
          </a:stretch>
        </p:blipFill>
        <p:spPr>
          <a:xfrm>
            <a:off x="823347" y="3815560"/>
            <a:ext cx="7768591" cy="755456"/>
          </a:xfrm>
          <a:prstGeom prst="rect">
            <a:avLst/>
          </a:prstGeom>
          <a:ln w="12700">
            <a:miter lim="400000"/>
          </a:ln>
        </p:spPr>
      </p:pic>
      <p:pic>
        <p:nvPicPr>
          <p:cNvPr id="225" name="Screen Shot 2016-11-20 at 1.08.32 PM.png" descr="Screen Shot 2016-11-20 at 1.08.32 PM.png"/>
          <p:cNvPicPr>
            <a:picLocks noChangeAspect="1"/>
          </p:cNvPicPr>
          <p:nvPr/>
        </p:nvPicPr>
        <p:blipFill>
          <a:blip r:embed="rId6">
            <a:extLst/>
          </a:blip>
          <a:stretch>
            <a:fillRect/>
          </a:stretch>
        </p:blipFill>
        <p:spPr>
          <a:xfrm>
            <a:off x="820903" y="4662254"/>
            <a:ext cx="7768592" cy="264841"/>
          </a:xfrm>
          <a:prstGeom prst="rect">
            <a:avLst/>
          </a:prstGeom>
          <a:ln w="12700">
            <a:miter lim="400000"/>
          </a:ln>
        </p:spPr>
      </p:pic>
      <p:pic>
        <p:nvPicPr>
          <p:cNvPr id="226" name="Screen Shot 2016-11-20 at 1.10.09 PM.png" descr="Screen Shot 2016-11-20 at 1.10.09 PM.png"/>
          <p:cNvPicPr>
            <a:picLocks noChangeAspect="1"/>
          </p:cNvPicPr>
          <p:nvPr/>
        </p:nvPicPr>
        <p:blipFill>
          <a:blip r:embed="rId7">
            <a:extLst/>
          </a:blip>
          <a:stretch>
            <a:fillRect/>
          </a:stretch>
        </p:blipFill>
        <p:spPr>
          <a:xfrm>
            <a:off x="849939" y="5031033"/>
            <a:ext cx="7735921" cy="239777"/>
          </a:xfrm>
          <a:prstGeom prst="rect">
            <a:avLst/>
          </a:prstGeom>
          <a:ln w="12700">
            <a:miter lim="400000"/>
          </a:ln>
        </p:spPr>
      </p:pic>
      <p:pic>
        <p:nvPicPr>
          <p:cNvPr id="227" name="Screen Shot 2016-11-20 at 1.12.39 PM.png" descr="Screen Shot 2016-11-20 at 1.12.39 PM.png"/>
          <p:cNvPicPr>
            <a:picLocks noChangeAspect="1"/>
          </p:cNvPicPr>
          <p:nvPr/>
        </p:nvPicPr>
        <p:blipFill>
          <a:blip r:embed="rId8">
            <a:extLst/>
          </a:blip>
          <a:stretch>
            <a:fillRect/>
          </a:stretch>
        </p:blipFill>
        <p:spPr>
          <a:xfrm>
            <a:off x="845086" y="5816250"/>
            <a:ext cx="7750514" cy="246150"/>
          </a:xfrm>
          <a:prstGeom prst="rect">
            <a:avLst/>
          </a:prstGeom>
          <a:ln w="12700">
            <a:miter lim="400000"/>
          </a:ln>
        </p:spPr>
      </p:pic>
      <p:pic>
        <p:nvPicPr>
          <p:cNvPr id="228" name="Screen Shot 2016-11-20 at 1.15.02 PM.png" descr="Screen Shot 2016-11-20 at 1.15.02 PM.png"/>
          <p:cNvPicPr>
            <a:picLocks noChangeAspect="1"/>
          </p:cNvPicPr>
          <p:nvPr/>
        </p:nvPicPr>
        <p:blipFill>
          <a:blip r:embed="rId9">
            <a:extLst/>
          </a:blip>
          <a:stretch>
            <a:fillRect/>
          </a:stretch>
        </p:blipFill>
        <p:spPr>
          <a:xfrm>
            <a:off x="840888" y="5394652"/>
            <a:ext cx="7784310" cy="272358"/>
          </a:xfrm>
          <a:prstGeom prst="rect">
            <a:avLst/>
          </a:prstGeom>
          <a:ln w="12700">
            <a:miter lim="400000"/>
          </a:ln>
        </p:spPr>
      </p:pic>
      <p:sp>
        <p:nvSpPr>
          <p:cNvPr id="229" name="圆角矩形"/>
          <p:cNvSpPr/>
          <p:nvPr/>
        </p:nvSpPr>
        <p:spPr>
          <a:xfrm>
            <a:off x="6659615" y="5817403"/>
            <a:ext cx="656018" cy="243842"/>
          </a:xfrm>
          <a:prstGeom prst="roundRect">
            <a:avLst>
              <a:gd name="adj" fmla="val 50000"/>
            </a:avLst>
          </a:prstGeom>
          <a:ln w="25400">
            <a:solidFill>
              <a:srgbClr val="F50206"/>
            </a:solidFill>
            <a:miter lim="400000"/>
          </a:ln>
        </p:spPr>
        <p:txBody>
          <a:bodyPr lIns="45718" tIns="45718" rIns="45718" bIns="45718" anchor="ctr"/>
          <a:lstStyle/>
          <a:p>
            <a:pPr algn="ctr">
              <a:defRPr>
                <a:ln w="9523">
                  <a:solidFill>
                    <a:srgbClr val="0000FF"/>
                  </a:solidFill>
                </a:ln>
                <a:solidFill>
                  <a:srgbClr val="FFFFFF"/>
                </a:solidFill>
              </a:defRPr>
            </a:pPr>
          </a:p>
        </p:txBody>
      </p:sp>
      <p:sp>
        <p:nvSpPr>
          <p:cNvPr id="230" name="圆角矩形"/>
          <p:cNvSpPr/>
          <p:nvPr/>
        </p:nvSpPr>
        <p:spPr>
          <a:xfrm>
            <a:off x="3324223" y="4673424"/>
            <a:ext cx="656017" cy="243842"/>
          </a:xfrm>
          <a:prstGeom prst="roundRect">
            <a:avLst>
              <a:gd name="adj" fmla="val 50000"/>
            </a:avLst>
          </a:prstGeom>
          <a:ln w="25400">
            <a:solidFill>
              <a:srgbClr val="0000FF"/>
            </a:solidFill>
            <a:miter lim="400000"/>
          </a:ln>
        </p:spPr>
        <p:txBody>
          <a:bodyPr lIns="45718" tIns="45718" rIns="45718" bIns="45718" anchor="ctr"/>
          <a:lstStyle/>
          <a:p>
            <a:pPr algn="ctr">
              <a:defRPr>
                <a:ln w="9523">
                  <a:solidFill>
                    <a:srgbClr val="0000FF"/>
                  </a:solidFill>
                </a:ln>
                <a:solidFill>
                  <a:srgbClr val="FFFFFF"/>
                </a:solidFill>
              </a:defRPr>
            </a:pPr>
          </a:p>
        </p:txBody>
      </p:sp>
      <p:sp>
        <p:nvSpPr>
          <p:cNvPr id="231" name="圆角矩形"/>
          <p:cNvSpPr/>
          <p:nvPr/>
        </p:nvSpPr>
        <p:spPr>
          <a:xfrm>
            <a:off x="3311523" y="4317824"/>
            <a:ext cx="656017" cy="243842"/>
          </a:xfrm>
          <a:prstGeom prst="roundRect">
            <a:avLst>
              <a:gd name="adj" fmla="val 50000"/>
            </a:avLst>
          </a:prstGeom>
          <a:ln w="25400">
            <a:solidFill>
              <a:srgbClr val="0000FF"/>
            </a:solidFill>
            <a:miter lim="400000"/>
          </a:ln>
        </p:spPr>
        <p:txBody>
          <a:bodyPr lIns="45718" tIns="45718" rIns="45718" bIns="45718" anchor="ctr"/>
          <a:lstStyle/>
          <a:p>
            <a:pPr algn="ctr">
              <a:defRPr>
                <a:ln w="9523">
                  <a:solidFill>
                    <a:srgbClr val="0000FF"/>
                  </a:solidFill>
                </a:ln>
                <a:solidFill>
                  <a:srgbClr val="FFFFFF"/>
                </a:solidFill>
              </a:defRPr>
            </a:pPr>
          </a:p>
        </p:txBody>
      </p:sp>
      <p:sp>
        <p:nvSpPr>
          <p:cNvPr id="232" name="圆角矩形"/>
          <p:cNvSpPr/>
          <p:nvPr/>
        </p:nvSpPr>
        <p:spPr>
          <a:xfrm>
            <a:off x="5610223" y="5014269"/>
            <a:ext cx="656017" cy="243842"/>
          </a:xfrm>
          <a:prstGeom prst="roundRect">
            <a:avLst>
              <a:gd name="adj" fmla="val 50000"/>
            </a:avLst>
          </a:prstGeom>
          <a:ln w="25400">
            <a:solidFill>
              <a:srgbClr val="0000FF"/>
            </a:solidFill>
            <a:miter lim="400000"/>
          </a:ln>
        </p:spPr>
        <p:txBody>
          <a:bodyPr lIns="45718" tIns="45718" rIns="45718" bIns="45718" anchor="ctr"/>
          <a:lstStyle/>
          <a:p>
            <a:pPr algn="ctr">
              <a:defRPr>
                <a:ln w="9523">
                  <a:solidFill>
                    <a:srgbClr val="0000FF"/>
                  </a:solidFill>
                </a:ln>
                <a:solidFill>
                  <a:srgbClr val="FFFFFF"/>
                </a:solidFill>
              </a:defRPr>
            </a:pPr>
          </a:p>
        </p:txBody>
      </p:sp>
      <p:sp>
        <p:nvSpPr>
          <p:cNvPr id="233" name="What if we choose A the first?"/>
          <p:cNvSpPr txBox="1"/>
          <p:nvPr/>
        </p:nvSpPr>
        <p:spPr>
          <a:xfrm>
            <a:off x="3605209" y="2986996"/>
            <a:ext cx="4640866"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indent="292100" defTabSz="355600">
              <a:defRPr sz="2800">
                <a:solidFill>
                  <a:srgbClr val="FF4545"/>
                </a:solidFill>
                <a:latin typeface="Gill Sans Light"/>
                <a:ea typeface="Gill Sans Light"/>
                <a:cs typeface="Gill Sans Light"/>
                <a:sym typeface="Gill Sans Light"/>
              </a:defRPr>
            </a:lvl1pPr>
          </a:lstStyle>
          <a:p>
            <a:pPr/>
            <a:r>
              <a:t>What if we choose A the first?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ID="9" grpId="2" fill="hold">
                                  <p:stCondLst>
                                    <p:cond delay="0"/>
                                  </p:stCondLst>
                                  <p:iterate type="el" backwards="0">
                                    <p:tmAbs val="0"/>
                                  </p:iterate>
                                  <p:childTnLst>
                                    <p:set>
                                      <p:cBhvr>
                                        <p:cTn id="10" fill="hold"/>
                                        <p:tgtEl>
                                          <p:spTgt spid="224"/>
                                        </p:tgtEl>
                                        <p:attrNameLst>
                                          <p:attrName>style.visibility</p:attrName>
                                        </p:attrNameLst>
                                      </p:cBhvr>
                                      <p:to>
                                        <p:strVal val="visible"/>
                                      </p:to>
                                    </p:set>
                                    <p:animEffect filter="dissolve" transition="in">
                                      <p:cBhvr>
                                        <p:cTn id="11" dur="500"/>
                                        <p:tgtEl>
                                          <p:spTgt spid="224"/>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2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4" fill="hold">
                                  <p:stCondLst>
                                    <p:cond delay="0"/>
                                  </p:stCondLst>
                                  <p:iterate type="el" backwards="0">
                                    <p:tmAbs val="0"/>
                                  </p:iterate>
                                  <p:childTnLst>
                                    <p:set>
                                      <p:cBhvr>
                                        <p:cTn id="19" fill="hold"/>
                                        <p:tgtEl>
                                          <p:spTgt spid="225"/>
                                        </p:tgtEl>
                                        <p:attrNameLst>
                                          <p:attrName>style.visibility</p:attrName>
                                        </p:attrNameLst>
                                      </p:cBhvr>
                                      <p:to>
                                        <p:strVal val="visible"/>
                                      </p:to>
                                    </p:set>
                                    <p:animEffect filter="dissolve" transition="in">
                                      <p:cBhvr>
                                        <p:cTn id="20" dur="1000"/>
                                        <p:tgtEl>
                                          <p:spTgt spid="225"/>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5" fill="hold">
                                  <p:stCondLst>
                                    <p:cond delay="0"/>
                                  </p:stCondLst>
                                  <p:iterate type="el" backwards="0">
                                    <p:tmAbs val="0"/>
                                  </p:iterate>
                                  <p:childTnLst>
                                    <p:set>
                                      <p:cBhvr>
                                        <p:cTn id="24" fill="hold"/>
                                        <p:tgtEl>
                                          <p:spTgt spid="2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6" fill="hold">
                                  <p:stCondLst>
                                    <p:cond delay="0"/>
                                  </p:stCondLst>
                                  <p:iterate type="el" backwards="0">
                                    <p:tmAbs val="0"/>
                                  </p:iterate>
                                  <p:childTnLst>
                                    <p:set>
                                      <p:cBhvr>
                                        <p:cTn id="28" fill="hold"/>
                                        <p:tgtEl>
                                          <p:spTgt spid="226"/>
                                        </p:tgtEl>
                                        <p:attrNameLst>
                                          <p:attrName>style.visibility</p:attrName>
                                        </p:attrNameLst>
                                      </p:cBhvr>
                                      <p:to>
                                        <p:strVal val="visible"/>
                                      </p:to>
                                    </p:set>
                                    <p:animEffect filter="dissolve" transition="in">
                                      <p:cBhvr>
                                        <p:cTn id="29" dur="1000"/>
                                        <p:tgtEl>
                                          <p:spTgt spid="226"/>
                                        </p:tgtEl>
                                      </p:cBhvr>
                                    </p:animEffec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0" presetID="1" grpId="7" fill="hold">
                                  <p:stCondLst>
                                    <p:cond delay="0"/>
                                  </p:stCondLst>
                                  <p:iterate type="el" backwards="0">
                                    <p:tmAbs val="0"/>
                                  </p:iterate>
                                  <p:childTnLst>
                                    <p:set>
                                      <p:cBhvr>
                                        <p:cTn id="33" fill="hold"/>
                                        <p:tgtEl>
                                          <p:spTgt spid="2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Class="entr" nodeType="clickEffect" presetID="9" grpId="8" fill="hold">
                                  <p:stCondLst>
                                    <p:cond delay="0"/>
                                  </p:stCondLst>
                                  <p:iterate type="el" backwards="0">
                                    <p:tmAbs val="0"/>
                                  </p:iterate>
                                  <p:childTnLst>
                                    <p:set>
                                      <p:cBhvr>
                                        <p:cTn id="37" fill="hold"/>
                                        <p:tgtEl>
                                          <p:spTgt spid="228"/>
                                        </p:tgtEl>
                                        <p:attrNameLst>
                                          <p:attrName>style.visibility</p:attrName>
                                        </p:attrNameLst>
                                      </p:cBhvr>
                                      <p:to>
                                        <p:strVal val="visible"/>
                                      </p:to>
                                    </p:set>
                                    <p:animEffect filter="dissolve" transition="in">
                                      <p:cBhvr>
                                        <p:cTn id="38" dur="1000"/>
                                        <p:tgtEl>
                                          <p:spTgt spid="228"/>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ID="9" grpId="9" fill="hold">
                                  <p:stCondLst>
                                    <p:cond delay="0"/>
                                  </p:stCondLst>
                                  <p:iterate type="el" backwards="0">
                                    <p:tmAbs val="0"/>
                                  </p:iterate>
                                  <p:childTnLst>
                                    <p:set>
                                      <p:cBhvr>
                                        <p:cTn id="42" fill="hold"/>
                                        <p:tgtEl>
                                          <p:spTgt spid="227"/>
                                        </p:tgtEl>
                                        <p:attrNameLst>
                                          <p:attrName>style.visibility</p:attrName>
                                        </p:attrNameLst>
                                      </p:cBhvr>
                                      <p:to>
                                        <p:strVal val="visible"/>
                                      </p:to>
                                    </p:set>
                                    <p:animEffect filter="dissolve" transition="in">
                                      <p:cBhvr>
                                        <p:cTn id="43" dur="1000"/>
                                        <p:tgtEl>
                                          <p:spTgt spid="227"/>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0" presetID="1" grpId="10" fill="hold">
                                  <p:stCondLst>
                                    <p:cond delay="0"/>
                                  </p:stCondLst>
                                  <p:iterate type="el" backwards="0">
                                    <p:tmAbs val="0"/>
                                  </p:iterate>
                                  <p:childTnLst>
                                    <p:set>
                                      <p:cBhvr>
                                        <p:cTn id="47" fill="hold"/>
                                        <p:tgtEl>
                                          <p:spTgt spid="22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0" presetID="1" grpId="11" fill="hold">
                                  <p:stCondLst>
                                    <p:cond delay="0"/>
                                  </p:stCondLst>
                                  <p:iterate type="el" backwards="0">
                                    <p:tmAbs val="0"/>
                                  </p:iterate>
                                  <p:childTnLst>
                                    <p:set>
                                      <p:cBhvr>
                                        <p:cTn id="51" fill="hold"/>
                                        <p:tgtEl>
                                          <p:spTgt spid="223"/>
                                        </p:tgtEl>
                                        <p:attrNameLst>
                                          <p:attrName>style.visibility</p:attrName>
                                        </p:attrNameLst>
                                      </p:cBhvr>
                                      <p:to>
                                        <p:strVal val="visible"/>
                                      </p:to>
                                    </p:set>
                                  </p:childTnLst>
                                </p:cTn>
                              </p:par>
                            </p:childTnLst>
                          </p:cTn>
                        </p:par>
                        <p:par>
                          <p:cTn id="52" fill="hold">
                            <p:stCondLst>
                              <p:cond delay="0"/>
                            </p:stCondLst>
                            <p:childTnLst>
                              <p:par>
                                <p:cTn id="53" presetClass="entr" nodeType="afterEffect" presetSubtype="0" presetID="1" grpId="12" fill="hold">
                                  <p:stCondLst>
                                    <p:cond delay="0"/>
                                  </p:stCondLst>
                                  <p:iterate type="el" backwards="0">
                                    <p:tmAbs val="0"/>
                                  </p:iterate>
                                  <p:childTnLst>
                                    <p:set>
                                      <p:cBhvr>
                                        <p:cTn id="54" fill="hold"/>
                                        <p:tgtEl>
                                          <p:spTgt spid="2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3" fill="hold">
                                  <p:stCondLst>
                                    <p:cond delay="0"/>
                                  </p:stCondLst>
                                  <p:iterate type="el" backwards="0">
                                    <p:tmAbs val="0"/>
                                  </p:iterate>
                                  <p:childTnLst>
                                    <p:set>
                                      <p:cBhvr>
                                        <p:cTn id="58" fill="hold"/>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0" grpId="5"/>
      <p:bldP build="whole" bldLvl="1" animBg="1" rev="0" advAuto="0" spid="228" grpId="8"/>
      <p:bldP build="whole" bldLvl="1" animBg="1" rev="0" advAuto="0" spid="223" grpId="11"/>
      <p:bldP build="whole" bldLvl="1" animBg="1" rev="0" advAuto="0" spid="218" grpId="12"/>
      <p:bldP build="whole" bldLvl="1" animBg="1" rev="0" advAuto="0" spid="224" grpId="2"/>
      <p:bldP build="whole" bldLvl="1" animBg="1" rev="0" advAuto="0" spid="226" grpId="6"/>
      <p:bldP build="whole" bldLvl="1" animBg="1" rev="0" advAuto="0" spid="232" grpId="7"/>
      <p:bldP build="whole" bldLvl="1" animBg="1" rev="0" advAuto="0" spid="227" grpId="9"/>
      <p:bldP build="whole" bldLvl="1" animBg="1" rev="0" advAuto="0" spid="233" grpId="13"/>
      <p:bldP build="whole" bldLvl="1" animBg="1" rev="0" advAuto="0" spid="222" grpId="1"/>
      <p:bldP build="whole" bldLvl="1" animBg="1" rev="0" advAuto="0" spid="225" grpId="4"/>
      <p:bldP build="whole" bldLvl="1" animBg="1" rev="0" advAuto="0" spid="231" grpId="3"/>
      <p:bldP build="whole" bldLvl="1" animBg="1" rev="0" advAuto="0" spid="229" grpId="10"/>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Alternative: Asset Fairness"/>
          <p:cNvSpPr txBox="1"/>
          <p:nvPr>
            <p:ph type="title"/>
          </p:nvPr>
        </p:nvSpPr>
        <p:spPr>
          <a:prstGeom prst="rect">
            <a:avLst/>
          </a:prstGeom>
        </p:spPr>
        <p:txBody>
          <a:bodyPr/>
          <a:lstStyle/>
          <a:p>
            <a:pPr/>
            <a:r>
              <a:t>Alternative: Asset Fairness</a:t>
            </a:r>
          </a:p>
        </p:txBody>
      </p:sp>
      <p:sp>
        <p:nvSpPr>
          <p:cNvPr id="238" name="Equalize the aggregate resources allocated…"/>
          <p:cNvSpPr txBox="1"/>
          <p:nvPr>
            <p:ph type="body" idx="1"/>
          </p:nvPr>
        </p:nvSpPr>
        <p:spPr>
          <a:prstGeom prst="rect">
            <a:avLst/>
          </a:prstGeom>
        </p:spPr>
        <p:txBody>
          <a:bodyPr/>
          <a:lstStyle/>
          <a:p>
            <a:pPr>
              <a:lnSpc>
                <a:spcPct val="81000"/>
              </a:lnSpc>
            </a:pPr>
            <a:r>
              <a:t>Equalize the aggregate resources allocated</a:t>
            </a:r>
          </a:p>
          <a:p>
            <a:pPr lvl="1" marL="723900" indent="-266700">
              <a:lnSpc>
                <a:spcPct val="81000"/>
              </a:lnSpc>
              <a:defRPr sz="2400">
                <a:latin typeface="Gill Sans Light"/>
                <a:ea typeface="Gill Sans Light"/>
                <a:cs typeface="Gill Sans Light"/>
                <a:sym typeface="Gill Sans Light"/>
              </a:defRPr>
            </a:pPr>
          </a:p>
          <a:p>
            <a:pPr marL="195942" indent="-195942">
              <a:lnSpc>
                <a:spcPct val="81000"/>
              </a:lnSpc>
              <a:defRPr sz="2400"/>
            </a:pPr>
            <a:r>
              <a:t>Example: </a:t>
            </a:r>
            <a:endParaRPr>
              <a:latin typeface="Gill Sans Light"/>
              <a:ea typeface="Gill Sans Light"/>
              <a:cs typeface="Gill Sans Light"/>
              <a:sym typeface="Gill Sans Light"/>
            </a:endParaRPr>
          </a:p>
          <a:p>
            <a:pPr lvl="1" marL="723900" indent="-266700">
              <a:lnSpc>
                <a:spcPct val="81000"/>
              </a:lnSpc>
              <a:defRPr sz="2400">
                <a:latin typeface="Gill Sans Light"/>
                <a:ea typeface="Gill Sans Light"/>
                <a:cs typeface="Gill Sans Light"/>
                <a:sym typeface="Gill Sans Light"/>
              </a:defRPr>
            </a:pPr>
            <a:r>
              <a:t>Total resources: </a:t>
            </a:r>
            <a:r>
              <a:rPr>
                <a:latin typeface="Gill Sans"/>
                <a:ea typeface="Gill Sans"/>
                <a:cs typeface="Gill Sans"/>
                <a:sym typeface="Gill Sans"/>
              </a:rPr>
              <a:t>&lt;30 CPU, 45 GB&gt; ~ &lt;1.5 $, 1 $&gt;</a:t>
            </a:r>
          </a:p>
          <a:p>
            <a:pPr lvl="1" marL="723900" indent="-266700">
              <a:lnSpc>
                <a:spcPct val="81000"/>
              </a:lnSpc>
              <a:defRPr sz="2400">
                <a:latin typeface="Gill Sans Light"/>
                <a:ea typeface="Gill Sans Light"/>
                <a:cs typeface="Gill Sans Light"/>
                <a:sym typeface="Gill Sans Light"/>
              </a:defRPr>
            </a:pPr>
            <a:r>
              <a:t>Demand: </a:t>
            </a:r>
          </a:p>
          <a:p>
            <a:pPr lvl="2" marL="0" indent="1188719">
              <a:lnSpc>
                <a:spcPct val="81000"/>
              </a:lnSpc>
              <a:spcBef>
                <a:spcPts val="500"/>
              </a:spcBef>
              <a:buSzTx/>
              <a:buNone/>
              <a:defRPr sz="2400">
                <a:latin typeface="Gill Sans Light"/>
                <a:ea typeface="Gill Sans Light"/>
                <a:cs typeface="Gill Sans Light"/>
                <a:sym typeface="Gill Sans Light"/>
              </a:defRPr>
            </a:pPr>
            <a:r>
              <a:t>User A: &lt;1CPU, 1GB&gt; ~ 2.5$ /tasks</a:t>
            </a:r>
          </a:p>
          <a:p>
            <a:pPr lvl="2" marL="0" indent="1188719">
              <a:lnSpc>
                <a:spcPct val="81000"/>
              </a:lnSpc>
              <a:spcBef>
                <a:spcPts val="500"/>
              </a:spcBef>
              <a:buSzTx/>
              <a:buNone/>
              <a:defRPr sz="2400">
                <a:latin typeface="Gill Sans Light"/>
                <a:ea typeface="Gill Sans Light"/>
                <a:cs typeface="Gill Sans Light"/>
                <a:sym typeface="Gill Sans Light"/>
              </a:defRPr>
            </a:pPr>
            <a:r>
              <a:t>User B: &lt;4CPU, 3GB&gt; ~ 9 $ /tasks</a:t>
            </a:r>
          </a:p>
          <a:p>
            <a:pPr lvl="1" marL="723900" indent="-266700">
              <a:lnSpc>
                <a:spcPct val="81000"/>
              </a:lnSpc>
              <a:defRPr sz="2400">
                <a:latin typeface="Gill Sans Light"/>
                <a:ea typeface="Gill Sans Light"/>
                <a:cs typeface="Gill Sans Light"/>
                <a:sym typeface="Gill Sans Light"/>
              </a:defRPr>
            </a:pPr>
            <a:r>
              <a:t>Sol: find </a:t>
            </a:r>
            <a:r>
              <a:rPr>
                <a:latin typeface="Gill Sans"/>
                <a:ea typeface="Gill Sans"/>
                <a:cs typeface="Gill Sans"/>
                <a:sym typeface="Gill Sans"/>
              </a:rPr>
              <a:t>max(x,y)</a:t>
            </a:r>
            <a:r>
              <a:t> such that </a:t>
            </a:r>
            <a:r>
              <a:rPr>
                <a:latin typeface="Gill Sans"/>
                <a:ea typeface="Gill Sans"/>
                <a:cs typeface="Gill Sans"/>
                <a:sym typeface="Gill Sans"/>
              </a:rPr>
              <a:t>2.5x = 9y</a:t>
            </a:r>
            <a:r>
              <a:t> </a:t>
            </a:r>
          </a:p>
          <a:p>
            <a:pPr lvl="2" marL="0" indent="1188719">
              <a:lnSpc>
                <a:spcPct val="81000"/>
              </a:lnSpc>
              <a:spcBef>
                <a:spcPts val="500"/>
              </a:spcBef>
              <a:buSzTx/>
              <a:buNone/>
              <a:defRPr sz="2400">
                <a:latin typeface="Gill Sans Light"/>
                <a:ea typeface="Gill Sans Light"/>
                <a:cs typeface="Gill Sans Light"/>
                <a:sym typeface="Gill Sans Light"/>
              </a:defRPr>
            </a:pPr>
            <a:r>
              <a:t>&lt;x,y&gt; = &lt;14.1, 3.9&gt;</a:t>
            </a:r>
          </a:p>
        </p:txBody>
      </p:sp>
      <p:sp>
        <p:nvSpPr>
          <p:cNvPr id="239" name="幻灯片编号"/>
          <p:cNvSpPr txBox="1"/>
          <p:nvPr>
            <p:ph type="sldNum" sz="quarter" idx="4294967295"/>
          </p:nvPr>
        </p:nvSpPr>
        <p:spPr>
          <a:xfrm>
            <a:off x="11173458" y="6404291"/>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0" name="矩形"/>
          <p:cNvSpPr/>
          <p:nvPr/>
        </p:nvSpPr>
        <p:spPr>
          <a:xfrm>
            <a:off x="9320924" y="3037379"/>
            <a:ext cx="1032075" cy="1041402"/>
          </a:xfrm>
          <a:prstGeom prst="rect">
            <a:avLst/>
          </a:prstGeom>
          <a:gradFill>
            <a:gsLst>
              <a:gs pos="0">
                <a:srgbClr val="B0CBE9"/>
              </a:gs>
              <a:gs pos="50000">
                <a:srgbClr val="A1C1E5"/>
              </a:gs>
              <a:gs pos="100000">
                <a:srgbClr val="91B9E4"/>
              </a:gs>
            </a:gsLst>
            <a:lin ang="5400000"/>
          </a:gradFill>
          <a:ln w="25400">
            <a:solidFill>
              <a:srgbClr val="000000"/>
            </a:solidFill>
            <a:miter lim="400000"/>
          </a:ln>
        </p:spPr>
        <p:txBody>
          <a:bodyPr lIns="45718" tIns="45718" rIns="45718" bIns="45718" anchor="ctr"/>
          <a:lstStyle/>
          <a:p>
            <a:pPr>
              <a:defRPr>
                <a:solidFill>
                  <a:srgbClr val="FFFFFF"/>
                </a:solidFill>
              </a:defRPr>
            </a:pPr>
          </a:p>
        </p:txBody>
      </p:sp>
      <p:pic>
        <p:nvPicPr>
          <p:cNvPr id="241" name="Screen Shot 2016-11-20 at 1.02.13 PM.png" descr="Screen Shot 2016-11-20 at 1.02.13 PM.png"/>
          <p:cNvPicPr>
            <a:picLocks noChangeAspect="1"/>
          </p:cNvPicPr>
          <p:nvPr/>
        </p:nvPicPr>
        <p:blipFill>
          <a:blip r:embed="rId2">
            <a:extLst/>
          </a:blip>
          <a:stretch>
            <a:fillRect/>
          </a:stretch>
        </p:blipFill>
        <p:spPr>
          <a:xfrm>
            <a:off x="9265731" y="2219823"/>
            <a:ext cx="2260837" cy="335359"/>
          </a:xfrm>
          <a:prstGeom prst="rect">
            <a:avLst/>
          </a:prstGeom>
          <a:ln w="12700">
            <a:miter lim="400000"/>
          </a:ln>
        </p:spPr>
      </p:pic>
      <p:sp>
        <p:nvSpPr>
          <p:cNvPr id="242" name="矩形"/>
          <p:cNvSpPr/>
          <p:nvPr/>
        </p:nvSpPr>
        <p:spPr>
          <a:xfrm>
            <a:off x="10374914" y="3037379"/>
            <a:ext cx="1032076" cy="1041402"/>
          </a:xfrm>
          <a:prstGeom prst="rect">
            <a:avLst/>
          </a:prstGeom>
          <a:gradFill>
            <a:gsLst>
              <a:gs pos="0">
                <a:srgbClr val="B0CBE9"/>
              </a:gs>
              <a:gs pos="50000">
                <a:srgbClr val="A1C1E5"/>
              </a:gs>
              <a:gs pos="100000">
                <a:srgbClr val="91B9E4"/>
              </a:gs>
            </a:gsLst>
            <a:lin ang="5400000"/>
          </a:gradFill>
          <a:ln w="25400">
            <a:solidFill>
              <a:srgbClr val="000000"/>
            </a:solidFill>
            <a:miter/>
          </a:ln>
        </p:spPr>
        <p:txBody>
          <a:bodyPr lIns="45718" tIns="45718" rIns="45718" bIns="45718" anchor="ctr"/>
          <a:lstStyle/>
          <a:p>
            <a:pPr>
              <a:defRPr>
                <a:solidFill>
                  <a:srgbClr val="FFFFFF"/>
                </a:solidFill>
              </a:defRPr>
            </a:pPr>
          </a:p>
        </p:txBody>
      </p:sp>
      <p:sp>
        <p:nvSpPr>
          <p:cNvPr id="243" name="矩形"/>
          <p:cNvSpPr/>
          <p:nvPr/>
        </p:nvSpPr>
        <p:spPr>
          <a:xfrm>
            <a:off x="9320924" y="4161039"/>
            <a:ext cx="1032075" cy="1219202"/>
          </a:xfrm>
          <a:prstGeom prst="rect">
            <a:avLst/>
          </a:prstGeom>
          <a:solidFill>
            <a:schemeClr val="accent1">
              <a:satOff val="-19091"/>
              <a:lumOff val="-11921"/>
            </a:schemeClr>
          </a:solidFill>
          <a:ln w="25400">
            <a:solidFill>
              <a:srgbClr val="000000"/>
            </a:solidFill>
            <a:miter/>
          </a:ln>
        </p:spPr>
        <p:txBody>
          <a:bodyPr lIns="45718" tIns="45718" rIns="45718" bIns="45718" anchor="ctr"/>
          <a:lstStyle/>
          <a:p>
            <a:pPr>
              <a:defRPr>
                <a:solidFill>
                  <a:srgbClr val="FFFFFF"/>
                </a:solidFill>
              </a:defRPr>
            </a:pPr>
          </a:p>
        </p:txBody>
      </p:sp>
      <p:sp>
        <p:nvSpPr>
          <p:cNvPr id="244" name="矩形"/>
          <p:cNvSpPr/>
          <p:nvPr/>
        </p:nvSpPr>
        <p:spPr>
          <a:xfrm>
            <a:off x="10374914" y="4465401"/>
            <a:ext cx="1032076" cy="914402"/>
          </a:xfrm>
          <a:prstGeom prst="rect">
            <a:avLst/>
          </a:prstGeom>
          <a:solidFill>
            <a:schemeClr val="accent1">
              <a:satOff val="-19091"/>
              <a:lumOff val="-11921"/>
            </a:schemeClr>
          </a:solidFill>
          <a:ln w="25400">
            <a:solidFill>
              <a:srgbClr val="000000"/>
            </a:solidFill>
            <a:miter/>
          </a:ln>
        </p:spPr>
        <p:txBody>
          <a:bodyPr lIns="45718" tIns="45718" rIns="45718" bIns="45718" anchor="ctr"/>
          <a:lstStyle/>
          <a:p>
            <a:pPr>
              <a:defRPr>
                <a:solidFill>
                  <a:srgbClr val="FFFFFF"/>
                </a:solidFill>
              </a:defRPr>
            </a:pPr>
          </a:p>
        </p:txBody>
      </p:sp>
      <p:sp>
        <p:nvSpPr>
          <p:cNvPr id="245" name="线条"/>
          <p:cNvSpPr/>
          <p:nvPr/>
        </p:nvSpPr>
        <p:spPr>
          <a:xfrm flipV="1">
            <a:off x="9316543" y="2699604"/>
            <a:ext cx="2" cy="2693591"/>
          </a:xfrm>
          <a:prstGeom prst="line">
            <a:avLst/>
          </a:prstGeom>
          <a:ln w="38100">
            <a:solidFill>
              <a:srgbClr val="000000"/>
            </a:solidFill>
            <a:miter lim="400000"/>
            <a:tailEnd type="triangle"/>
          </a:ln>
        </p:spPr>
        <p:txBody>
          <a:bodyPr lIns="45718" tIns="45718" rIns="45718" bIns="45718"/>
          <a:lstStyle/>
          <a:p>
            <a:pPr/>
          </a:p>
        </p:txBody>
      </p:sp>
      <p:sp>
        <p:nvSpPr>
          <p:cNvPr id="246" name="线条"/>
          <p:cNvSpPr/>
          <p:nvPr/>
        </p:nvSpPr>
        <p:spPr>
          <a:xfrm>
            <a:off x="9289064" y="4246908"/>
            <a:ext cx="2214171" cy="2"/>
          </a:xfrm>
          <a:prstGeom prst="line">
            <a:avLst/>
          </a:prstGeom>
          <a:ln w="25400">
            <a:solidFill>
              <a:srgbClr val="000000"/>
            </a:solidFill>
            <a:custDash>
              <a:ds d="200000" sp="200000"/>
            </a:custDash>
            <a:miter lim="400000"/>
          </a:ln>
        </p:spPr>
        <p:txBody>
          <a:bodyPr lIns="45718" tIns="45718" rIns="45718" bIns="45718"/>
          <a:lstStyle/>
          <a:p>
            <a:pPr/>
          </a:p>
        </p:txBody>
      </p:sp>
      <p:sp>
        <p:nvSpPr>
          <p:cNvPr id="247" name="50%"/>
          <p:cNvSpPr txBox="1"/>
          <p:nvPr/>
        </p:nvSpPr>
        <p:spPr>
          <a:xfrm>
            <a:off x="8828623" y="4067838"/>
            <a:ext cx="481083"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50%</a:t>
            </a:r>
          </a:p>
        </p:txBody>
      </p:sp>
      <p:sp>
        <p:nvSpPr>
          <p:cNvPr id="248" name="CPU"/>
          <p:cNvSpPr txBox="1"/>
          <p:nvPr/>
        </p:nvSpPr>
        <p:spPr>
          <a:xfrm>
            <a:off x="9591371" y="5412771"/>
            <a:ext cx="516579"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CPU</a:t>
            </a:r>
          </a:p>
        </p:txBody>
      </p:sp>
      <p:sp>
        <p:nvSpPr>
          <p:cNvPr id="249" name="Mem"/>
          <p:cNvSpPr txBox="1"/>
          <p:nvPr/>
        </p:nvSpPr>
        <p:spPr>
          <a:xfrm>
            <a:off x="10600570" y="5412771"/>
            <a:ext cx="580761"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Mem</a:t>
            </a:r>
          </a:p>
        </p:txBody>
      </p:sp>
      <p:sp>
        <p:nvSpPr>
          <p:cNvPr id="250" name="100%"/>
          <p:cNvSpPr txBox="1"/>
          <p:nvPr/>
        </p:nvSpPr>
        <p:spPr>
          <a:xfrm>
            <a:off x="8701623" y="2865292"/>
            <a:ext cx="600964"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100%</a:t>
            </a:r>
          </a:p>
        </p:txBody>
      </p:sp>
      <p:sp>
        <p:nvSpPr>
          <p:cNvPr id="251" name="Violate sharing incentive"/>
          <p:cNvSpPr txBox="1"/>
          <p:nvPr/>
        </p:nvSpPr>
        <p:spPr>
          <a:xfrm>
            <a:off x="4544235" y="5633696"/>
            <a:ext cx="3758117"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indent="292100" defTabSz="355600">
              <a:defRPr sz="2800">
                <a:solidFill>
                  <a:srgbClr val="FF4545"/>
                </a:solidFill>
                <a:latin typeface="Gill Sans Light"/>
                <a:ea typeface="Gill Sans Light"/>
                <a:cs typeface="Gill Sans Light"/>
                <a:sym typeface="Gill Sans Light"/>
              </a:defRPr>
            </a:lvl1pPr>
          </a:lstStyle>
          <a:p>
            <a:pPr/>
            <a:r>
              <a:t>Violate sharing incentive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50"/>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240"/>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242"/>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5" fill="hold">
                                  <p:stCondLst>
                                    <p:cond delay="0"/>
                                  </p:stCondLst>
                                  <p:iterate type="el" backwards="0">
                                    <p:tmAbs val="0"/>
                                  </p:iterate>
                                  <p:childTnLst>
                                    <p:set>
                                      <p:cBhvr>
                                        <p:cTn id="18" fill="hold"/>
                                        <p:tgtEl>
                                          <p:spTgt spid="245"/>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6" fill="hold">
                                  <p:stCondLst>
                                    <p:cond delay="0"/>
                                  </p:stCondLst>
                                  <p:iterate type="el" backwards="0">
                                    <p:tmAbs val="0"/>
                                  </p:iterate>
                                  <p:childTnLst>
                                    <p:set>
                                      <p:cBhvr>
                                        <p:cTn id="21" fill="hold"/>
                                        <p:tgtEl>
                                          <p:spTgt spid="247"/>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7" fill="hold">
                                  <p:stCondLst>
                                    <p:cond delay="0"/>
                                  </p:stCondLst>
                                  <p:iterate type="el" backwards="0">
                                    <p:tmAbs val="0"/>
                                  </p:iterate>
                                  <p:childTnLst>
                                    <p:set>
                                      <p:cBhvr>
                                        <p:cTn id="24" fill="hold"/>
                                        <p:tgtEl>
                                          <p:spTgt spid="243"/>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8" fill="hold">
                                  <p:stCondLst>
                                    <p:cond delay="0"/>
                                  </p:stCondLst>
                                  <p:iterate type="el" backwards="0">
                                    <p:tmAbs val="0"/>
                                  </p:iterate>
                                  <p:childTnLst>
                                    <p:set>
                                      <p:cBhvr>
                                        <p:cTn id="27" fill="hold"/>
                                        <p:tgtEl>
                                          <p:spTgt spid="246"/>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9" fill="hold">
                                  <p:stCondLst>
                                    <p:cond delay="0"/>
                                  </p:stCondLst>
                                  <p:iterate type="el" backwards="0">
                                    <p:tmAbs val="0"/>
                                  </p:iterate>
                                  <p:childTnLst>
                                    <p:set>
                                      <p:cBhvr>
                                        <p:cTn id="30" fill="hold"/>
                                        <p:tgtEl>
                                          <p:spTgt spid="244"/>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10" fill="hold">
                                  <p:stCondLst>
                                    <p:cond delay="0"/>
                                  </p:stCondLst>
                                  <p:iterate type="el" backwards="0">
                                    <p:tmAbs val="0"/>
                                  </p:iterate>
                                  <p:childTnLst>
                                    <p:set>
                                      <p:cBhvr>
                                        <p:cTn id="33" fill="hold"/>
                                        <p:tgtEl>
                                          <p:spTgt spid="249"/>
                                        </p:tgtEl>
                                        <p:attrNameLst>
                                          <p:attrName>style.visibility</p:attrName>
                                        </p:attrNameLst>
                                      </p:cBhvr>
                                      <p:to>
                                        <p:strVal val="visible"/>
                                      </p:to>
                                    </p:set>
                                  </p:childTnLst>
                                </p:cTn>
                              </p:par>
                            </p:childTnLst>
                          </p:cTn>
                        </p:par>
                        <p:par>
                          <p:cTn id="34" fill="hold">
                            <p:stCondLst>
                              <p:cond delay="0"/>
                            </p:stCondLst>
                            <p:childTnLst>
                              <p:par>
                                <p:cTn id="35" presetClass="entr" nodeType="afterEffect" presetSubtype="0" presetID="1" grpId="11" fill="hold">
                                  <p:stCondLst>
                                    <p:cond delay="0"/>
                                  </p:stCondLst>
                                  <p:iterate type="el" backwards="0">
                                    <p:tmAbs val="0"/>
                                  </p:iterate>
                                  <p:childTnLst>
                                    <p:set>
                                      <p:cBhvr>
                                        <p:cTn id="36" fill="hold"/>
                                        <p:tgtEl>
                                          <p:spTgt spid="248"/>
                                        </p:tgtEl>
                                        <p:attrNameLst>
                                          <p:attrName>style.visibility</p:attrName>
                                        </p:attrNameLst>
                                      </p:cBhvr>
                                      <p:to>
                                        <p:strVal val="visible"/>
                                      </p:to>
                                    </p:set>
                                  </p:childTnLst>
                                </p:cTn>
                              </p:par>
                            </p:childTnLst>
                          </p:cTn>
                        </p:par>
                        <p:par>
                          <p:cTn id="37" fill="hold">
                            <p:stCondLst>
                              <p:cond delay="0"/>
                            </p:stCondLst>
                            <p:childTnLst>
                              <p:par>
                                <p:cTn id="38" presetClass="entr" nodeType="afterEffect" presetSubtype="0" presetID="1" grpId="12" fill="hold">
                                  <p:stCondLst>
                                    <p:cond delay="0"/>
                                  </p:stCondLst>
                                  <p:iterate type="el" backwards="0">
                                    <p:tmAbs val="0"/>
                                  </p:iterate>
                                  <p:childTnLst>
                                    <p:set>
                                      <p:cBhvr>
                                        <p:cTn id="39" fill="hold"/>
                                        <p:tgtEl>
                                          <p:spTgt spid="2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4" grpId="9"/>
      <p:bldP build="whole" bldLvl="1" animBg="1" rev="0" advAuto="0" spid="251" grpId="12"/>
      <p:bldP build="whole" bldLvl="1" animBg="1" rev="0" advAuto="0" spid="245" grpId="5"/>
      <p:bldP build="whole" bldLvl="1" animBg="1" rev="0" advAuto="0" spid="247" grpId="6"/>
      <p:bldP build="whole" bldLvl="1" animBg="1" rev="0" advAuto="0" spid="242" grpId="4"/>
      <p:bldP build="whole" bldLvl="1" animBg="1" rev="0" advAuto="0" spid="243" grpId="7"/>
      <p:bldP build="whole" bldLvl="1" animBg="1" rev="0" advAuto="0" spid="246" grpId="8"/>
      <p:bldP build="whole" bldLvl="1" animBg="1" rev="0" advAuto="0" spid="241" grpId="1"/>
      <p:bldP build="whole" bldLvl="1" animBg="1" rev="0" advAuto="0" spid="240" grpId="3"/>
      <p:bldP build="whole" bldLvl="1" animBg="1" rev="0" advAuto="0" spid="249" grpId="10"/>
      <p:bldP build="whole" bldLvl="1" animBg="1" rev="0" advAuto="0" spid="250" grpId="2"/>
      <p:bldP build="whole" bldLvl="1" animBg="1" rev="0" advAuto="0" spid="248" grpId="1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Alternative: CEEI"/>
          <p:cNvSpPr txBox="1"/>
          <p:nvPr>
            <p:ph type="title"/>
          </p:nvPr>
        </p:nvSpPr>
        <p:spPr>
          <a:prstGeom prst="rect">
            <a:avLst/>
          </a:prstGeom>
        </p:spPr>
        <p:txBody>
          <a:bodyPr/>
          <a:lstStyle/>
          <a:p>
            <a:pPr/>
            <a:r>
              <a:t>Alternative: CEEI </a:t>
            </a:r>
          </a:p>
        </p:txBody>
      </p:sp>
      <p:sp>
        <p:nvSpPr>
          <p:cNvPr id="254" name="Competitive Equilibrium from Equal Incomes…"/>
          <p:cNvSpPr txBox="1"/>
          <p:nvPr>
            <p:ph type="body" idx="1"/>
          </p:nvPr>
        </p:nvSpPr>
        <p:spPr>
          <a:prstGeom prst="rect">
            <a:avLst/>
          </a:prstGeom>
        </p:spPr>
        <p:txBody>
          <a:bodyPr/>
          <a:lstStyle/>
          <a:p>
            <a:pPr/>
            <a:r>
              <a:t>Competitive Equilibrium from Equal Incomes </a:t>
            </a:r>
          </a:p>
          <a:p>
            <a:pPr lvl="1" marL="653142" indent="-195942">
              <a:defRPr sz="2400">
                <a:latin typeface="Gill Sans Light"/>
                <a:ea typeface="Gill Sans Light"/>
                <a:cs typeface="Gill Sans Light"/>
                <a:sym typeface="Gill Sans Light"/>
              </a:defRPr>
            </a:pPr>
            <a:r>
              <a:t>Give each user 1/N of every resource</a:t>
            </a:r>
          </a:p>
          <a:p>
            <a:pPr lvl="1" marL="653142" indent="-195942">
              <a:defRPr sz="2400">
                <a:latin typeface="Gill Sans Light"/>
                <a:ea typeface="Gill Sans Light"/>
                <a:cs typeface="Gill Sans Light"/>
                <a:sym typeface="Gill Sans Light"/>
              </a:defRPr>
            </a:pPr>
            <a:r>
              <a:t>Users trade in perfectly competitive market</a:t>
            </a:r>
          </a:p>
          <a:p>
            <a:pPr lvl="1" marL="653142" indent="-195942">
              <a:defRPr sz="2400">
                <a:latin typeface="Gill Sans Light"/>
                <a:ea typeface="Gill Sans Light"/>
                <a:cs typeface="Gill Sans Light"/>
                <a:sym typeface="Gill Sans Light"/>
              </a:defRPr>
            </a:pPr>
          </a:p>
          <a:p>
            <a:pPr marL="195942" indent="-195942">
              <a:defRPr sz="2400"/>
            </a:pPr>
            <a:r>
              <a:t>Example: </a:t>
            </a:r>
          </a:p>
          <a:p>
            <a:pPr lvl="1" marL="723900" indent="-266700">
              <a:lnSpc>
                <a:spcPct val="81000"/>
              </a:lnSpc>
              <a:defRPr sz="2400">
                <a:latin typeface="Gill Sans Light"/>
                <a:ea typeface="Gill Sans Light"/>
                <a:cs typeface="Gill Sans Light"/>
                <a:sym typeface="Gill Sans Light"/>
              </a:defRPr>
            </a:pPr>
            <a:r>
              <a:t>Total resources: </a:t>
            </a:r>
            <a:r>
              <a:rPr>
                <a:latin typeface="Gill Sans"/>
                <a:ea typeface="Gill Sans"/>
                <a:cs typeface="Gill Sans"/>
                <a:sym typeface="Gill Sans"/>
              </a:rPr>
              <a:t>&lt;100 CPU, 100 GB&gt;</a:t>
            </a:r>
          </a:p>
          <a:p>
            <a:pPr lvl="1" marL="723900" indent="-266700">
              <a:lnSpc>
                <a:spcPct val="81000"/>
              </a:lnSpc>
              <a:defRPr sz="2400">
                <a:latin typeface="Gill Sans Light"/>
                <a:ea typeface="Gill Sans Light"/>
                <a:cs typeface="Gill Sans Light"/>
                <a:sym typeface="Gill Sans Light"/>
              </a:defRPr>
            </a:pPr>
            <a:r>
              <a:t>Demand: </a:t>
            </a:r>
          </a:p>
          <a:p>
            <a:pPr lvl="2" marL="0" indent="1188719">
              <a:lnSpc>
                <a:spcPct val="81000"/>
              </a:lnSpc>
              <a:spcBef>
                <a:spcPts val="500"/>
              </a:spcBef>
              <a:buSzTx/>
              <a:buNone/>
              <a:defRPr sz="2400">
                <a:latin typeface="Gill Sans Light"/>
                <a:ea typeface="Gill Sans Light"/>
                <a:cs typeface="Gill Sans Light"/>
                <a:sym typeface="Gill Sans Light"/>
              </a:defRPr>
            </a:pPr>
            <a:r>
              <a:t>User A: &lt;16 CPU, 1 GB&gt;</a:t>
            </a:r>
          </a:p>
          <a:p>
            <a:pPr lvl="2" marL="0" indent="1188719">
              <a:lnSpc>
                <a:spcPct val="81000"/>
              </a:lnSpc>
              <a:spcBef>
                <a:spcPts val="500"/>
              </a:spcBef>
              <a:buSzTx/>
              <a:buNone/>
              <a:defRPr sz="2400">
                <a:latin typeface="Gill Sans Light"/>
                <a:ea typeface="Gill Sans Light"/>
                <a:cs typeface="Gill Sans Light"/>
                <a:sym typeface="Gill Sans Light"/>
              </a:defRPr>
            </a:pPr>
            <a:r>
              <a:t>User B: &lt;1 CPU, 2 GB&gt;</a:t>
            </a:r>
          </a:p>
          <a:p>
            <a:pPr lvl="1" marL="723900" indent="-266700">
              <a:lnSpc>
                <a:spcPct val="81000"/>
              </a:lnSpc>
              <a:defRPr sz="2400">
                <a:latin typeface="Gill Sans Light"/>
                <a:ea typeface="Gill Sans Light"/>
                <a:cs typeface="Gill Sans Light"/>
                <a:sym typeface="Gill Sans Light"/>
              </a:defRPr>
            </a:pPr>
            <a:r>
              <a:t>Sol: find </a:t>
            </a:r>
            <a:r>
              <a:rPr>
                <a:latin typeface="Gill Sans"/>
                <a:ea typeface="Gill Sans"/>
                <a:cs typeface="Gill Sans"/>
                <a:sym typeface="Gill Sans"/>
              </a:rPr>
              <a:t>max(x</a:t>
            </a:r>
            <a:r>
              <a:t> </a:t>
            </a:r>
            <a:r>
              <a:rPr>
                <a:latin typeface="Gill Sans"/>
                <a:ea typeface="Gill Sans"/>
                <a:cs typeface="Gill Sans"/>
                <a:sym typeface="Gill Sans"/>
              </a:rPr>
              <a:t>• y)</a:t>
            </a:r>
          </a:p>
        </p:txBody>
      </p:sp>
      <p:sp>
        <p:nvSpPr>
          <p:cNvPr id="255" name="幻灯片编号"/>
          <p:cNvSpPr txBox="1"/>
          <p:nvPr>
            <p:ph type="sldNum" sz="quarter" idx="4294967295"/>
          </p:nvPr>
        </p:nvSpPr>
        <p:spPr>
          <a:xfrm>
            <a:off x="9330049" y="6311899"/>
            <a:ext cx="180339" cy="2692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6" name="Screen Shot 2016-11-20 at 1.02.13 PM.png" descr="Screen Shot 2016-11-20 at 1.02.13 PM.png"/>
          <p:cNvPicPr>
            <a:picLocks noChangeAspect="1"/>
          </p:cNvPicPr>
          <p:nvPr/>
        </p:nvPicPr>
        <p:blipFill>
          <a:blip r:embed="rId2">
            <a:extLst/>
          </a:blip>
          <a:stretch>
            <a:fillRect/>
          </a:stretch>
        </p:blipFill>
        <p:spPr>
          <a:xfrm>
            <a:off x="8369943" y="2531629"/>
            <a:ext cx="2260837" cy="335359"/>
          </a:xfrm>
          <a:prstGeom prst="rect">
            <a:avLst/>
          </a:prstGeom>
          <a:ln w="12700">
            <a:miter lim="400000"/>
          </a:ln>
        </p:spPr>
      </p:pic>
      <p:pic>
        <p:nvPicPr>
          <p:cNvPr id="257" name="pasted-image.tiff" descr="pasted-image.tiff"/>
          <p:cNvPicPr>
            <a:picLocks noChangeAspect="1"/>
          </p:cNvPicPr>
          <p:nvPr/>
        </p:nvPicPr>
        <p:blipFill>
          <a:blip r:embed="rId3">
            <a:extLst/>
          </a:blip>
          <a:stretch>
            <a:fillRect/>
          </a:stretch>
        </p:blipFill>
        <p:spPr>
          <a:xfrm>
            <a:off x="6375301" y="3314174"/>
            <a:ext cx="2421421" cy="2450861"/>
          </a:xfrm>
          <a:prstGeom prst="rect">
            <a:avLst/>
          </a:prstGeom>
          <a:ln w="12700">
            <a:miter lim="400000"/>
          </a:ln>
        </p:spPr>
      </p:pic>
      <p:sp>
        <p:nvSpPr>
          <p:cNvPr id="258" name="箭头"/>
          <p:cNvSpPr/>
          <p:nvPr/>
        </p:nvSpPr>
        <p:spPr>
          <a:xfrm>
            <a:off x="8668452" y="4314678"/>
            <a:ext cx="966117" cy="324423"/>
          </a:xfrm>
          <a:prstGeom prst="rightArrow">
            <a:avLst>
              <a:gd name="adj1" fmla="val 32718"/>
              <a:gd name="adj2" fmla="val 99928"/>
            </a:avLst>
          </a:prstGeom>
          <a:solidFill>
            <a:srgbClr val="000000"/>
          </a:solidFill>
          <a:ln w="12700">
            <a:solidFill>
              <a:schemeClr val="accent1"/>
            </a:solidFill>
            <a:miter/>
          </a:ln>
        </p:spPr>
        <p:txBody>
          <a:bodyPr lIns="45718" tIns="45718" rIns="45718" bIns="45718" anchor="ctr"/>
          <a:lstStyle/>
          <a:p>
            <a:pPr/>
          </a:p>
        </p:txBody>
      </p:sp>
      <p:sp>
        <p:nvSpPr>
          <p:cNvPr id="259" name="A:&lt;16 CPU, 8 GB&gt;"/>
          <p:cNvSpPr txBox="1"/>
          <p:nvPr/>
        </p:nvSpPr>
        <p:spPr>
          <a:xfrm>
            <a:off x="9983337" y="5751281"/>
            <a:ext cx="1909276"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A:&lt;16 CPU, 8 GB&gt;</a:t>
            </a:r>
          </a:p>
        </p:txBody>
      </p:sp>
      <p:sp>
        <p:nvSpPr>
          <p:cNvPr id="260" name="A:&lt;16 CPU, 1 GB&gt;"/>
          <p:cNvSpPr txBox="1"/>
          <p:nvPr/>
        </p:nvSpPr>
        <p:spPr>
          <a:xfrm>
            <a:off x="6962161" y="5751281"/>
            <a:ext cx="1909275"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A:&lt;16 CPU, 1 GB&gt;</a:t>
            </a:r>
          </a:p>
        </p:txBody>
      </p:sp>
      <p:pic>
        <p:nvPicPr>
          <p:cNvPr id="261" name="pasted-image.tiff" descr="pasted-image.tiff"/>
          <p:cNvPicPr>
            <a:picLocks noChangeAspect="1"/>
          </p:cNvPicPr>
          <p:nvPr/>
        </p:nvPicPr>
        <p:blipFill>
          <a:blip r:embed="rId4">
            <a:extLst/>
          </a:blip>
          <a:stretch>
            <a:fillRect/>
          </a:stretch>
        </p:blipFill>
        <p:spPr>
          <a:xfrm>
            <a:off x="9615650" y="3338715"/>
            <a:ext cx="2370857" cy="2451102"/>
          </a:xfrm>
          <a:prstGeom prst="rect">
            <a:avLst/>
          </a:prstGeom>
          <a:ln w="12700">
            <a:miter lim="400000"/>
          </a:ln>
        </p:spPr>
      </p:pic>
      <p:sp>
        <p:nvSpPr>
          <p:cNvPr id="262" name="Violate strategy-proofness"/>
          <p:cNvSpPr txBox="1"/>
          <p:nvPr/>
        </p:nvSpPr>
        <p:spPr>
          <a:xfrm>
            <a:off x="2303451" y="3416672"/>
            <a:ext cx="4030373"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indent="292100" defTabSz="355600">
              <a:defRPr sz="2800">
                <a:solidFill>
                  <a:srgbClr val="FF4545"/>
                </a:solidFill>
                <a:latin typeface="Gill Sans Light"/>
                <a:ea typeface="Gill Sans Light"/>
                <a:cs typeface="Gill Sans Light"/>
                <a:sym typeface="Gill Sans Light"/>
              </a:defRPr>
            </a:lvl1pPr>
          </a:lstStyle>
          <a:p>
            <a:pPr/>
            <a:r>
              <a:t>Violate strategy-proofness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57"/>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2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4" fill="hold">
                                  <p:stCondLst>
                                    <p:cond delay="0"/>
                                  </p:stCondLst>
                                  <p:iterate type="el" backwards="0">
                                    <p:tmAbs val="0"/>
                                  </p:iterate>
                                  <p:childTnLst>
                                    <p:set>
                                      <p:cBhvr>
                                        <p:cTn id="16" fill="hold"/>
                                        <p:tgtEl>
                                          <p:spTgt spid="258"/>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261"/>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2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7" fill="hold">
                                  <p:stCondLst>
                                    <p:cond delay="0"/>
                                  </p:stCondLst>
                                  <p:iterate type="el" backwards="0">
                                    <p:tmAbs val="0"/>
                                  </p:iterate>
                                  <p:childTnLst>
                                    <p:set>
                                      <p:cBhvr>
                                        <p:cTn id="26" fill="hold"/>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 grpId="3"/>
      <p:bldP build="whole" bldLvl="1" animBg="1" rev="0" advAuto="0" spid="258" grpId="4"/>
      <p:bldP build="whole" bldLvl="1" animBg="1" rev="0" advAuto="0" spid="257" grpId="2"/>
      <p:bldP build="whole" bldLvl="1" animBg="1" rev="0" advAuto="0" spid="259" grpId="6"/>
      <p:bldP build="whole" bldLvl="1" animBg="1" rev="0" advAuto="0" spid="261" grpId="5"/>
      <p:bldP build="whole" bldLvl="1" animBg="1" rev="0" advAuto="0" spid="262" grpId="7"/>
      <p:bldP build="whole" bldLvl="1" animBg="1" rev="0" advAuto="0" spid="256" grpId="1"/>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