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98" r:id="rId3"/>
    <p:sldId id="299" r:id="rId4"/>
    <p:sldId id="300" r:id="rId5"/>
    <p:sldId id="270" r:id="rId6"/>
    <p:sldId id="267" r:id="rId7"/>
    <p:sldId id="271" r:id="rId8"/>
    <p:sldId id="301" r:id="rId9"/>
    <p:sldId id="303" r:id="rId10"/>
    <p:sldId id="302" r:id="rId11"/>
    <p:sldId id="304" r:id="rId12"/>
    <p:sldId id="305" r:id="rId13"/>
    <p:sldId id="306" r:id="rId14"/>
    <p:sldId id="307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0"/>
    <p:restoredTop sz="95701"/>
  </p:normalViewPr>
  <p:slideViewPr>
    <p:cSldViewPr snapToGrid="0" snapToObjects="1">
      <p:cViewPr varScale="1">
        <p:scale>
          <a:sx n="80" d="100"/>
          <a:sy n="80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 smtClean="0"/>
              <a:t>EECS 598 – F17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microsoft.com/en-us/um/people/simonpj/papers/giving-a-talk/writing-a-paper-slide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 598 </a:t>
            </a:r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Mosharaf Chowdhury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PowerGraph</a:t>
            </a:r>
          </a:p>
          <a:p>
            <a:pPr lvl="1"/>
            <a:r>
              <a:rPr lang="en-US" dirty="0" smtClean="0"/>
              <a:t>GAS: Gather, Apply, Scatter programming model</a:t>
            </a:r>
          </a:p>
          <a:p>
            <a:pPr lvl="1"/>
            <a:r>
              <a:rPr lang="en-US" dirty="0" smtClean="0"/>
              <a:t>Supports BSP and asynchronous computation</a:t>
            </a:r>
          </a:p>
          <a:p>
            <a:pPr lvl="1"/>
            <a:r>
              <a:rPr lang="en-US" dirty="0" smtClean="0"/>
              <a:t>Delta caching</a:t>
            </a:r>
          </a:p>
          <a:p>
            <a:pPr lvl="1"/>
            <a:r>
              <a:rPr lang="en-US" dirty="0" smtClean="0"/>
              <a:t>Vertex cut instead of edge cut for graph partitioning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6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Server</a:t>
            </a:r>
          </a:p>
          <a:p>
            <a:pPr lvl="1"/>
            <a:r>
              <a:rPr lang="en-US" dirty="0" smtClean="0"/>
              <a:t>Each server maintains </a:t>
            </a:r>
            <a:r>
              <a:rPr lang="en-US" dirty="0"/>
              <a:t>a replica of globally shared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Workers store and work on portions of training data </a:t>
            </a:r>
            <a:endParaRPr lang="en-US" dirty="0"/>
          </a:p>
          <a:p>
            <a:pPr lvl="1"/>
            <a:r>
              <a:rPr lang="en-US" dirty="0" smtClean="0"/>
              <a:t>Asynchronous computation and communication with server to update/retrieve</a:t>
            </a:r>
          </a:p>
          <a:p>
            <a:r>
              <a:rPr lang="en-US" dirty="0" smtClean="0"/>
              <a:t>TensorFlow</a:t>
            </a:r>
          </a:p>
          <a:p>
            <a:pPr lvl="1"/>
            <a:r>
              <a:rPr lang="en-US" dirty="0" smtClean="0"/>
              <a:t>Dataflow graph corresponding to the DNN</a:t>
            </a:r>
          </a:p>
          <a:p>
            <a:pPr lvl="1"/>
            <a:r>
              <a:rPr lang="en-US" dirty="0"/>
              <a:t>Common abstraction for different devices</a:t>
            </a:r>
          </a:p>
          <a:p>
            <a:pPr lvl="1"/>
            <a:r>
              <a:rPr lang="en-US" dirty="0" smtClean="0"/>
              <a:t>Schedule kernels in the breadth-first (stage-by-stage) order</a:t>
            </a:r>
          </a:p>
          <a:p>
            <a:pPr lvl="1"/>
            <a:r>
              <a:rPr lang="en-US" dirty="0" smtClean="0"/>
              <a:t>Supports dynamic control flows for RNNs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TuX2</a:t>
            </a:r>
          </a:p>
          <a:p>
            <a:pPr lvl="1"/>
            <a:r>
              <a:rPr lang="en-US" dirty="0" smtClean="0"/>
              <a:t>Graph processing engine for machine learning</a:t>
            </a:r>
          </a:p>
          <a:p>
            <a:pPr lvl="1"/>
            <a:r>
              <a:rPr lang="en-US" dirty="0" smtClean="0"/>
              <a:t>MEGA: Mini-batch, Exchange, </a:t>
            </a:r>
            <a:r>
              <a:rPr lang="en-US" dirty="0" err="1" smtClean="0"/>
              <a:t>GlobalSync</a:t>
            </a:r>
            <a:r>
              <a:rPr lang="en-US" dirty="0" smtClean="0"/>
              <a:t>, and Apply instead of fixed GAS</a:t>
            </a:r>
          </a:p>
          <a:p>
            <a:pPr lvl="1"/>
            <a:r>
              <a:rPr lang="en-US" dirty="0" smtClean="0"/>
              <a:t>Stale Synchronous Parallel (SSP) allows bounded asynchrony</a:t>
            </a:r>
          </a:p>
          <a:p>
            <a:r>
              <a:rPr lang="en-US" dirty="0" smtClean="0"/>
              <a:t>Gaia</a:t>
            </a:r>
          </a:p>
          <a:p>
            <a:pPr lvl="1"/>
            <a:r>
              <a:rPr lang="en-US" dirty="0" smtClean="0"/>
              <a:t>Geo-distributed machine learning based on the parameter server model</a:t>
            </a:r>
          </a:p>
          <a:p>
            <a:pPr lvl="1"/>
            <a:r>
              <a:rPr lang="en-US" dirty="0"/>
              <a:t>Approximate Synchronous Parallel (ASP) </a:t>
            </a:r>
            <a:r>
              <a:rPr lang="en-US" dirty="0" smtClean="0"/>
              <a:t>model instead of BSP or SSP</a:t>
            </a:r>
            <a:endParaRPr lang="en-US" dirty="0"/>
          </a:p>
          <a:p>
            <a:pPr lvl="1"/>
            <a:r>
              <a:rPr lang="en-US" dirty="0" smtClean="0"/>
              <a:t>Minimize communication by only sending (user-defined) significant updates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BlinkDB</a:t>
            </a:r>
            <a:endParaRPr lang="en-US" dirty="0" smtClean="0"/>
          </a:p>
          <a:p>
            <a:pPr lvl="1"/>
            <a:r>
              <a:rPr lang="en-US" dirty="0" smtClean="0"/>
              <a:t>A priori stratified sampling based on known query patterns</a:t>
            </a:r>
          </a:p>
          <a:p>
            <a:pPr lvl="1"/>
            <a:r>
              <a:rPr lang="en-US" dirty="0" smtClean="0"/>
              <a:t>Bounded response time or bounded error</a:t>
            </a:r>
          </a:p>
          <a:p>
            <a:pPr lvl="1"/>
            <a:r>
              <a:rPr lang="en-US" dirty="0" smtClean="0"/>
              <a:t>Limited set of SQL-style queries</a:t>
            </a:r>
          </a:p>
          <a:p>
            <a:pPr lvl="1"/>
            <a:r>
              <a:rPr lang="en-US" dirty="0" smtClean="0"/>
              <a:t>Sacrifice storage for performance</a:t>
            </a:r>
          </a:p>
          <a:p>
            <a:r>
              <a:rPr lang="en-US" dirty="0" err="1" smtClean="0"/>
              <a:t>QuickR</a:t>
            </a:r>
            <a:endParaRPr lang="en-US" dirty="0" smtClean="0"/>
          </a:p>
          <a:p>
            <a:pPr lvl="1"/>
            <a:r>
              <a:rPr lang="en-US" dirty="0" smtClean="0"/>
              <a:t>Online sampling instead of offline</a:t>
            </a:r>
          </a:p>
          <a:p>
            <a:pPr lvl="1"/>
            <a:r>
              <a:rPr lang="en-US" dirty="0"/>
              <a:t>Embed samplers into the query plan</a:t>
            </a:r>
          </a:p>
          <a:p>
            <a:pPr lvl="1"/>
            <a:r>
              <a:rPr lang="en-US" dirty="0" smtClean="0"/>
              <a:t>Supports a broader set of queries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RDMA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FaRM</a:t>
            </a:r>
            <a:endParaRPr lang="en-US" dirty="0" smtClean="0"/>
          </a:p>
          <a:p>
            <a:pPr lvl="1"/>
            <a:r>
              <a:rPr lang="en-US" dirty="0" smtClean="0"/>
              <a:t>Distributed shared memory over RDMA via key-value interface</a:t>
            </a:r>
          </a:p>
          <a:p>
            <a:pPr lvl="1"/>
            <a:r>
              <a:rPr lang="en-US" dirty="0" smtClean="0"/>
              <a:t>Decentralized design based on consistent hashing</a:t>
            </a:r>
          </a:p>
          <a:p>
            <a:pPr lvl="1"/>
            <a:r>
              <a:rPr lang="en-US" dirty="0" smtClean="0"/>
              <a:t>Requires application modifications</a:t>
            </a:r>
          </a:p>
          <a:p>
            <a:pPr lvl="1"/>
            <a:r>
              <a:rPr lang="en-US" dirty="0" smtClean="0"/>
              <a:t>Fault-tolerance via replication</a:t>
            </a:r>
          </a:p>
          <a:p>
            <a:r>
              <a:rPr lang="en-US" dirty="0" smtClean="0"/>
              <a:t>Infiniswap</a:t>
            </a:r>
          </a:p>
          <a:p>
            <a:pPr lvl="1"/>
            <a:r>
              <a:rPr lang="en-US" dirty="0" smtClean="0"/>
              <a:t>Transparent memory disaggregation without software/hardware modification</a:t>
            </a:r>
          </a:p>
          <a:p>
            <a:pPr lvl="1"/>
            <a:r>
              <a:rPr lang="en-US" dirty="0" smtClean="0"/>
              <a:t>Decentralized design using power-of-many choices</a:t>
            </a:r>
          </a:p>
          <a:p>
            <a:pPr lvl="1"/>
            <a:r>
              <a:rPr lang="en-US" dirty="0" smtClean="0"/>
              <a:t>Fault-tolerance via disk-backup, which can be slow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Paper (and Surveys)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paper</a:t>
            </a:r>
          </a:p>
          <a:p>
            <a:pPr lvl="1"/>
            <a:r>
              <a:rPr lang="en-US" dirty="0" smtClean="0"/>
              <a:t>The key part</a:t>
            </a:r>
          </a:p>
          <a:p>
            <a:pPr lvl="1"/>
            <a:r>
              <a:rPr lang="en-US" dirty="0" smtClean="0"/>
              <a:t>Should be written similar to the papers you’ve read</a:t>
            </a:r>
          </a:p>
          <a:p>
            <a:pPr lvl="1"/>
            <a:r>
              <a:rPr lang="en-US" dirty="0" smtClean="0"/>
              <a:t>As if you’d submit it to a workshop with ~3 more months of work or to a conference after ~6 more months of work</a:t>
            </a:r>
          </a:p>
          <a:p>
            <a:pPr lvl="1"/>
            <a:r>
              <a:rPr lang="en-US" dirty="0">
                <a:hlinkClick r:id="rId2"/>
              </a:rPr>
              <a:t>How to Write a Great Research Paper</a:t>
            </a:r>
            <a:r>
              <a:rPr lang="en-US" dirty="0"/>
              <a:t> by Simon Peyton </a:t>
            </a:r>
            <a:r>
              <a:rPr lang="en-US" dirty="0" smtClean="0"/>
              <a:t>Jones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Datacenter as a Computer</a:t>
            </a:r>
          </a:p>
          <a:p>
            <a:pPr lvl="1"/>
            <a:r>
              <a:rPr lang="en-US" dirty="0" smtClean="0"/>
              <a:t>Scale-out architecture but has all the same </a:t>
            </a:r>
            <a:r>
              <a:rPr lang="en-US" dirty="0" smtClean="0"/>
              <a:t>components as a single machine</a:t>
            </a:r>
            <a:endParaRPr lang="en-US" dirty="0" smtClean="0"/>
          </a:p>
          <a:p>
            <a:pPr lvl="1"/>
            <a:r>
              <a:rPr lang="en-US" dirty="0" smtClean="0"/>
              <a:t>High parallelism, diverse workloads, heterogeneous resources, failures, and communication-driven performance</a:t>
            </a:r>
          </a:p>
          <a:p>
            <a:pPr lvl="1"/>
            <a:endParaRPr lang="en-US" dirty="0"/>
          </a:p>
          <a:p>
            <a:r>
              <a:rPr lang="en-US" dirty="0" smtClean="0"/>
              <a:t>VL2</a:t>
            </a:r>
          </a:p>
          <a:p>
            <a:pPr lvl="1"/>
            <a:r>
              <a:rPr lang="en-US" dirty="0" smtClean="0"/>
              <a:t>Clos topology emulating a fat tree</a:t>
            </a:r>
          </a:p>
          <a:p>
            <a:pPr lvl="1"/>
            <a:r>
              <a:rPr lang="en-US" dirty="0" smtClean="0"/>
              <a:t>Two primary types of traffic: partition-aggregate and </a:t>
            </a:r>
            <a:r>
              <a:rPr lang="en-US" dirty="0" smtClean="0"/>
              <a:t>coflows</a:t>
            </a:r>
          </a:p>
          <a:p>
            <a:pPr lvl="1"/>
            <a:r>
              <a:rPr lang="en-US" dirty="0" smtClean="0"/>
              <a:t>Flow-based load balancing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Techniques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Technique</a:t>
                      </a:r>
                      <a:endParaRPr lang="en-US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Performance</a:t>
                      </a:r>
                      <a:endParaRPr lang="en-US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Availability</a:t>
                      </a:r>
                      <a:endParaRPr lang="en-US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Replication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Erasure coding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Sharding/partitioning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Load balancing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Health checks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Integrity</a:t>
                      </a:r>
                      <a:r>
                        <a:rPr lang="en-US" baseline="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 checks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Compression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Eventual consistency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Centralized controller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Canaries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Redundant execution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GFS</a:t>
            </a:r>
          </a:p>
          <a:p>
            <a:pPr lvl="1"/>
            <a:r>
              <a:rPr lang="en-US" dirty="0"/>
              <a:t>Workload-guided design: appends and large reads with small number of huge files</a:t>
            </a:r>
          </a:p>
          <a:p>
            <a:pPr lvl="1"/>
            <a:r>
              <a:rPr lang="en-US" dirty="0"/>
              <a:t>Centralized design with replication for fault tolerance</a:t>
            </a:r>
          </a:p>
          <a:p>
            <a:r>
              <a:rPr lang="en-US" dirty="0" smtClean="0"/>
              <a:t>MapReduce</a:t>
            </a:r>
            <a:endParaRPr lang="en-US" dirty="0"/>
          </a:p>
          <a:p>
            <a:pPr lvl="1"/>
            <a:r>
              <a:rPr lang="en-US" dirty="0"/>
              <a:t>Exposes scalability and fault tolerance with little programming experience</a:t>
            </a:r>
          </a:p>
          <a:p>
            <a:pPr lvl="1"/>
            <a:r>
              <a:rPr lang="en-US" dirty="0" smtClean="0"/>
              <a:t>Limited interface: Map and Reduce</a:t>
            </a:r>
          </a:p>
          <a:p>
            <a:pPr lvl="1"/>
            <a:r>
              <a:rPr lang="en-US" dirty="0" smtClean="0"/>
              <a:t>Doesn’t </a:t>
            </a:r>
            <a:r>
              <a:rPr lang="en-US" dirty="0"/>
              <a:t>work for well for iterative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  <a:p>
            <a:pPr lvl="1"/>
            <a:r>
              <a:rPr lang="en-US" dirty="0" smtClean="0"/>
              <a:t>Decouples resource management from application logic</a:t>
            </a:r>
            <a:endParaRPr lang="en-US" dirty="0"/>
          </a:p>
          <a:p>
            <a:pPr lvl="1"/>
            <a:r>
              <a:rPr lang="en-US" dirty="0" smtClean="0"/>
              <a:t>Ask and offer model</a:t>
            </a:r>
            <a:endParaRPr lang="en-US" dirty="0"/>
          </a:p>
          <a:p>
            <a:pPr lvl="1"/>
            <a:r>
              <a:rPr lang="en-US" dirty="0"/>
              <a:t>Failure handling is left to the apps</a:t>
            </a:r>
          </a:p>
          <a:p>
            <a:r>
              <a:rPr lang="en-US" dirty="0" smtClean="0"/>
              <a:t>DRF</a:t>
            </a:r>
          </a:p>
          <a:p>
            <a:pPr lvl="1"/>
            <a:r>
              <a:rPr lang="en-US" dirty="0" smtClean="0"/>
              <a:t>Generalization of max-min allocation to multiple resources and heterogeneous clusters</a:t>
            </a:r>
          </a:p>
          <a:p>
            <a:pPr lvl="1"/>
            <a:r>
              <a:rPr lang="en-US" dirty="0" smtClean="0"/>
              <a:t>Many properties to maximize utilization and fairness without cheating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</a:p>
          <a:p>
            <a:pPr lvl="1"/>
            <a:r>
              <a:rPr lang="en-US" dirty="0" smtClean="0"/>
              <a:t>RDDs suits iterative workloads well</a:t>
            </a:r>
          </a:p>
          <a:p>
            <a:pPr lvl="1"/>
            <a:r>
              <a:rPr lang="en-US" dirty="0" smtClean="0"/>
              <a:t>Lineage for fault tolerance allows avoiding checkpointing</a:t>
            </a:r>
          </a:p>
          <a:p>
            <a:pPr lvl="1"/>
            <a:r>
              <a:rPr lang="en-US" dirty="0" smtClean="0"/>
              <a:t>Ease of usability</a:t>
            </a:r>
          </a:p>
          <a:p>
            <a:r>
              <a:rPr lang="en-US" dirty="0" smtClean="0"/>
              <a:t>Naiad</a:t>
            </a:r>
          </a:p>
          <a:p>
            <a:pPr lvl="1"/>
            <a:r>
              <a:rPr lang="en-US" dirty="0" smtClean="0"/>
              <a:t>Timely dataflow attempts to balance between batch and streaming models</a:t>
            </a:r>
          </a:p>
          <a:p>
            <a:pPr lvl="1"/>
            <a:r>
              <a:rPr lang="en-US" dirty="0" smtClean="0"/>
              <a:t>Distributed progress tracking to avoid identical pointstamp in multiple machines</a:t>
            </a:r>
          </a:p>
          <a:p>
            <a:pPr lvl="1"/>
            <a:r>
              <a:rPr lang="en-US" dirty="0" smtClean="0"/>
              <a:t>Full checkpoints and replay for failure recovery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SparkSQL</a:t>
            </a:r>
          </a:p>
          <a:p>
            <a:pPr lvl="1"/>
            <a:r>
              <a:rPr lang="en-US" dirty="0" smtClean="0"/>
              <a:t>SQL on top of Spark</a:t>
            </a:r>
          </a:p>
          <a:p>
            <a:pPr lvl="1"/>
            <a:r>
              <a:rPr lang="en-US" dirty="0" err="1" smtClean="0"/>
              <a:t>DataFrame</a:t>
            </a:r>
            <a:r>
              <a:rPr lang="en-US" dirty="0" smtClean="0"/>
              <a:t> abstraction emulates tables on top of RDDs</a:t>
            </a:r>
          </a:p>
          <a:p>
            <a:pPr lvl="1"/>
            <a:r>
              <a:rPr lang="en-US" dirty="0" smtClean="0"/>
              <a:t>Catalyst optimizer supports both rule- and cost-based optimizations</a:t>
            </a:r>
            <a:endParaRPr lang="en-US" dirty="0"/>
          </a:p>
          <a:p>
            <a:r>
              <a:rPr lang="en-US" dirty="0" smtClean="0"/>
              <a:t>Geode</a:t>
            </a:r>
          </a:p>
          <a:p>
            <a:pPr lvl="1"/>
            <a:r>
              <a:rPr lang="en-US" dirty="0" smtClean="0"/>
              <a:t>Geo-distributed analytics framework</a:t>
            </a:r>
          </a:p>
          <a:p>
            <a:pPr lvl="1"/>
            <a:r>
              <a:rPr lang="en-US" dirty="0" smtClean="0"/>
              <a:t>Minimize WAN bandwidth usage via query planning, data replication, etc.</a:t>
            </a:r>
          </a:p>
          <a:p>
            <a:pPr lvl="1"/>
            <a:r>
              <a:rPr lang="en-US" dirty="0" smtClean="0"/>
              <a:t>Subquery deltas to cache intermediate results and only transfer deltas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Spark Streaming</a:t>
            </a:r>
          </a:p>
          <a:p>
            <a:pPr lvl="1"/>
            <a:r>
              <a:rPr lang="en-US" dirty="0" smtClean="0"/>
              <a:t>Micro batches instead of tuples to simplify scalability and fault tolerance</a:t>
            </a:r>
          </a:p>
          <a:p>
            <a:pPr lvl="1"/>
            <a:r>
              <a:rPr lang="en-US" dirty="0" smtClean="0"/>
              <a:t>Checkpoints to truncate lineages</a:t>
            </a:r>
          </a:p>
          <a:p>
            <a:pPr lvl="1"/>
            <a:r>
              <a:rPr lang="en-US" dirty="0" smtClean="0"/>
              <a:t>Higher latency than tuple-by-tuple in perfect cluster conditions</a:t>
            </a:r>
          </a:p>
          <a:p>
            <a:r>
              <a:rPr lang="en-US" dirty="0" smtClean="0"/>
              <a:t>Facebook Streaming Pipeline</a:t>
            </a:r>
          </a:p>
          <a:p>
            <a:pPr lvl="1"/>
            <a:r>
              <a:rPr lang="en-US" dirty="0" smtClean="0"/>
              <a:t>Few seconds end-to-end latency is OK for most purposes</a:t>
            </a:r>
          </a:p>
          <a:p>
            <a:pPr lvl="1"/>
            <a:r>
              <a:rPr lang="en-US" dirty="0" smtClean="0"/>
              <a:t>Declarative and procedural language for composing queries</a:t>
            </a:r>
          </a:p>
          <a:p>
            <a:pPr lvl="1"/>
            <a:r>
              <a:rPr lang="en-US" dirty="0" smtClean="0"/>
              <a:t>Persistent message bus</a:t>
            </a:r>
          </a:p>
          <a:p>
            <a:pPr lvl="1"/>
            <a:r>
              <a:rPr lang="en-US" dirty="0" smtClean="0"/>
              <a:t>Multiple processing semantics (at-least-once to at-most-once)</a:t>
            </a:r>
          </a:p>
          <a:p>
            <a:pPr lvl="1"/>
            <a:r>
              <a:rPr lang="en-US" dirty="0" smtClean="0"/>
              <a:t>State management in HDFS </a:t>
            </a:r>
            <a:r>
              <a:rPr lang="en-US" smtClean="0"/>
              <a:t>and </a:t>
            </a:r>
            <a:r>
              <a:rPr lang="en-US" smtClean="0"/>
              <a:t>databases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8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StreamScope</a:t>
            </a:r>
            <a:endParaRPr lang="en-US" dirty="0" smtClean="0"/>
          </a:p>
          <a:p>
            <a:pPr lvl="1"/>
            <a:r>
              <a:rPr lang="en-US" dirty="0" smtClean="0"/>
              <a:t>Declarative query language on continuous event streams</a:t>
            </a:r>
          </a:p>
          <a:p>
            <a:pPr lvl="1"/>
            <a:r>
              <a:rPr lang="en-US" dirty="0" smtClean="0"/>
              <a:t>Two abstractions, </a:t>
            </a:r>
            <a:r>
              <a:rPr lang="en-US" dirty="0" err="1" smtClean="0"/>
              <a:t>rVertex</a:t>
            </a:r>
            <a:r>
              <a:rPr lang="en-US" dirty="0" smtClean="0"/>
              <a:t> and </a:t>
            </a:r>
            <a:r>
              <a:rPr lang="en-US" dirty="0" err="1" smtClean="0"/>
              <a:t>rStream</a:t>
            </a:r>
            <a:r>
              <a:rPr lang="en-US" dirty="0" smtClean="0"/>
              <a:t>, to decouple upstream-downstream dependency from vertex state dependency</a:t>
            </a:r>
          </a:p>
          <a:p>
            <a:pPr lvl="1"/>
            <a:r>
              <a:rPr lang="en-US" dirty="0" smtClean="0"/>
              <a:t>Checkpoint-based failure recovery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598 – F17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9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746</Words>
  <Application>Microsoft Macintosh PowerPoint</Application>
  <PresentationFormat>Widescreen</PresentationFormat>
  <Paragraphs>188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Gill Sans</vt:lpstr>
      <vt:lpstr>Gill Sans Light</vt:lpstr>
      <vt:lpstr>Arial</vt:lpstr>
      <vt:lpstr>Office Theme</vt:lpstr>
      <vt:lpstr>EECS 598 Recap</vt:lpstr>
      <vt:lpstr>Background</vt:lpstr>
      <vt:lpstr>Common Techniques</vt:lpstr>
      <vt:lpstr>Background</vt:lpstr>
      <vt:lpstr>Resource Management</vt:lpstr>
      <vt:lpstr>Programming Models</vt:lpstr>
      <vt:lpstr>Batch Processing</vt:lpstr>
      <vt:lpstr>Stream Processing</vt:lpstr>
      <vt:lpstr>Stream Processing</vt:lpstr>
      <vt:lpstr>Graph Processing</vt:lpstr>
      <vt:lpstr>Machine Learning</vt:lpstr>
      <vt:lpstr>Machine Learning</vt:lpstr>
      <vt:lpstr>Approximate Query Processing</vt:lpstr>
      <vt:lpstr>RDMA Systems</vt:lpstr>
      <vt:lpstr>Final Paper (and Surveys)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Mosharaf Chowdhury</cp:lastModifiedBy>
  <cp:revision>206</cp:revision>
  <dcterms:created xsi:type="dcterms:W3CDTF">2015-12-27T15:42:19Z</dcterms:created>
  <dcterms:modified xsi:type="dcterms:W3CDTF">2017-12-06T15:55:32Z</dcterms:modified>
</cp:coreProperties>
</file>