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5"/>
  </p:notesMasterIdLst>
  <p:sldIdLst>
    <p:sldId id="256" r:id="rId2"/>
    <p:sldId id="257" r:id="rId3"/>
    <p:sldId id="258" r:id="rId4"/>
    <p:sldId id="30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andit Agarwa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7FE272-212F-4815-8744-60CE11E7715B}">
  <a:tblStyle styleId="{3D7FE272-212F-4815-8744-60CE11E771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21"/>
    <p:restoredTop sz="94674"/>
  </p:normalViewPr>
  <p:slideViewPr>
    <p:cSldViewPr snapToGrid="0" snapToObjects="1">
      <p:cViewPr varScale="1">
        <p:scale>
          <a:sx n="129" d="100"/>
          <a:sy n="129" d="100"/>
        </p:scale>
        <p:origin x="2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commentAuthors" Target="commentAuthors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10-04T21:57:34.598" idx="1">
    <p:pos x="196" y="725"/>
    <p:text>read up on this debatable aspect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lang="e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lang="e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1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comments" Target="../comments/comment1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Discretized Streams: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Fault-Tolerant Streaming Computation at Scale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Matei Zaharia, Tathagata Das, Haoyuan Li, Timothy Hunter, Scott Shenker, Ion Stoica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University of California, Berkeley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Presenters: Vandit Agarwal, Chun-Jung Chiu, Ting-Wei Cho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Separate Computation from State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Avoid the problems with traditional stream processing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Make state immutable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Break computation into a set of short, stateless, deterministic tasks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Reuse the batch system...</a:t>
            </a:r>
          </a:p>
          <a:p>
            <a:pPr marL="45720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Spark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Break data into small partitions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Break jobs into short, stateless, deterministic tasks e.g. map/reduce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25" y="2361475"/>
            <a:ext cx="8896751" cy="1518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Spark Streaming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Receive data from data source e.g. HDFS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Batch data into D-Streams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Process D-Streams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Write data to databases or distributed file systems e.g. GFS, HDFS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183" y="2799150"/>
            <a:ext cx="6585693" cy="2299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D-Streams: Computation Model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694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/>
              <a:t>Slide Credit: Tathagata Das, SOSP ‘13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25" y="1152475"/>
            <a:ext cx="244792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025" y="1033400"/>
            <a:ext cx="5619750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0225" y="981275"/>
            <a:ext cx="5317551" cy="307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Recovery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Track lineage at level of partitions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Checkpoint state RDD partitions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Parallel recovery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8713" y="1520050"/>
            <a:ext cx="416242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Parallel Recovery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Lineage can be used to recompute 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/>
              <a:t>lost partitions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Lost datasets on different time steps 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/>
              <a:t>can be recomputed in parallel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Partitions on the same time step can 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/>
              <a:t>also	be computed in parallel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 sz="1200" i="1"/>
          </a:p>
          <a:p>
            <a:pPr lvl="0">
              <a:spcBef>
                <a:spcPts val="0"/>
              </a:spcBef>
              <a:buNone/>
            </a:pPr>
            <a:endParaRPr sz="1200" i="1"/>
          </a:p>
          <a:p>
            <a:pPr lvl="0" rtl="0">
              <a:spcBef>
                <a:spcPts val="0"/>
              </a:spcBef>
              <a:buNone/>
            </a:pPr>
            <a:r>
              <a:rPr lang="en" sz="1200" i="1"/>
              <a:t>Slide Credit: Tathagata Das, SOSP ‘13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500" y="1441200"/>
            <a:ext cx="2313902" cy="310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2500" y="1435228"/>
            <a:ext cx="2313900" cy="3078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5825" y="1380525"/>
            <a:ext cx="2472655" cy="316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4700" y="1398725"/>
            <a:ext cx="2472650" cy="324495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5130800" y="4643675"/>
            <a:ext cx="3000000" cy="49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i="1">
                <a:solidFill>
                  <a:schemeClr val="dk2"/>
                </a:solidFill>
              </a:rPr>
              <a:t>Slide Credit: Tathagata Das, SOSP ‘13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Fault Recovery</a:t>
            </a:r>
          </a:p>
        </p:txBody>
      </p:sp>
      <p:pic>
        <p:nvPicPr>
          <p:cNvPr id="171" name="Shape 171" descr="Screen Shot 2017-10-06 at 11.44.43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600" y="1152475"/>
            <a:ext cx="6962775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D-Streams: Timing Consideration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Batch incoming data: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By arrival time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If the application is at the same location as the streaming program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No delays in processing new incoming data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By external timestamp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If the application is at a different location than the streaming program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Wait for a “slack” time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Correct record time at the application level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D-Streams: Code Example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679" y="1280529"/>
            <a:ext cx="6307050" cy="109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D-Streams: API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Stateless batch operations: map, reduce, groupBy, join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500" y="1643513"/>
            <a:ext cx="4299476" cy="5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11700" y="1162413"/>
            <a:ext cx="8520600" cy="38071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1600" dirty="0"/>
              <a:t>What are streams?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600" dirty="0"/>
              <a:t>How are they different from batches?</a:t>
            </a:r>
          </a:p>
          <a:p>
            <a:pPr lvl="0" rtl="0">
              <a:spcBef>
                <a:spcPts val="0"/>
              </a:spcBef>
              <a:buNone/>
            </a:pPr>
            <a:endParaRPr sz="1600" dirty="0"/>
          </a:p>
          <a:p>
            <a:pPr marL="457200" lvl="0" indent="-228600" rtl="0">
              <a:spcBef>
                <a:spcPts val="0"/>
              </a:spcBef>
            </a:pPr>
            <a:endParaRPr sz="1600" dirty="0"/>
          </a:p>
          <a:p>
            <a:pPr marL="457200" lvl="0" indent="-228600" rtl="0">
              <a:spcBef>
                <a:spcPts val="0"/>
              </a:spcBef>
            </a:pPr>
            <a:endParaRPr sz="1600" dirty="0"/>
          </a:p>
          <a:p>
            <a:pPr marL="457200" lvl="0" indent="-228600" rtl="0">
              <a:spcBef>
                <a:spcPts val="0"/>
              </a:spcBef>
            </a:pPr>
            <a:r>
              <a:rPr lang="en" sz="1600" dirty="0"/>
              <a:t>A lot of real time systems in place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600" dirty="0"/>
              <a:t>They are running big data applications for near-real time computation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600" dirty="0" err="1"/>
              <a:t>Eg</a:t>
            </a:r>
            <a:r>
              <a:rPr lang="en" sz="1600" dirty="0"/>
              <a:t> : web monitoring, fraud detection, ad monetization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Streaming?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980250" y="-297150"/>
            <a:ext cx="7327500" cy="85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50" y="2162860"/>
            <a:ext cx="2320024" cy="150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5399" y="2185048"/>
            <a:ext cx="2554700" cy="14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0549" y="2252148"/>
            <a:ext cx="2983742" cy="13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D-Streams: API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Stateful streaming operations: Windowing, Incremental aggregation, State tracking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325" y="1887675"/>
            <a:ext cx="1851558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325" y="2157500"/>
            <a:ext cx="4299475" cy="301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5">
            <a:alphaModFix/>
          </a:blip>
          <a:srcRect l="-1276"/>
          <a:stretch/>
        </p:blipFill>
        <p:spPr>
          <a:xfrm>
            <a:off x="748125" y="2458725"/>
            <a:ext cx="5431300" cy="2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28948" y="2728525"/>
            <a:ext cx="3341975" cy="19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D-Streams: API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State tracking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Output operation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save</a:t>
            </a:r>
          </a:p>
          <a:p>
            <a:pPr marL="914400" lvl="1" indent="-228600">
              <a:spcBef>
                <a:spcPts val="0"/>
              </a:spcBef>
            </a:pPr>
            <a:r>
              <a:rPr lang="en"/>
              <a:t>foreachRDD 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200" y="1626550"/>
            <a:ext cx="499110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D-Streams: Consistency Semantics 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Continuous operator models: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Consistency across nodes can be a problem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Synchronize nodes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Discretized operator models: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Consistency is inherently taken care of</a:t>
            </a:r>
          </a:p>
          <a:p>
            <a:pPr marL="914400" lvl="1" indent="-228600">
              <a:spcBef>
                <a:spcPts val="0"/>
              </a:spcBef>
            </a:pPr>
            <a:r>
              <a:rPr lang="en"/>
              <a:t>All computed results are free of stragglers and failures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311700" y="1812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D-Streams: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Unification with Batch and Interactive Processing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Seamless combination with batch systems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Same processing model, data structure, and fault tolerance mechanism as Spark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D-streams can be combined with static RDDs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New streaming report can be generated using old data in "batch mode"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Users can run ad-hoc queries interactively on D-Streams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Architecture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Master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Track D-Stream lineage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Schedule tasks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Worker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Receive data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Store input and computed RDDs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Execute tasks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Client</a:t>
            </a:r>
          </a:p>
          <a:p>
            <a:pPr marL="914400" lvl="1" indent="-228600">
              <a:spcBef>
                <a:spcPts val="0"/>
              </a:spcBef>
            </a:pPr>
            <a:r>
              <a:rPr lang="en" dirty="0"/>
              <a:t>Send data into the system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850" y="1418350"/>
            <a:ext cx="449580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Batch Scheduler Optimization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Pipeline operators that can be grouped together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Assign tasks based on data locality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Control partitioning of RDDs to minimize data shuffling over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Management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Block store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Store and replicate input data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Master keeps track of block store locations with ID, and maximizes locality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Keep blocks in memory until there's not enough memory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Set maximum history timeout for RDDs after checkpointing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Forget lineage after checkpointing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 Management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/>
              <a:t>Clocks of nodes are synchronized via NTP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/>
              <a:t>Nodes report list of blocks received to the master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/>
              <a:t>The master launches tasks on nodes with the data. No further synchronization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311700" y="22738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Fault and Straggler Recovery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Fault and Straggler Recovery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The deterministic nature of D-Streams allows two powerful way to recover the worker state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Parallel recovery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Speculative execution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Also simplifies master recovery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1600" dirty="0"/>
              <a:t>Common properties between such </a:t>
            </a:r>
            <a:r>
              <a:rPr lang="en" sz="1600" dirty="0" smtClean="0"/>
              <a:t>applications</a:t>
            </a:r>
            <a:r>
              <a:rPr lang="en" dirty="0" smtClean="0"/>
              <a:t>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 smtClean="0"/>
              <a:t>Large-scale distributed clusters </a:t>
            </a:r>
            <a:r>
              <a:rPr lang="en" dirty="0" err="1" smtClean="0"/>
              <a:t>reqd</a:t>
            </a:r>
            <a:r>
              <a:rPr lang="en" dirty="0" smtClean="0"/>
              <a:t> for the kind of scale we ingest data at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 err="1" smtClean="0"/>
              <a:t>Req</a:t>
            </a:r>
            <a:r>
              <a:rPr lang="en" dirty="0" smtClean="0"/>
              <a:t> second-scale latencies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 smtClean="0"/>
              <a:t>Fault-tolerance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 smtClean="0"/>
              <a:t>Stragglers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Parallel Recovery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The system periodically checkpoints some of the state RDDs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Asynchronously replicates them to other worker nodes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When a node fails, the system detects all missing RDD partitions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Launches many tasks </a:t>
            </a:r>
            <a:r>
              <a:rPr lang="en" dirty="0" err="1"/>
              <a:t>parallely</a:t>
            </a:r>
            <a:r>
              <a:rPr lang="en" dirty="0"/>
              <a:t> to </a:t>
            </a:r>
            <a:r>
              <a:rPr lang="en" dirty="0" err="1"/>
              <a:t>recompute</a:t>
            </a:r>
            <a:r>
              <a:rPr lang="en" dirty="0"/>
              <a:t> them from the last </a:t>
            </a:r>
            <a:r>
              <a:rPr lang="en" dirty="0" smtClean="0"/>
              <a:t>checkpoint</a:t>
            </a:r>
            <a:endParaRPr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In traditional systems, a single idle machine performed all of the recovery and then starts processing new records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In D-Streams, all of the machines partake in recovery, while processing new records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Straggler Mitigation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Slow tasks: when a task takes more than 1.4 times longer than the median task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Mitigate stragglers by running speculative copies of slow tasks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This becomes difficult in traditional systems: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Requires launching a new copy of the node, populating its state and overtaking the slow copy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Replication algorithms require synchronization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This would not allow for one copy to overtake the slow copy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Straggler Speculation</a:t>
            </a:r>
          </a:p>
        </p:txBody>
      </p:sp>
      <p:pic>
        <p:nvPicPr>
          <p:cNvPr id="274" name="Shape 274" descr="Screen Shot 2017-10-06 at 12.21.12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788" y="1249411"/>
            <a:ext cx="6174426" cy="32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Master Recovery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/>
              <a:t>Master recovery is ensured by: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Writing the state of the computation reliably when starting each timestep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Having workers connect to the new Master and report their RDDs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Its okay if a given RDD is computed twice as the operations are deterministic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Its similar to recovering from a failure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Maintains the following state/metadata for recovery: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The graph of user’s D-Streams and Scala objects representing user code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The time of the last checkpoint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The IDs of RDDs for checkpointing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Scalability</a:t>
            </a:r>
          </a:p>
        </p:txBody>
      </p:sp>
      <p:pic>
        <p:nvPicPr>
          <p:cNvPr id="286" name="Shape 286" descr="Screen Shot 2017-10-06 at 10.52.40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399" y="1344000"/>
            <a:ext cx="5929200" cy="31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Video Distribution Monitoring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8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Combine two different systems: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A distributed streaming system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Hadoop/Hive for historical data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Spark streaming program: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Ad-hoc queries on the live stream</a:t>
            </a:r>
          </a:p>
        </p:txBody>
      </p:sp>
      <p:pic>
        <p:nvPicPr>
          <p:cNvPr id="293" name="Shape 293" descr="Screen Shot 2017-10-05 at 6.47.31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374" y="1152475"/>
            <a:ext cx="4398375" cy="35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Crowdsourced Traffic Estimation</a:t>
            </a:r>
          </a:p>
        </p:txBody>
      </p:sp>
      <p:pic>
        <p:nvPicPr>
          <p:cNvPr id="299" name="Shape 299" descr="Screen Shot 2017-10-06 at 12.00.49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700" y="1318125"/>
            <a:ext cx="4604751" cy="217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449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GPS data is noisy and sparse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Sparse data in every 5 seconds cause overfitting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D-Streams combines live data with historical data to resolve overfitting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Spark Streaming integrates streaming, batch, interactive computation in the same platform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More efficient recovery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1 - 2 seconds delay is enough for many applications</a:t>
            </a:r>
          </a:p>
          <a:p>
            <a:pPr marL="457200" lvl="0" indent="-381000">
              <a:spcBef>
                <a:spcPts val="0"/>
              </a:spcBef>
              <a:buSzPct val="100000"/>
            </a:pPr>
            <a:r>
              <a:rPr lang="en" sz="2400"/>
              <a:t>Higher memory usage than continuous 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ctrTitle"/>
          </p:nvPr>
        </p:nvSpPr>
        <p:spPr>
          <a:xfrm>
            <a:off x="311700" y="944300"/>
            <a:ext cx="8520600" cy="67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Storm @ Twitter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subTitle" idx="1"/>
          </p:nvPr>
        </p:nvSpPr>
        <p:spPr>
          <a:xfrm>
            <a:off x="311700" y="1620775"/>
            <a:ext cx="8520600" cy="258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Ankit Toshniwal, Siddarth Taneja, Amit Shukla, Karthik Ramasamy, Jignesh M. Patel*, Sanjeev Kulkarni, Jason Jackson, Krishna Gade, Maosong Fu, Jake Donham, Nikunj Bhagat, Sailesh Mittal, Dmitriy Ryaboy </a:t>
            </a:r>
          </a:p>
          <a:p>
            <a:pPr lvl="0" indent="2286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</a:rPr>
              <a:t>Twitter, Inc., *University of Wisconsin – Madison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Presenters: Vandit Agarwal, Chun-Jung Chiu, Ting-Wei Cho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Goals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Scalable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Resilient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Extensible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Efficient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Easy to Administer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228600"/>
            <a:r>
              <a:rPr lang="en" sz="1600" dirty="0"/>
              <a:t>Failures and stragglers</a:t>
            </a:r>
          </a:p>
          <a:p>
            <a:pPr marL="914400" lvl="1" indent="-228600"/>
            <a:r>
              <a:rPr lang="en" dirty="0"/>
              <a:t>Need to recover quickly and efficiently</a:t>
            </a:r>
          </a:p>
          <a:p>
            <a:pPr marL="914400" lvl="1" indent="-228600"/>
            <a:r>
              <a:rPr lang="en" dirty="0"/>
              <a:t>Systems before this did not do both</a:t>
            </a:r>
          </a:p>
          <a:p>
            <a:pPr marL="1371600" lvl="2" indent="-228600"/>
            <a:r>
              <a:rPr lang="en" dirty="0"/>
              <a:t>Either replication or upstream backup</a:t>
            </a:r>
          </a:p>
          <a:p>
            <a:pPr marL="1371600" lvl="2" indent="-228600"/>
            <a:r>
              <a:rPr lang="en" dirty="0"/>
              <a:t>No way of handling stragglers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Model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Stream of tuples flow through topologies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Topology is a directed graph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Vertex: computation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/>
              <a:t>Spouts: tuple sources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/>
              <a:t>Bolts: process the incoming tuples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Edge: data flow</a:t>
            </a:r>
          </a:p>
        </p:txBody>
      </p:sp>
      <p:pic>
        <p:nvPicPr>
          <p:cNvPr id="325" name="Shape 325" descr="Screen Shot 2017-10-08 at 2.14.59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025" y="3409950"/>
            <a:ext cx="55149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1480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Clients submit topologies to the master node (Nimbus)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Nimbus distributes and coordinates execution of the topology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Execution takes place on the worker nodes: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Runs one or more </a:t>
            </a:r>
            <a:r>
              <a:rPr lang="en" i="1"/>
              <a:t>processes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Each process runs one or more </a:t>
            </a:r>
            <a:r>
              <a:rPr lang="en" i="1"/>
              <a:t>executors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Executors are made up of one or more tasks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Tasks do the actual work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Each node runs a supervisor that communicates with Nimbus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Cluster state maintained in Zookeeper</a:t>
            </a:r>
          </a:p>
        </p:txBody>
      </p:sp>
      <p:pic>
        <p:nvPicPr>
          <p:cNvPr id="332" name="Shape 332" descr="Screen Shot 2017-10-08 at 2.00.18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6022" y="1456500"/>
            <a:ext cx="3266274" cy="24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Nimbus and Zookeeper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To submit a job, the user sends the following to Nimbus: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topology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User code as a JAR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Nimbus uses a combination of local disk(s) and Zookeeper to store the state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Node supervisors send periodic heartbeats to Nimbus advertising: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The currently running topology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Any vacancies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Indicates liveness of the </a:t>
            </a:r>
            <a:r>
              <a:rPr lang="en" dirty="0" smtClean="0"/>
              <a:t>node</a:t>
            </a:r>
            <a:endParaRPr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Zookeeper coordinates between Nimbus and Supervisors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Supervisor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 dirty="0"/>
              <a:t>Runs on each node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 dirty="0"/>
              <a:t>Spawns workers on receiving assignment from Nimbus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 dirty="0"/>
              <a:t>Monitors the health of the workers and respawns them if necessary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 dirty="0"/>
              <a:t>Spawns 3 threads: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 dirty="0"/>
              <a:t>Heartbeat (15 sec): tells Nimbus that the supervisor is alive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 dirty="0"/>
              <a:t>Event manager thread (10 sec): manages changes in the current assignment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 dirty="0"/>
              <a:t>Process event manager thread (3 sec): manages worker processes that run on the same node as the supervisor</a:t>
            </a:r>
          </a:p>
        </p:txBody>
      </p:sp>
      <p:pic>
        <p:nvPicPr>
          <p:cNvPr id="345" name="Shape 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618" y="0"/>
            <a:ext cx="3031075" cy="18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Workers and Executors	</a:t>
            </a:r>
          </a:p>
        </p:txBody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Processes -&gt; Executors -&gt; Tasks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Each process has two threads to handle the flow of tuples: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Worker receive thread: 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/>
              <a:t>point for incoming tuples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/>
              <a:t>Examines tuple destination and queues them accordingly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Worker send thread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/>
              <a:t>Examines each tuple in the global transfer queue and forwards it to the next downstream worker</a:t>
            </a:r>
          </a:p>
        </p:txBody>
      </p:sp>
      <p:pic>
        <p:nvPicPr>
          <p:cNvPr id="352" name="Shape 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0863" y="2095576"/>
            <a:ext cx="2613991" cy="1870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Workers and Executors	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Each executor has two threads: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User logic thread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 dirty="0"/>
              <a:t>Takes thread from the in queue and runs the actual task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 dirty="0"/>
              <a:t>Places the outgoing tuple in an out queue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Executor send thread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 dirty="0"/>
              <a:t>Puts the tuples from the out queue to the global transfer queue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 dirty="0"/>
              <a:t>Global transfer queue contains all outgoing tuples from several executors</a:t>
            </a:r>
          </a:p>
        </p:txBody>
      </p:sp>
      <p:pic>
        <p:nvPicPr>
          <p:cNvPr id="359" name="Shape 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9050" y="1558864"/>
            <a:ext cx="2974950" cy="19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Processing Semantics</a:t>
            </a:r>
          </a:p>
        </p:txBody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Provides two types of semantics: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i="1"/>
              <a:t>At least once semantics</a:t>
            </a:r>
            <a:r>
              <a:rPr lang="en"/>
              <a:t>: each input tuple will be processed at least once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/>
              <a:t>Provided with the help of an “acker” bolt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/>
              <a:t>The source spout holds the tuple until final ach received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i="1"/>
              <a:t>At most once semantics</a:t>
            </a:r>
            <a:r>
              <a:rPr lang="en"/>
              <a:t>: each input tuple will be processed either once or dropped</a:t>
            </a:r>
          </a:p>
          <a:p>
            <a:pPr marL="1371600" lvl="2" indent="-228600">
              <a:spcBef>
                <a:spcPts val="0"/>
              </a:spcBef>
            </a:pPr>
            <a:r>
              <a:rPr lang="en"/>
              <a:t>Provided when acking mechanism is disabled</a:t>
            </a:r>
          </a:p>
        </p:txBody>
      </p:sp>
      <p:pic>
        <p:nvPicPr>
          <p:cNvPr id="366" name="Shape 366" descr="Screen Shot 2017-10-08 at 2.07.28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4270" y="3447083"/>
            <a:ext cx="2386281" cy="1621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Empirical Evaluation</a:t>
            </a:r>
          </a:p>
        </p:txBody>
      </p:sp>
      <p:pic>
        <p:nvPicPr>
          <p:cNvPr id="372" name="Shape 372" descr="Screen Shot 2017-10-06 at 2.24.20 PM.png"/>
          <p:cNvPicPr preferRelativeResize="0"/>
          <p:nvPr/>
        </p:nvPicPr>
        <p:blipFill rotWithShape="1">
          <a:blip r:embed="rId3">
            <a:alphaModFix/>
          </a:blip>
          <a:srcRect r="35438"/>
          <a:stretch/>
        </p:blipFill>
        <p:spPr>
          <a:xfrm>
            <a:off x="5166925" y="1349875"/>
            <a:ext cx="3551426" cy="263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 descr="Screen Shot 2017-10-06 at 2.24.27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6" y="1607421"/>
            <a:ext cx="4717499" cy="21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Empirical Evaluation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79" name="Shape 379" descr="Screen Shot 2017-10-06 at 2.27.18 PM.png"/>
          <p:cNvPicPr preferRelativeResize="0"/>
          <p:nvPr/>
        </p:nvPicPr>
        <p:blipFill rotWithShape="1">
          <a:blip r:embed="rId3">
            <a:alphaModFix/>
          </a:blip>
          <a:srcRect r="10257"/>
          <a:stretch/>
        </p:blipFill>
        <p:spPr>
          <a:xfrm>
            <a:off x="387200" y="1554675"/>
            <a:ext cx="8646951" cy="30242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86200" cy="32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Resiliency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1" name="Shape 381"/>
          <p:cNvSpPr txBox="1"/>
          <p:nvPr/>
        </p:nvSpPr>
        <p:spPr>
          <a:xfrm rot="-5400000">
            <a:off x="-1191250" y="2842988"/>
            <a:ext cx="3031800" cy="44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Number of tuples processed / minute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Spark Streaming vs Storm</a:t>
            </a:r>
          </a:p>
        </p:txBody>
      </p:sp>
      <p:graphicFrame>
        <p:nvGraphicFramePr>
          <p:cNvPr id="387" name="Shape 387"/>
          <p:cNvGraphicFramePr/>
          <p:nvPr/>
        </p:nvGraphicFramePr>
        <p:xfrm>
          <a:off x="544325" y="1297525"/>
          <a:ext cx="8055350" cy="2804500"/>
        </p:xfrm>
        <a:graphic>
          <a:graphicData uri="http://schemas.openxmlformats.org/drawingml/2006/table">
            <a:tbl>
              <a:tblPr>
                <a:noFill/>
                <a:tableStyleId>{3D7FE272-212F-4815-8744-60CE11E7715B}</a:tableStyleId>
              </a:tblPr>
              <a:tblGrid>
                <a:gridCol w="2257650"/>
                <a:gridCol w="2696975"/>
                <a:gridCol w="3100725"/>
              </a:tblGrid>
              <a:tr h="7011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Spark Streaming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Twitter Storm</a:t>
                      </a:r>
                    </a:p>
                  </a:txBody>
                  <a:tcPr marL="91425" marR="91425" marT="91425" marB="91425" anchor="ctr"/>
                </a:tc>
              </a:tr>
              <a:tr h="7011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Latency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Seconds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Milliseconds</a:t>
                      </a:r>
                    </a:p>
                  </a:txBody>
                  <a:tcPr marL="91425" marR="91425" marT="91425" marB="91425" anchor="ctr"/>
                </a:tc>
              </a:tr>
              <a:tr h="7011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Reliability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Exactly one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At Least One or At Most One</a:t>
                      </a:r>
                    </a:p>
                  </a:txBody>
                  <a:tcPr marL="91425" marR="91425" marT="91425" marB="91425" anchor="ctr"/>
                </a:tc>
              </a:tr>
              <a:tr h="7011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Fault Tolerance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Relied on RDD and its parallel recovery is much faster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Restart by Supervisor or Nimbus</a:t>
                      </a:r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Previous Models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Continuous Operator Model (processing pipeline)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Each node runs a continuous operator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Produces an in-memory mutable state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For each new record, this state is updated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Records are sent to down-stream </a:t>
            </a:r>
            <a:r>
              <a:rPr lang="en" dirty="0" smtClean="0"/>
              <a:t>nodes</a:t>
            </a:r>
            <a:endParaRPr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Problems?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If node fails, state is lost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Solution?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Replication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Upstream Backup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313" y="1644688"/>
            <a:ext cx="3933825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5441250" y="4592175"/>
            <a:ext cx="3000000" cy="3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i="1">
                <a:solidFill>
                  <a:schemeClr val="dk2"/>
                </a:solidFill>
              </a:rPr>
              <a:t>Credit: Tathagata Das, SOSP ‘13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Spark Streaming vs Storm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Evaluation of three performance tests in D-Stream paper</a:t>
            </a:r>
          </a:p>
        </p:txBody>
      </p:sp>
      <p:pic>
        <p:nvPicPr>
          <p:cNvPr id="394" name="Shape 394" descr="Screen Shot 2017-10-06 at 11.42.05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850" y="1643150"/>
            <a:ext cx="6494300" cy="31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369950" y="228540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Spark vs Flink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Both very similar - meant for streaming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Spark built on top of a batch processing system, Flink built as a streaming system from grounds up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Flink does not distinguish between batch and streaming data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Memory management: Flink pages out to disk, whereas Spark fails the node in case memory becomes full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Flink supports windows based on various types of parameters: time, count, session, data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Flink is a windowed processing system vs spark which is a micro-batch processing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Storm vs Flink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Storm does not have batch capabilities while Flink does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Flink offers a more high level API than Storm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Storm guarantees at least once semantics, Flink offers exactly once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Storm uses record-level ack, Flink uses a variation of the Chandy-Lamport Algorithm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Previous Models: Fault-Tolerance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/>
              <a:t>Replication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A twin hot-failover node for each node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Synchronization protocol to remain consistent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Fast recovery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Very expensive (twice in terms of h/w cost)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This assumption is very debatable in my opinion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1500" y="1152463"/>
            <a:ext cx="3619500" cy="33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8813" y="2405988"/>
            <a:ext cx="1533525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5441250" y="4592175"/>
            <a:ext cx="3000000" cy="3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i="1">
                <a:solidFill>
                  <a:schemeClr val="dk2"/>
                </a:solidFill>
              </a:rPr>
              <a:t>Credit: Tathagata Das, SOSP ‘13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Previous Models: Fault-Tolerance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727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/>
              <a:t>Upstream Backup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Node maintain copy of forwarded records until last checkpoint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Cold-failover node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If failure:</a:t>
            </a:r>
          </a:p>
          <a:p>
            <a: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Replay the records serially to the failover node</a:t>
            </a:r>
          </a:p>
          <a:p>
            <a: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Recreates the lost state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Cheap h/w wise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Very slow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4173" y="1152475"/>
            <a:ext cx="2898125" cy="19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4875" y="3237625"/>
            <a:ext cx="1976732" cy="17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4500775" y="4843500"/>
            <a:ext cx="3000000" cy="3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i="1">
                <a:solidFill>
                  <a:schemeClr val="dk2"/>
                </a:solidFill>
              </a:rPr>
              <a:t>Credit: Tathagata Das, SOSP ‘13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Previous Models: Fault-Tolerance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72700" cy="478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/>
              <a:t>Neither handle stragglers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766025"/>
            <a:ext cx="6682757" cy="320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8925" y="3583125"/>
            <a:ext cx="445200" cy="2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6400" y="3012600"/>
            <a:ext cx="445200" cy="2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0650" y="3366025"/>
            <a:ext cx="445200" cy="2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4575" y="3148925"/>
            <a:ext cx="445200" cy="2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0650" y="4681200"/>
            <a:ext cx="445200" cy="2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2625" y="4403750"/>
            <a:ext cx="445200" cy="2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6425" y="3454013"/>
            <a:ext cx="743250" cy="3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5441250" y="4592175"/>
            <a:ext cx="3000000" cy="3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i="1">
                <a:solidFill>
                  <a:schemeClr val="dk2"/>
                </a:solidFill>
              </a:rPr>
              <a:t>Credit: Tathagata Das, SOSP ‘13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Scalability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Minimal cost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Short latency (second scale)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Tolerate node failures and stragglers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Fast recovery from faults and stragglers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Minimal overhead beyond base processing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1797</Words>
  <Application>Microsoft Macintosh PowerPoint</Application>
  <PresentationFormat>On-screen Show (16:9)</PresentationFormat>
  <Paragraphs>321</Paragraphs>
  <Slides>53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Arial</vt:lpstr>
      <vt:lpstr>Simple Light</vt:lpstr>
      <vt:lpstr>Discretized Streams: Fault-Tolerant Streaming Computation at Scale</vt:lpstr>
      <vt:lpstr>Why Streaming?</vt:lpstr>
      <vt:lpstr>Motivation</vt:lpstr>
      <vt:lpstr>Motivations</vt:lpstr>
      <vt:lpstr>Previous Models</vt:lpstr>
      <vt:lpstr>Previous Models: Fault-Tolerance</vt:lpstr>
      <vt:lpstr>Previous Models: Fault-Tolerance</vt:lpstr>
      <vt:lpstr>Previous Models: Fault-Tolerance</vt:lpstr>
      <vt:lpstr>Goals</vt:lpstr>
      <vt:lpstr>Separate Computation from State</vt:lpstr>
      <vt:lpstr>Spark</vt:lpstr>
      <vt:lpstr>Spark Streaming</vt:lpstr>
      <vt:lpstr>D-Streams: Computation Model</vt:lpstr>
      <vt:lpstr>Data Recovery</vt:lpstr>
      <vt:lpstr>Parallel Recovery</vt:lpstr>
      <vt:lpstr>Fault Recovery</vt:lpstr>
      <vt:lpstr>D-Streams: Timing Consideration</vt:lpstr>
      <vt:lpstr>D-Streams: Code Example</vt:lpstr>
      <vt:lpstr>D-Streams: API</vt:lpstr>
      <vt:lpstr>D-Streams: API</vt:lpstr>
      <vt:lpstr>D-Streams: API</vt:lpstr>
      <vt:lpstr>D-Streams: Consistency Semantics </vt:lpstr>
      <vt:lpstr>D-Streams:  Unification with Batch and Interactive Processing</vt:lpstr>
      <vt:lpstr>System Architecture</vt:lpstr>
      <vt:lpstr>Batch Scheduler Optimization</vt:lpstr>
      <vt:lpstr>Data Management</vt:lpstr>
      <vt:lpstr>Time Management</vt:lpstr>
      <vt:lpstr>Fault and Straggler Recovery</vt:lpstr>
      <vt:lpstr>Fault and Straggler Recovery</vt:lpstr>
      <vt:lpstr>Parallel Recovery</vt:lpstr>
      <vt:lpstr>Straggler Mitigation</vt:lpstr>
      <vt:lpstr>Straggler Speculation</vt:lpstr>
      <vt:lpstr>Master Recovery</vt:lpstr>
      <vt:lpstr>Scalability</vt:lpstr>
      <vt:lpstr>Video Distribution Monitoring</vt:lpstr>
      <vt:lpstr>Crowdsourced Traffic Estimation</vt:lpstr>
      <vt:lpstr>Conclusion</vt:lpstr>
      <vt:lpstr>Storm @ Twitter</vt:lpstr>
      <vt:lpstr>Goals</vt:lpstr>
      <vt:lpstr>Data Model</vt:lpstr>
      <vt:lpstr>Overview</vt:lpstr>
      <vt:lpstr>Nimbus and Zookeeper</vt:lpstr>
      <vt:lpstr>Supervisor</vt:lpstr>
      <vt:lpstr>Workers and Executors </vt:lpstr>
      <vt:lpstr>Workers and Executors </vt:lpstr>
      <vt:lpstr>Processing Semantics</vt:lpstr>
      <vt:lpstr>Empirical Evaluation</vt:lpstr>
      <vt:lpstr>Empirical Evaluation </vt:lpstr>
      <vt:lpstr>Spark Streaming vs Storm</vt:lpstr>
      <vt:lpstr>Spark Streaming vs Storm</vt:lpstr>
      <vt:lpstr>Questions?</vt:lpstr>
      <vt:lpstr>Spark vs Flink</vt:lpstr>
      <vt:lpstr>Storm vs Flink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Discretized Streams: Fault-Tolerant Streaming Computation at Scale</dc:title>
  <cp:lastModifiedBy>Microsoft Office User</cp:lastModifiedBy>
  <cp:revision>2</cp:revision>
  <dcterms:modified xsi:type="dcterms:W3CDTF">2017-10-09T18:38:51Z</dcterms:modified>
</cp:coreProperties>
</file>