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0" r:id="rId4"/>
    <p:sldId id="308" r:id="rId5"/>
    <p:sldId id="258" r:id="rId6"/>
    <p:sldId id="261" r:id="rId7"/>
    <p:sldId id="262" r:id="rId8"/>
    <p:sldId id="278" r:id="rId9"/>
    <p:sldId id="279" r:id="rId10"/>
    <p:sldId id="263" r:id="rId11"/>
    <p:sldId id="264" r:id="rId12"/>
    <p:sldId id="265" r:id="rId13"/>
    <p:sldId id="267" r:id="rId14"/>
    <p:sldId id="266" r:id="rId15"/>
    <p:sldId id="304" r:id="rId16"/>
    <p:sldId id="268" r:id="rId17"/>
    <p:sldId id="269" r:id="rId18"/>
    <p:sldId id="306" r:id="rId19"/>
    <p:sldId id="270" r:id="rId20"/>
    <p:sldId id="307" r:id="rId21"/>
    <p:sldId id="271" r:id="rId22"/>
    <p:sldId id="272" r:id="rId23"/>
    <p:sldId id="273" r:id="rId24"/>
    <p:sldId id="274" r:id="rId25"/>
    <p:sldId id="275" r:id="rId26"/>
    <p:sldId id="305" r:id="rId27"/>
    <p:sldId id="276" r:id="rId28"/>
    <p:sldId id="27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4938" autoAdjust="0"/>
  </p:normalViewPr>
  <p:slideViewPr>
    <p:cSldViewPr snapToGrid="0" snapToObjects="1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43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2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7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1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E1E-3C64-4841-88CB-547460EC5BA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16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53D-4D01-6B43-AED8-C7F86AD863CD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95C-5A72-4648-B62A-891206D2E361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62D4-F788-B045-B5A6-BC205EFFDF89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4183-D547-154B-9A07-F1FFFB674B6F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2B0-0AF1-194C-8051-9E4D91C09F44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929F-0A73-CE4D-840E-A1A46BB675CB}" type="datetime1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F279-1111-5144-9DB4-A95DE0E9E5B2}" type="datetime1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FC8C-4B6E-D343-8B39-A21BB41B927E}" type="datetime1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9CCB-74DC-0C4E-90C9-39CEE7B8DBB9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E948-AFA9-C643-8BFE-C18C90F6B6F7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50138A73-9F0B-3844-8C19-1BC53A762510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Dominant Resource Fairness: Fair Allocation of Multiple Resource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Ghodsi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Benjamin </a:t>
            </a:r>
            <a:r>
              <a:rPr lang="en-US" dirty="0" err="1"/>
              <a:t>Hindman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Andy </a:t>
            </a:r>
            <a:r>
              <a:rPr lang="en-US" dirty="0" err="1"/>
              <a:t>Konwinski</a:t>
            </a:r>
            <a:r>
              <a:rPr lang="en-US" dirty="0"/>
              <a:t>, Scott </a:t>
            </a:r>
            <a:r>
              <a:rPr lang="en-US" dirty="0" err="1"/>
              <a:t>Shenker</a:t>
            </a:r>
            <a:r>
              <a:rPr lang="en-US" dirty="0"/>
              <a:t>, Ion </a:t>
            </a:r>
            <a:r>
              <a:rPr lang="en-US" dirty="0" err="1"/>
              <a:t>Stoica</a:t>
            </a:r>
            <a:endParaRPr lang="en-US" dirty="0"/>
          </a:p>
          <a:p>
            <a:r>
              <a:rPr lang="en-US" dirty="0" smtClean="0"/>
              <a:t>Presenter: </a:t>
            </a:r>
            <a:r>
              <a:rPr lang="en-US" dirty="0" err="1" smtClean="0"/>
              <a:t>Che</a:t>
            </a:r>
            <a:r>
              <a:rPr lang="en-US" dirty="0" smtClean="0"/>
              <a:t> Yu </a:t>
            </a:r>
            <a:r>
              <a:rPr lang="en-US" dirty="0" smtClean="0"/>
              <a:t>Lin, </a:t>
            </a:r>
            <a:r>
              <a:rPr lang="en-US" dirty="0" err="1" smtClean="0"/>
              <a:t>Ke</a:t>
            </a:r>
            <a:r>
              <a:rPr lang="en-US" dirty="0" smtClean="0"/>
              <a:t> Yu Chen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2/4/2019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Resource Fairness (DRF)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allocation policy for “multiple resources</a:t>
            </a:r>
            <a:r>
              <a:rPr lang="en-US" dirty="0" smtClean="0"/>
              <a:t>”.</a:t>
            </a:r>
            <a:endParaRPr lang="en-US" dirty="0" smtClean="0"/>
          </a:p>
          <a:p>
            <a:r>
              <a:rPr lang="en-US" dirty="0" smtClean="0"/>
              <a:t>It has the properties of</a:t>
            </a:r>
          </a:p>
          <a:p>
            <a:pPr lvl="1"/>
            <a:r>
              <a:rPr lang="en-US" dirty="0" smtClean="0"/>
              <a:t>Sharing incentive</a:t>
            </a:r>
          </a:p>
          <a:p>
            <a:pPr lvl="1"/>
            <a:r>
              <a:rPr lang="en-US" dirty="0" smtClean="0"/>
              <a:t>Strategy </a:t>
            </a:r>
            <a:r>
              <a:rPr lang="en-US" dirty="0" smtClean="0"/>
              <a:t>proof</a:t>
            </a:r>
            <a:endParaRPr lang="en-US" dirty="0" smtClean="0"/>
          </a:p>
          <a:p>
            <a:pPr lvl="1"/>
            <a:r>
              <a:rPr lang="en-US" dirty="0" smtClean="0"/>
              <a:t>Envy freeness</a:t>
            </a:r>
          </a:p>
          <a:p>
            <a:pPr lvl="1"/>
            <a:r>
              <a:rPr lang="en-US" dirty="0" smtClean="0"/>
              <a:t>Pareto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Users have tasks according to demand vector </a:t>
            </a:r>
          </a:p>
          <a:p>
            <a:pPr lvl="1"/>
            <a:r>
              <a:rPr lang="en-US" dirty="0" smtClean="0"/>
              <a:t>e.g. &lt;1, 2, 3&gt; user’s tasks need 1 R1, 2 R2, 3 R3.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Resource Fairness (DRF)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user’s dominant share is the fraction of its allocated dominant resource.</a:t>
            </a:r>
          </a:p>
          <a:p>
            <a:r>
              <a:rPr lang="en-US" dirty="0" smtClean="0"/>
              <a:t>A user’s dominant resource is the resource corresponding to the dominant share.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system with	 &lt;9 CPU, 18GB RAM&gt;</a:t>
            </a:r>
          </a:p>
          <a:p>
            <a:pPr lvl="1"/>
            <a:r>
              <a:rPr lang="en-US" dirty="0" smtClean="0"/>
              <a:t>User 1 requires &lt;1 CPU, 4GB RAM&gt;</a:t>
            </a:r>
          </a:p>
          <a:p>
            <a:pPr lvl="1"/>
            <a:r>
              <a:rPr lang="en-US" dirty="0" smtClean="0"/>
              <a:t> 			1/9 (CPU) &lt; 2/9 (RAM)</a:t>
            </a:r>
          </a:p>
          <a:p>
            <a:pPr lvl="1"/>
            <a:r>
              <a:rPr lang="en-US" dirty="0" smtClean="0"/>
              <a:t>Dominant resource is RAM and </a:t>
            </a:r>
            <a:r>
              <a:rPr lang="en-US" smtClean="0"/>
              <a:t>dominant share </a:t>
            </a:r>
            <a:r>
              <a:rPr lang="en-US" dirty="0" smtClean="0"/>
              <a:t>is 2/9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329382" y="5043051"/>
            <a:ext cx="1459345" cy="461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Resource Fairness (DRF)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Apply max-min fairness to dominant share.</a:t>
            </a:r>
          </a:p>
          <a:p>
            <a:r>
              <a:rPr lang="en-US" dirty="0" smtClean="0"/>
              <a:t>Aims to equalize </a:t>
            </a:r>
            <a:r>
              <a:rPr lang="en-US" dirty="0"/>
              <a:t>the dominant share of the users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DRF pseudo-code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4" y="1690688"/>
            <a:ext cx="5449452" cy="461107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Resource Fairness (DRF)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Total resource &lt;9 CPU, 18 GB&gt;</a:t>
            </a:r>
          </a:p>
          <a:p>
            <a:pPr lvl="1"/>
            <a:r>
              <a:rPr lang="en-US" dirty="0" smtClean="0"/>
              <a:t>User 1 runs task with demand &lt;1 CPU, 4 GB&gt;</a:t>
            </a:r>
          </a:p>
          <a:p>
            <a:pPr lvl="1"/>
            <a:r>
              <a:rPr lang="en-US" dirty="0" smtClean="0"/>
              <a:t>User 2 </a:t>
            </a:r>
            <a:r>
              <a:rPr lang="en-US" dirty="0"/>
              <a:t>runs task with demand </a:t>
            </a:r>
            <a:r>
              <a:rPr lang="en-US" dirty="0" smtClean="0"/>
              <a:t>&lt;3 </a:t>
            </a:r>
            <a:r>
              <a:rPr lang="en-US" dirty="0"/>
              <a:t>CPU, </a:t>
            </a:r>
            <a:r>
              <a:rPr lang="en-US" dirty="0" smtClean="0"/>
              <a:t>1 </a:t>
            </a:r>
            <a:r>
              <a:rPr lang="en-US" dirty="0"/>
              <a:t>GB&gt;</a:t>
            </a:r>
          </a:p>
          <a:p>
            <a:r>
              <a:rPr lang="en-US" dirty="0" smtClean="0"/>
              <a:t>Equalize the dominant share of each user.</a:t>
            </a:r>
          </a:p>
          <a:p>
            <a:pPr lvl="1"/>
            <a:r>
              <a:rPr lang="en-US" dirty="0" smtClean="0"/>
              <a:t>User 1’s task &lt;1/9, 2/9&gt;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2’s </a:t>
            </a:r>
            <a:r>
              <a:rPr lang="en-US" dirty="0"/>
              <a:t>task &lt;</a:t>
            </a:r>
            <a:r>
              <a:rPr lang="en-US" dirty="0" smtClean="0"/>
              <a:t>1/3, 1/18&gt;</a:t>
            </a:r>
          </a:p>
          <a:p>
            <a:r>
              <a:rPr lang="en-US" dirty="0" smtClean="0"/>
              <a:t>Final allocation:</a:t>
            </a:r>
          </a:p>
          <a:p>
            <a:pPr lvl="1"/>
            <a:r>
              <a:rPr lang="en-US" dirty="0" smtClean="0"/>
              <a:t>3 tasks for user 1 </a:t>
            </a:r>
          </a:p>
          <a:p>
            <a:pPr lvl="1"/>
            <a:r>
              <a:rPr lang="en-US" dirty="0" smtClean="0"/>
              <a:t>2 tasks for user 2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06" y="1870075"/>
            <a:ext cx="3550662" cy="338541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9150596" y="3160295"/>
            <a:ext cx="0" cy="1355376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150596" y="3519971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r>
              <a:rPr lang="en-US" dirty="0" smtClean="0">
                <a:solidFill>
                  <a:srgbClr val="FFFF00"/>
                </a:solidFill>
              </a:rPr>
              <a:t>6%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288287" y="2430016"/>
            <a:ext cx="0" cy="1355376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288287" y="2789692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r>
              <a:rPr lang="en-US" dirty="0" smtClean="0">
                <a:solidFill>
                  <a:srgbClr val="FFFF00"/>
                </a:solidFill>
              </a:rPr>
              <a:t>6%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DRF Scheduler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there are available resources and tasks to run:</a:t>
            </a:r>
          </a:p>
          <a:p>
            <a:r>
              <a:rPr lang="en-US" dirty="0" smtClean="0"/>
              <a:t>Schedule a task to user with smallest dominant share.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Are there alternate fair allocation policies </a:t>
            </a:r>
            <a:r>
              <a:rPr lang="en-US" sz="4300" dirty="0" smtClean="0"/>
              <a:t>?</a:t>
            </a:r>
            <a:endParaRPr lang="en-US" sz="43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</a:t>
            </a:r>
            <a:r>
              <a:rPr lang="en-US" dirty="0" smtClean="0"/>
              <a:t>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dirty="0"/>
                  <a:t>Tries to equalize the aggregate resource value allocated to each user.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Total resource &lt;9 CPU, 18 GB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&lt;$2, $1&gt;</a:t>
                </a:r>
                <a:endParaRPr lang="en-US" dirty="0"/>
              </a:p>
              <a:p>
                <a:pPr lvl="1"/>
                <a:r>
                  <a:rPr lang="en-US" dirty="0"/>
                  <a:t>User 1 runs task with demand &lt;1 CPU, 4 GB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&lt;$6&gt;</a:t>
                </a:r>
                <a:endParaRPr lang="en-US" dirty="0"/>
              </a:p>
              <a:p>
                <a:pPr lvl="1"/>
                <a:r>
                  <a:rPr lang="en-US" dirty="0"/>
                  <a:t>User 2 runs task with demand &lt;3 CPU, 1 GB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&lt;$7&gt;</a:t>
                </a:r>
              </a:p>
              <a:p>
                <a:r>
                  <a:rPr lang="en-US" dirty="0"/>
                  <a:t>Equalize the </a:t>
                </a:r>
                <a:r>
                  <a:rPr lang="en-US" dirty="0" smtClean="0"/>
                  <a:t>aggregate value of </a:t>
                </a:r>
                <a:r>
                  <a:rPr lang="en-US" dirty="0"/>
                  <a:t>each </a:t>
                </a:r>
                <a:r>
                  <a:rPr lang="en-US" dirty="0" smtClean="0"/>
                  <a:t>user.</a:t>
                </a:r>
              </a:p>
              <a:p>
                <a:pPr lvl="1"/>
                <a:r>
                  <a:rPr kumimoji="1" lang="en-US" altLang="zh-CN" dirty="0" smtClean="0"/>
                  <a:t>Find </a:t>
                </a:r>
                <a:r>
                  <a:rPr kumimoji="1" lang="en-US" altLang="zh-CN" dirty="0"/>
                  <a:t>max(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) such that 6x = 7y </a:t>
                </a:r>
                <a:r>
                  <a:rPr kumimoji="1" lang="en-US" altLang="zh-CN" dirty="0" smtClean="0"/>
                  <a:t>where x=2.52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smtClean="0"/>
                  <a:t>y=2.16</a:t>
                </a:r>
              </a:p>
              <a:p>
                <a:r>
                  <a:rPr kumimoji="1" lang="en-US" altLang="zh-CN" dirty="0" smtClean="0"/>
                  <a:t>Final allocation:</a:t>
                </a:r>
              </a:p>
              <a:p>
                <a:pPr lvl="1"/>
                <a:r>
                  <a:rPr kumimoji="1" lang="en-US" altLang="zh-CN" dirty="0" smtClean="0"/>
                  <a:t>User 1 </a:t>
                </a:r>
                <a:r>
                  <a:rPr kumimoji="1" lang="en-US" altLang="zh-CN" dirty="0"/>
                  <a:t>gets &lt;2.5CPU, 10.1GB&gt; </a:t>
                </a:r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User 2 </a:t>
                </a:r>
                <a:r>
                  <a:rPr kumimoji="1" lang="en-US" altLang="zh-CN" dirty="0"/>
                  <a:t>gets &lt;6.5CPU, 2.2GB&gt;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51" y="2783869"/>
            <a:ext cx="2409349" cy="357248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0594385" y="3171185"/>
            <a:ext cx="0" cy="1529152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594385" y="3704637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56%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9906953" y="3940843"/>
            <a:ext cx="0" cy="2050382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906953" y="4474295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72%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Asset Fairness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Violates the sharing incentive property.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Total resource </a:t>
            </a:r>
            <a:r>
              <a:rPr lang="en-US" dirty="0" smtClean="0"/>
              <a:t>&lt;30 </a:t>
            </a:r>
            <a:r>
              <a:rPr lang="en-US" dirty="0"/>
              <a:t>CPU, </a:t>
            </a:r>
            <a:r>
              <a:rPr lang="en-US" dirty="0" smtClean="0"/>
              <a:t>30 GB&gt;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1 runs task with demand &lt;1 CPU, </a:t>
            </a:r>
            <a:r>
              <a:rPr lang="en-US" dirty="0" smtClean="0"/>
              <a:t>3 </a:t>
            </a:r>
            <a:r>
              <a:rPr lang="en-US" dirty="0"/>
              <a:t>GB</a:t>
            </a:r>
            <a:r>
              <a:rPr lang="en-US" dirty="0"/>
              <a:t>&gt; 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2 runs task with demand </a:t>
            </a:r>
            <a:r>
              <a:rPr lang="en-US" dirty="0" smtClean="0"/>
              <a:t>&lt;1 </a:t>
            </a:r>
            <a:r>
              <a:rPr lang="en-US" dirty="0"/>
              <a:t>CPU, 1 GB</a:t>
            </a:r>
            <a:r>
              <a:rPr lang="en-US" dirty="0" smtClean="0"/>
              <a:t>&gt;</a:t>
            </a:r>
          </a:p>
          <a:p>
            <a:r>
              <a:rPr kumimoji="1" lang="en-US" altLang="zh-CN" dirty="0"/>
              <a:t>Final allocation:</a:t>
            </a:r>
          </a:p>
          <a:p>
            <a:pPr lvl="1"/>
            <a:r>
              <a:rPr kumimoji="1" lang="en-US" altLang="zh-CN" dirty="0"/>
              <a:t>User 1 gets </a:t>
            </a:r>
            <a:r>
              <a:rPr kumimoji="1" lang="en-US" altLang="zh-CN" dirty="0" smtClean="0"/>
              <a:t>&lt;6 CPU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18 GB</a:t>
            </a:r>
            <a:r>
              <a:rPr kumimoji="1" lang="en-US" altLang="zh-CN" dirty="0"/>
              <a:t>&gt; </a:t>
            </a:r>
          </a:p>
          <a:p>
            <a:pPr lvl="1"/>
            <a:r>
              <a:rPr kumimoji="1" lang="en-US" altLang="zh-CN" dirty="0"/>
              <a:t>User 2 gets </a:t>
            </a:r>
            <a:r>
              <a:rPr kumimoji="1" lang="en-US" altLang="zh-CN" dirty="0" smtClean="0"/>
              <a:t>&lt;12 CPU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12 GB&gt;</a:t>
            </a:r>
            <a:endParaRPr kumimoji="1" lang="en-US" altLang="zh-CN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03596"/>
            <a:ext cx="3535612" cy="27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954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Competitive Equilibrium from Equal Incomes (CEEI)</a:t>
            </a:r>
            <a:endParaRPr 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An economic way to divide resource.</a:t>
            </a:r>
          </a:p>
          <a:p>
            <a:pPr lvl="1"/>
            <a:r>
              <a:rPr lang="en-US" dirty="0" smtClean="0"/>
              <a:t>Each user receives initially 1/n of every resource.</a:t>
            </a:r>
          </a:p>
          <a:p>
            <a:pPr lvl="1"/>
            <a:r>
              <a:rPr lang="en-US" dirty="0" smtClean="0"/>
              <a:t>Resources are trade in a perfect competitive market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between users.</a:t>
            </a:r>
          </a:p>
          <a:p>
            <a:pPr lvl="1"/>
            <a:r>
              <a:rPr lang="en-US" dirty="0" smtClean="0"/>
              <a:t>Nash bargaining solution: Maximize the product of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dominant shares.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73" y="2654782"/>
            <a:ext cx="2394527" cy="35221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10651958" y="3015916"/>
            <a:ext cx="0" cy="2550695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651958" y="390302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91%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9776238" y="4310174"/>
            <a:ext cx="0" cy="1400815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776238" y="4843626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55%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6" t="676" r="11708" b="85657"/>
          <a:stretch/>
        </p:blipFill>
        <p:spPr>
          <a:xfrm>
            <a:off x="9369985" y="2007804"/>
            <a:ext cx="2084078" cy="4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Dominant Resource Fairness (DRF)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00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Competitive Equilibrium from Equal Incomes (CEEI)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CEEI is not strategy proof.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Total resource </a:t>
            </a:r>
            <a:r>
              <a:rPr lang="en-US" dirty="0" smtClean="0"/>
              <a:t>&lt;100 </a:t>
            </a:r>
            <a:r>
              <a:rPr lang="en-US" dirty="0"/>
              <a:t>CPU, </a:t>
            </a:r>
            <a:r>
              <a:rPr lang="en-US" dirty="0" smtClean="0"/>
              <a:t>100 </a:t>
            </a:r>
            <a:r>
              <a:rPr lang="en-US" dirty="0"/>
              <a:t>GB&gt;</a:t>
            </a:r>
          </a:p>
          <a:p>
            <a:pPr lvl="1"/>
            <a:r>
              <a:rPr lang="en-US" dirty="0" smtClean="0"/>
              <a:t>User 1 &lt;16 </a:t>
            </a:r>
            <a:r>
              <a:rPr lang="en-US" dirty="0"/>
              <a:t>CPU, </a:t>
            </a:r>
            <a:r>
              <a:rPr lang="en-US" dirty="0" smtClean="0"/>
              <a:t>1 </a:t>
            </a:r>
            <a:r>
              <a:rPr lang="en-US" dirty="0"/>
              <a:t>GB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-&gt; &lt;16 CPU, 8 GB&gt;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2 </a:t>
            </a:r>
            <a:r>
              <a:rPr lang="en-US" dirty="0" smtClean="0"/>
              <a:t>&lt;</a:t>
            </a:r>
            <a:r>
              <a:rPr lang="en-US" dirty="0"/>
              <a:t>1 CPU, </a:t>
            </a:r>
            <a:r>
              <a:rPr lang="en-US" dirty="0" smtClean="0"/>
              <a:t>2 </a:t>
            </a:r>
            <a:r>
              <a:rPr lang="en-US" dirty="0"/>
              <a:t>GB&gt;</a:t>
            </a:r>
          </a:p>
          <a:p>
            <a:r>
              <a:rPr kumimoji="1" lang="en-US" altLang="zh-CN" dirty="0"/>
              <a:t>Final allocation:</a:t>
            </a:r>
          </a:p>
          <a:p>
            <a:pPr lvl="1"/>
            <a:r>
              <a:rPr kumimoji="1" lang="en-US" altLang="zh-CN" dirty="0"/>
              <a:t>User 1 gets </a:t>
            </a:r>
            <a:r>
              <a:rPr kumimoji="1" lang="en-US" altLang="zh-CN" dirty="0" smtClean="0"/>
              <a:t>3.2 tasks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-&gt; 4.2 tasks</a:t>
            </a:r>
          </a:p>
          <a:p>
            <a:pPr lvl="1"/>
            <a:r>
              <a:rPr kumimoji="1" lang="en-US" altLang="zh-CN" dirty="0" smtClean="0"/>
              <a:t>User </a:t>
            </a:r>
            <a:r>
              <a:rPr kumimoji="1" lang="en-US" altLang="zh-CN" dirty="0"/>
              <a:t>2 gets </a:t>
            </a:r>
            <a:r>
              <a:rPr kumimoji="1" lang="en-US" altLang="zh-CN" dirty="0" smtClean="0"/>
              <a:t>48.8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-&gt; 33.3 tasks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61" y="1952249"/>
            <a:ext cx="4007395" cy="3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DRF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DRF: equalizes the dominant share of the users.</a:t>
            </a:r>
          </a:p>
          <a:p>
            <a:r>
              <a:rPr lang="en-US" dirty="0" smtClean="0"/>
              <a:t>Asset Fairness: equalizes the total fraction of resources.</a:t>
            </a:r>
          </a:p>
          <a:p>
            <a:r>
              <a:rPr lang="en-US" dirty="0" smtClean="0"/>
              <a:t>CEEI: finds a solution satisfying market clearance.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27" y="3337800"/>
            <a:ext cx="4735545" cy="29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between three policies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45" y="1760211"/>
            <a:ext cx="7421455" cy="4506446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400800" y="5693569"/>
            <a:ext cx="3581400" cy="54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圓角矩形 8"/>
          <p:cNvSpPr/>
          <p:nvPr/>
        </p:nvSpPr>
        <p:spPr>
          <a:xfrm>
            <a:off x="6400800" y="2717758"/>
            <a:ext cx="3581400" cy="955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– Dynamic Resource Sharing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/>
              <a:t>Run 2 jobs on a 48-node </a:t>
            </a:r>
            <a:r>
              <a:rPr lang="en-US" dirty="0" err="1" smtClean="0"/>
              <a:t>Mesos</a:t>
            </a:r>
            <a:r>
              <a:rPr lang="en-US" dirty="0" smtClean="0"/>
              <a:t> cluster on Amazon EC2 with 4 CPU cores and 14 GB RAM on each node.</a:t>
            </a:r>
          </a:p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Job 1 uses &lt;1 CPU, 10 GB RAM&gt; per task</a:t>
            </a:r>
          </a:p>
          <a:p>
            <a:pPr lvl="1"/>
            <a:r>
              <a:rPr lang="en-US" dirty="0" smtClean="0"/>
              <a:t>Job 2 uses &lt;1 CPU, 1 GB RAM&gt; per task</a:t>
            </a:r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Job 1 uses </a:t>
            </a:r>
            <a:r>
              <a:rPr lang="en-US" dirty="0" smtClean="0"/>
              <a:t>&lt;2 </a:t>
            </a:r>
            <a:r>
              <a:rPr lang="en-US" dirty="0"/>
              <a:t>CPU, </a:t>
            </a:r>
            <a:r>
              <a:rPr lang="en-US" dirty="0" smtClean="0"/>
              <a:t>4 </a:t>
            </a:r>
            <a:r>
              <a:rPr lang="en-US" dirty="0"/>
              <a:t>GB RAM&gt; per task</a:t>
            </a:r>
          </a:p>
          <a:p>
            <a:pPr lvl="1"/>
            <a:r>
              <a:rPr lang="en-US" dirty="0"/>
              <a:t>Job 2 </a:t>
            </a:r>
            <a:r>
              <a:rPr lang="en-US" dirty="0" smtClean="0"/>
              <a:t>uses </a:t>
            </a:r>
            <a:r>
              <a:rPr lang="en-US" dirty="0"/>
              <a:t>&lt;1 CPU, </a:t>
            </a:r>
            <a:r>
              <a:rPr lang="en-US" dirty="0" smtClean="0"/>
              <a:t>3 </a:t>
            </a:r>
            <a:r>
              <a:rPr lang="en-US" dirty="0"/>
              <a:t>GB RAM&gt; per task</a:t>
            </a:r>
          </a:p>
          <a:p>
            <a:r>
              <a:rPr lang="en-US" dirty="0"/>
              <a:t>Phase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Job 1 uses &lt;1 CPU, 7</a:t>
            </a:r>
            <a:r>
              <a:rPr lang="en-US" dirty="0" smtClean="0"/>
              <a:t> </a:t>
            </a:r>
            <a:r>
              <a:rPr lang="en-US" dirty="0"/>
              <a:t>GB RAM&gt; per task</a:t>
            </a:r>
          </a:p>
          <a:p>
            <a:pPr lvl="1"/>
            <a:r>
              <a:rPr lang="en-US" dirty="0"/>
              <a:t>Job 2 </a:t>
            </a:r>
            <a:r>
              <a:rPr lang="en-US" dirty="0" smtClean="0"/>
              <a:t>uses </a:t>
            </a:r>
            <a:r>
              <a:rPr lang="en-US" dirty="0"/>
              <a:t>&lt;1 CPU, </a:t>
            </a:r>
            <a:r>
              <a:rPr lang="en-US" dirty="0" smtClean="0"/>
              <a:t>4 </a:t>
            </a:r>
            <a:r>
              <a:rPr lang="en-US" dirty="0"/>
              <a:t>GB RAM&gt; per task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7" name="圓角矩形 6"/>
          <p:cNvSpPr/>
          <p:nvPr/>
        </p:nvSpPr>
        <p:spPr>
          <a:xfrm>
            <a:off x="4396507" y="3029525"/>
            <a:ext cx="1681019" cy="36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圓角矩形 7"/>
          <p:cNvSpPr/>
          <p:nvPr/>
        </p:nvSpPr>
        <p:spPr>
          <a:xfrm>
            <a:off x="3357417" y="3362034"/>
            <a:ext cx="909784" cy="36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圓角矩形 8"/>
          <p:cNvSpPr/>
          <p:nvPr/>
        </p:nvSpPr>
        <p:spPr>
          <a:xfrm>
            <a:off x="3357417" y="4170215"/>
            <a:ext cx="909784" cy="36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3348182" y="4567378"/>
            <a:ext cx="909784" cy="36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圓角矩形 10"/>
          <p:cNvSpPr/>
          <p:nvPr/>
        </p:nvSpPr>
        <p:spPr>
          <a:xfrm>
            <a:off x="4414982" y="5370944"/>
            <a:ext cx="1505528" cy="36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4414982" y="5748912"/>
            <a:ext cx="1505528" cy="36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39575"/>
            <a:ext cx="3329706" cy="449575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091" y="5495636"/>
            <a:ext cx="350982" cy="61349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– DRF vs. </a:t>
            </a:r>
            <a:r>
              <a:rPr lang="en-US" dirty="0"/>
              <a:t>Slot-based fair scheduling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Run </a:t>
            </a:r>
            <a:r>
              <a:rPr lang="en-US" dirty="0" smtClean="0"/>
              <a:t>a 48-node </a:t>
            </a:r>
            <a:r>
              <a:rPr lang="en-US" dirty="0" err="1"/>
              <a:t>Mesos</a:t>
            </a:r>
            <a:r>
              <a:rPr lang="en-US" dirty="0"/>
              <a:t> cluster on Amazon EC2 with </a:t>
            </a:r>
            <a:r>
              <a:rPr lang="en-US" dirty="0" smtClean="0"/>
              <a:t>8 </a:t>
            </a:r>
            <a:r>
              <a:rPr lang="en-US" dirty="0"/>
              <a:t>CPU cores and </a:t>
            </a:r>
            <a:r>
              <a:rPr lang="en-US" dirty="0" smtClean="0"/>
              <a:t>6 </a:t>
            </a:r>
            <a:r>
              <a:rPr lang="en-US" dirty="0"/>
              <a:t>GB RAM on each 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classes of users submitting</a:t>
            </a:r>
          </a:p>
          <a:p>
            <a:pPr lvl="1"/>
            <a:r>
              <a:rPr lang="en-US" dirty="0" smtClean="0"/>
              <a:t>Small jobs with demands &lt;1 CPU, 0.5GB&gt; per task.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jobs with demands </a:t>
            </a:r>
            <a:r>
              <a:rPr lang="en-US" dirty="0" smtClean="0"/>
              <a:t>&lt;2 </a:t>
            </a:r>
            <a:r>
              <a:rPr lang="en-US" dirty="0"/>
              <a:t>CPU, 2</a:t>
            </a:r>
            <a:r>
              <a:rPr lang="en-US" dirty="0" smtClean="0"/>
              <a:t>GB</a:t>
            </a:r>
            <a:r>
              <a:rPr lang="en-US" dirty="0"/>
              <a:t>&gt; per task.</a:t>
            </a:r>
          </a:p>
          <a:p>
            <a:r>
              <a:rPr lang="en-US" dirty="0" smtClean="0"/>
              <a:t>Comparison for number of jobs completed and average response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– DRF vs. Slot-based fair </a:t>
            </a:r>
            <a:r>
              <a:rPr lang="en-US" dirty="0" smtClean="0"/>
              <a:t>scheduling (k slots)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78" y="1740333"/>
            <a:ext cx="9043844" cy="452192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Job Completion Time DRF vs slots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Simulation of 1-week Facebook traces.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47" y="2301886"/>
            <a:ext cx="6642911" cy="35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DRF is a fair sharing model that generalizes max-min fairness to multiple resource types.</a:t>
            </a:r>
          </a:p>
          <a:p>
            <a:r>
              <a:rPr lang="en-US" dirty="0" smtClean="0"/>
              <a:t>DRF </a:t>
            </a:r>
            <a:r>
              <a:rPr lang="en-US" dirty="0" smtClean="0"/>
              <a:t>is strategy-proof and sharing incentive</a:t>
            </a:r>
            <a:r>
              <a:rPr lang="en-US" dirty="0" smtClean="0"/>
              <a:t>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300" dirty="0">
                <a:latin typeface="Gill Sans" charset="0"/>
                <a:ea typeface="Gill Sans" charset="0"/>
                <a:cs typeface="Gill Sans" charset="0"/>
              </a:rPr>
              <a:t>Altruistic Scheduling in Multi-Resource Clusters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Robert </a:t>
            </a:r>
            <a:r>
              <a:rPr lang="en-US" altLang="zh-CN" dirty="0" err="1">
                <a:latin typeface="Gill Sans" charset="0"/>
                <a:ea typeface="Gill Sans" charset="0"/>
                <a:cs typeface="Gill Sans" charset="0"/>
              </a:rPr>
              <a:t>Grandl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, </a:t>
            </a:r>
            <a:r>
              <a:rPr lang="en-US" altLang="zh-CN" dirty="0" err="1">
                <a:latin typeface="Gill Sans" charset="0"/>
                <a:ea typeface="Gill Sans" charset="0"/>
                <a:cs typeface="Gill Sans" charset="0"/>
              </a:rPr>
              <a:t>Mosharaf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Chowdhury , Aditya </a:t>
            </a:r>
            <a:r>
              <a:rPr lang="en-US" altLang="zh-CN" dirty="0" err="1">
                <a:latin typeface="Gill Sans" charset="0"/>
                <a:ea typeface="Gill Sans" charset="0"/>
                <a:cs typeface="Gill Sans" charset="0"/>
              </a:rPr>
              <a:t>Akella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, Ganesh </a:t>
            </a:r>
            <a:r>
              <a:rPr lang="en-US" altLang="zh-CN" dirty="0" err="1">
                <a:latin typeface="Gill Sans" charset="0"/>
                <a:ea typeface="Gill Sans" charset="0"/>
                <a:cs typeface="Gill Sans" charset="0"/>
              </a:rPr>
              <a:t>Ananthanarayanan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</a:t>
            </a:r>
            <a:endParaRPr lang="en-US" altLang="zh-CN" dirty="0" smtClean="0">
              <a:latin typeface="Gill Sans" charset="0"/>
              <a:ea typeface="Gill Sans" charset="0"/>
              <a:cs typeface="Gill Sans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sharing?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Every user gets equal share of resources.</a:t>
            </a:r>
          </a:p>
          <a:p>
            <a:r>
              <a:rPr lang="en-US" dirty="0" smtClean="0"/>
              <a:t>Max-min fairness</a:t>
            </a:r>
          </a:p>
          <a:p>
            <a:r>
              <a:rPr lang="en-US" dirty="0" smtClean="0"/>
              <a:t>Weighted </a:t>
            </a:r>
            <a:r>
              <a:rPr lang="en-US" dirty="0" smtClean="0"/>
              <a:t>max-min fairness</a:t>
            </a:r>
          </a:p>
          <a:p>
            <a:pPr lvl="1"/>
            <a:r>
              <a:rPr lang="en-US" dirty="0" smtClean="0"/>
              <a:t>Can support other resource allocation policies including priority, reservation, and proportional sharing.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5447"/>
            <a:ext cx="8858865" cy="2092785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>
                <a:latin typeface="Gill Sans" charset="0"/>
                <a:ea typeface="Gill Sans" charset="0"/>
                <a:cs typeface="Gill Sans" charset="0"/>
              </a:rPr>
              <a:t>Modern cluster schedulers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2448232"/>
            <a:ext cx="8858865" cy="3683665"/>
          </a:xfrm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Multiple resources</a:t>
            </a: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Complex directed acyclic graph (DAG)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Provide fairness and ensure performance as well as efficiency</a:t>
            </a:r>
          </a:p>
        </p:txBody>
      </p:sp>
    </p:spTree>
    <p:extLst>
      <p:ext uri="{BB962C8B-B14F-4D97-AF65-F5344CB8AC3E}">
        <p14:creationId xmlns:p14="http://schemas.microsoft.com/office/powerpoint/2010/main" val="1156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5447"/>
            <a:ext cx="8858865" cy="2092785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>
                <a:latin typeface="Gill Sans" charset="0"/>
                <a:ea typeface="Gill Sans" charset="0"/>
                <a:cs typeface="Gill Sans" charset="0"/>
              </a:rPr>
              <a:t>Three popular schedulers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2448232"/>
            <a:ext cx="8858865" cy="3683665"/>
          </a:xfrm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Dominant resource fairness (DRF) </a:t>
            </a:r>
            <a:r>
              <a:rPr kumimoji="1" lang="mr-IN" altLang="zh-C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 Multi-resource fairness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Shortest-job-first (SJF) </a:t>
            </a:r>
            <a:r>
              <a:rPr kumimoji="1" lang="mr-IN" altLang="zh-C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 Minimize the average job completion time (JCT)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Tetris </a:t>
            </a:r>
            <a:r>
              <a:rPr kumimoji="1" lang="mr-IN" altLang="zh-C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 Increase resource utilization </a:t>
            </a: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8077200" cy="4876800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3628104" y="1519084"/>
            <a:ext cx="530942" cy="190991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6730181" y="1524001"/>
            <a:ext cx="530942" cy="190991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8300885" y="1519084"/>
            <a:ext cx="530942" cy="190991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20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>
                <a:latin typeface="Gill Sans" charset="0"/>
                <a:ea typeface="Gill Sans" charset="0"/>
                <a:cs typeface="Gill Sans" charset="0"/>
              </a:rPr>
              <a:t>Two key characteristics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39808"/>
            <a:ext cx="9144000" cy="3399503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Distributed data-parallel jobs share an all-or-nothing characteristic </a:t>
            </a:r>
          </a:p>
          <a:p>
            <a:pPr algn="l"/>
            <a:r>
              <a:rPr kumimoji="1" lang="en-US" altLang="zh-CN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   - A parallel job can’t complete until all its tasks have completed</a:t>
            </a:r>
            <a:endParaRPr kumimoji="1"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en-US" altLang="zh-CN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User only observe the outcome of performance isolation when their jobs complete</a:t>
            </a:r>
            <a:endParaRPr kumimoji="1" lang="zh-CN" alt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20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>
                <a:latin typeface="Gill Sans" charset="0"/>
                <a:ea typeface="Gill Sans" charset="0"/>
                <a:cs typeface="Gill Sans" charset="0"/>
              </a:rPr>
              <a:t>A simple insight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39808"/>
            <a:ext cx="9144000" cy="3399503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Jobs yield fractions of their currently allocated resources (leftover resources) to be redistributed to further secondary objectives </a:t>
            </a:r>
            <a:endParaRPr kumimoji="1" lang="zh-CN" alt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619" y="26695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>
                <a:latin typeface="Gill Sans" charset="0"/>
                <a:ea typeface="Gill Sans" charset="0"/>
                <a:cs typeface="Gill Sans" charset="0"/>
              </a:rPr>
              <a:t>Illustration of Altruism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00595"/>
            <a:ext cx="11988800" cy="351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419" y="5818495"/>
            <a:ext cx="1106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Average Completion Time: 				2.05 time units 			1.55 time units</a:t>
            </a:r>
            <a:endParaRPr kumimoji="1" lang="zh-CN" altLang="en-US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62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Potential for Altruism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Gill Sans" charset="0"/>
                <a:ea typeface="Gill Sans" charset="0"/>
                <a:cs typeface="Gill Sans" charset="0"/>
              </a:rPr>
              <a:t>How much resources can be considered as leftover and used for altruistic scheduling ?</a:t>
            </a:r>
          </a:p>
          <a:p>
            <a:pPr marL="0" indent="0">
              <a:buNone/>
            </a:pPr>
            <a:endParaRPr lang="en-US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- Across thousands of scheduling events, at least 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20% 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of the allocated resources can be used as leftover and rescheduled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5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Altruistic Multi-Resources Scheduling (</a:t>
            </a:r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Gill Sans" charset="0"/>
                <a:ea typeface="Gill Sans" charset="0"/>
                <a:cs typeface="Gill Sans" charset="0"/>
              </a:rPr>
              <a:t>Problem Statement </a:t>
            </a:r>
          </a:p>
          <a:p>
            <a:pPr marL="0" indent="0">
              <a:buNone/>
            </a:pPr>
            <a:r>
              <a:rPr lang="en-US" altLang="zh-CN" i="1" dirty="0" smtClean="0">
                <a:latin typeface="Gill Sans" charset="0"/>
                <a:ea typeface="Gill Sans" charset="0"/>
                <a:cs typeface="Gill Sans" charset="0"/>
              </a:rPr>
              <a:t>Given </a:t>
            </a:r>
            <a:r>
              <a:rPr lang="en-US" altLang="zh-CN" i="1" dirty="0">
                <a:latin typeface="Gill Sans" charset="0"/>
                <a:ea typeface="Gill Sans" charset="0"/>
                <a:cs typeface="Gill Sans" charset="0"/>
              </a:rPr>
              <a:t>a collection of jobs – along with information about individual tasks’ </a:t>
            </a:r>
            <a:r>
              <a:rPr lang="en-US" altLang="zh-CN" i="1" dirty="0" smtClean="0">
                <a:latin typeface="Gill Sans" charset="0"/>
                <a:ea typeface="Gill Sans" charset="0"/>
                <a:cs typeface="Gill Sans" charset="0"/>
              </a:rPr>
              <a:t> expected </a:t>
            </a:r>
            <a:r>
              <a:rPr lang="en-US" altLang="zh-CN" i="1" dirty="0">
                <a:latin typeface="Gill Sans" charset="0"/>
                <a:ea typeface="Gill Sans" charset="0"/>
                <a:cs typeface="Gill Sans" charset="0"/>
              </a:rPr>
              <a:t>multi-resource requirements, durations, and DAG dependencies – we must schedule them such that each job receives a fair share of </a:t>
            </a:r>
            <a:r>
              <a:rPr lang="en-US" altLang="zh-CN" i="1" dirty="0" smtClean="0">
                <a:latin typeface="Gill Sans" charset="0"/>
                <a:ea typeface="Gill Sans" charset="0"/>
                <a:cs typeface="Gill Sans" charset="0"/>
              </a:rPr>
              <a:t>cluster </a:t>
            </a:r>
            <a:r>
              <a:rPr lang="en-US" altLang="zh-CN" i="1" dirty="0">
                <a:latin typeface="Gill Sans" charset="0"/>
                <a:ea typeface="Gill Sans" charset="0"/>
                <a:cs typeface="Gill Sans" charset="0"/>
              </a:rPr>
              <a:t>resources, jobs complete as fast as possible, and the schedule is work-conserving. </a:t>
            </a:r>
            <a:endParaRPr lang="en-US" altLang="zh-CN" i="1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0" indent="0">
              <a:buNone/>
            </a:pPr>
            <a:endParaRPr lang="en-US" altLang="zh-CN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ill Sans" charset="0"/>
                <a:ea typeface="Gill Sans" charset="0"/>
                <a:cs typeface="Gill Sans" charset="0"/>
              </a:rPr>
              <a:t>DAG Jobs:					Share:</a:t>
            </a:r>
          </a:p>
          <a:p>
            <a:pPr marL="0" indent="0">
              <a:buNone/>
            </a:pPr>
            <a:r>
              <a:rPr lang="en-US" sz="2400" dirty="0" smtClean="0">
                <a:effectLst/>
                <a:latin typeface="Gill Sans" charset="0"/>
                <a:ea typeface="Gill Sans" charset="0"/>
                <a:cs typeface="Gill Sans" charset="0"/>
              </a:rPr>
              <a:t>Resources:					Time:</a:t>
            </a:r>
            <a:endParaRPr lang="en-US" sz="2400" dirty="0"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947265"/>
            <a:ext cx="2362200" cy="35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4915515"/>
            <a:ext cx="241300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858" y="5432655"/>
            <a:ext cx="1778000" cy="38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0" y="5440056"/>
            <a:ext cx="1270000" cy="368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619" y="5408306"/>
            <a:ext cx="787400" cy="38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69" y="5913053"/>
            <a:ext cx="3594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Goals to satisfy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Fast completion: Each DAG should complete as fast as possible</a:t>
            </a:r>
          </a:p>
          <a:p>
            <a:endParaRPr lang="en-US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Work conservation: Available resources should not remain unused </a:t>
            </a:r>
          </a:p>
          <a:p>
            <a:endParaRPr lang="en-US" dirty="0">
              <a:effectLst/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Starvation freedom: No DAG should starve for arbitrarily long periods</a:t>
            </a:r>
            <a:endParaRPr lang="en-US" dirty="0"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Scheduling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96615"/>
            <a:ext cx="8007351" cy="35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max-min fairness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guarantee</a:t>
            </a:r>
          </a:p>
          <a:p>
            <a:pPr lvl="1"/>
            <a:r>
              <a:rPr lang="en-US" dirty="0" smtClean="0"/>
              <a:t>Each user can get at least 1/n of the resource</a:t>
            </a:r>
          </a:p>
          <a:p>
            <a:pPr lvl="1"/>
            <a:r>
              <a:rPr lang="en-US" dirty="0" smtClean="0"/>
              <a:t>But will get less if her demand is less</a:t>
            </a:r>
          </a:p>
          <a:p>
            <a:r>
              <a:rPr lang="en-US" dirty="0" smtClean="0"/>
              <a:t>Strategy-proof</a:t>
            </a:r>
          </a:p>
          <a:p>
            <a:pPr lvl="1"/>
            <a:r>
              <a:rPr lang="en-US" dirty="0" smtClean="0"/>
              <a:t>Users are not better of by asking for more than they need</a:t>
            </a:r>
          </a:p>
          <a:p>
            <a:pPr lvl="1"/>
            <a:r>
              <a:rPr lang="en-US" dirty="0" smtClean="0"/>
              <a:t>Users have no reason to lie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Step I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Increasing Leftover via Inter-Job Scheduling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06971"/>
            <a:ext cx="7700621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Step II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Determining Leftover for Individual Jobs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88407"/>
            <a:ext cx="6875207" cy="38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Step III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Redistribution via Leftover Scheduling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529758"/>
            <a:ext cx="8400825" cy="25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Performance in testbed experiments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135" y="1607574"/>
            <a:ext cx="104271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Fairness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34" y="2227006"/>
            <a:ext cx="4660491" cy="40176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10516" y="2933137"/>
            <a:ext cx="45130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DRF is the most fair approach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is only 0.05 units away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is closest to DRF because of its long-term approach toward fairness</a:t>
            </a: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Performance in testbed experiments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135" y="1607574"/>
            <a:ext cx="104271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Avg. JCT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710516" y="2933137"/>
            <a:ext cx="4513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SJF improves the most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provides only 1.06x worse than SJF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is slightly worse because it attempts not to delay any job beyond its fair-share-calculated completion time</a:t>
            </a: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84" y="2145864"/>
            <a:ext cx="42037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Performance in testbed experiments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135" y="1607574"/>
            <a:ext cx="104271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Efficiency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710516" y="2933137"/>
            <a:ext cx="4513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Tetris provides the highest efficiency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is the closest scheme with 1.03x worse than Tetris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This is because </a:t>
            </a: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favors tasks from altruistic jobs instead of treating all runnable tasks equally</a:t>
            </a: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22" y="2328811"/>
            <a:ext cx="474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9" y="394621"/>
            <a:ext cx="1160698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Source of Improvements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3394" y="1340696"/>
            <a:ext cx="104271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710516" y="2933137"/>
            <a:ext cx="45130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In DRF, the breadth-first intra-job scheduler is greedily scheduling tasks whenever it has containers allocated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Carbyne’s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directive of being altruistic helps in the long run. </a:t>
            </a: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2101466"/>
            <a:ext cx="6533535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Performance in trace-driven simulations 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Benchmark’s Performance in Simulations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710516" y="2933137"/>
            <a:ext cx="4513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improves over the alternatives by up to 1.59x on average</a:t>
            </a:r>
            <a:r>
              <a:rPr kumimoji="1" lang="en-US" altLang="zh-CN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and 7.67x at the 95</a:t>
            </a:r>
            <a:r>
              <a:rPr kumimoji="1" lang="en-US" altLang="zh-CN" sz="2000" baseline="30000" dirty="0" smtClean="0">
                <a:latin typeface="Gill Sans" charset="0"/>
                <a:ea typeface="Gill Sans" charset="0"/>
                <a:cs typeface="Gill Sans" charset="0"/>
              </a:rPr>
              <a:t>th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percentile.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1" y="2281902"/>
            <a:ext cx="6272236" cy="4188542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232788" y="2802193"/>
            <a:ext cx="988141" cy="67842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4232788" y="4297105"/>
            <a:ext cx="988141" cy="67842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Performance in trace-driven simulations 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Large-Scale Simulation on Production Trace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03177" y="2528117"/>
            <a:ext cx="45130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3000 machine Facebook and 10000 machine Microsoft production trace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outperforms others by up to 2.85 for Facebook and 2.23 for Microsoft on average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outperforms others by up to 8.88 for Facebook and 7.86 for Microsoft on 95th percentile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1" y="2281902"/>
            <a:ext cx="6272236" cy="4188542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5153333" y="3407591"/>
            <a:ext cx="893505" cy="3572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304073" y="3728725"/>
            <a:ext cx="893505" cy="3572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5187746" y="4857850"/>
            <a:ext cx="893505" cy="3572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4338486" y="5178984"/>
            <a:ext cx="893505" cy="35729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Sensitivity Analysis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Impact of Contention</a:t>
            </a: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03177" y="2528117"/>
            <a:ext cx="4513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As we increase resource contention, </a:t>
            </a: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Carbyne’s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gains keep increasing. </a:t>
            </a: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he more the contention, the better is </a:t>
            </a: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in carefully rearranging tasks over time.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2" y="2359741"/>
            <a:ext cx="6091085" cy="38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max-min fairness enough?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Increased need for allocation policies for environments with multiple resources and heterogeneous user demands.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16" y="2681521"/>
            <a:ext cx="4666673" cy="33568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89" y="2681521"/>
            <a:ext cx="5494979" cy="335689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5987018"/>
            <a:ext cx="493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2000-node Hadoop Cluster at Facebook (Oct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Sensitivity Analysis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Impact of </a:t>
            </a:r>
            <a:r>
              <a:rPr kumimoji="1" lang="en-US" altLang="zh-CN" sz="2800" dirty="0" err="1"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kumimoji="1" lang="en-US" altLang="zh-CN" sz="2800" dirty="0" err="1" smtClean="0">
                <a:latin typeface="Gill Sans" charset="0"/>
                <a:ea typeface="Gill Sans" charset="0"/>
                <a:cs typeface="Gill Sans" charset="0"/>
              </a:rPr>
              <a:t>is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-estimations</a:t>
            </a: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03177" y="2528117"/>
            <a:ext cx="4513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performs consistently better and becomes comparable when we underestimate.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Underestimations encourage higher parallelism (due to false sense of abundance).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42" y="2355547"/>
            <a:ext cx="5871931" cy="35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Sensitivity Analysis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Impact of Altruism Levels</a:t>
            </a: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03177" y="2528117"/>
            <a:ext cx="45130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outperforms them by up to 1.24x at P(Altruism) = 0.5 and up to 1.56x at P(Altruism) = 1.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At P = 0, </a:t>
            </a: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is comparable to its alternatives, which means our mechanism is robust despite jobs being aggressive scheduling.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2" y="2295206"/>
            <a:ext cx="6130055" cy="37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mr-IN" dirty="0" smtClean="0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 Sensitivity Analysis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Impact of a Better DAG Scheduler</a:t>
            </a:r>
            <a:endParaRPr kumimoji="1" lang="en-US" altLang="zh-CN" sz="2800" dirty="0">
              <a:latin typeface="Gill Sans" charset="0"/>
              <a:ea typeface="Gill Sans" charset="0"/>
              <a:cs typeface="Gill Sans" charset="0"/>
            </a:endParaRPr>
          </a:p>
          <a:p>
            <a:pPr marL="3943350" lvl="8" indent="-285750">
              <a:buFont typeface="Arial" charset="0"/>
              <a:buChar char="•"/>
            </a:pPr>
            <a:endParaRPr kumimoji="1"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114800" lvl="8" indent="-457200">
              <a:buFont typeface="Arial" charset="0"/>
              <a:buChar char="•"/>
            </a:pPr>
            <a:r>
              <a:rPr kumimoji="1" lang="en-US" altLang="zh-CN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     	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03177" y="2528117"/>
            <a:ext cx="45130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For at least 50% of the jobs, </a:t>
            </a: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+ DAGPS performs better than </a:t>
            </a:r>
            <a:r>
              <a:rPr kumimoji="1" lang="en-US" altLang="zh-CN" sz="20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 + Tetris</a:t>
            </a: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kumimoji="1" lang="en-US" altLang="zh-CN" sz="2000" dirty="0" smtClean="0">
                <a:latin typeface="Gill Sans" charset="0"/>
                <a:ea typeface="Gill Sans" charset="0"/>
                <a:cs typeface="Gill Sans" charset="0"/>
              </a:rPr>
              <a:t>For at least 25% of the jobs, factors of improvement increase from 2.36x to 3.41x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>
              <a:latin typeface="Gill Sans" charset="0"/>
              <a:ea typeface="Gill Sans" charset="0"/>
              <a:cs typeface="Gill San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0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91" y="2243996"/>
            <a:ext cx="5734622" cy="38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4621"/>
            <a:ext cx="11152240" cy="1325563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Conclusion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638" y="1625086"/>
            <a:ext cx="1042711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Gill Sans" charset="0"/>
                <a:ea typeface="Gill Sans" charset="0"/>
                <a:cs typeface="Gill Sans" charset="0"/>
              </a:rPr>
              <a:t>Modern cluster schedulers focus on performance isolation through instantaneous fairness and relegate performance and efficiency as secondary goals.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400" dirty="0" smtClean="0">
                <a:latin typeface="Gill Sans" charset="0"/>
                <a:ea typeface="Gill Sans" charset="0"/>
                <a:cs typeface="Gill Sans" charset="0"/>
              </a:rPr>
              <a:t> combine and reschedule those leftover resources from collective altruisms and jobs yield fractions of their resources without inflating their completion times. 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>
              <a:latin typeface="Gill Sans" charset="0"/>
              <a:ea typeface="Gill Sans" charset="0"/>
              <a:cs typeface="Gill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Gill Sans" charset="0"/>
                <a:ea typeface="Gill Sans" charset="0"/>
                <a:cs typeface="Gill Sans" charset="0"/>
              </a:rPr>
              <a:t>Deployments and large-scale simulations on benchmarks and production traces show that </a:t>
            </a:r>
            <a:r>
              <a:rPr kumimoji="1" lang="en-US" altLang="zh-CN" sz="2400" dirty="0" err="1" smtClean="0">
                <a:latin typeface="Gill Sans" charset="0"/>
                <a:ea typeface="Gill Sans" charset="0"/>
                <a:cs typeface="Gill Sans" charset="0"/>
              </a:rPr>
              <a:t>Carbyne</a:t>
            </a:r>
            <a:r>
              <a:rPr kumimoji="1" lang="en-US" altLang="zh-CN" sz="2400" dirty="0" smtClean="0">
                <a:latin typeface="Gill Sans" charset="0"/>
                <a:ea typeface="Gill Sans" charset="0"/>
                <a:cs typeface="Gill Sans" charset="0"/>
              </a:rPr>
              <a:t> closely approximates DRF in terms of performance isolation, while providing 1.26x better efficiency and 1.59x lower average completion time.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24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case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Single resource example with only CPU</a:t>
            </a:r>
          </a:p>
          <a:p>
            <a:pPr lvl="1"/>
            <a:r>
              <a:rPr lang="en-US" dirty="0" smtClean="0"/>
              <a:t>Total resource &lt;12 CPU&gt;</a:t>
            </a:r>
          </a:p>
          <a:p>
            <a:pPr lvl="1"/>
            <a:r>
              <a:rPr lang="en-US" dirty="0" smtClean="0"/>
              <a:t>User 1 demands &lt;2 CPU&gt; per task</a:t>
            </a:r>
          </a:p>
          <a:p>
            <a:pPr lvl="1"/>
            <a:r>
              <a:rPr lang="en-US" dirty="0" smtClean="0"/>
              <a:t>User 2 demands &lt;3 CPU&gt; per task</a:t>
            </a:r>
          </a:p>
          <a:p>
            <a:pPr lvl="1"/>
            <a:endParaRPr lang="en-US" dirty="0"/>
          </a:p>
          <a:p>
            <a:r>
              <a:rPr lang="en-US" dirty="0" smtClean="0"/>
              <a:t>Multiple resources example with CPU and memory</a:t>
            </a:r>
          </a:p>
          <a:p>
            <a:pPr lvl="1"/>
            <a:r>
              <a:rPr lang="en-US" dirty="0" smtClean="0"/>
              <a:t>Total resource &lt;9 CPU, 18 GB RAM&gt;</a:t>
            </a:r>
          </a:p>
          <a:p>
            <a:pPr lvl="1"/>
            <a:r>
              <a:rPr lang="en-US" dirty="0"/>
              <a:t>User 1 demands </a:t>
            </a:r>
            <a:r>
              <a:rPr lang="en-US" dirty="0" smtClean="0"/>
              <a:t>&lt;1 CPU, 2 GB&gt; </a:t>
            </a:r>
            <a:r>
              <a:rPr lang="en-US" dirty="0"/>
              <a:t>per task</a:t>
            </a:r>
          </a:p>
          <a:p>
            <a:pPr lvl="1"/>
            <a:r>
              <a:rPr lang="en-US" dirty="0"/>
              <a:t>User 2 demands &lt;3 </a:t>
            </a:r>
            <a:r>
              <a:rPr lang="en-US" dirty="0" smtClean="0"/>
              <a:t>CPU, 1 GB&gt; </a:t>
            </a:r>
            <a:r>
              <a:rPr lang="en-US" dirty="0"/>
              <a:t>per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53"/>
          <p:cNvGrpSpPr/>
          <p:nvPr/>
        </p:nvGrpSpPr>
        <p:grpSpPr>
          <a:xfrm>
            <a:off x="9821210" y="1454727"/>
            <a:ext cx="1280900" cy="2425015"/>
            <a:chOff x="7100545" y="1143000"/>
            <a:chExt cx="2043455" cy="2806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8062773" y="3610793"/>
              <a:ext cx="96322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0" dirty="0" smtClean="0">
                  <a:latin typeface="Verdana" pitchFamily="34" charset="0"/>
                  <a:ea typeface="ＭＳ Ｐゴシック" charset="0"/>
                  <a:cs typeface="Times New Roman"/>
                </a:rPr>
                <a:t>CPU</a:t>
              </a:r>
              <a:endParaRPr lang="en-US" sz="1600" b="0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8068750" y="2413472"/>
              <a:ext cx="963129" cy="1167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1154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b="0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100545" y="1143000"/>
              <a:ext cx="81619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0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7274473" y="2293555"/>
              <a:ext cx="64226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448397" y="3447061"/>
              <a:ext cx="46834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</p:grpSp>
      <p:grpSp>
        <p:nvGrpSpPr>
          <p:cNvPr id="22" name="Group 84"/>
          <p:cNvGrpSpPr/>
          <p:nvPr/>
        </p:nvGrpSpPr>
        <p:grpSpPr>
          <a:xfrm>
            <a:off x="9295744" y="3962153"/>
            <a:ext cx="2268184" cy="2508636"/>
            <a:chOff x="6628743" y="4075630"/>
            <a:chExt cx="2515257" cy="2852793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7293264" y="6543423"/>
              <a:ext cx="7224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0" dirty="0" smtClean="0">
                  <a:latin typeface="Verdana" pitchFamily="34" charset="0"/>
                  <a:ea typeface="ＭＳ Ｐゴシック" charset="0"/>
                  <a:cs typeface="Times New Roman"/>
                </a:rPr>
                <a:t>CPU</a:t>
              </a:r>
              <a:endParaRPr lang="en-US" sz="1600" b="0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6628743" y="4075630"/>
              <a:ext cx="61214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0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100%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6759189" y="5226185"/>
              <a:ext cx="48170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0" dirty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50%</a:t>
              </a: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6889632" y="6379691"/>
              <a:ext cx="3512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1600" b="0">
                  <a:solidFill>
                    <a:srgbClr val="292929"/>
                  </a:solidFill>
                  <a:latin typeface="Verdana" pitchFamily="34" charset="0"/>
                  <a:ea typeface="ＭＳ Ｐゴシック" charset="0"/>
                  <a:cs typeface="Times New Roman"/>
                </a:rPr>
                <a:t>0%</a:t>
              </a: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8153400" y="6543423"/>
              <a:ext cx="990600" cy="38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0" dirty="0" smtClean="0">
                  <a:latin typeface="Verdana" pitchFamily="34" charset="0"/>
                  <a:ea typeface="ＭＳ Ｐゴシック" charset="0"/>
                  <a:cs typeface="Times New Roman"/>
                </a:rPr>
                <a:t>RAM</a:t>
              </a:r>
              <a:endParaRPr lang="en-US" sz="1600" b="0" dirty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b="0">
                <a:latin typeface="Verdana" pitchFamily="34" charset="0"/>
                <a:ea typeface="ＭＳ Ｐゴシック" charset="0"/>
                <a:cs typeface="Times New Roman"/>
              </a:endParaRPr>
            </a:p>
          </p:txBody>
        </p:sp>
        <p:sp>
          <p:nvSpPr>
            <p:cNvPr id="44" name="TextBox 83"/>
            <p:cNvSpPr txBox="1"/>
            <p:nvPr/>
          </p:nvSpPr>
          <p:spPr>
            <a:xfrm>
              <a:off x="7347974" y="5029200"/>
              <a:ext cx="1643626" cy="73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b="0" dirty="0" smtClean="0"/>
                <a:t> ?      ?</a:t>
              </a:r>
              <a:endParaRPr lang="en-US" sz="36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are some desired allocation properties?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Sharing incentive</a:t>
            </a:r>
          </a:p>
          <a:p>
            <a:pPr marL="457200" lvl="1" indent="0">
              <a:buNone/>
            </a:pPr>
            <a:r>
              <a:rPr lang="en-US" dirty="0" smtClean="0"/>
              <a:t>Each user should be better of sharing the cluster, rather than exclusively using her own partition of the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Strategy-proof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User should not be able to benefit by lying about their resource demands.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Envy-freeness</a:t>
            </a:r>
          </a:p>
          <a:p>
            <a:pPr marL="457200" lvl="1" indent="0">
              <a:buNone/>
            </a:pPr>
            <a:r>
              <a:rPr lang="en-US" dirty="0" smtClean="0"/>
              <a:t>A user should not prefer the allocation of another user.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Pareto efficiency</a:t>
            </a:r>
          </a:p>
          <a:p>
            <a:pPr marL="457200" lvl="1" indent="0">
              <a:buNone/>
            </a:pPr>
            <a:r>
              <a:rPr lang="en-US" dirty="0" smtClean="0"/>
              <a:t>It should not be possible to </a:t>
            </a:r>
            <a:r>
              <a:rPr lang="en-US" dirty="0" smtClean="0"/>
              <a:t>increase </a:t>
            </a:r>
            <a:r>
              <a:rPr lang="en-US" dirty="0" smtClean="0"/>
              <a:t>the allocation of a user without decreasing the allocation of at least another user.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some </a:t>
            </a:r>
            <a:r>
              <a:rPr lang="en-US" sz="4000" dirty="0" smtClean="0"/>
              <a:t>desired </a:t>
            </a:r>
            <a:r>
              <a:rPr lang="en-US" sz="4000" dirty="0"/>
              <a:t>allocation properties?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Single resource </a:t>
            </a:r>
            <a:r>
              <a:rPr lang="en-US" dirty="0" smtClean="0"/>
              <a:t>fairness</a:t>
            </a:r>
          </a:p>
          <a:p>
            <a:pPr marL="457200" lvl="1" indent="0">
              <a:buNone/>
            </a:pPr>
            <a:r>
              <a:rPr lang="en-US" dirty="0" smtClean="0"/>
              <a:t>For a single resource, the solution should reduce to max-min fairness.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Bottleneck </a:t>
            </a:r>
            <a:r>
              <a:rPr lang="en-US" dirty="0" smtClean="0"/>
              <a:t>fairness</a:t>
            </a:r>
          </a:p>
          <a:p>
            <a:pPr marL="457200" lvl="1" indent="0">
              <a:buNone/>
            </a:pPr>
            <a:r>
              <a:rPr lang="en-US" dirty="0" smtClean="0"/>
              <a:t>If there is one resource that is percent-wise demanded most of by every user, then the solution should reduce to max-min fairness for that resource.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Population </a:t>
            </a:r>
            <a:r>
              <a:rPr lang="en-US" dirty="0" smtClean="0"/>
              <a:t>monotonicity</a:t>
            </a:r>
          </a:p>
          <a:p>
            <a:pPr marL="457200" lvl="1" indent="0">
              <a:buNone/>
            </a:pPr>
            <a:r>
              <a:rPr lang="en-US" dirty="0" smtClean="0"/>
              <a:t>When a user leaves the system and relinquishes her resources, none of the allocations of the remaining users should decrease.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Resource </a:t>
            </a:r>
            <a:r>
              <a:rPr lang="en-US" dirty="0" smtClean="0"/>
              <a:t>monotonicity</a:t>
            </a:r>
          </a:p>
          <a:p>
            <a:pPr marL="457200" lvl="1" indent="0">
              <a:buNone/>
            </a:pPr>
            <a:r>
              <a:rPr lang="en-US" dirty="0" smtClean="0"/>
              <a:t>If more resources are added to the system, none of the allocations of the existing users should decrease.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back to our problem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share multiple resources fairly to users who have heterogeneous demand?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W19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2194</Words>
  <Application>Microsoft Office PowerPoint</Application>
  <PresentationFormat>寬螢幕</PresentationFormat>
  <Paragraphs>534</Paragraphs>
  <Slides>53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3" baseType="lpstr">
      <vt:lpstr>DengXian</vt:lpstr>
      <vt:lpstr>Gill Sans</vt:lpstr>
      <vt:lpstr>Gill Sans Light</vt:lpstr>
      <vt:lpstr>ＭＳ Ｐゴシック</vt:lpstr>
      <vt:lpstr>Arial</vt:lpstr>
      <vt:lpstr>Calibri</vt:lpstr>
      <vt:lpstr>Cambria Math</vt:lpstr>
      <vt:lpstr>Times New Roman</vt:lpstr>
      <vt:lpstr>Verdana</vt:lpstr>
      <vt:lpstr>Office Theme</vt:lpstr>
      <vt:lpstr>Dominant Resource Fairness: Fair Allocation of Multiple Resource Types</vt:lpstr>
      <vt:lpstr>Outlines</vt:lpstr>
      <vt:lpstr>What is fair sharing?</vt:lpstr>
      <vt:lpstr>Properties of max-min fairness</vt:lpstr>
      <vt:lpstr>Is max-min fairness enough?</vt:lpstr>
      <vt:lpstr>Consider the case</vt:lpstr>
      <vt:lpstr>What are some desired allocation properties?</vt:lpstr>
      <vt:lpstr>What are some desired allocation properties?</vt:lpstr>
      <vt:lpstr>Get back to our problem</vt:lpstr>
      <vt:lpstr>Dominant Resource Fairness (DRF)</vt:lpstr>
      <vt:lpstr>Dominant Resource Fairness (DRF)</vt:lpstr>
      <vt:lpstr>Dominant Resource Fairness (DRF)</vt:lpstr>
      <vt:lpstr>DRF pseudo-code</vt:lpstr>
      <vt:lpstr>Dominant Resource Fairness (DRF)</vt:lpstr>
      <vt:lpstr>Online DRF Scheduler</vt:lpstr>
      <vt:lpstr>Are there alternate fair allocation policies ?</vt:lpstr>
      <vt:lpstr>Asset Fairness</vt:lpstr>
      <vt:lpstr>Asset Fairness</vt:lpstr>
      <vt:lpstr>Competitive Equilibrium from Equal Incomes (CEEI)</vt:lpstr>
      <vt:lpstr>Competitive Equilibrium from Equal Incomes (CEEI)</vt:lpstr>
      <vt:lpstr>Comparison with DRF</vt:lpstr>
      <vt:lpstr>Comparison between three policies</vt:lpstr>
      <vt:lpstr>Experiment – Dynamic Resource Sharing</vt:lpstr>
      <vt:lpstr>Experiment – DRF vs. Slot-based fair scheduling</vt:lpstr>
      <vt:lpstr>Experiment – DRF vs. Slot-based fair scheduling (k slots)</vt:lpstr>
      <vt:lpstr>Reduction in Job Completion Time DRF vs slots</vt:lpstr>
      <vt:lpstr>Conclusion</vt:lpstr>
      <vt:lpstr>Questions?</vt:lpstr>
      <vt:lpstr>Altruistic Scheduling in Multi-Resource Clusters  </vt:lpstr>
      <vt:lpstr>Modern cluster schedulers </vt:lpstr>
      <vt:lpstr>Three popular schedulers </vt:lpstr>
      <vt:lpstr> </vt:lpstr>
      <vt:lpstr>Two key characteristics </vt:lpstr>
      <vt:lpstr>A simple insight </vt:lpstr>
      <vt:lpstr>Illustration of Altruism </vt:lpstr>
      <vt:lpstr>Potential for Altruism</vt:lpstr>
      <vt:lpstr>Altruistic Multi-Resources Scheduling (Carbyne)</vt:lpstr>
      <vt:lpstr>Carbyne – Goals to satisfy</vt:lpstr>
      <vt:lpstr>Carbyne – Scheduling</vt:lpstr>
      <vt:lpstr>Step I – Increasing Leftover via Inter-Job Scheduling</vt:lpstr>
      <vt:lpstr>Step II – Determining Leftover for Individual Jobs</vt:lpstr>
      <vt:lpstr>Step III – Redistribution via Leftover Scheduling</vt:lpstr>
      <vt:lpstr>Carbyne – Performance in testbed experiments</vt:lpstr>
      <vt:lpstr>Carbyne – Performance in testbed experiments</vt:lpstr>
      <vt:lpstr>Carbyne – Performance in testbed experiments</vt:lpstr>
      <vt:lpstr>Carbyne – Source of Improvements</vt:lpstr>
      <vt:lpstr>Carbyne – Performance in trace-driven simulations </vt:lpstr>
      <vt:lpstr>Carbyne – Performance in trace-driven simulations </vt:lpstr>
      <vt:lpstr>Carbyne – Sensitivity Analysis</vt:lpstr>
      <vt:lpstr>Carbyne – Sensitivity Analysis</vt:lpstr>
      <vt:lpstr>Carbyne – Sensitivity Analysis</vt:lpstr>
      <vt:lpstr>Carbyne – Sensitivity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林哲佑</cp:lastModifiedBy>
  <cp:revision>55</cp:revision>
  <dcterms:created xsi:type="dcterms:W3CDTF">2015-12-27T15:42:19Z</dcterms:created>
  <dcterms:modified xsi:type="dcterms:W3CDTF">2019-02-04T16:57:49Z</dcterms:modified>
</cp:coreProperties>
</file>