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96" r:id="rId3"/>
    <p:sldId id="275" r:id="rId4"/>
    <p:sldId id="258" r:id="rId5"/>
    <p:sldId id="260" r:id="rId6"/>
    <p:sldId id="262" r:id="rId7"/>
    <p:sldId id="261" r:id="rId8"/>
    <p:sldId id="315" r:id="rId9"/>
    <p:sldId id="320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307" r:id="rId18"/>
    <p:sldId id="321" r:id="rId19"/>
    <p:sldId id="322" r:id="rId20"/>
    <p:sldId id="327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1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1/10/20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EECS 598 – W20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cr.sigcomm.org/online/files/p83-keshavA.pdf" TargetMode="External"/><Relationship Id="rId2" Type="http://schemas.openxmlformats.org/officeDocument/2006/relationships/hyperlink" Target="mailto:eecs598-bigdata-staff@umich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inf.ethz.ch/troscoe/pubs/review-writing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berkeley.edu/~pattrsn/talks/BadTalk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um/people/simonpj/papers/giving-a-talk/writing-a-paper-slides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rrMqnWsBRFfcr9s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sharaf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haraf/eecs5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rrMqnWsBRFfcr9s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598: Systems for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Mosharaf Chowdhury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 papers/articles across</a:t>
            </a:r>
          </a:p>
          <a:p>
            <a:pPr lvl="1"/>
            <a:r>
              <a:rPr lang="en-US" dirty="0"/>
              <a:t>Operating Systems venues like SOSP and OSDI</a:t>
            </a:r>
          </a:p>
          <a:p>
            <a:pPr lvl="1"/>
            <a:r>
              <a:rPr lang="en-US" dirty="0"/>
              <a:t>(Networked) Systems venues like NSDI and </a:t>
            </a:r>
            <a:r>
              <a:rPr lang="en-US" dirty="0" err="1"/>
              <a:t>EuroSys</a:t>
            </a:r>
            <a:endParaRPr lang="en-US" dirty="0"/>
          </a:p>
          <a:p>
            <a:pPr lvl="1"/>
            <a:r>
              <a:rPr lang="en-US" dirty="0"/>
              <a:t>Networking venues like SIGCOMM</a:t>
            </a:r>
          </a:p>
          <a:p>
            <a:pPr lvl="1"/>
            <a:r>
              <a:rPr lang="en-US" dirty="0"/>
              <a:t>Database venues like SIGMOD and VLDB</a:t>
            </a:r>
          </a:p>
          <a:p>
            <a:pPr lvl="1"/>
            <a:r>
              <a:rPr lang="en-US" dirty="0"/>
              <a:t>Traditional AI/ML venues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193575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paper-reading course</a:t>
            </a:r>
          </a:p>
          <a:p>
            <a:pPr lvl="1"/>
            <a:r>
              <a:rPr lang="en-US" dirty="0"/>
              <a:t>Paper summaries account for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20%</a:t>
            </a:r>
            <a:r>
              <a:rPr lang="en-US" dirty="0"/>
              <a:t> of the total grade</a:t>
            </a:r>
          </a:p>
          <a:p>
            <a:r>
              <a:rPr lang="en-US"/>
              <a:t>Roughly 1-2 summary per-group (assigned)</a:t>
            </a:r>
            <a:endParaRPr lang="en-US" dirty="0"/>
          </a:p>
          <a:p>
            <a:r>
              <a:rPr lang="en-US" dirty="0"/>
              <a:t>Each summary must follow the template and address the following</a:t>
            </a:r>
          </a:p>
          <a:p>
            <a:pPr lvl="1"/>
            <a:r>
              <a:rPr lang="en-US" dirty="0"/>
              <a:t>What is the problem and why is it important?</a:t>
            </a:r>
          </a:p>
          <a:p>
            <a:pPr lvl="1"/>
            <a:r>
              <a:rPr lang="en-US" dirty="0"/>
              <a:t>What is the hypothesis of the work?</a:t>
            </a:r>
          </a:p>
          <a:p>
            <a:pPr lvl="1"/>
            <a:r>
              <a:rPr lang="en-US" dirty="0"/>
              <a:t>What is the proposed solution, and what key insight guides their solution?</a:t>
            </a:r>
          </a:p>
          <a:p>
            <a:pPr lvl="1"/>
            <a:r>
              <a:rPr lang="en-US" dirty="0"/>
              <a:t>What is one (or more) drawback or limitation of the proposal, and how will you improve it?</a:t>
            </a:r>
          </a:p>
          <a:p>
            <a:r>
              <a:rPr lang="en-US" dirty="0"/>
              <a:t>Summary must include the gist of class 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124564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Reviews must be emailed to </a:t>
            </a:r>
            <a:r>
              <a:rPr lang="en-US" dirty="0">
                <a:hlinkClick r:id="rId2"/>
              </a:rPr>
              <a:t>eecs598-bigdata-staff@umich.edu</a:t>
            </a:r>
            <a:r>
              <a:rPr lang="en-US" dirty="0"/>
              <a:t> within 24 hours of class presentation</a:t>
            </a:r>
          </a:p>
          <a:p>
            <a:r>
              <a:rPr lang="en-US" dirty="0"/>
              <a:t>Delayed submission will receive NO CREDIT</a:t>
            </a:r>
          </a:p>
          <a:p>
            <a:pPr lvl="1"/>
            <a:r>
              <a:rPr lang="en-US" dirty="0"/>
              <a:t>There will be NO extensions</a:t>
            </a:r>
          </a:p>
          <a:p>
            <a:r>
              <a:rPr lang="en-US" dirty="0"/>
              <a:t>Read (if you haven’t already!)</a:t>
            </a:r>
          </a:p>
          <a:p>
            <a:pPr lvl="1"/>
            <a:r>
              <a:rPr lang="en-US" dirty="0">
                <a:hlinkClick r:id="rId3"/>
              </a:rPr>
              <a:t>How to Read a Paper</a:t>
            </a:r>
            <a:r>
              <a:rPr lang="en-US" dirty="0"/>
              <a:t> by S. Keshav</a:t>
            </a:r>
          </a:p>
          <a:p>
            <a:pPr lvl="1"/>
            <a:r>
              <a:rPr lang="en-US" dirty="0">
                <a:hlinkClick r:id="rId4"/>
              </a:rPr>
              <a:t>Writing Reviews for Systems Conferences</a:t>
            </a:r>
            <a:r>
              <a:rPr lang="en-US" dirty="0"/>
              <a:t> by Timothy Roscoe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125792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a seminar-style course</a:t>
            </a:r>
          </a:p>
          <a:p>
            <a:pPr lvl="1"/>
            <a:r>
              <a:rPr lang="en-US" dirty="0"/>
              <a:t>Each group must present at least one day (both the papers)</a:t>
            </a:r>
          </a:p>
          <a:p>
            <a:pPr lvl="1"/>
            <a:r>
              <a:rPr lang="en-US" dirty="0"/>
              <a:t>Paper presentation account for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20%</a:t>
            </a:r>
            <a:r>
              <a:rPr lang="en-US" dirty="0"/>
              <a:t> of the total grade</a:t>
            </a:r>
          </a:p>
          <a:p>
            <a:r>
              <a:rPr lang="en-US" dirty="0"/>
              <a:t>The entire class will be dedicated to the assigned paper(s)</a:t>
            </a:r>
          </a:p>
          <a:p>
            <a:pPr lvl="1"/>
            <a:r>
              <a:rPr lang="en-US" dirty="0"/>
              <a:t>Aim for 45-minute presentation without interruption</a:t>
            </a:r>
          </a:p>
          <a:p>
            <a:pPr lvl="1"/>
            <a:r>
              <a:rPr lang="en-US" dirty="0"/>
              <a:t>But there will be intermittent discussions</a:t>
            </a:r>
          </a:p>
          <a:p>
            <a:r>
              <a:rPr lang="en-US" dirty="0"/>
              <a:t>Lead the discussion</a:t>
            </a:r>
          </a:p>
          <a:p>
            <a:pPr lvl="1"/>
            <a:r>
              <a:rPr lang="en-US" dirty="0"/>
              <a:t>Go through the paper in details, along with its strengths and weaknesses</a:t>
            </a:r>
          </a:p>
          <a:p>
            <a:pPr lvl="1"/>
            <a:r>
              <a:rPr lang="en-US" dirty="0"/>
              <a:t>Include companion papers and other related papers</a:t>
            </a:r>
          </a:p>
          <a:p>
            <a:r>
              <a:rPr lang="en-US" dirty="0">
                <a:solidFill>
                  <a:srgbClr val="FF0000"/>
                </a:solidFill>
              </a:rPr>
              <a:t>The rest of the class</a:t>
            </a:r>
            <a:endParaRPr lang="en-US" dirty="0"/>
          </a:p>
          <a:p>
            <a:pPr lvl="1"/>
            <a:r>
              <a:rPr lang="en-US" dirty="0"/>
              <a:t>PARTICIPATE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104808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your slides to the instructor 24 hours before the class</a:t>
            </a:r>
          </a:p>
          <a:p>
            <a:pPr lvl="1"/>
            <a:r>
              <a:rPr lang="en-US" dirty="0"/>
              <a:t>Use the template on the course website</a:t>
            </a:r>
          </a:p>
          <a:p>
            <a:r>
              <a:rPr lang="en-US" dirty="0"/>
              <a:t>Prepare early</a:t>
            </a:r>
          </a:p>
          <a:p>
            <a:r>
              <a:rPr lang="en-US" dirty="0"/>
              <a:t>Practice a lot</a:t>
            </a:r>
          </a:p>
          <a:p>
            <a:r>
              <a:rPr lang="en-US" dirty="0"/>
              <a:t>Also, read</a:t>
            </a:r>
          </a:p>
          <a:p>
            <a:pPr lvl="1"/>
            <a:r>
              <a:rPr lang="en-US" dirty="0">
                <a:hlinkClick r:id="rId2"/>
              </a:rPr>
              <a:t>How to Give a Bad Talk</a:t>
            </a:r>
            <a:r>
              <a:rPr lang="en-US" dirty="0"/>
              <a:t>, by David A. Patterson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113086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all lectures</a:t>
            </a:r>
          </a:p>
          <a:p>
            <a:pPr lvl="1"/>
            <a:r>
              <a:rPr lang="en-US" dirty="0"/>
              <a:t>Can miss at most two with legitimate reasons</a:t>
            </a:r>
          </a:p>
          <a:p>
            <a:r>
              <a:rPr lang="en-US" dirty="0"/>
              <a:t>Read all the papers and participate</a:t>
            </a:r>
          </a:p>
          <a:p>
            <a:pPr lvl="1"/>
            <a:r>
              <a:rPr lang="en-US" dirty="0"/>
              <a:t>Ask questions!</a:t>
            </a:r>
          </a:p>
          <a:p>
            <a:r>
              <a:rPr lang="en-US" dirty="0"/>
              <a:t>Piazza participation</a:t>
            </a:r>
          </a:p>
          <a:p>
            <a:pPr lvl="1"/>
            <a:r>
              <a:rPr lang="en-US" dirty="0"/>
              <a:t>Group in charge of summary should start the discussion on piazza</a:t>
            </a:r>
          </a:p>
          <a:p>
            <a:pPr lvl="1"/>
            <a:r>
              <a:rPr lang="en-US" dirty="0"/>
              <a:t>Rest: participate!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39729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extensions</a:t>
            </a:r>
          </a:p>
          <a:p>
            <a:r>
              <a:rPr lang="en-US" dirty="0"/>
              <a:t>Slides will be posted after the class</a:t>
            </a:r>
          </a:p>
          <a:p>
            <a:pPr lvl="1"/>
            <a:r>
              <a:rPr lang="en-US" dirty="0"/>
              <a:t>Everyone must come to class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after</a:t>
            </a:r>
            <a:r>
              <a:rPr lang="en-US" dirty="0"/>
              <a:t> reading the mandatory papers of the 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9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Administrivia</a:t>
            </a:r>
          </a:p>
          <a:p>
            <a:r>
              <a:rPr lang="en-US" dirty="0"/>
              <a:t>Topics we will and won’t cover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7347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Background (4)</a:t>
            </a:r>
          </a:p>
          <a:p>
            <a:r>
              <a:rPr lang="en-US" dirty="0"/>
              <a:t>Frameworks (4)</a:t>
            </a:r>
          </a:p>
          <a:p>
            <a:r>
              <a:rPr lang="en-US" dirty="0"/>
              <a:t>Distributed and Federated Learning (6)</a:t>
            </a:r>
          </a:p>
          <a:p>
            <a:r>
              <a:rPr lang="en-US" dirty="0"/>
              <a:t>Runtime and Compiler Optimizations (4)	</a:t>
            </a:r>
          </a:p>
          <a:p>
            <a:r>
              <a:rPr lang="en-US" dirty="0"/>
              <a:t>Serving Systems and Inference (4)</a:t>
            </a:r>
          </a:p>
          <a:p>
            <a:r>
              <a:rPr lang="en-US" dirty="0"/>
              <a:t>Hyperparameter Tuning (2)</a:t>
            </a:r>
          </a:p>
          <a:p>
            <a:r>
              <a:rPr lang="en-US" dirty="0"/>
              <a:t>Testing, Verification, Security, and Privacy (4)</a:t>
            </a:r>
          </a:p>
          <a:p>
            <a:r>
              <a:rPr lang="en-US" dirty="0"/>
              <a:t>ML Systems in Practice (4)</a:t>
            </a:r>
          </a:p>
          <a:p>
            <a:r>
              <a:rPr lang="en-US" dirty="0"/>
              <a:t>Scheduling and Resource Management (4)</a:t>
            </a:r>
          </a:p>
          <a:p>
            <a:r>
              <a:rPr lang="en-US" dirty="0"/>
              <a:t>Emerging Hardware (2)</a:t>
            </a:r>
          </a:p>
          <a:p>
            <a:r>
              <a:rPr lang="en-US" dirty="0"/>
              <a:t>ML for Systems (2)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Topics we will and won’t cover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210274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Administrivia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Topics we will and won’t cover</a:t>
            </a:r>
          </a:p>
          <a:p>
            <a:r>
              <a:rPr lang="en-US" dirty="0"/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873666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research-oriented course!</a:t>
            </a:r>
          </a:p>
          <a:p>
            <a:pPr lvl="1"/>
            <a:r>
              <a:rPr lang="en-US" dirty="0"/>
              <a:t>The final project accounts for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50%</a:t>
            </a:r>
            <a:r>
              <a:rPr lang="en-US" dirty="0"/>
              <a:t> of total grades</a:t>
            </a:r>
          </a:p>
          <a:p>
            <a:r>
              <a:rPr lang="en-US" dirty="0"/>
              <a:t>What can and cannot be a project?</a:t>
            </a:r>
          </a:p>
          <a:p>
            <a:pPr lvl="1"/>
            <a:r>
              <a:rPr lang="en-US" dirty="0"/>
              <a:t>Just surveys are not allowed. In fact, each project must include a survey of related work and background as part of the mid-semester checkpoint</a:t>
            </a:r>
          </a:p>
          <a:p>
            <a:pPr lvl="1"/>
            <a:r>
              <a:rPr lang="en-US" dirty="0"/>
              <a:t>An ideal project should answer the questions you asked during paper reviews and points you cared about for presentations</a:t>
            </a:r>
          </a:p>
          <a:p>
            <a:pPr lvl="1"/>
            <a:r>
              <a:rPr lang="en-US" dirty="0"/>
              <a:t>Measurements of new environments or of existing solutions on new environments are acceptable upon 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377565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problem and motivate why this is worth solving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Survey background and related work to get a sense of your (friendly!) competition</a:t>
            </a:r>
          </a:p>
          <a:p>
            <a:pPr lvl="1"/>
            <a:r>
              <a:rPr lang="en-US" dirty="0"/>
              <a:t>Might require you to go back to the first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Form/update your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your hypothesis</a:t>
            </a:r>
          </a:p>
          <a:p>
            <a:pPr lvl="1"/>
            <a:r>
              <a:rPr lang="en-US" dirty="0"/>
              <a:t>Go back to 3 until you are happy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findings on poster and in writing</a:t>
            </a:r>
          </a:p>
          <a:p>
            <a:pPr lvl="1"/>
            <a:r>
              <a:rPr lang="en-US" dirty="0"/>
              <a:t>Discuss known limitations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207150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489931"/>
              </p:ext>
            </p:extLst>
          </p:nvPr>
        </p:nvGraphicFramePr>
        <p:xfrm>
          <a:off x="838200" y="1874679"/>
          <a:ext cx="10515600" cy="4297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01/20/20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Form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Find 3 like-minded students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01/31/20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Draft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Send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your proposal by email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02/14/20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Finalize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After a back-and-forth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discussions with the instructor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03/09/20</a:t>
                      </a:r>
                    </a:p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03/11/20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Mid-Semester Checkpoint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Define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and motivate a problem, s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urvey related work, and form initial hypothesis and idea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TBD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In-Class or Poster Presentations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Present your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04/21/20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Research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Submit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 report like the papers you read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78827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pages including references that </a:t>
            </a:r>
            <a:r>
              <a:rPr lang="en-US" i="1" dirty="0"/>
              <a:t>ideally</a:t>
            </a:r>
            <a:r>
              <a:rPr lang="en-US" dirty="0"/>
              <a:t> includes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 to solve?</a:t>
            </a:r>
          </a:p>
          <a:p>
            <a:pPr lvl="1"/>
            <a:r>
              <a:rPr lang="en-US" dirty="0"/>
              <a:t>Any initial thoughts on what you want to do?</a:t>
            </a:r>
          </a:p>
          <a:p>
            <a:pPr lvl="1"/>
            <a:r>
              <a:rPr lang="en-US" dirty="0"/>
              <a:t>How would you evaluate your solution?</a:t>
            </a:r>
          </a:p>
          <a:p>
            <a:r>
              <a:rPr lang="en-US" dirty="0"/>
              <a:t>Include team members</a:t>
            </a:r>
          </a:p>
          <a:p>
            <a:pPr lvl="1"/>
            <a:r>
              <a:rPr lang="en-US" dirty="0"/>
              <a:t>Meaning, form a group ASAP</a:t>
            </a:r>
          </a:p>
          <a:p>
            <a:r>
              <a:rPr lang="en-US" dirty="0"/>
              <a:t>Schedule via email a 15-minute meeting to discuss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65797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pages including references that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 to solve?</a:t>
            </a:r>
          </a:p>
          <a:p>
            <a:pPr lvl="1"/>
            <a:r>
              <a:rPr lang="en-US" dirty="0"/>
              <a:t>Any initial thoughts on what you want to do?</a:t>
            </a:r>
          </a:p>
          <a:p>
            <a:pPr lvl="1"/>
            <a:r>
              <a:rPr lang="en-US" dirty="0"/>
              <a:t>How would you evaluate your solution?</a:t>
            </a:r>
          </a:p>
          <a:p>
            <a:r>
              <a:rPr lang="en-US" dirty="0"/>
              <a:t>Approved by the instructor and agreed upon by you</a:t>
            </a:r>
          </a:p>
          <a:p>
            <a:pPr lvl="1"/>
            <a:r>
              <a:rPr lang="en-US" dirty="0"/>
              <a:t>Forms the basis of expectation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1243720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Mid-Semester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up to 4-page write-up on background, related work, current hypothesis,  and progress</a:t>
            </a:r>
          </a:p>
          <a:p>
            <a:r>
              <a:rPr lang="en-US" dirty="0"/>
              <a:t>In-class short presentation over two days</a:t>
            </a:r>
          </a:p>
          <a:p>
            <a:pPr lvl="1"/>
            <a:r>
              <a:rPr lang="en-US" dirty="0"/>
              <a:t>This is to make sure you are making progress</a:t>
            </a:r>
          </a:p>
          <a:p>
            <a:r>
              <a:rPr lang="en-US" dirty="0"/>
              <a:t>Must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important?</a:t>
            </a:r>
          </a:p>
          <a:p>
            <a:pPr lvl="1"/>
            <a:r>
              <a:rPr lang="en-US" dirty="0"/>
              <a:t>What are the most related work?</a:t>
            </a:r>
          </a:p>
          <a:p>
            <a:pPr lvl="1"/>
            <a:r>
              <a:rPr lang="en-US" dirty="0"/>
              <a:t>What’s your hypothesis so far?</a:t>
            </a:r>
          </a:p>
          <a:p>
            <a:pPr lvl="1"/>
            <a:r>
              <a:rPr lang="en-US" dirty="0"/>
              <a:t>How are/will you evaluate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1755787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 and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  <a:p>
            <a:pPr lvl="1"/>
            <a:r>
              <a:rPr lang="en-US" dirty="0"/>
              <a:t>The key part</a:t>
            </a:r>
          </a:p>
          <a:p>
            <a:pPr lvl="1"/>
            <a:r>
              <a:rPr lang="en-US" dirty="0"/>
              <a:t>Should be written like the papers you’ve read</a:t>
            </a:r>
          </a:p>
          <a:p>
            <a:pPr lvl="1"/>
            <a:r>
              <a:rPr lang="en-US" dirty="0"/>
              <a:t>As if you’d submit it to a workshop with ~3 more months of work or to a conference after ~6 more months of work</a:t>
            </a:r>
          </a:p>
          <a:p>
            <a:pPr lvl="1"/>
            <a:r>
              <a:rPr lang="en-US" dirty="0">
                <a:hlinkClick r:id="rId2"/>
              </a:rPr>
              <a:t>How to Write a Great Research Paper</a:t>
            </a:r>
            <a:r>
              <a:rPr lang="en-US" dirty="0"/>
              <a:t> by Simon Peyton Jones</a:t>
            </a:r>
          </a:p>
          <a:p>
            <a:r>
              <a:rPr lang="en-US" dirty="0"/>
              <a:t>Extended from the mid-semester checkpoint </a:t>
            </a:r>
            <a:r>
              <a:rPr lang="en-US" dirty="0" err="1"/>
              <a:t>writeup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955820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(Highlight the importance and give intuition of solution)</a:t>
            </a:r>
          </a:p>
          <a:p>
            <a:r>
              <a:rPr lang="en-US" dirty="0">
                <a:solidFill>
                  <a:srgbClr val="FF0000"/>
                </a:solidFill>
              </a:rPr>
              <a:t>Motivation</a:t>
            </a:r>
            <a:r>
              <a:rPr lang="en-US" dirty="0"/>
              <a:t>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(Use data and simple examples)</a:t>
            </a:r>
          </a:p>
          <a:p>
            <a:r>
              <a:rPr lang="en-US" dirty="0"/>
              <a:t>Overview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 (Summarize your overall solution so that readers can follow later)</a:t>
            </a:r>
          </a:p>
          <a:p>
            <a:r>
              <a:rPr lang="en-US" dirty="0">
                <a:solidFill>
                  <a:srgbClr val="FF0000"/>
                </a:solidFill>
              </a:rPr>
              <a:t>Core Idea</a:t>
            </a:r>
            <a:r>
              <a:rPr lang="en-US" dirty="0"/>
              <a:t>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(Main contribution w/ challenges and how you address them)</a:t>
            </a:r>
            <a:endParaRPr lang="en-US" dirty="0"/>
          </a:p>
          <a:p>
            <a:r>
              <a:rPr lang="en-US" dirty="0"/>
              <a:t>Implementation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(Discuss non-obvious parts of your implementation)</a:t>
            </a:r>
          </a:p>
          <a:p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(Convince readers that it works and when it fails)</a:t>
            </a:r>
          </a:p>
          <a:p>
            <a:r>
              <a:rPr lang="en-US" dirty="0">
                <a:solidFill>
                  <a:srgbClr val="FF0000"/>
                </a:solidFill>
              </a:rPr>
              <a:t>Related Work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(Let readers know that you know your competition!)</a:t>
            </a:r>
          </a:p>
          <a:p>
            <a:r>
              <a:rPr lang="en-US" dirty="0"/>
              <a:t>Discussion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(Know your limitations and possible workarounds)</a:t>
            </a:r>
          </a:p>
          <a:p>
            <a:r>
              <a:rPr lang="en-US" dirty="0"/>
              <a:t>Conclusion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(Summarize and point out future work)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1289850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assigned papers</a:t>
            </a:r>
          </a:p>
          <a:p>
            <a:pPr lvl="1"/>
            <a:r>
              <a:rPr lang="en-US" dirty="0"/>
              <a:t>Including today’s short reads mentioned in this presentation</a:t>
            </a:r>
          </a:p>
          <a:p>
            <a:endParaRPr lang="en-US" dirty="0"/>
          </a:p>
          <a:p>
            <a:r>
              <a:rPr lang="en-US" dirty="0"/>
              <a:t>Form groups of 3 and fill out </a:t>
            </a:r>
            <a:r>
              <a:rPr lang="en-US" dirty="0">
                <a:hlinkClick r:id="rId2"/>
              </a:rPr>
              <a:t>https://forms.gle/YrrMqnWsBRFfcr9s8</a:t>
            </a:r>
            <a:r>
              <a:rPr lang="en-US" dirty="0"/>
              <a:t> by </a:t>
            </a:r>
            <a:r>
              <a:rPr lang="en-US" i="1" dirty="0">
                <a:solidFill>
                  <a:srgbClr val="FF0000"/>
                </a:solidFill>
              </a:rPr>
              <a:t>Jan 20</a:t>
            </a:r>
          </a:p>
          <a:p>
            <a:pPr lvl="1"/>
            <a:r>
              <a:rPr lang="en-US" dirty="0"/>
              <a:t>This includes track and paper preference for your group</a:t>
            </a:r>
          </a:p>
          <a:p>
            <a:pPr lvl="1"/>
            <a:r>
              <a:rPr lang="en-US" dirty="0"/>
              <a:t>Try to decide if you’ll drop,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before</a:t>
            </a:r>
            <a:r>
              <a:rPr lang="en-US" dirty="0"/>
              <a:t> you fill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Mosharaf Chowdhury</a:t>
            </a:r>
          </a:p>
          <a:p>
            <a:pPr lvl="1"/>
            <a:r>
              <a:rPr lang="en-US" dirty="0"/>
              <a:t>Assistant Professor</a:t>
            </a:r>
          </a:p>
          <a:p>
            <a:pPr lvl="1"/>
            <a:r>
              <a:rPr lang="en-US" dirty="0"/>
              <a:t>Ph.D. from UC Berkeley in 2015</a:t>
            </a:r>
          </a:p>
          <a:p>
            <a:pPr lvl="1"/>
            <a:r>
              <a:rPr lang="en-US" dirty="0">
                <a:hlinkClick r:id="rId2"/>
              </a:rPr>
              <a:t>http://www.mosharaf.com/</a:t>
            </a:r>
            <a:endParaRPr lang="en-US" dirty="0"/>
          </a:p>
          <a:p>
            <a:r>
              <a:rPr lang="en-US" dirty="0"/>
              <a:t>Research interests span</a:t>
            </a:r>
          </a:p>
          <a:p>
            <a:pPr lvl="1"/>
            <a:r>
              <a:rPr lang="en-US" dirty="0"/>
              <a:t>Networked systems and networking in the context of big data applications, cloud computing infrastructure, and systems for AI</a:t>
            </a:r>
          </a:p>
          <a:p>
            <a:pPr lvl="1"/>
            <a:r>
              <a:rPr lang="en-US" dirty="0"/>
              <a:t>The core tenet being “application-infrastructure symbiosis”</a:t>
            </a:r>
          </a:p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Appointment-only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Waitlist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today: </a:t>
            </a:r>
            <a:r>
              <a:rPr lang="en-US" dirty="0">
                <a:solidFill>
                  <a:srgbClr val="FF0000"/>
                </a:solidFill>
              </a:rPr>
              <a:t>56</a:t>
            </a:r>
            <a:r>
              <a:rPr lang="en-US" dirty="0"/>
              <a:t> registered or w/ override, </a:t>
            </a:r>
            <a:r>
              <a:rPr lang="en-US" dirty="0">
                <a:solidFill>
                  <a:srgbClr val="FF0000"/>
                </a:solidFill>
              </a:rPr>
              <a:t>29 </a:t>
            </a:r>
            <a:r>
              <a:rPr lang="en-US" dirty="0"/>
              <a:t>on waitlist w/o override</a:t>
            </a:r>
          </a:p>
          <a:p>
            <a:r>
              <a:rPr lang="en-US" dirty="0"/>
              <a:t>Waitlist priority: CS PhD, CS Master’s, Other PhD, the rest</a:t>
            </a:r>
          </a:p>
          <a:p>
            <a:pPr lvl="1"/>
            <a:r>
              <a:rPr lang="en-US" dirty="0"/>
              <a:t>Others should check with the instructor</a:t>
            </a:r>
          </a:p>
          <a:p>
            <a:pPr lvl="1"/>
            <a:r>
              <a:rPr lang="en-US" dirty="0"/>
              <a:t>Typically, not advisable for undergrads</a:t>
            </a:r>
          </a:p>
          <a:p>
            <a:r>
              <a:rPr lang="en-US" dirty="0"/>
              <a:t>If you are not planning to take the class,</a:t>
            </a:r>
            <a:r>
              <a:rPr lang="en-US" dirty="0">
                <a:solidFill>
                  <a:srgbClr val="FF0000"/>
                </a:solidFill>
              </a:rPr>
              <a:t> drop ASAP</a:t>
            </a:r>
          </a:p>
          <a:p>
            <a:pPr lvl="1"/>
            <a:r>
              <a:rPr lang="en-US" dirty="0"/>
              <a:t>Existing overrides that have not converted will be dropped at midnight today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5621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Webpage: </a:t>
            </a:r>
            <a:r>
              <a:rPr lang="en-US" dirty="0">
                <a:hlinkClick r:id="rId2"/>
              </a:rPr>
              <a:t>https://github.com/mosharaf/eecs598</a:t>
            </a:r>
            <a:endParaRPr lang="en-US" dirty="0"/>
          </a:p>
          <a:p>
            <a:r>
              <a:rPr lang="en-US" dirty="0"/>
              <a:t>Meetings</a:t>
            </a:r>
          </a:p>
          <a:p>
            <a:pPr lvl="1"/>
            <a:r>
              <a:rPr lang="en-US" dirty="0"/>
              <a:t>12PM – 1:30 PM at </a:t>
            </a:r>
            <a:r>
              <a:rPr lang="pl-PL" dirty="0"/>
              <a:t>3150 DOW </a:t>
            </a:r>
            <a:r>
              <a:rPr lang="en-US" dirty="0"/>
              <a:t>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Mon/Wed</a:t>
            </a:r>
            <a:r>
              <a:rPr lang="en-US" dirty="0"/>
              <a:t> for lectures and discussions)</a:t>
            </a:r>
          </a:p>
          <a:p>
            <a:pPr lvl="1"/>
            <a:r>
              <a:rPr lang="en-US" dirty="0"/>
              <a:t>12PM – 1:30PM at 1200 EECS 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Fri</a:t>
            </a:r>
            <a:r>
              <a:rPr lang="en-US" dirty="0"/>
              <a:t> for makeups and projects)</a:t>
            </a:r>
          </a:p>
          <a:p>
            <a:r>
              <a:rPr lang="en-US" dirty="0"/>
              <a:t>Pay attention to the online announcements and schedule</a:t>
            </a:r>
          </a:p>
          <a:p>
            <a:pPr lvl="1"/>
            <a:r>
              <a:rPr lang="en-US" dirty="0"/>
              <a:t>On average, two meetings per week</a:t>
            </a:r>
          </a:p>
          <a:p>
            <a:pPr lvl="1"/>
            <a:r>
              <a:rPr lang="en-US" dirty="0"/>
              <a:t>Friday makeups will be added on a need-to-add basis (there are already a couple on schedule)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184670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EECS 482 / 484 / 489 / 491</a:t>
            </a:r>
          </a:p>
          <a:p>
            <a:pPr lvl="1"/>
            <a:r>
              <a:rPr lang="en-US" dirty="0"/>
              <a:t>Equivalent courses are acceptable as well</a:t>
            </a:r>
          </a:p>
          <a:p>
            <a:r>
              <a:rPr lang="en-US" dirty="0"/>
              <a:t>Good programming skills</a:t>
            </a:r>
          </a:p>
          <a:p>
            <a:pPr lvl="1"/>
            <a:r>
              <a:rPr lang="en-US" dirty="0"/>
              <a:t>Build substantial systems for course project</a:t>
            </a:r>
          </a:p>
          <a:p>
            <a:r>
              <a:rPr lang="en-US" dirty="0"/>
              <a:t>Raise hands if you</a:t>
            </a:r>
          </a:p>
          <a:p>
            <a:pPr lvl="1"/>
            <a:r>
              <a:rPr lang="en-US" dirty="0"/>
              <a:t>Have taken a grad-level systems (e.g., OS, networking) course before</a:t>
            </a:r>
          </a:p>
          <a:p>
            <a:pPr lvl="1"/>
            <a:r>
              <a:rPr lang="en-US" dirty="0"/>
              <a:t>Have worked on large systems-building project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205239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782445"/>
              </p:ext>
            </p:extLst>
          </p:nvPr>
        </p:nvGraphicFramePr>
        <p:xfrm>
          <a:off x="838200" y="2501900"/>
          <a:ext cx="105156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Research Project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</p:spTree>
    <p:extLst>
      <p:ext uri="{BB962C8B-B14F-4D97-AF65-F5344CB8AC3E}">
        <p14:creationId xmlns:p14="http://schemas.microsoft.com/office/powerpoint/2010/main" val="191035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Group-Based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activities will be done in groups </a:t>
            </a:r>
            <a:r>
              <a:rPr lang="en-US" dirty="0">
                <a:solidFill>
                  <a:srgbClr val="FF0000"/>
                </a:solidFill>
              </a:rPr>
              <a:t>except</a:t>
            </a:r>
            <a:r>
              <a:rPr lang="en-US" dirty="0"/>
              <a:t> for participation</a:t>
            </a:r>
          </a:p>
          <a:p>
            <a:pPr lvl="1"/>
            <a:r>
              <a:rPr lang="en-US" dirty="0"/>
              <a:t>Paper presentation</a:t>
            </a:r>
          </a:p>
          <a:p>
            <a:pPr lvl="1"/>
            <a:r>
              <a:rPr lang="en-US" dirty="0"/>
              <a:t>Paper summary</a:t>
            </a:r>
          </a:p>
          <a:p>
            <a:pPr lvl="1"/>
            <a:r>
              <a:rPr lang="en-US" dirty="0"/>
              <a:t>Research projects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Groups ASAP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at </a:t>
            </a:r>
            <a:r>
              <a:rPr lang="en-US" dirty="0">
                <a:hlinkClick r:id="rId2"/>
              </a:rPr>
              <a:t>https://forms.gle/YrrMqnWsBRFfcr9s8</a:t>
            </a:r>
            <a:endParaRPr lang="en-US" dirty="0"/>
          </a:p>
          <a:p>
            <a:pPr lvl="1"/>
            <a:r>
              <a:rPr lang="en-US" dirty="0"/>
              <a:t>By January 20 the latest</a:t>
            </a:r>
          </a:p>
          <a:p>
            <a:pPr lvl="1"/>
            <a:r>
              <a:rPr lang="en-US" dirty="0"/>
              <a:t>Use piazza to find group members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1579</Words>
  <Application>Microsoft Macintosh PowerPoint</Application>
  <PresentationFormat>Widescreen</PresentationFormat>
  <Paragraphs>314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Gill Sans</vt:lpstr>
      <vt:lpstr>Gill Sans Light</vt:lpstr>
      <vt:lpstr>Office Theme</vt:lpstr>
      <vt:lpstr>EECS 598: Systems for AI</vt:lpstr>
      <vt:lpstr>Today’s Agenda</vt:lpstr>
      <vt:lpstr>About the Instructor</vt:lpstr>
      <vt:lpstr>Waitlist Status</vt:lpstr>
      <vt:lpstr>Course Schedule</vt:lpstr>
      <vt:lpstr>Prerequisites</vt:lpstr>
      <vt:lpstr>Course Requirements</vt:lpstr>
      <vt:lpstr>Group-Based Work</vt:lpstr>
      <vt:lpstr>Form Groups ASAP</vt:lpstr>
      <vt:lpstr>Readings</vt:lpstr>
      <vt:lpstr>Paper Summaries</vt:lpstr>
      <vt:lpstr>Paper Summaries</vt:lpstr>
      <vt:lpstr>Paper Presentation</vt:lpstr>
      <vt:lpstr>Paper Presentation</vt:lpstr>
      <vt:lpstr>Participation</vt:lpstr>
      <vt:lpstr>In general,</vt:lpstr>
      <vt:lpstr>Break!</vt:lpstr>
      <vt:lpstr>Today’s Agenda</vt:lpstr>
      <vt:lpstr>Topics</vt:lpstr>
      <vt:lpstr>Today’s Agenda</vt:lpstr>
      <vt:lpstr>Projects</vt:lpstr>
      <vt:lpstr>How to Approach it?</vt:lpstr>
      <vt:lpstr>Milestones</vt:lpstr>
      <vt:lpstr>Draft Proposal</vt:lpstr>
      <vt:lpstr>Finalized Proposal</vt:lpstr>
      <vt:lpstr>Mid-Semester Checkpoint</vt:lpstr>
      <vt:lpstr>Final Presentation and Paper</vt:lpstr>
      <vt:lpstr>Rough Outline </vt:lpstr>
      <vt:lpstr>Next Class…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Chowdhury, N M Mosharaf</cp:lastModifiedBy>
  <cp:revision>393</cp:revision>
  <dcterms:created xsi:type="dcterms:W3CDTF">2015-12-27T15:42:19Z</dcterms:created>
  <dcterms:modified xsi:type="dcterms:W3CDTF">2020-01-11T13:44:49Z</dcterms:modified>
</cp:coreProperties>
</file>