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81" r:id="rId3"/>
    <p:sldId id="280" r:id="rId4"/>
    <p:sldId id="282" r:id="rId5"/>
    <p:sldId id="283" r:id="rId6"/>
    <p:sldId id="284" r:id="rId7"/>
    <p:sldId id="285" r:id="rId8"/>
    <p:sldId id="286" r:id="rId9"/>
    <p:sldId id="287" r:id="rId10"/>
    <p:sldId id="288" r:id="rId11"/>
    <p:sldId id="298" r:id="rId12"/>
    <p:sldId id="289" r:id="rId13"/>
    <p:sldId id="291" r:id="rId14"/>
    <p:sldId id="290" r:id="rId15"/>
    <p:sldId id="292" r:id="rId16"/>
    <p:sldId id="293" r:id="rId17"/>
    <p:sldId id="294" r:id="rId18"/>
    <p:sldId id="295" r:id="rId19"/>
    <p:sldId id="296" r:id="rId20"/>
    <p:sldId id="297" r:id="rId21"/>
    <p:sldId id="299" r:id="rId22"/>
    <p:sldId id="258" r:id="rId23"/>
    <p:sldId id="259" r:id="rId24"/>
    <p:sldId id="257"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75135"/>
  </p:normalViewPr>
  <p:slideViewPr>
    <p:cSldViewPr snapToGrid="0" snapToObjects="1">
      <p:cViewPr varScale="1">
        <p:scale>
          <a:sx n="64" d="100"/>
          <a:sy n="64" d="100"/>
        </p:scale>
        <p:origin x="1397" y="67"/>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3/23/2020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2498304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Figure 8(a) shows the fractions of epochs required to reach the lowest loss across all passed jobs. From the figure we see that around 80% of passed jobs require all the epochs executed to reach the lowest loss. We repeat this study for killed jobs and see a similar pattern as shown in Figure 8(b). However we also see that a majority of jobs improve the loss marginally using a large fraction of epochs. In particular, Figure 8(a) shows the fraction of epochs required to reach within 0.1% of the lowest loss across all passed jobs. Around 75% of jobs reach within 0.1% of the lowest loss using only 40% of the epochs. Again, a similar pattern is shown for killed jobs in Figure 8(b). While we do not present data from user surveys, this suggests that machine learning practitioners can early terminate jobs to save use of GPU times considerably when the loss change is less than a particular threshold in successive epochs. Essentially, we look into much resources are used to improve 0.1% of convergence accuracy in terms of the fraction of GPU times for each job. In our workload, this accounts for 62% and 56% on average for passed jobs and killed jobs, respectively</a:t>
            </a:r>
          </a:p>
        </p:txBody>
      </p:sp>
      <p:sp>
        <p:nvSpPr>
          <p:cNvPr id="4" name="Slide Number Placeholder 3"/>
          <p:cNvSpPr>
            <a:spLocks noGrp="1"/>
          </p:cNvSpPr>
          <p:nvPr>
            <p:ph type="sldNum" sz="quarter" idx="5"/>
          </p:nvPr>
        </p:nvSpPr>
        <p:spPr/>
        <p:txBody>
          <a:bodyPr/>
          <a:lstStyle/>
          <a:p>
            <a:fld id="{862DBF5F-E884-8D4B-8536-498293E3FBD0}" type="slidenum">
              <a:rPr lang="en-US" smtClean="0"/>
              <a:t>12</a:t>
            </a:fld>
            <a:endParaRPr lang="en-US"/>
          </a:p>
        </p:txBody>
      </p:sp>
    </p:spTree>
    <p:extLst>
      <p:ext uri="{BB962C8B-B14F-4D97-AF65-F5344CB8AC3E}">
        <p14:creationId xmlns:p14="http://schemas.microsoft.com/office/powerpoint/2010/main" val="1682572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Failures incurred by user errors, such as configuration/syntax/semantic errors in program and script, are dominant. These failures are very prevalent across our top-8 failure reasons. As explained, CPU out of memory is the most frequent with its failures significantly concentrated on a few users. Other frequent failures such as incorrect inputs and semantic error are more spread out across different users. </a:t>
            </a:r>
          </a:p>
          <a:p>
            <a:endParaRPr lang="en-US" dirty="0"/>
          </a:p>
          <a:p>
            <a:r>
              <a:rPr lang="en-US" dirty="0"/>
              <a:t>Many failures of training jobs happen quickly, for example within 10 mins. This is mostly the case for failures driven by users in syntax, semantic, and configuration errors, which we can also infer from low 50P RTFs in the corresponding failure reasons. Note that most of those failures are deterministic and are caught when the runtime begins to execute the program. One of exceptions that is noteworthy is failure corresponding to inconsistent/corrupted input data. We can only detect this at the moment we actually read the erroneous data and attempt to parse it. This is the primary reason for having high 95P in incorrect inputs.</a:t>
            </a:r>
          </a:p>
          <a:p>
            <a:endParaRPr lang="en-US" dirty="0"/>
          </a:p>
          <a:p>
            <a:r>
              <a:rPr lang="en-US" dirty="0"/>
              <a:t>Infrastructure failures occur infrequently but have much longer runtime to failure (RTF). </a:t>
            </a:r>
          </a:p>
        </p:txBody>
      </p:sp>
      <p:sp>
        <p:nvSpPr>
          <p:cNvPr id="4" name="Slide Number Placeholder 3"/>
          <p:cNvSpPr>
            <a:spLocks noGrp="1"/>
          </p:cNvSpPr>
          <p:nvPr>
            <p:ph type="sldNum" sz="quarter" idx="5"/>
          </p:nvPr>
        </p:nvSpPr>
        <p:spPr/>
        <p:txBody>
          <a:bodyPr/>
          <a:lstStyle/>
          <a:p>
            <a:fld id="{862DBF5F-E884-8D4B-8536-498293E3FBD0}" type="slidenum">
              <a:rPr lang="en-US" smtClean="0"/>
              <a:t>15</a:t>
            </a:fld>
            <a:endParaRPr lang="en-US"/>
          </a:p>
        </p:txBody>
      </p:sp>
    </p:spTree>
    <p:extLst>
      <p:ext uri="{BB962C8B-B14F-4D97-AF65-F5344CB8AC3E}">
        <p14:creationId xmlns:p14="http://schemas.microsoft.com/office/powerpoint/2010/main" val="250590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cadfdfefc_3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7cadfdfefc_3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7cadfdfefc_3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extLst>
      <p:ext uri="{BB962C8B-B14F-4D97-AF65-F5344CB8AC3E}">
        <p14:creationId xmlns:p14="http://schemas.microsoft.com/office/powerpoint/2010/main" val="342985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validation, and visualization tools need to support sparse, dense, or sequence data. Model validation, evaluation, and serving tools need to support all kinds of inference types, including (among others) regression, classification, and sequences.</a:t>
            </a:r>
          </a:p>
        </p:txBody>
      </p:sp>
      <p:sp>
        <p:nvSpPr>
          <p:cNvPr id="4" name="Slide Number Placeholder 3"/>
          <p:cNvSpPr>
            <a:spLocks noGrp="1"/>
          </p:cNvSpPr>
          <p:nvPr>
            <p:ph type="sldNum" sz="quarter" idx="5"/>
          </p:nvPr>
        </p:nvSpPr>
        <p:spPr/>
        <p:txBody>
          <a:bodyPr/>
          <a:lstStyle/>
          <a:p>
            <a:fld id="{862DBF5F-E884-8D4B-8536-498293E3FBD0}" type="slidenum">
              <a:rPr lang="en-US" smtClean="0"/>
              <a:t>25</a:t>
            </a:fld>
            <a:endParaRPr lang="en-US"/>
          </a:p>
        </p:txBody>
      </p:sp>
    </p:spTree>
    <p:extLst>
      <p:ext uri="{BB962C8B-B14F-4D97-AF65-F5344CB8AC3E}">
        <p14:creationId xmlns:p14="http://schemas.microsoft.com/office/powerpoint/2010/main" val="95144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TFX user is only exposed to one common configuration that is passed to all components and shared where necessary. </a:t>
            </a:r>
          </a:p>
          <a:p>
            <a:r>
              <a:rPr lang="en-US" dirty="0"/>
              <a:t>Utilities that are used by all components enable enforcement of global garbage collection policies, unified debugging and status signals, etc.</a:t>
            </a:r>
          </a:p>
          <a:p>
            <a:endParaRPr lang="en-US" dirty="0"/>
          </a:p>
          <a:p>
            <a:endParaRPr lang="en-US" dirty="0"/>
          </a:p>
          <a:p>
            <a:r>
              <a:rPr lang="en-US" dirty="0"/>
              <a:t>Model validation is critical, since it is difficult to predict whether a learning algorithm will behave reasonably on new data</a:t>
            </a:r>
          </a:p>
          <a:p>
            <a:r>
              <a:rPr lang="en-US" dirty="0"/>
              <a:t>To give an example, training data that accidentally includes the label will lead to a good quality model that passes validation, but would not perform well in production where the label is not available. Validating the serving infrastructure before pushing to the production environment is vital to the reliability and robustness of any machine learning platform. Our platform provides implementations of these components that encode best practices observed in many production pipelines</a:t>
            </a:r>
          </a:p>
          <a:p>
            <a:endParaRPr lang="en-US" dirty="0"/>
          </a:p>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26</a:t>
            </a:fld>
            <a:endParaRPr lang="en-US"/>
          </a:p>
        </p:txBody>
      </p:sp>
    </p:spTree>
    <p:extLst>
      <p:ext uri="{BB962C8B-B14F-4D97-AF65-F5344CB8AC3E}">
        <p14:creationId xmlns:p14="http://schemas.microsoft.com/office/powerpoint/2010/main" val="193244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isolation, these components implement high-level functionality that is typical in machine-learning platforms. </a:t>
            </a:r>
          </a:p>
          <a:p>
            <a:r>
              <a:rPr lang="en-US" dirty="0"/>
              <a:t>However, it is worth pointing out two differentiations. </a:t>
            </a:r>
          </a:p>
          <a:p>
            <a:r>
              <a:rPr lang="en-US" dirty="0"/>
              <a:t>First, we built these components to adhere to the aforementioned principles, which introduced several technical difficulties. </a:t>
            </a:r>
          </a:p>
          <a:p>
            <a:r>
              <a:rPr lang="en-US" dirty="0"/>
              <a:t>Second, the integration of these components in a single platform, with shared configuration and utilities, enabled key improvements over existing alternatives.</a:t>
            </a:r>
          </a:p>
          <a:p>
            <a:endParaRPr lang="en-US" dirty="0"/>
          </a:p>
          <a:p>
            <a:r>
              <a:rPr lang="en-US" dirty="0"/>
              <a:t>To give an example, transformations applied in the trainer and at serving time may need statistics generated by the data analysis component. </a:t>
            </a:r>
          </a:p>
          <a:p>
            <a:r>
              <a:rPr lang="en-US" dirty="0"/>
              <a:t>Integrating these components ensures consistency across the pipeline and guarantees that the same transformations are applied at training and serving, which in turn prevents one form of training-serving skew (a common production headache in machine learning). </a:t>
            </a:r>
          </a:p>
          <a:p>
            <a:r>
              <a:rPr lang="en-US" dirty="0"/>
              <a:t>Although almost all of the components can be considered optional, TFX users find it beneficial to adopt the full stack in order to achieve more robust and reliable production systems and take advantage of all management and visualization tools in the integrated frontend.</a:t>
            </a:r>
          </a:p>
        </p:txBody>
      </p:sp>
      <p:sp>
        <p:nvSpPr>
          <p:cNvPr id="4" name="Slide Number Placeholder 3"/>
          <p:cNvSpPr>
            <a:spLocks noGrp="1"/>
          </p:cNvSpPr>
          <p:nvPr>
            <p:ph type="sldNum" sz="quarter" idx="5"/>
          </p:nvPr>
        </p:nvSpPr>
        <p:spPr/>
        <p:txBody>
          <a:bodyPr/>
          <a:lstStyle/>
          <a:p>
            <a:fld id="{862DBF5F-E884-8D4B-8536-498293E3FBD0}" type="slidenum">
              <a:rPr lang="en-US" smtClean="0"/>
              <a:t>27</a:t>
            </a:fld>
            <a:endParaRPr lang="en-US"/>
          </a:p>
        </p:txBody>
      </p:sp>
    </p:spTree>
    <p:extLst>
      <p:ext uri="{BB962C8B-B14F-4D97-AF65-F5344CB8AC3E}">
        <p14:creationId xmlns:p14="http://schemas.microsoft.com/office/powerpoint/2010/main" val="3161854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continuous training and serving environment, the above statistics must be computed efficiently at scale. </a:t>
            </a:r>
          </a:p>
          <a:p>
            <a:r>
              <a:rPr lang="en-US" dirty="0"/>
              <a:t>Unavailable feature statistics may result in missed opportunities to correct data anomalies, while outdated feature-to-integer mappings and feature value distributions may result in a drop in model quality. </a:t>
            </a:r>
          </a:p>
          <a:p>
            <a:r>
              <a:rPr lang="en-US" dirty="0"/>
              <a:t>On large training data, some of these statistics become difficult to compute exactly, and the component resorts to distributed streaming algorithms that give approximate results </a:t>
            </a:r>
          </a:p>
        </p:txBody>
      </p:sp>
      <p:sp>
        <p:nvSpPr>
          <p:cNvPr id="4" name="Slide Number Placeholder 3"/>
          <p:cNvSpPr>
            <a:spLocks noGrp="1"/>
          </p:cNvSpPr>
          <p:nvPr>
            <p:ph type="sldNum" sz="quarter" idx="5"/>
          </p:nvPr>
        </p:nvSpPr>
        <p:spPr/>
        <p:txBody>
          <a:bodyPr/>
          <a:lstStyle/>
          <a:p>
            <a:fld id="{862DBF5F-E884-8D4B-8536-498293E3FBD0}" type="slidenum">
              <a:rPr lang="en-US" smtClean="0"/>
              <a:t>29</a:t>
            </a:fld>
            <a:endParaRPr lang="en-US"/>
          </a:p>
        </p:txBody>
      </p:sp>
    </p:spTree>
    <p:extLst>
      <p:ext uri="{BB962C8B-B14F-4D97-AF65-F5344CB8AC3E}">
        <p14:creationId xmlns:p14="http://schemas.microsoft.com/office/powerpoint/2010/main" val="4060218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expected presence of each feature, in terms of a minimum count and fraction of examples that must contain the feature. </a:t>
            </a:r>
          </a:p>
          <a:p>
            <a:r>
              <a:rPr lang="en-US" dirty="0"/>
              <a:t>• The expected valency of the feature in each example, i.e., minimum and maximum number of values.</a:t>
            </a:r>
          </a:p>
          <a:p>
            <a:r>
              <a:rPr lang="en-US" dirty="0"/>
              <a:t>• The expected domain of a feature, i.e., the small universe of values for a string feature, or range for an integer feature</a:t>
            </a:r>
          </a:p>
        </p:txBody>
      </p:sp>
      <p:sp>
        <p:nvSpPr>
          <p:cNvPr id="4" name="Slide Number Placeholder 3"/>
          <p:cNvSpPr>
            <a:spLocks noGrp="1"/>
          </p:cNvSpPr>
          <p:nvPr>
            <p:ph type="sldNum" sz="quarter" idx="5"/>
          </p:nvPr>
        </p:nvSpPr>
        <p:spPr/>
        <p:txBody>
          <a:bodyPr/>
          <a:lstStyle/>
          <a:p>
            <a:fld id="{862DBF5F-E884-8D4B-8536-498293E3FBD0}" type="slidenum">
              <a:rPr lang="en-US" smtClean="0"/>
              <a:t>31</a:t>
            </a:fld>
            <a:endParaRPr lang="en-US"/>
          </a:p>
        </p:txBody>
      </p:sp>
    </p:spTree>
    <p:extLst>
      <p:ext uri="{BB962C8B-B14F-4D97-AF65-F5344CB8AC3E}">
        <p14:creationId xmlns:p14="http://schemas.microsoft.com/office/powerpoint/2010/main" val="2239214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Lazy parsing was employed, including skipping complete parts of the input protocol buffer that the configuration specified as unnecessary</a:t>
            </a:r>
          </a:p>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42</a:t>
            </a:fld>
            <a:endParaRPr lang="en-US"/>
          </a:p>
        </p:txBody>
      </p:sp>
    </p:spTree>
    <p:extLst>
      <p:ext uri="{BB962C8B-B14F-4D97-AF65-F5344CB8AC3E}">
        <p14:creationId xmlns:p14="http://schemas.microsoft.com/office/powerpoint/2010/main" val="407567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cadfdfefc_3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7cadfdfefc_3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7cadfdfefc_3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92613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 direct memory access</a:t>
            </a:r>
          </a:p>
          <a:p>
            <a:endParaRPr lang="en-US" dirty="0"/>
          </a:p>
          <a:p>
            <a:r>
              <a:rPr lang="en-US" dirty="0"/>
              <a:t>Apache YARN split functionalities of resource management and job scheduling into separate daemons. Global resource manager and per-application application master</a:t>
            </a:r>
          </a:p>
        </p:txBody>
      </p:sp>
      <p:sp>
        <p:nvSpPr>
          <p:cNvPr id="4" name="Slide Number Placeholder 3"/>
          <p:cNvSpPr>
            <a:spLocks noGrp="1"/>
          </p:cNvSpPr>
          <p:nvPr>
            <p:ph type="sldNum" sz="quarter" idx="5"/>
          </p:nvPr>
        </p:nvSpPr>
        <p:spPr/>
        <p:txBody>
          <a:bodyPr/>
          <a:lstStyle/>
          <a:p>
            <a:fld id="{862DBF5F-E884-8D4B-8536-498293E3FBD0}" type="slidenum">
              <a:rPr lang="en-US" smtClean="0"/>
              <a:t>4</a:t>
            </a:fld>
            <a:endParaRPr lang="en-US"/>
          </a:p>
        </p:txBody>
      </p:sp>
    </p:spTree>
    <p:extLst>
      <p:ext uri="{BB962C8B-B14F-4D97-AF65-F5344CB8AC3E}">
        <p14:creationId xmlns:p14="http://schemas.microsoft.com/office/powerpoint/2010/main" val="3084498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jobs have less than 10 minutes of delay, and in general the less GPUs used the smaller the delay</a:t>
            </a:r>
          </a:p>
          <a:p>
            <a:endParaRPr lang="en-US" dirty="0"/>
          </a:p>
          <a:p>
            <a:r>
              <a:rPr lang="en-US" dirty="0"/>
              <a:t>Jobs that need more than 4 GPUs tend to have a slightly longer tail in the distribution of queueing delays compared to their 1 GPU and 2-4 GPU counterparts. For example for VC2, 25% of jobs using &gt;4 GPUs, which include both 5-8 GPU and &gt;8 GPU, experience a queueing delay of at least 10 minutes; in comparison, only 10% of 1 GPU jobs experience a queueing delay of at least 10 minutes. But overall, queuing delays for jobs, irrespective of their GPU demand, are not markedly distinct</a:t>
            </a:r>
          </a:p>
          <a:p>
            <a:endParaRPr lang="en-US" dirty="0"/>
          </a:p>
          <a:p>
            <a:r>
              <a:rPr lang="en-US" dirty="0"/>
              <a:t>As expected, most of jobs with 5-8 GPU are scheduled with high locality, i.e., placed on one or two servers. On the other hand, we find that jobs with &gt;8 GPU are spread across a wider range from 2 to 16 servers. Clearly, when jobs end up running on 16 servers, they start execution much sooner than running on 2 or 4 servers. This confirms how our scheduler works in practice to trade-off locality for lower scheduling delay</a:t>
            </a:r>
          </a:p>
        </p:txBody>
      </p:sp>
      <p:sp>
        <p:nvSpPr>
          <p:cNvPr id="4" name="Slide Number Placeholder 3"/>
          <p:cNvSpPr>
            <a:spLocks noGrp="1"/>
          </p:cNvSpPr>
          <p:nvPr>
            <p:ph type="sldNum" sz="quarter" idx="5"/>
          </p:nvPr>
        </p:nvSpPr>
        <p:spPr/>
        <p:txBody>
          <a:bodyPr/>
          <a:lstStyle/>
          <a:p>
            <a:fld id="{862DBF5F-E884-8D4B-8536-498293E3FBD0}" type="slidenum">
              <a:rPr lang="en-US" smtClean="0"/>
              <a:t>6</a:t>
            </a:fld>
            <a:endParaRPr lang="en-US"/>
          </a:p>
        </p:txBody>
      </p:sp>
    </p:spTree>
    <p:extLst>
      <p:ext uri="{BB962C8B-B14F-4D97-AF65-F5344CB8AC3E}">
        <p14:creationId xmlns:p14="http://schemas.microsoft.com/office/powerpoint/2010/main" val="206599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Fair-share: equally distributed among system users or groups as opposed to among processes. We call queueing caused by the first factor as fair-share delay, as it happens when the virtual cluster uses up its assigned quota (i.e., number of GPUs).</a:t>
            </a:r>
          </a:p>
          <a:p>
            <a:endParaRPr lang="en-US" dirty="0"/>
          </a:p>
          <a:p>
            <a:r>
              <a:rPr lang="en-US" dirty="0"/>
              <a:t>However, it is possible that a job arrives within the quota but fails to be scheduled, mainly because resource fragmentation makes it hard to find enough GPUs with high locality. We call this queuing delay as fragmentation delay.</a:t>
            </a:r>
          </a:p>
          <a:p>
            <a:endParaRPr lang="en-US" dirty="0"/>
          </a:p>
          <a:p>
            <a:r>
              <a:rPr lang="en-US" dirty="0"/>
              <a:t>For jobs with 5-8 GPU, fragmentation delay is responsible for 74.2% of occurrences, and it dominates for larger jobs. In contrast, for smaller jobs, we see that the two causes are more balanced. Further, we also observe that across all jobs fragmentation delay is responsible for around 80% of the delay in terms of waiting time. This is because fair-share delays are easy to mitigate with preemption, but fragmentation delays are much harder to overcome in our current design. </a:t>
            </a:r>
          </a:p>
        </p:txBody>
      </p:sp>
      <p:sp>
        <p:nvSpPr>
          <p:cNvPr id="4" name="Slide Number Placeholder 3"/>
          <p:cNvSpPr>
            <a:spLocks noGrp="1"/>
          </p:cNvSpPr>
          <p:nvPr>
            <p:ph type="sldNum" sz="quarter" idx="5"/>
          </p:nvPr>
        </p:nvSpPr>
        <p:spPr/>
        <p:txBody>
          <a:bodyPr/>
          <a:lstStyle/>
          <a:p>
            <a:fld id="{862DBF5F-E884-8D4B-8536-498293E3FBD0}" type="slidenum">
              <a:rPr lang="en-US" smtClean="0"/>
              <a:t>7</a:t>
            </a:fld>
            <a:endParaRPr lang="en-US"/>
          </a:p>
        </p:txBody>
      </p:sp>
    </p:spTree>
    <p:extLst>
      <p:ext uri="{BB962C8B-B14F-4D97-AF65-F5344CB8AC3E}">
        <p14:creationId xmlns:p14="http://schemas.microsoft.com/office/powerpoint/2010/main" val="2541401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our current generation of GPUs only report coarse-grained utilization for processing cycles that can only be used to detect if any of the streaming multiprocessors (SMs) are being utilized [3]. They do not report what fraction of the SMs are being actually used within a single GPU. Therefore, our analysis presents an “upper bound” of actual effective SM utilization.</a:t>
            </a:r>
          </a:p>
          <a:p>
            <a:endParaRPr lang="en-US" dirty="0"/>
          </a:p>
          <a:p>
            <a:r>
              <a:rPr lang="en-US" dirty="0"/>
              <a:t>Surprisingly we find that around 47.7% of in-use GPUs’ cycles are wasted across all jobs, with jobs using 16 GPUs exhibiting the lowest utilization at 40.39%. Moreover, across job status in Figure 5, the median utilization for 16 GPU jobs is 45.00%, 34.24%, 39.54% for Passed, Killed, and Unsuccessful, respectively. These are 6.46%, 40.25%, and 42.63% lower than the 8 GPU jobs in the corresponding job status</a:t>
            </a:r>
          </a:p>
        </p:txBody>
      </p:sp>
      <p:sp>
        <p:nvSpPr>
          <p:cNvPr id="4" name="Slide Number Placeholder 3"/>
          <p:cNvSpPr>
            <a:spLocks noGrp="1"/>
          </p:cNvSpPr>
          <p:nvPr>
            <p:ph type="sldNum" sz="quarter" idx="5"/>
          </p:nvPr>
        </p:nvSpPr>
        <p:spPr/>
        <p:txBody>
          <a:bodyPr/>
          <a:lstStyle/>
          <a:p>
            <a:fld id="{862DBF5F-E884-8D4B-8536-498293E3FBD0}" type="slidenum">
              <a:rPr lang="en-US" smtClean="0"/>
              <a:t>8</a:t>
            </a:fld>
            <a:endParaRPr lang="en-US"/>
          </a:p>
        </p:txBody>
      </p:sp>
    </p:spTree>
    <p:extLst>
      <p:ext uri="{BB962C8B-B14F-4D97-AF65-F5344CB8AC3E}">
        <p14:creationId xmlns:p14="http://schemas.microsoft.com/office/powerpoint/2010/main" val="179090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GPU r50</a:t>
            </a:r>
          </a:p>
          <a:p>
            <a:endParaRPr lang="en-US" dirty="0"/>
          </a:p>
          <a:p>
            <a:r>
              <a:rPr lang="en-US" dirty="0"/>
              <a:t>Each server has four NVIDIA Tesla P100 GPUs 16 </a:t>
            </a:r>
            <a:r>
              <a:rPr lang="en-US" dirty="0" err="1"/>
              <a:t>gb</a:t>
            </a:r>
            <a:r>
              <a:rPr lang="en-US" dirty="0"/>
              <a:t> attached to a CPU socket. The table reports GPU utilization when processing a batch size of 32 images during training. First we observe that the training does not fully utilize GPUs even for single machine execution. In particular, </a:t>
            </a:r>
            <a:r>
              <a:rPr lang="en-US" dirty="0" err="1"/>
              <a:t>SameServer</a:t>
            </a:r>
            <a:r>
              <a:rPr lang="en-US" dirty="0"/>
              <a:t> achieves utilization of 57.7% for GPUs in use. It increases to 71.1% for twice the batch size but only increases marginally for larger batches.</a:t>
            </a:r>
          </a:p>
          <a:p>
            <a:endParaRPr lang="en-US" dirty="0"/>
          </a:p>
          <a:p>
            <a:r>
              <a:rPr lang="en-US" dirty="0"/>
              <a:t>To show this we set </a:t>
            </a:r>
            <a:r>
              <a:rPr lang="en-US" dirty="0" err="1"/>
              <a:t>DiffServer</a:t>
            </a:r>
            <a:r>
              <a:rPr lang="en-US" dirty="0"/>
              <a:t> as our baseline and measure changes in the efficiency while populating additional ResNet-50 jobs in the same servers. First, we measure GPU utilization when the </a:t>
            </a:r>
            <a:r>
              <a:rPr lang="en-US" dirty="0" err="1"/>
              <a:t>colocated</a:t>
            </a:r>
            <a:r>
              <a:rPr lang="en-US" dirty="0"/>
              <a:t> jobs do not use RDMA network at all: we place two </a:t>
            </a:r>
            <a:r>
              <a:rPr lang="en-US" dirty="0" err="1"/>
              <a:t>SameServer</a:t>
            </a:r>
            <a:r>
              <a:rPr lang="en-US" dirty="0"/>
              <a:t> jobs, one on each server in the same CPU socket as the job under Figure 6: GPU utilization when running 8 and 16 GPU jobs on dedicated servers. study. Thus, these jobs interfere with the job under study in the use of PCIe buses while reading training inputs, aggregating model updates, and so on. The observed efficiency is shown as </a:t>
            </a:r>
            <a:r>
              <a:rPr lang="en-US" dirty="0" err="1"/>
              <a:t>IntraServer</a:t>
            </a:r>
            <a:r>
              <a:rPr lang="en-US" dirty="0"/>
              <a:t> in Table 4, and we see that having such intra-server interference lowers the utilization by as much as 12.1%. We also study if such interference matters for the RDMA network in </a:t>
            </a:r>
            <a:r>
              <a:rPr lang="en-US" dirty="0" err="1"/>
              <a:t>InterServer</a:t>
            </a:r>
            <a:r>
              <a:rPr lang="en-US" dirty="0"/>
              <a:t>. For this setup we use two </a:t>
            </a:r>
            <a:r>
              <a:rPr lang="en-US" dirty="0" err="1"/>
              <a:t>DiffServer</a:t>
            </a:r>
            <a:r>
              <a:rPr lang="en-US" dirty="0"/>
              <a:t> jobs instead of two </a:t>
            </a:r>
            <a:r>
              <a:rPr lang="en-US" dirty="0" err="1"/>
              <a:t>SameServer</a:t>
            </a:r>
            <a:r>
              <a:rPr lang="en-US" dirty="0"/>
              <a:t> jobs as background traffic, so that all the jobs are distributed across two servers and share the RDMA network. In this case, we see a 13.1% decrease in utilization compared to the baseline.</a:t>
            </a:r>
          </a:p>
        </p:txBody>
      </p:sp>
      <p:sp>
        <p:nvSpPr>
          <p:cNvPr id="4" name="Slide Number Placeholder 3"/>
          <p:cNvSpPr>
            <a:spLocks noGrp="1"/>
          </p:cNvSpPr>
          <p:nvPr>
            <p:ph type="sldNum" sz="quarter" idx="5"/>
          </p:nvPr>
        </p:nvSpPr>
        <p:spPr/>
        <p:txBody>
          <a:bodyPr/>
          <a:lstStyle/>
          <a:p>
            <a:fld id="{862DBF5F-E884-8D4B-8536-498293E3FBD0}" type="slidenum">
              <a:rPr lang="en-US" smtClean="0"/>
              <a:t>9</a:t>
            </a:fld>
            <a:endParaRPr lang="en-US"/>
          </a:p>
        </p:txBody>
      </p:sp>
    </p:spTree>
    <p:extLst>
      <p:ext uri="{BB962C8B-B14F-4D97-AF65-F5344CB8AC3E}">
        <p14:creationId xmlns:p14="http://schemas.microsoft.com/office/powerpoint/2010/main" val="1887798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8 GPU jobs uses all 8 GPUs in a single server while the 16 GPU jobs uses all the GPUs in two servers. The network over which the servers for these jobs are connected to each other is shared. Figure 6 shows the results of our comparison. Compared to the 8 GPU jobs, we see that 16 GPU jobs, which have the additional model aggregation step in distributed mode, have significantly lower utilization. Specifically, for 8 GPU jobs, GPU cycles are utilized 56.9% of time on average while this is only 34.3% for 16 GPU jobs. Furthermore, the median is 73.12% for 8 GPU jobs, which is 1.67x the median in the 16 GPU case.</a:t>
            </a:r>
          </a:p>
        </p:txBody>
      </p:sp>
      <p:sp>
        <p:nvSpPr>
          <p:cNvPr id="4" name="Slide Number Placeholder 3"/>
          <p:cNvSpPr>
            <a:spLocks noGrp="1"/>
          </p:cNvSpPr>
          <p:nvPr>
            <p:ph type="sldNum" sz="quarter" idx="5"/>
          </p:nvPr>
        </p:nvSpPr>
        <p:spPr/>
        <p:txBody>
          <a:bodyPr/>
          <a:lstStyle/>
          <a:p>
            <a:fld id="{862DBF5F-E884-8D4B-8536-498293E3FBD0}" type="slidenum">
              <a:rPr lang="en-US" smtClean="0"/>
              <a:t>10</a:t>
            </a:fld>
            <a:endParaRPr lang="en-US"/>
          </a:p>
        </p:txBody>
      </p:sp>
    </p:spTree>
    <p:extLst>
      <p:ext uri="{BB962C8B-B14F-4D97-AF65-F5344CB8AC3E}">
        <p14:creationId xmlns:p14="http://schemas.microsoft.com/office/powerpoint/2010/main" val="1564154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Jobs in our system finish with one of three statuses: passed, killed or unsuccessful. Similar to iterative online computations [6, 16], our machine learning job utilizes cluster resources to improve the model over time. However as opposed to prior study on big data traces [30], we see a significant fraction of jobs (30.7% as shown in Table 6) are either terminated unsuccessfully or killed by users. They constitute around 55% of the total GPU time used during our trace collection period. Thus it is important to understand the reason behind these failures as fewer unsuccessful jobs would mean that more of the cluster resources can be used for successful jobs.</a:t>
            </a:r>
          </a:p>
        </p:txBody>
      </p:sp>
      <p:sp>
        <p:nvSpPr>
          <p:cNvPr id="4" name="Slide Number Placeholder 3"/>
          <p:cNvSpPr>
            <a:spLocks noGrp="1"/>
          </p:cNvSpPr>
          <p:nvPr>
            <p:ph type="sldNum" sz="quarter" idx="5"/>
          </p:nvPr>
        </p:nvSpPr>
        <p:spPr/>
        <p:txBody>
          <a:bodyPr/>
          <a:lstStyle/>
          <a:p>
            <a:fld id="{862DBF5F-E884-8D4B-8536-498293E3FBD0}" type="slidenum">
              <a:rPr lang="en-US" smtClean="0"/>
              <a:t>11</a:t>
            </a:fld>
            <a:endParaRPr lang="en-US"/>
          </a:p>
        </p:txBody>
      </p:sp>
    </p:spTree>
    <p:extLst>
      <p:ext uri="{BB962C8B-B14F-4D97-AF65-F5344CB8AC3E}">
        <p14:creationId xmlns:p14="http://schemas.microsoft.com/office/powerpoint/2010/main" val="275859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EC96BB-AEAE-4B5B-B5F4-3D666BCB3469}" type="datetime1">
              <a:rPr lang="en-US" smtClean="0"/>
              <a:t>3/23/2020</a:t>
            </a:fld>
            <a:endParaRPr lang="en-US"/>
          </a:p>
        </p:txBody>
      </p:sp>
      <p:sp>
        <p:nvSpPr>
          <p:cNvPr id="5" name="Footer Placeholder 4"/>
          <p:cNvSpPr>
            <a:spLocks noGrp="1"/>
          </p:cNvSpPr>
          <p:nvPr>
            <p:ph type="ftr" sz="quarter" idx="11"/>
          </p:nvPr>
        </p:nvSpPr>
        <p:spPr/>
        <p:txBody>
          <a:bodyPr/>
          <a:lstStyle/>
          <a:p>
            <a:r>
              <a:rPr lang="en-US"/>
              <a:t>EECS 598 – W20</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588B61-33B9-48C1-B391-3971A4D68C83}" type="datetime1">
              <a:rPr lang="en-US" smtClean="0"/>
              <a:t>3/23/2020</a:t>
            </a:fld>
            <a:endParaRPr lang="en-US"/>
          </a:p>
        </p:txBody>
      </p:sp>
      <p:sp>
        <p:nvSpPr>
          <p:cNvPr id="5" name="Footer Placeholder 4"/>
          <p:cNvSpPr>
            <a:spLocks noGrp="1"/>
          </p:cNvSpPr>
          <p:nvPr>
            <p:ph type="ftr" sz="quarter" idx="11"/>
          </p:nvPr>
        </p:nvSpPr>
        <p:spPr/>
        <p:txBody>
          <a:bodyPr/>
          <a:lstStyle/>
          <a:p>
            <a:r>
              <a:rPr lang="en-US"/>
              <a:t>EECS 598 – W20</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D53EF-C488-4D56-A007-04A1B6A617CF}" type="datetime1">
              <a:rPr lang="en-US" smtClean="0"/>
              <a:t>3/23/2020</a:t>
            </a:fld>
            <a:endParaRPr lang="en-US"/>
          </a:p>
        </p:txBody>
      </p:sp>
      <p:sp>
        <p:nvSpPr>
          <p:cNvPr id="5" name="Footer Placeholder 4"/>
          <p:cNvSpPr>
            <a:spLocks noGrp="1"/>
          </p:cNvSpPr>
          <p:nvPr>
            <p:ph type="ftr" sz="quarter" idx="11"/>
          </p:nvPr>
        </p:nvSpPr>
        <p:spPr/>
        <p:txBody>
          <a:bodyPr/>
          <a:lstStyle/>
          <a:p>
            <a:r>
              <a:rPr lang="en-US"/>
              <a:t>EECS 598 – W20</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E3CE5-0FC1-4EF1-A0C1-5F6BD561B5A0}" type="datetime1">
              <a:rPr lang="en-US" smtClean="0"/>
              <a:t>3/23/2020</a:t>
            </a:fld>
            <a:endParaRPr lang="en-US"/>
          </a:p>
        </p:txBody>
      </p:sp>
      <p:sp>
        <p:nvSpPr>
          <p:cNvPr id="5" name="Footer Placeholder 4"/>
          <p:cNvSpPr>
            <a:spLocks noGrp="1"/>
          </p:cNvSpPr>
          <p:nvPr>
            <p:ph type="ftr" sz="quarter" idx="11"/>
          </p:nvPr>
        </p:nvSpPr>
        <p:spPr/>
        <p:txBody>
          <a:bodyPr/>
          <a:lstStyle/>
          <a:p>
            <a:r>
              <a:rPr lang="en-US"/>
              <a:t>EECS 598 – W20</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AFCDE-2A86-4F13-B559-DFEA3A48A435}" type="datetime1">
              <a:rPr lang="en-US" smtClean="0"/>
              <a:t>3/23/2020</a:t>
            </a:fld>
            <a:endParaRPr lang="en-US"/>
          </a:p>
        </p:txBody>
      </p:sp>
      <p:sp>
        <p:nvSpPr>
          <p:cNvPr id="5" name="Footer Placeholder 4"/>
          <p:cNvSpPr>
            <a:spLocks noGrp="1"/>
          </p:cNvSpPr>
          <p:nvPr>
            <p:ph type="ftr" sz="quarter" idx="11"/>
          </p:nvPr>
        </p:nvSpPr>
        <p:spPr/>
        <p:txBody>
          <a:bodyPr/>
          <a:lstStyle/>
          <a:p>
            <a:r>
              <a:rPr lang="en-US"/>
              <a:t>EECS 598 – W20</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E58C5E-E4CD-4E3B-8F53-4F7A03B26C9E}" type="datetime1">
              <a:rPr lang="en-US" smtClean="0"/>
              <a:t>3/23/2020</a:t>
            </a:fld>
            <a:endParaRPr lang="en-US"/>
          </a:p>
        </p:txBody>
      </p:sp>
      <p:sp>
        <p:nvSpPr>
          <p:cNvPr id="6" name="Footer Placeholder 5"/>
          <p:cNvSpPr>
            <a:spLocks noGrp="1"/>
          </p:cNvSpPr>
          <p:nvPr>
            <p:ph type="ftr" sz="quarter" idx="11"/>
          </p:nvPr>
        </p:nvSpPr>
        <p:spPr/>
        <p:txBody>
          <a:bodyPr/>
          <a:lstStyle/>
          <a:p>
            <a:r>
              <a:rPr lang="en-US"/>
              <a:t>EECS 598 – W20</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946F55-39E9-4B8C-914E-A4E72E801EEA}" type="datetime1">
              <a:rPr lang="en-US" smtClean="0"/>
              <a:t>3/23/2020</a:t>
            </a:fld>
            <a:endParaRPr lang="en-US"/>
          </a:p>
        </p:txBody>
      </p:sp>
      <p:sp>
        <p:nvSpPr>
          <p:cNvPr id="8" name="Footer Placeholder 7"/>
          <p:cNvSpPr>
            <a:spLocks noGrp="1"/>
          </p:cNvSpPr>
          <p:nvPr>
            <p:ph type="ftr" sz="quarter" idx="11"/>
          </p:nvPr>
        </p:nvSpPr>
        <p:spPr/>
        <p:txBody>
          <a:bodyPr/>
          <a:lstStyle/>
          <a:p>
            <a:r>
              <a:rPr lang="en-US"/>
              <a:t>EECS 598 – W20</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244B24-5F8D-40AF-84EA-E7B804201AB3}" type="datetime1">
              <a:rPr lang="en-US" smtClean="0"/>
              <a:t>3/23/2020</a:t>
            </a:fld>
            <a:endParaRPr lang="en-US"/>
          </a:p>
        </p:txBody>
      </p:sp>
      <p:sp>
        <p:nvSpPr>
          <p:cNvPr id="4" name="Footer Placeholder 3"/>
          <p:cNvSpPr>
            <a:spLocks noGrp="1"/>
          </p:cNvSpPr>
          <p:nvPr>
            <p:ph type="ftr" sz="quarter" idx="11"/>
          </p:nvPr>
        </p:nvSpPr>
        <p:spPr/>
        <p:txBody>
          <a:bodyPr/>
          <a:lstStyle/>
          <a:p>
            <a:r>
              <a:rPr lang="en-US"/>
              <a:t>EECS 598 – W20</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2D3A0-E457-46BE-9BAC-ABB40E8F71A5}" type="datetime1">
              <a:rPr lang="en-US" smtClean="0"/>
              <a:t>3/23/2020</a:t>
            </a:fld>
            <a:endParaRPr lang="en-US"/>
          </a:p>
        </p:txBody>
      </p:sp>
      <p:sp>
        <p:nvSpPr>
          <p:cNvPr id="3" name="Footer Placeholder 2"/>
          <p:cNvSpPr>
            <a:spLocks noGrp="1"/>
          </p:cNvSpPr>
          <p:nvPr>
            <p:ph type="ftr" sz="quarter" idx="11"/>
          </p:nvPr>
        </p:nvSpPr>
        <p:spPr/>
        <p:txBody>
          <a:bodyPr/>
          <a:lstStyle/>
          <a:p>
            <a:r>
              <a:rPr lang="en-US"/>
              <a:t>EECS 598 – W20</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44DED-D4D7-44E5-95F6-9F7D7BD78CA2}" type="datetime1">
              <a:rPr lang="en-US" smtClean="0"/>
              <a:t>3/23/2020</a:t>
            </a:fld>
            <a:endParaRPr lang="en-US"/>
          </a:p>
        </p:txBody>
      </p:sp>
      <p:sp>
        <p:nvSpPr>
          <p:cNvPr id="6" name="Footer Placeholder 5"/>
          <p:cNvSpPr>
            <a:spLocks noGrp="1"/>
          </p:cNvSpPr>
          <p:nvPr>
            <p:ph type="ftr" sz="quarter" idx="11"/>
          </p:nvPr>
        </p:nvSpPr>
        <p:spPr/>
        <p:txBody>
          <a:bodyPr/>
          <a:lstStyle/>
          <a:p>
            <a:r>
              <a:rPr lang="en-US"/>
              <a:t>EECS 598 – W20</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2BCA56-6291-4D6D-9E36-AE778568B847}" type="datetime1">
              <a:rPr lang="en-US" smtClean="0"/>
              <a:t>3/23/2020</a:t>
            </a:fld>
            <a:endParaRPr lang="en-US"/>
          </a:p>
        </p:txBody>
      </p:sp>
      <p:sp>
        <p:nvSpPr>
          <p:cNvPr id="6" name="Footer Placeholder 5"/>
          <p:cNvSpPr>
            <a:spLocks noGrp="1"/>
          </p:cNvSpPr>
          <p:nvPr>
            <p:ph type="ftr" sz="quarter" idx="11"/>
          </p:nvPr>
        </p:nvSpPr>
        <p:spPr/>
        <p:txBody>
          <a:bodyPr/>
          <a:lstStyle/>
          <a:p>
            <a:r>
              <a:rPr lang="en-US"/>
              <a:t>EECS 598 – W20</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fld id="{B6678B88-1F1C-4F78-8B87-7E8551FD4290}" type="datetime1">
              <a:rPr lang="en-US" smtClean="0"/>
              <a:t>3/23/2020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3962" y="1255428"/>
            <a:ext cx="4313274" cy="2092404"/>
          </a:xfrm>
        </p:spPr>
        <p:txBody>
          <a:bodyPr>
            <a:normAutofit/>
          </a:bodyPr>
          <a:lstStyle/>
          <a:p>
            <a:r>
              <a:rPr lang="en-US" sz="3600" dirty="0"/>
              <a:t>TFX: A TensorFlow-Based Production-Scale Machine Learning Platform</a:t>
            </a:r>
            <a:endParaRPr lang="en-US" sz="3600" dirty="0">
              <a:latin typeface="Gill Sans" panose="020B0502020104020203" pitchFamily="34" charset="-79"/>
              <a:cs typeface="Gill Sans" panose="020B0502020104020203" pitchFamily="34" charset="-79"/>
            </a:endParaRPr>
          </a:p>
        </p:txBody>
      </p:sp>
      <p:sp>
        <p:nvSpPr>
          <p:cNvPr id="3" name="Subtitle 2"/>
          <p:cNvSpPr>
            <a:spLocks noGrp="1"/>
          </p:cNvSpPr>
          <p:nvPr>
            <p:ph type="subTitle" idx="1"/>
          </p:nvPr>
        </p:nvSpPr>
        <p:spPr>
          <a:xfrm>
            <a:off x="6503581" y="3765896"/>
            <a:ext cx="4214037" cy="1655762"/>
          </a:xfrm>
        </p:spPr>
        <p:txBody>
          <a:bodyPr>
            <a:normAutofit fontScale="77500" lnSpcReduction="20000"/>
          </a:bodyPr>
          <a:lstStyle/>
          <a:p>
            <a:r>
              <a:rPr lang="en-US" sz="2000" dirty="0"/>
              <a:t>Denis Baylor, Eric Breck, Heng-</a:t>
            </a:r>
            <a:r>
              <a:rPr lang="en-US" sz="2000" dirty="0" err="1"/>
              <a:t>Tze</a:t>
            </a:r>
            <a:r>
              <a:rPr lang="en-US" sz="2000" dirty="0"/>
              <a:t> Cheng, Noah </a:t>
            </a:r>
            <a:r>
              <a:rPr lang="en-US" sz="2000" dirty="0" err="1"/>
              <a:t>Fiedel</a:t>
            </a:r>
            <a:r>
              <a:rPr lang="en-US" sz="2000" dirty="0"/>
              <a:t>, </a:t>
            </a:r>
            <a:r>
              <a:rPr lang="en-US" sz="2000" dirty="0" err="1"/>
              <a:t>Chuan</a:t>
            </a:r>
            <a:r>
              <a:rPr lang="en-US" sz="2000" dirty="0"/>
              <a:t> Yu Foo, Zakaria Haque, Salem </a:t>
            </a:r>
            <a:r>
              <a:rPr lang="en-US" sz="2000" dirty="0" err="1"/>
              <a:t>Haykal</a:t>
            </a:r>
            <a:r>
              <a:rPr lang="en-US" sz="2000" dirty="0"/>
              <a:t>, Mustafa </a:t>
            </a:r>
            <a:r>
              <a:rPr lang="en-US" sz="2000" dirty="0" err="1"/>
              <a:t>Ispir</a:t>
            </a:r>
            <a:r>
              <a:rPr lang="en-US" sz="2000" dirty="0"/>
              <a:t>, </a:t>
            </a:r>
            <a:r>
              <a:rPr lang="en-US" sz="2000" dirty="0" err="1"/>
              <a:t>Vihan</a:t>
            </a:r>
            <a:r>
              <a:rPr lang="en-US" sz="2000" dirty="0"/>
              <a:t> Jain, </a:t>
            </a:r>
            <a:r>
              <a:rPr lang="en-US" sz="2000" dirty="0" err="1"/>
              <a:t>Levent</a:t>
            </a:r>
            <a:r>
              <a:rPr lang="en-US" sz="2000" dirty="0"/>
              <a:t> </a:t>
            </a:r>
            <a:r>
              <a:rPr lang="en-US" sz="2000" dirty="0" err="1"/>
              <a:t>Koc</a:t>
            </a:r>
            <a:r>
              <a:rPr lang="en-US" sz="2000" dirty="0"/>
              <a:t>, Chiu Yuen Koo, Lukasz Lew, Clemens </a:t>
            </a:r>
            <a:r>
              <a:rPr lang="en-US" sz="2000" dirty="0" err="1"/>
              <a:t>Mewald</a:t>
            </a:r>
            <a:r>
              <a:rPr lang="en-US" sz="2000" dirty="0"/>
              <a:t>, </a:t>
            </a:r>
            <a:r>
              <a:rPr lang="en-US" sz="2000" dirty="0" err="1"/>
              <a:t>Akshay</a:t>
            </a:r>
            <a:r>
              <a:rPr lang="en-US" sz="2000" dirty="0"/>
              <a:t> Naresh Modi, </a:t>
            </a:r>
            <a:r>
              <a:rPr lang="en-US" sz="2000" dirty="0" err="1"/>
              <a:t>Neoklis</a:t>
            </a:r>
            <a:r>
              <a:rPr lang="en-US" sz="2000" dirty="0"/>
              <a:t> </a:t>
            </a:r>
            <a:r>
              <a:rPr lang="en-US" sz="2000" dirty="0" err="1"/>
              <a:t>Polyzotis</a:t>
            </a:r>
            <a:r>
              <a:rPr lang="en-US" sz="2000" dirty="0"/>
              <a:t>, </a:t>
            </a:r>
            <a:r>
              <a:rPr lang="en-US" sz="2000" dirty="0" err="1"/>
              <a:t>Sukriti</a:t>
            </a:r>
            <a:r>
              <a:rPr lang="en-US" sz="2000" dirty="0"/>
              <a:t> Ramesh, Sudip Roy, Steven </a:t>
            </a:r>
            <a:r>
              <a:rPr lang="en-US" sz="2000" dirty="0" err="1"/>
              <a:t>Euijong</a:t>
            </a:r>
            <a:r>
              <a:rPr lang="en-US" sz="2000" dirty="0"/>
              <a:t> Whang, Martin </a:t>
            </a:r>
            <a:r>
              <a:rPr lang="en-US" sz="2000" dirty="0" err="1"/>
              <a:t>Wicke</a:t>
            </a:r>
            <a:r>
              <a:rPr lang="en-US" sz="2000" dirty="0"/>
              <a:t>, </a:t>
            </a:r>
            <a:r>
              <a:rPr lang="en-US" sz="2000" dirty="0" err="1"/>
              <a:t>Jarek</a:t>
            </a:r>
            <a:r>
              <a:rPr lang="en-US" sz="2000" dirty="0"/>
              <a:t> </a:t>
            </a:r>
            <a:r>
              <a:rPr lang="en-US" sz="2000" dirty="0" err="1"/>
              <a:t>Wilkiewicz</a:t>
            </a:r>
            <a:r>
              <a:rPr lang="en-US" sz="2000" dirty="0"/>
              <a:t>, Xin Zhang, Martin </a:t>
            </a:r>
            <a:r>
              <a:rPr lang="en-US" sz="2000" dirty="0" err="1"/>
              <a:t>Zinkevich</a:t>
            </a:r>
            <a:r>
              <a:rPr lang="en-US" sz="2000" dirty="0"/>
              <a:t> Google Inc.∗</a:t>
            </a:r>
            <a:endParaRPr lang="en-US" sz="2000" dirty="0">
              <a:solidFill>
                <a:schemeClr val="bg2">
                  <a:lumMod val="50000"/>
                </a:schemeClr>
              </a:solidFill>
              <a:latin typeface="Gill Sans" panose="020B0502020104020203" pitchFamily="34" charset="-79"/>
              <a:cs typeface="Gill Sans" panose="020B0502020104020203" pitchFamily="34" charset="-79"/>
            </a:endParaRPr>
          </a:p>
        </p:txBody>
      </p:sp>
      <p:sp>
        <p:nvSpPr>
          <p:cNvPr id="4" name="Footer Placeholder 3"/>
          <p:cNvSpPr>
            <a:spLocks noGrp="1"/>
          </p:cNvSpPr>
          <p:nvPr>
            <p:ph type="ftr" sz="quarter" idx="11"/>
          </p:nvPr>
        </p:nvSpPr>
        <p:spPr/>
        <p:txBody>
          <a:bodyPr/>
          <a:lstStyle/>
          <a:p>
            <a:r>
              <a:rPr lang="en-US"/>
              <a:t>EECS 598 – W20</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dirty="0"/>
          </a:p>
        </p:txBody>
      </p:sp>
      <p:sp>
        <p:nvSpPr>
          <p:cNvPr id="6" name="Date Placeholder 5">
            <a:extLst>
              <a:ext uri="{FF2B5EF4-FFF2-40B4-BE49-F238E27FC236}">
                <a16:creationId xmlns:a16="http://schemas.microsoft.com/office/drawing/2014/main" id="{8AC1E511-B623-744A-BBC2-8341508042ED}"/>
              </a:ext>
            </a:extLst>
          </p:cNvPr>
          <p:cNvSpPr>
            <a:spLocks noGrp="1"/>
          </p:cNvSpPr>
          <p:nvPr>
            <p:ph type="dt" sz="half" idx="10"/>
          </p:nvPr>
        </p:nvSpPr>
        <p:spPr/>
        <p:txBody>
          <a:bodyPr/>
          <a:lstStyle/>
          <a:p>
            <a:fld id="{A76DB155-2D15-4F60-9A52-C3F53E0A2067}" type="datetime1">
              <a:rPr lang="en-US" smtClean="0"/>
              <a:t>3/23/2020</a:t>
            </a:fld>
            <a:endParaRPr lang="en-US" dirty="0"/>
          </a:p>
        </p:txBody>
      </p:sp>
      <p:sp>
        <p:nvSpPr>
          <p:cNvPr id="7" name="Title 1">
            <a:extLst>
              <a:ext uri="{FF2B5EF4-FFF2-40B4-BE49-F238E27FC236}">
                <a16:creationId xmlns:a16="http://schemas.microsoft.com/office/drawing/2014/main" id="{B8D59F1B-E5AD-6C4A-B9BF-F12C542C8DF9}"/>
              </a:ext>
            </a:extLst>
          </p:cNvPr>
          <p:cNvSpPr txBox="1">
            <a:spLocks/>
          </p:cNvSpPr>
          <p:nvPr/>
        </p:nvSpPr>
        <p:spPr>
          <a:xfrm>
            <a:off x="921488" y="1255429"/>
            <a:ext cx="4313274" cy="20924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Gill Sans" charset="0"/>
                <a:ea typeface="Gill Sans" charset="0"/>
                <a:cs typeface="Gill Sans" charset="0"/>
              </a:defRPr>
            </a:lvl1pPr>
          </a:lstStyle>
          <a:p>
            <a:r>
              <a:rPr lang="en-US" sz="3600" dirty="0"/>
              <a:t>Analysis of Large-Scale Multi-Tenant GPU Clusters for DNN Training Workloads</a:t>
            </a:r>
            <a:endParaRPr lang="en-US" sz="3600" dirty="0">
              <a:latin typeface="Gill Sans" panose="020B0502020104020203" pitchFamily="34" charset="-79"/>
              <a:cs typeface="Gill Sans" panose="020B0502020104020203" pitchFamily="34" charset="-79"/>
            </a:endParaRPr>
          </a:p>
        </p:txBody>
      </p:sp>
      <p:sp>
        <p:nvSpPr>
          <p:cNvPr id="8" name="Rectangle 7">
            <a:extLst>
              <a:ext uri="{FF2B5EF4-FFF2-40B4-BE49-F238E27FC236}">
                <a16:creationId xmlns:a16="http://schemas.microsoft.com/office/drawing/2014/main" id="{86507ED7-4B96-3046-9BD4-C42E12E26BF2}"/>
              </a:ext>
            </a:extLst>
          </p:cNvPr>
          <p:cNvSpPr/>
          <p:nvPr/>
        </p:nvSpPr>
        <p:spPr>
          <a:xfrm>
            <a:off x="971107" y="3765896"/>
            <a:ext cx="4214037" cy="1477328"/>
          </a:xfrm>
          <a:prstGeom prst="rect">
            <a:avLst/>
          </a:prstGeom>
        </p:spPr>
        <p:txBody>
          <a:bodyPr wrap="square">
            <a:spAutoFit/>
          </a:bodyPr>
          <a:lstStyle/>
          <a:p>
            <a:r>
              <a:rPr lang="en-US" dirty="0" err="1"/>
              <a:t>Myeongjae</a:t>
            </a:r>
            <a:r>
              <a:rPr lang="en-US" dirty="0"/>
              <a:t> Jeon†*, Shivaram Venkataraman‡*, Amar </a:t>
            </a:r>
            <a:r>
              <a:rPr lang="en-US" dirty="0" err="1"/>
              <a:t>Phanishayee</a:t>
            </a:r>
            <a:r>
              <a:rPr lang="en-US" dirty="0"/>
              <a:t>*, </a:t>
            </a:r>
            <a:r>
              <a:rPr lang="en-US" dirty="0" err="1"/>
              <a:t>Junjie</a:t>
            </a:r>
            <a:r>
              <a:rPr lang="en-US" dirty="0"/>
              <a:t> Qian*, </a:t>
            </a:r>
            <a:r>
              <a:rPr lang="en-US" dirty="0" err="1"/>
              <a:t>Wencong</a:t>
            </a:r>
            <a:r>
              <a:rPr lang="en-US" dirty="0"/>
              <a:t> Xiao§*, and Fan Yang* †UNIST ‡University of Wisconsin §</a:t>
            </a:r>
            <a:r>
              <a:rPr lang="en-US" dirty="0" err="1"/>
              <a:t>Beihang</a:t>
            </a:r>
            <a:r>
              <a:rPr lang="en-US" dirty="0"/>
              <a:t> University *Microsoft Research</a:t>
            </a:r>
            <a:endParaRPr lang="en-US" dirty="0">
              <a:solidFill>
                <a:schemeClr val="bg2">
                  <a:lumMod val="50000"/>
                </a:schemeClr>
              </a:solidFill>
              <a:latin typeface="Gill Sans" panose="020B0502020104020203" pitchFamily="34" charset="-79"/>
              <a:cs typeface="Gill Sans" panose="020B0502020104020203" pitchFamily="34" charset="-79"/>
            </a:endParaRPr>
          </a:p>
        </p:txBody>
      </p:sp>
      <p:sp>
        <p:nvSpPr>
          <p:cNvPr id="9" name="TextBox 8">
            <a:extLst>
              <a:ext uri="{FF2B5EF4-FFF2-40B4-BE49-F238E27FC236}">
                <a16:creationId xmlns:a16="http://schemas.microsoft.com/office/drawing/2014/main" id="{686BF369-2EB1-764F-A2FA-6B761FFBFB9E}"/>
              </a:ext>
            </a:extLst>
          </p:cNvPr>
          <p:cNvSpPr txBox="1"/>
          <p:nvPr/>
        </p:nvSpPr>
        <p:spPr>
          <a:xfrm>
            <a:off x="3078126" y="5626290"/>
            <a:ext cx="5837274" cy="369332"/>
          </a:xfrm>
          <a:prstGeom prst="rect">
            <a:avLst/>
          </a:prstGeom>
          <a:noFill/>
        </p:spPr>
        <p:txBody>
          <a:bodyPr wrap="square" rtlCol="0">
            <a:spAutoFit/>
          </a:bodyPr>
          <a:lstStyle/>
          <a:p>
            <a:pPr algn="ctr"/>
            <a:r>
              <a:rPr lang="en-US" dirty="0" err="1">
                <a:latin typeface="Arial" panose="020B0604020202020204" pitchFamily="34" charset="0"/>
                <a:cs typeface="Arial" panose="020B0604020202020204" pitchFamily="34" charset="0"/>
              </a:rPr>
              <a:t>Wenyi</a:t>
            </a:r>
            <a:r>
              <a:rPr lang="en-US" dirty="0">
                <a:latin typeface="Arial" panose="020B0604020202020204" pitchFamily="34" charset="0"/>
                <a:cs typeface="Arial" panose="020B0604020202020204" pitchFamily="34" charset="0"/>
              </a:rPr>
              <a:t> Wu, Alexandra Spence</a:t>
            </a:r>
          </a:p>
        </p:txBody>
      </p:sp>
    </p:spTree>
    <p:extLst>
      <p:ext uri="{BB962C8B-B14F-4D97-AF65-F5344CB8AC3E}">
        <p14:creationId xmlns:p14="http://schemas.microsoft.com/office/powerpoint/2010/main" val="376940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331A-5327-44D4-969B-5A34881A3C8A}"/>
              </a:ext>
            </a:extLst>
          </p:cNvPr>
          <p:cNvSpPr>
            <a:spLocks noGrp="1"/>
          </p:cNvSpPr>
          <p:nvPr>
            <p:ph type="title"/>
          </p:nvPr>
        </p:nvSpPr>
        <p:spPr/>
        <p:txBody>
          <a:bodyPr/>
          <a:lstStyle/>
          <a:p>
            <a:r>
              <a:rPr lang="en-US" dirty="0"/>
              <a:t>GPU Utilization: Across Servers</a:t>
            </a:r>
          </a:p>
        </p:txBody>
      </p:sp>
      <p:pic>
        <p:nvPicPr>
          <p:cNvPr id="7" name="Content Placeholder 6">
            <a:extLst>
              <a:ext uri="{FF2B5EF4-FFF2-40B4-BE49-F238E27FC236}">
                <a16:creationId xmlns:a16="http://schemas.microsoft.com/office/drawing/2014/main" id="{F561A8AC-12A6-49CD-BC2D-2442A1FDE001}"/>
              </a:ext>
            </a:extLst>
          </p:cNvPr>
          <p:cNvPicPr>
            <a:picLocks noGrp="1" noChangeAspect="1"/>
          </p:cNvPicPr>
          <p:nvPr>
            <p:ph idx="1"/>
          </p:nvPr>
        </p:nvPicPr>
        <p:blipFill>
          <a:blip r:embed="rId3"/>
          <a:stretch>
            <a:fillRect/>
          </a:stretch>
        </p:blipFill>
        <p:spPr>
          <a:xfrm>
            <a:off x="340639" y="1854794"/>
            <a:ext cx="5205987" cy="3144357"/>
          </a:xfrm>
          <a:prstGeom prst="rect">
            <a:avLst/>
          </a:prstGeom>
        </p:spPr>
      </p:pic>
      <p:sp>
        <p:nvSpPr>
          <p:cNvPr id="4" name="Date Placeholder 3">
            <a:extLst>
              <a:ext uri="{FF2B5EF4-FFF2-40B4-BE49-F238E27FC236}">
                <a16:creationId xmlns:a16="http://schemas.microsoft.com/office/drawing/2014/main" id="{4CC5D3E8-7011-42B9-AEF6-52EA43E6FCD4}"/>
              </a:ext>
            </a:extLst>
          </p:cNvPr>
          <p:cNvSpPr>
            <a:spLocks noGrp="1"/>
          </p:cNvSpPr>
          <p:nvPr>
            <p:ph type="dt" sz="half" idx="10"/>
          </p:nvPr>
        </p:nvSpPr>
        <p:spPr/>
        <p:txBody>
          <a:bodyPr/>
          <a:lstStyle/>
          <a:p>
            <a:fld id="{0D4756B9-7E23-44E6-A50F-F1E55E51F3C6}" type="datetime1">
              <a:rPr lang="en-US" smtClean="0"/>
              <a:t>3/23/2020</a:t>
            </a:fld>
            <a:endParaRPr lang="en-US"/>
          </a:p>
        </p:txBody>
      </p:sp>
      <p:sp>
        <p:nvSpPr>
          <p:cNvPr id="5" name="Footer Placeholder 4">
            <a:extLst>
              <a:ext uri="{FF2B5EF4-FFF2-40B4-BE49-F238E27FC236}">
                <a16:creationId xmlns:a16="http://schemas.microsoft.com/office/drawing/2014/main" id="{310920AF-3CDF-44AC-9B78-8BE882C2A579}"/>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FD7D587F-7740-426A-B42E-857073FEC670}"/>
              </a:ext>
            </a:extLst>
          </p:cNvPr>
          <p:cNvSpPr>
            <a:spLocks noGrp="1"/>
          </p:cNvSpPr>
          <p:nvPr>
            <p:ph type="sldNum" sz="quarter" idx="12"/>
          </p:nvPr>
        </p:nvSpPr>
        <p:spPr/>
        <p:txBody>
          <a:bodyPr/>
          <a:lstStyle/>
          <a:p>
            <a:fld id="{4EEF9975-6C58-5C4C-8961-54FFA2646BAA}" type="slidenum">
              <a:rPr lang="en-US" smtClean="0"/>
              <a:t>10</a:t>
            </a:fld>
            <a:endParaRPr lang="en-US"/>
          </a:p>
        </p:txBody>
      </p:sp>
      <p:pic>
        <p:nvPicPr>
          <p:cNvPr id="8" name="Picture 7">
            <a:extLst>
              <a:ext uri="{FF2B5EF4-FFF2-40B4-BE49-F238E27FC236}">
                <a16:creationId xmlns:a16="http://schemas.microsoft.com/office/drawing/2014/main" id="{70AA4960-CBF9-4C1F-AC9A-65FC1D638C60}"/>
              </a:ext>
            </a:extLst>
          </p:cNvPr>
          <p:cNvPicPr>
            <a:picLocks noChangeAspect="1"/>
          </p:cNvPicPr>
          <p:nvPr/>
        </p:nvPicPr>
        <p:blipFill>
          <a:blip r:embed="rId4"/>
          <a:stretch>
            <a:fillRect/>
          </a:stretch>
        </p:blipFill>
        <p:spPr>
          <a:xfrm>
            <a:off x="5546626" y="2301916"/>
            <a:ext cx="6121827" cy="2141747"/>
          </a:xfrm>
          <a:prstGeom prst="rect">
            <a:avLst/>
          </a:prstGeom>
        </p:spPr>
      </p:pic>
    </p:spTree>
    <p:extLst>
      <p:ext uri="{BB962C8B-B14F-4D97-AF65-F5344CB8AC3E}">
        <p14:creationId xmlns:p14="http://schemas.microsoft.com/office/powerpoint/2010/main" val="87275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5338-BC50-4078-AE7B-08DDB2717F3B}"/>
              </a:ext>
            </a:extLst>
          </p:cNvPr>
          <p:cNvSpPr>
            <a:spLocks noGrp="1"/>
          </p:cNvSpPr>
          <p:nvPr>
            <p:ph type="title"/>
          </p:nvPr>
        </p:nvSpPr>
        <p:spPr/>
        <p:txBody>
          <a:bodyPr/>
          <a:lstStyle/>
          <a:p>
            <a:r>
              <a:rPr lang="en-US" dirty="0"/>
              <a:t>Training Progress</a:t>
            </a:r>
          </a:p>
        </p:txBody>
      </p:sp>
      <p:pic>
        <p:nvPicPr>
          <p:cNvPr id="7" name="Content Placeholder 6">
            <a:extLst>
              <a:ext uri="{FF2B5EF4-FFF2-40B4-BE49-F238E27FC236}">
                <a16:creationId xmlns:a16="http://schemas.microsoft.com/office/drawing/2014/main" id="{7980232A-3846-4010-B135-78ADB2BF0D8A}"/>
              </a:ext>
            </a:extLst>
          </p:cNvPr>
          <p:cNvPicPr>
            <a:picLocks noGrp="1" noChangeAspect="1"/>
          </p:cNvPicPr>
          <p:nvPr>
            <p:ph idx="1"/>
          </p:nvPr>
        </p:nvPicPr>
        <p:blipFill>
          <a:blip r:embed="rId3"/>
          <a:stretch>
            <a:fillRect/>
          </a:stretch>
        </p:blipFill>
        <p:spPr>
          <a:xfrm>
            <a:off x="1417220" y="1695575"/>
            <a:ext cx="9357560" cy="3486734"/>
          </a:xfrm>
          <a:prstGeom prst="rect">
            <a:avLst/>
          </a:prstGeom>
        </p:spPr>
      </p:pic>
      <p:sp>
        <p:nvSpPr>
          <p:cNvPr id="4" name="Date Placeholder 3">
            <a:extLst>
              <a:ext uri="{FF2B5EF4-FFF2-40B4-BE49-F238E27FC236}">
                <a16:creationId xmlns:a16="http://schemas.microsoft.com/office/drawing/2014/main" id="{13261030-1FDD-4822-84C8-D84527BD3BED}"/>
              </a:ext>
            </a:extLst>
          </p:cNvPr>
          <p:cNvSpPr>
            <a:spLocks noGrp="1"/>
          </p:cNvSpPr>
          <p:nvPr>
            <p:ph type="dt" sz="half" idx="10"/>
          </p:nvPr>
        </p:nvSpPr>
        <p:spPr/>
        <p:txBody>
          <a:bodyPr/>
          <a:lstStyle/>
          <a:p>
            <a:fld id="{0315AB0A-88A9-4D5F-9571-13C20920F488}" type="datetime1">
              <a:rPr lang="en-US" smtClean="0"/>
              <a:t>3/23/2020</a:t>
            </a:fld>
            <a:endParaRPr lang="en-US"/>
          </a:p>
        </p:txBody>
      </p:sp>
      <p:sp>
        <p:nvSpPr>
          <p:cNvPr id="5" name="Footer Placeholder 4">
            <a:extLst>
              <a:ext uri="{FF2B5EF4-FFF2-40B4-BE49-F238E27FC236}">
                <a16:creationId xmlns:a16="http://schemas.microsoft.com/office/drawing/2014/main" id="{8B50B0FC-AC29-46FD-86B7-4809589E3234}"/>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BD521150-8CEF-4A93-9F50-524029302229}"/>
              </a:ext>
            </a:extLst>
          </p:cNvPr>
          <p:cNvSpPr>
            <a:spLocks noGrp="1"/>
          </p:cNvSpPr>
          <p:nvPr>
            <p:ph type="sldNum" sz="quarter" idx="12"/>
          </p:nvPr>
        </p:nvSpPr>
        <p:spPr/>
        <p:txBody>
          <a:bodyPr/>
          <a:lstStyle/>
          <a:p>
            <a:fld id="{4EEF9975-6C58-5C4C-8961-54FFA2646BAA}" type="slidenum">
              <a:rPr lang="en-US" smtClean="0"/>
              <a:t>11</a:t>
            </a:fld>
            <a:endParaRPr lang="en-US"/>
          </a:p>
        </p:txBody>
      </p:sp>
    </p:spTree>
    <p:extLst>
      <p:ext uri="{BB962C8B-B14F-4D97-AF65-F5344CB8AC3E}">
        <p14:creationId xmlns:p14="http://schemas.microsoft.com/office/powerpoint/2010/main" val="305401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EDF8-956E-4716-B3F9-ED07D8D469BB}"/>
              </a:ext>
            </a:extLst>
          </p:cNvPr>
          <p:cNvSpPr>
            <a:spLocks noGrp="1"/>
          </p:cNvSpPr>
          <p:nvPr>
            <p:ph type="title"/>
          </p:nvPr>
        </p:nvSpPr>
        <p:spPr/>
        <p:txBody>
          <a:bodyPr/>
          <a:lstStyle/>
          <a:p>
            <a:r>
              <a:rPr lang="en-US" dirty="0"/>
              <a:t>Training Iterations</a:t>
            </a:r>
          </a:p>
        </p:txBody>
      </p:sp>
      <p:pic>
        <p:nvPicPr>
          <p:cNvPr id="7" name="Content Placeholder 6">
            <a:extLst>
              <a:ext uri="{FF2B5EF4-FFF2-40B4-BE49-F238E27FC236}">
                <a16:creationId xmlns:a16="http://schemas.microsoft.com/office/drawing/2014/main" id="{EE29E4F8-6093-4567-B4EA-D23C51472C15}"/>
              </a:ext>
            </a:extLst>
          </p:cNvPr>
          <p:cNvPicPr>
            <a:picLocks noGrp="1" noChangeAspect="1"/>
          </p:cNvPicPr>
          <p:nvPr>
            <p:ph idx="1"/>
          </p:nvPr>
        </p:nvPicPr>
        <p:blipFill>
          <a:blip r:embed="rId3"/>
          <a:stretch>
            <a:fillRect/>
          </a:stretch>
        </p:blipFill>
        <p:spPr>
          <a:xfrm>
            <a:off x="2851484" y="1474425"/>
            <a:ext cx="6244389" cy="4145435"/>
          </a:xfrm>
          <a:prstGeom prst="rect">
            <a:avLst/>
          </a:prstGeom>
        </p:spPr>
      </p:pic>
      <p:sp>
        <p:nvSpPr>
          <p:cNvPr id="4" name="Date Placeholder 3">
            <a:extLst>
              <a:ext uri="{FF2B5EF4-FFF2-40B4-BE49-F238E27FC236}">
                <a16:creationId xmlns:a16="http://schemas.microsoft.com/office/drawing/2014/main" id="{AD2918BB-EA3C-4B04-8ECF-6EF5EFD1BAF0}"/>
              </a:ext>
            </a:extLst>
          </p:cNvPr>
          <p:cNvSpPr>
            <a:spLocks noGrp="1"/>
          </p:cNvSpPr>
          <p:nvPr>
            <p:ph type="dt" sz="half" idx="10"/>
          </p:nvPr>
        </p:nvSpPr>
        <p:spPr/>
        <p:txBody>
          <a:bodyPr/>
          <a:lstStyle/>
          <a:p>
            <a:fld id="{81956A49-3973-4B1E-8459-04E114EADDDC}" type="datetime1">
              <a:rPr lang="en-US" smtClean="0"/>
              <a:t>3/23/2020</a:t>
            </a:fld>
            <a:endParaRPr lang="en-US"/>
          </a:p>
        </p:txBody>
      </p:sp>
      <p:sp>
        <p:nvSpPr>
          <p:cNvPr id="5" name="Footer Placeholder 4">
            <a:extLst>
              <a:ext uri="{FF2B5EF4-FFF2-40B4-BE49-F238E27FC236}">
                <a16:creationId xmlns:a16="http://schemas.microsoft.com/office/drawing/2014/main" id="{88ED9090-B37B-43C6-B5E4-BDD2294E0F8D}"/>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5ACC4E64-759D-4B4D-A75C-2F11C90E5404}"/>
              </a:ext>
            </a:extLst>
          </p:cNvPr>
          <p:cNvSpPr>
            <a:spLocks noGrp="1"/>
          </p:cNvSpPr>
          <p:nvPr>
            <p:ph type="sldNum" sz="quarter" idx="12"/>
          </p:nvPr>
        </p:nvSpPr>
        <p:spPr/>
        <p:txBody>
          <a:bodyPr/>
          <a:lstStyle/>
          <a:p>
            <a:fld id="{4EEF9975-6C58-5C4C-8961-54FFA2646BAA}" type="slidenum">
              <a:rPr lang="en-US" smtClean="0"/>
              <a:t>12</a:t>
            </a:fld>
            <a:endParaRPr lang="en-US"/>
          </a:p>
        </p:txBody>
      </p:sp>
    </p:spTree>
    <p:extLst>
      <p:ext uri="{BB962C8B-B14F-4D97-AF65-F5344CB8AC3E}">
        <p14:creationId xmlns:p14="http://schemas.microsoft.com/office/powerpoint/2010/main" val="22279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F44F-2218-4F9E-B345-290F82621868}"/>
              </a:ext>
            </a:extLst>
          </p:cNvPr>
          <p:cNvSpPr>
            <a:spLocks noGrp="1"/>
          </p:cNvSpPr>
          <p:nvPr>
            <p:ph type="title"/>
          </p:nvPr>
        </p:nvSpPr>
        <p:spPr/>
        <p:txBody>
          <a:bodyPr/>
          <a:lstStyle/>
          <a:p>
            <a:r>
              <a:rPr lang="en-US" dirty="0"/>
              <a:t>Job Failures: Types</a:t>
            </a:r>
          </a:p>
        </p:txBody>
      </p:sp>
      <p:sp>
        <p:nvSpPr>
          <p:cNvPr id="3" name="Content Placeholder 2">
            <a:extLst>
              <a:ext uri="{FF2B5EF4-FFF2-40B4-BE49-F238E27FC236}">
                <a16:creationId xmlns:a16="http://schemas.microsoft.com/office/drawing/2014/main" id="{B1A91FFC-2636-4321-87F8-2495AE64C31A}"/>
              </a:ext>
            </a:extLst>
          </p:cNvPr>
          <p:cNvSpPr>
            <a:spLocks noGrp="1"/>
          </p:cNvSpPr>
          <p:nvPr>
            <p:ph idx="1"/>
          </p:nvPr>
        </p:nvSpPr>
        <p:spPr/>
        <p:txBody>
          <a:bodyPr/>
          <a:lstStyle/>
          <a:p>
            <a:r>
              <a:rPr lang="en-US" dirty="0"/>
              <a:t>Incorrect inputs: model files or input data cannot be read</a:t>
            </a:r>
          </a:p>
          <a:p>
            <a:r>
              <a:rPr lang="en-US" dirty="0"/>
              <a:t>Semantic error: errors due to library versions or other dependencies</a:t>
            </a:r>
          </a:p>
          <a:p>
            <a:r>
              <a:rPr lang="en-US" dirty="0"/>
              <a:t>Model checkpoint error: job unable to create successful model checkpoint</a:t>
            </a:r>
          </a:p>
          <a:p>
            <a:r>
              <a:rPr lang="en-US" dirty="0"/>
              <a:t>MPI runtime failure: failure of network connection to peer MPI process or internal failure of MPI daemon</a:t>
            </a:r>
          </a:p>
          <a:p>
            <a:r>
              <a:rPr lang="en-US" dirty="0"/>
              <a:t>Job preempted: YARN reclaims GPU currently in use to schedule another job</a:t>
            </a:r>
          </a:p>
          <a:p>
            <a:r>
              <a:rPr lang="en-US" dirty="0"/>
              <a:t>Invalid memory access: violating access on memory address space</a:t>
            </a:r>
          </a:p>
        </p:txBody>
      </p:sp>
      <p:sp>
        <p:nvSpPr>
          <p:cNvPr id="4" name="Date Placeholder 3">
            <a:extLst>
              <a:ext uri="{FF2B5EF4-FFF2-40B4-BE49-F238E27FC236}">
                <a16:creationId xmlns:a16="http://schemas.microsoft.com/office/drawing/2014/main" id="{FF1F79D6-4C0D-45A6-B90C-7C7217E79D32}"/>
              </a:ext>
            </a:extLst>
          </p:cNvPr>
          <p:cNvSpPr>
            <a:spLocks noGrp="1"/>
          </p:cNvSpPr>
          <p:nvPr>
            <p:ph type="dt" sz="half" idx="10"/>
          </p:nvPr>
        </p:nvSpPr>
        <p:spPr/>
        <p:txBody>
          <a:bodyPr/>
          <a:lstStyle/>
          <a:p>
            <a:fld id="{A1BD89A2-AED7-4D81-A3B7-C54250675F46}" type="datetime1">
              <a:rPr lang="en-US" smtClean="0"/>
              <a:t>3/23/2020</a:t>
            </a:fld>
            <a:endParaRPr lang="en-US"/>
          </a:p>
        </p:txBody>
      </p:sp>
      <p:sp>
        <p:nvSpPr>
          <p:cNvPr id="5" name="Footer Placeholder 4">
            <a:extLst>
              <a:ext uri="{FF2B5EF4-FFF2-40B4-BE49-F238E27FC236}">
                <a16:creationId xmlns:a16="http://schemas.microsoft.com/office/drawing/2014/main" id="{6FE85539-A79D-4A26-AEA3-7DA7F336BC45}"/>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AD2FC532-E72C-4C04-A8C2-6552254455C1}"/>
              </a:ext>
            </a:extLst>
          </p:cNvPr>
          <p:cNvSpPr>
            <a:spLocks noGrp="1"/>
          </p:cNvSpPr>
          <p:nvPr>
            <p:ph type="sldNum" sz="quarter" idx="12"/>
          </p:nvPr>
        </p:nvSpPr>
        <p:spPr/>
        <p:txBody>
          <a:bodyPr/>
          <a:lstStyle/>
          <a:p>
            <a:fld id="{4EEF9975-6C58-5C4C-8961-54FFA2646BAA}" type="slidenum">
              <a:rPr lang="en-US" smtClean="0"/>
              <a:t>13</a:t>
            </a:fld>
            <a:endParaRPr lang="en-US"/>
          </a:p>
        </p:txBody>
      </p:sp>
    </p:spTree>
    <p:extLst>
      <p:ext uri="{BB962C8B-B14F-4D97-AF65-F5344CB8AC3E}">
        <p14:creationId xmlns:p14="http://schemas.microsoft.com/office/powerpoint/2010/main" val="207737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5269-E2AB-40A3-A8BE-609749F74C00}"/>
              </a:ext>
            </a:extLst>
          </p:cNvPr>
          <p:cNvSpPr>
            <a:spLocks noGrp="1"/>
          </p:cNvSpPr>
          <p:nvPr>
            <p:ph type="title"/>
          </p:nvPr>
        </p:nvSpPr>
        <p:spPr/>
        <p:txBody>
          <a:bodyPr/>
          <a:lstStyle/>
          <a:p>
            <a:r>
              <a:rPr lang="en-US" dirty="0"/>
              <a:t>Job Failures</a:t>
            </a:r>
          </a:p>
        </p:txBody>
      </p:sp>
      <p:pic>
        <p:nvPicPr>
          <p:cNvPr id="7" name="Content Placeholder 6">
            <a:extLst>
              <a:ext uri="{FF2B5EF4-FFF2-40B4-BE49-F238E27FC236}">
                <a16:creationId xmlns:a16="http://schemas.microsoft.com/office/drawing/2014/main" id="{77D17744-12DC-4764-844D-842AA134E5DA}"/>
              </a:ext>
            </a:extLst>
          </p:cNvPr>
          <p:cNvPicPr>
            <a:picLocks noGrp="1" noChangeAspect="1"/>
          </p:cNvPicPr>
          <p:nvPr>
            <p:ph idx="1"/>
          </p:nvPr>
        </p:nvPicPr>
        <p:blipFill>
          <a:blip r:embed="rId2"/>
          <a:stretch>
            <a:fillRect/>
          </a:stretch>
        </p:blipFill>
        <p:spPr>
          <a:xfrm>
            <a:off x="2405352" y="1690688"/>
            <a:ext cx="6662375" cy="3747586"/>
          </a:xfrm>
          <a:prstGeom prst="rect">
            <a:avLst/>
          </a:prstGeom>
        </p:spPr>
      </p:pic>
      <p:sp>
        <p:nvSpPr>
          <p:cNvPr id="4" name="Date Placeholder 3">
            <a:extLst>
              <a:ext uri="{FF2B5EF4-FFF2-40B4-BE49-F238E27FC236}">
                <a16:creationId xmlns:a16="http://schemas.microsoft.com/office/drawing/2014/main" id="{D31BA513-D5DE-4644-88EF-35BC34E7C814}"/>
              </a:ext>
            </a:extLst>
          </p:cNvPr>
          <p:cNvSpPr>
            <a:spLocks noGrp="1"/>
          </p:cNvSpPr>
          <p:nvPr>
            <p:ph type="dt" sz="half" idx="10"/>
          </p:nvPr>
        </p:nvSpPr>
        <p:spPr/>
        <p:txBody>
          <a:bodyPr/>
          <a:lstStyle/>
          <a:p>
            <a:fld id="{87C1F21B-41F4-4F0C-99F0-4BD9E171E4B5}" type="datetime1">
              <a:rPr lang="en-US" smtClean="0"/>
              <a:t>3/23/2020</a:t>
            </a:fld>
            <a:endParaRPr lang="en-US"/>
          </a:p>
        </p:txBody>
      </p:sp>
      <p:sp>
        <p:nvSpPr>
          <p:cNvPr id="5" name="Footer Placeholder 4">
            <a:extLst>
              <a:ext uri="{FF2B5EF4-FFF2-40B4-BE49-F238E27FC236}">
                <a16:creationId xmlns:a16="http://schemas.microsoft.com/office/drawing/2014/main" id="{D2942F0D-FCB6-453F-B406-23F10B0CA147}"/>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99DCF4EE-E6D8-457F-84D7-D6D80CEC9110}"/>
              </a:ext>
            </a:extLst>
          </p:cNvPr>
          <p:cNvSpPr>
            <a:spLocks noGrp="1"/>
          </p:cNvSpPr>
          <p:nvPr>
            <p:ph type="sldNum" sz="quarter" idx="12"/>
          </p:nvPr>
        </p:nvSpPr>
        <p:spPr/>
        <p:txBody>
          <a:bodyPr/>
          <a:lstStyle/>
          <a:p>
            <a:fld id="{4EEF9975-6C58-5C4C-8961-54FFA2646BAA}" type="slidenum">
              <a:rPr lang="en-US" smtClean="0"/>
              <a:t>14</a:t>
            </a:fld>
            <a:endParaRPr lang="en-US"/>
          </a:p>
        </p:txBody>
      </p:sp>
    </p:spTree>
    <p:extLst>
      <p:ext uri="{BB962C8B-B14F-4D97-AF65-F5344CB8AC3E}">
        <p14:creationId xmlns:p14="http://schemas.microsoft.com/office/powerpoint/2010/main" val="388007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7C59-F959-4D12-81AD-D51674ED3B0D}"/>
              </a:ext>
            </a:extLst>
          </p:cNvPr>
          <p:cNvSpPr>
            <a:spLocks noGrp="1"/>
          </p:cNvSpPr>
          <p:nvPr>
            <p:ph type="title"/>
          </p:nvPr>
        </p:nvSpPr>
        <p:spPr/>
        <p:txBody>
          <a:bodyPr/>
          <a:lstStyle/>
          <a:p>
            <a:r>
              <a:rPr lang="en-US" dirty="0"/>
              <a:t>Job Failures: Frequency</a:t>
            </a:r>
          </a:p>
        </p:txBody>
      </p:sp>
      <p:pic>
        <p:nvPicPr>
          <p:cNvPr id="7" name="Content Placeholder 6">
            <a:extLst>
              <a:ext uri="{FF2B5EF4-FFF2-40B4-BE49-F238E27FC236}">
                <a16:creationId xmlns:a16="http://schemas.microsoft.com/office/drawing/2014/main" id="{12CA72AD-E016-4422-8410-E4706102987A}"/>
              </a:ext>
            </a:extLst>
          </p:cNvPr>
          <p:cNvPicPr>
            <a:picLocks noGrp="1" noChangeAspect="1"/>
          </p:cNvPicPr>
          <p:nvPr>
            <p:ph idx="1"/>
          </p:nvPr>
        </p:nvPicPr>
        <p:blipFill>
          <a:blip r:embed="rId3"/>
          <a:stretch>
            <a:fillRect/>
          </a:stretch>
        </p:blipFill>
        <p:spPr>
          <a:xfrm>
            <a:off x="1352634" y="1407871"/>
            <a:ext cx="9263229" cy="4948479"/>
          </a:xfrm>
          <a:prstGeom prst="rect">
            <a:avLst/>
          </a:prstGeom>
        </p:spPr>
      </p:pic>
      <p:sp>
        <p:nvSpPr>
          <p:cNvPr id="4" name="Date Placeholder 3">
            <a:extLst>
              <a:ext uri="{FF2B5EF4-FFF2-40B4-BE49-F238E27FC236}">
                <a16:creationId xmlns:a16="http://schemas.microsoft.com/office/drawing/2014/main" id="{FD296CD8-4FF0-481D-BFEA-0B8669C22EE9}"/>
              </a:ext>
            </a:extLst>
          </p:cNvPr>
          <p:cNvSpPr>
            <a:spLocks noGrp="1"/>
          </p:cNvSpPr>
          <p:nvPr>
            <p:ph type="dt" sz="half" idx="10"/>
          </p:nvPr>
        </p:nvSpPr>
        <p:spPr/>
        <p:txBody>
          <a:bodyPr/>
          <a:lstStyle/>
          <a:p>
            <a:fld id="{84673CDA-70DF-4872-ACA1-2B3A8B0F0695}" type="datetime1">
              <a:rPr lang="en-US" smtClean="0"/>
              <a:t>3/23/2020</a:t>
            </a:fld>
            <a:endParaRPr lang="en-US"/>
          </a:p>
        </p:txBody>
      </p:sp>
      <p:sp>
        <p:nvSpPr>
          <p:cNvPr id="5" name="Footer Placeholder 4">
            <a:extLst>
              <a:ext uri="{FF2B5EF4-FFF2-40B4-BE49-F238E27FC236}">
                <a16:creationId xmlns:a16="http://schemas.microsoft.com/office/drawing/2014/main" id="{6A77B634-1267-4734-9817-2443AE7EA9B4}"/>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FE220845-FD61-4CF0-9D12-717AF8B5D82B}"/>
              </a:ext>
            </a:extLst>
          </p:cNvPr>
          <p:cNvSpPr>
            <a:spLocks noGrp="1"/>
          </p:cNvSpPr>
          <p:nvPr>
            <p:ph type="sldNum" sz="quarter" idx="12"/>
          </p:nvPr>
        </p:nvSpPr>
        <p:spPr/>
        <p:txBody>
          <a:bodyPr/>
          <a:lstStyle/>
          <a:p>
            <a:fld id="{4EEF9975-6C58-5C4C-8961-54FFA2646BAA}" type="slidenum">
              <a:rPr lang="en-US" smtClean="0"/>
              <a:t>15</a:t>
            </a:fld>
            <a:endParaRPr lang="en-US"/>
          </a:p>
        </p:txBody>
      </p:sp>
    </p:spTree>
    <p:extLst>
      <p:ext uri="{BB962C8B-B14F-4D97-AF65-F5344CB8AC3E}">
        <p14:creationId xmlns:p14="http://schemas.microsoft.com/office/powerpoint/2010/main" val="360307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DD83-F28D-4FF7-BA2F-EDF79B167D4C}"/>
              </a:ext>
            </a:extLst>
          </p:cNvPr>
          <p:cNvSpPr>
            <a:spLocks noGrp="1"/>
          </p:cNvSpPr>
          <p:nvPr>
            <p:ph type="title"/>
          </p:nvPr>
        </p:nvSpPr>
        <p:spPr/>
        <p:txBody>
          <a:bodyPr/>
          <a:lstStyle/>
          <a:p>
            <a:r>
              <a:rPr lang="en-US" dirty="0"/>
              <a:t>Design Implications for Future Schedulers</a:t>
            </a:r>
          </a:p>
        </p:txBody>
      </p:sp>
      <p:sp>
        <p:nvSpPr>
          <p:cNvPr id="3" name="Content Placeholder 2">
            <a:extLst>
              <a:ext uri="{FF2B5EF4-FFF2-40B4-BE49-F238E27FC236}">
                <a16:creationId xmlns:a16="http://schemas.microsoft.com/office/drawing/2014/main" id="{091AEBFC-D57D-4A67-A188-24D7989393AE}"/>
              </a:ext>
            </a:extLst>
          </p:cNvPr>
          <p:cNvSpPr>
            <a:spLocks noGrp="1"/>
          </p:cNvSpPr>
          <p:nvPr>
            <p:ph idx="1"/>
          </p:nvPr>
        </p:nvSpPr>
        <p:spPr/>
        <p:txBody>
          <a:bodyPr>
            <a:normAutofit lnSpcReduction="10000"/>
          </a:bodyPr>
          <a:lstStyle/>
          <a:p>
            <a:r>
              <a:rPr lang="en-US" dirty="0"/>
              <a:t>Prioritizing locality</a:t>
            </a:r>
          </a:p>
          <a:p>
            <a:pPr lvl="1"/>
            <a:r>
              <a:rPr lang="en-US" dirty="0"/>
              <a:t>Current scheduler waits to see if locality can be achieved and if not relaxes constraints</a:t>
            </a:r>
          </a:p>
          <a:p>
            <a:pPr lvl="1"/>
            <a:r>
              <a:rPr lang="en-US" dirty="0"/>
              <a:t>Since jobs run for many hours, drops in efficiency can extend running time by hours</a:t>
            </a:r>
          </a:p>
          <a:p>
            <a:pPr lvl="1"/>
            <a:r>
              <a:rPr lang="en-US" dirty="0"/>
              <a:t>Better to wait longer for locality in some cases</a:t>
            </a:r>
          </a:p>
          <a:p>
            <a:pPr lvl="1"/>
            <a:r>
              <a:rPr lang="en-US" dirty="0"/>
              <a:t>Consider migrating jobs to machines with better locality during execution if resources become available</a:t>
            </a:r>
          </a:p>
          <a:p>
            <a:r>
              <a:rPr lang="en-US" dirty="0"/>
              <a:t>Mitigating interference</a:t>
            </a:r>
          </a:p>
          <a:p>
            <a:pPr lvl="1"/>
            <a:r>
              <a:rPr lang="en-US" dirty="0"/>
              <a:t>Consider placing small jobs on dedicated servers to reduce sharing/interference</a:t>
            </a:r>
          </a:p>
          <a:p>
            <a:pPr lvl="1"/>
            <a:r>
              <a:rPr lang="en-US" dirty="0"/>
              <a:t>Support for job migration to defragment the cluster will mitigate interference for small jobs and improve intra-job locality for large jobs</a:t>
            </a:r>
          </a:p>
        </p:txBody>
      </p:sp>
      <p:sp>
        <p:nvSpPr>
          <p:cNvPr id="4" name="Date Placeholder 3">
            <a:extLst>
              <a:ext uri="{FF2B5EF4-FFF2-40B4-BE49-F238E27FC236}">
                <a16:creationId xmlns:a16="http://schemas.microsoft.com/office/drawing/2014/main" id="{0EB5641B-31F6-4665-9F8B-8D5B5AA99E1A}"/>
              </a:ext>
            </a:extLst>
          </p:cNvPr>
          <p:cNvSpPr>
            <a:spLocks noGrp="1"/>
          </p:cNvSpPr>
          <p:nvPr>
            <p:ph type="dt" sz="half" idx="10"/>
          </p:nvPr>
        </p:nvSpPr>
        <p:spPr/>
        <p:txBody>
          <a:bodyPr/>
          <a:lstStyle/>
          <a:p>
            <a:fld id="{39626C7D-BAB0-41CB-8172-970F7861E77F}" type="datetime1">
              <a:rPr lang="en-US" smtClean="0"/>
              <a:t>3/23/2020</a:t>
            </a:fld>
            <a:endParaRPr lang="en-US"/>
          </a:p>
        </p:txBody>
      </p:sp>
      <p:sp>
        <p:nvSpPr>
          <p:cNvPr id="5" name="Footer Placeholder 4">
            <a:extLst>
              <a:ext uri="{FF2B5EF4-FFF2-40B4-BE49-F238E27FC236}">
                <a16:creationId xmlns:a16="http://schemas.microsoft.com/office/drawing/2014/main" id="{BB839559-3F21-4A16-88F4-3C411F187532}"/>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4BEBAC7E-C101-4CB1-826E-4443866AA9DE}"/>
              </a:ext>
            </a:extLst>
          </p:cNvPr>
          <p:cNvSpPr>
            <a:spLocks noGrp="1"/>
          </p:cNvSpPr>
          <p:nvPr>
            <p:ph type="sldNum" sz="quarter" idx="12"/>
          </p:nvPr>
        </p:nvSpPr>
        <p:spPr/>
        <p:txBody>
          <a:bodyPr/>
          <a:lstStyle/>
          <a:p>
            <a:fld id="{4EEF9975-6C58-5C4C-8961-54FFA2646BAA}" type="slidenum">
              <a:rPr lang="en-US" smtClean="0"/>
              <a:t>16</a:t>
            </a:fld>
            <a:endParaRPr lang="en-US"/>
          </a:p>
        </p:txBody>
      </p:sp>
    </p:spTree>
    <p:extLst>
      <p:ext uri="{BB962C8B-B14F-4D97-AF65-F5344CB8AC3E}">
        <p14:creationId xmlns:p14="http://schemas.microsoft.com/office/powerpoint/2010/main" val="1724906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53C4-F8C8-4F8A-A2FA-6AEA50F70CD9}"/>
              </a:ext>
            </a:extLst>
          </p:cNvPr>
          <p:cNvSpPr>
            <a:spLocks noGrp="1"/>
          </p:cNvSpPr>
          <p:nvPr>
            <p:ph type="title"/>
          </p:nvPr>
        </p:nvSpPr>
        <p:spPr/>
        <p:txBody>
          <a:bodyPr/>
          <a:lstStyle/>
          <a:p>
            <a:r>
              <a:rPr lang="en-US" dirty="0"/>
              <a:t>Design Implications cont.</a:t>
            </a:r>
          </a:p>
        </p:txBody>
      </p:sp>
      <p:sp>
        <p:nvSpPr>
          <p:cNvPr id="3" name="Content Placeholder 2">
            <a:extLst>
              <a:ext uri="{FF2B5EF4-FFF2-40B4-BE49-F238E27FC236}">
                <a16:creationId xmlns:a16="http://schemas.microsoft.com/office/drawing/2014/main" id="{EC2CE0DE-D8BB-40F5-8D27-7B946AD78041}"/>
              </a:ext>
            </a:extLst>
          </p:cNvPr>
          <p:cNvSpPr>
            <a:spLocks noGrp="1"/>
          </p:cNvSpPr>
          <p:nvPr>
            <p:ph idx="1"/>
          </p:nvPr>
        </p:nvSpPr>
        <p:spPr/>
        <p:txBody>
          <a:bodyPr/>
          <a:lstStyle/>
          <a:p>
            <a:r>
              <a:rPr lang="en-US" dirty="0"/>
              <a:t>Improving failure handling</a:t>
            </a:r>
          </a:p>
          <a:p>
            <a:pPr lvl="1"/>
            <a:r>
              <a:rPr lang="en-US" dirty="0"/>
              <a:t>Many user errors because languages are not strongly typed</a:t>
            </a:r>
          </a:p>
          <a:p>
            <a:pPr lvl="1"/>
            <a:r>
              <a:rPr lang="en-US" dirty="0"/>
              <a:t>Running the first iteration of training can capture some runtime failures</a:t>
            </a:r>
          </a:p>
          <a:p>
            <a:pPr lvl="1"/>
            <a:r>
              <a:rPr lang="en-US" dirty="0"/>
              <a:t>Set up a pool of cheaper VMs to pre-run jobs to catch errors and prevent wasted GPU cycles</a:t>
            </a:r>
          </a:p>
          <a:p>
            <a:pPr lvl="1"/>
            <a:r>
              <a:rPr lang="en-US" dirty="0"/>
              <a:t>Set up a well-defined schema for datasets and perform schema check to reduce data formatting errors</a:t>
            </a:r>
          </a:p>
          <a:p>
            <a:pPr lvl="1"/>
            <a:r>
              <a:rPr lang="en-US" dirty="0"/>
              <a:t>Develop a system to predictively mitigate failures by observing related failures</a:t>
            </a:r>
          </a:p>
          <a:p>
            <a:pPr lvl="2"/>
            <a:r>
              <a:rPr lang="en-US" dirty="0"/>
              <a:t>Classify error messages in real time from logs</a:t>
            </a:r>
          </a:p>
          <a:p>
            <a:pPr lvl="2"/>
            <a:r>
              <a:rPr lang="en-US" dirty="0"/>
              <a:t>Adapt scheduling parameters such as number of retries to reduce failure occurrences</a:t>
            </a:r>
          </a:p>
        </p:txBody>
      </p:sp>
      <p:sp>
        <p:nvSpPr>
          <p:cNvPr id="4" name="Date Placeholder 3">
            <a:extLst>
              <a:ext uri="{FF2B5EF4-FFF2-40B4-BE49-F238E27FC236}">
                <a16:creationId xmlns:a16="http://schemas.microsoft.com/office/drawing/2014/main" id="{FB0429C0-6FB5-4494-8645-BD30F1A3A26A}"/>
              </a:ext>
            </a:extLst>
          </p:cNvPr>
          <p:cNvSpPr>
            <a:spLocks noGrp="1"/>
          </p:cNvSpPr>
          <p:nvPr>
            <p:ph type="dt" sz="half" idx="10"/>
          </p:nvPr>
        </p:nvSpPr>
        <p:spPr/>
        <p:txBody>
          <a:bodyPr/>
          <a:lstStyle/>
          <a:p>
            <a:fld id="{75FB425F-5448-43EE-918E-2BB2BE24D46B}" type="datetime1">
              <a:rPr lang="en-US" smtClean="0"/>
              <a:t>3/23/2020</a:t>
            </a:fld>
            <a:endParaRPr lang="en-US"/>
          </a:p>
        </p:txBody>
      </p:sp>
      <p:sp>
        <p:nvSpPr>
          <p:cNvPr id="5" name="Footer Placeholder 4">
            <a:extLst>
              <a:ext uri="{FF2B5EF4-FFF2-40B4-BE49-F238E27FC236}">
                <a16:creationId xmlns:a16="http://schemas.microsoft.com/office/drawing/2014/main" id="{0F7F38DD-72FD-446E-AD6C-C1FCB6C1403F}"/>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28A15D04-FF6F-475A-8666-EB506023B0B5}"/>
              </a:ext>
            </a:extLst>
          </p:cNvPr>
          <p:cNvSpPr>
            <a:spLocks noGrp="1"/>
          </p:cNvSpPr>
          <p:nvPr>
            <p:ph type="sldNum" sz="quarter" idx="12"/>
          </p:nvPr>
        </p:nvSpPr>
        <p:spPr/>
        <p:txBody>
          <a:bodyPr/>
          <a:lstStyle/>
          <a:p>
            <a:fld id="{4EEF9975-6C58-5C4C-8961-54FFA2646BAA}" type="slidenum">
              <a:rPr lang="en-US" smtClean="0"/>
              <a:t>17</a:t>
            </a:fld>
            <a:endParaRPr lang="en-US"/>
          </a:p>
        </p:txBody>
      </p:sp>
    </p:spTree>
    <p:extLst>
      <p:ext uri="{BB962C8B-B14F-4D97-AF65-F5344CB8AC3E}">
        <p14:creationId xmlns:p14="http://schemas.microsoft.com/office/powerpoint/2010/main" val="137991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442C-38B4-43AE-B5C6-52C0F9C72BE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E601992-82CC-417B-B590-AE48BB6D80DA}"/>
              </a:ext>
            </a:extLst>
          </p:cNvPr>
          <p:cNvSpPr>
            <a:spLocks noGrp="1"/>
          </p:cNvSpPr>
          <p:nvPr>
            <p:ph idx="1"/>
          </p:nvPr>
        </p:nvSpPr>
        <p:spPr/>
        <p:txBody>
          <a:bodyPr>
            <a:normAutofit fontScale="92500" lnSpcReduction="10000"/>
          </a:bodyPr>
          <a:lstStyle/>
          <a:p>
            <a:r>
              <a:rPr lang="en-US" dirty="0"/>
              <a:t>Failure analysis of data analytics jobs in shared clusters</a:t>
            </a:r>
          </a:p>
          <a:p>
            <a:pPr lvl="1"/>
            <a:r>
              <a:rPr lang="en-US" dirty="0"/>
              <a:t>Assume failures are common</a:t>
            </a:r>
          </a:p>
          <a:p>
            <a:pPr lvl="1"/>
            <a:r>
              <a:rPr lang="en-US" dirty="0"/>
              <a:t>Focus on framework support for fault-tolerance and reliable job execution</a:t>
            </a:r>
          </a:p>
          <a:p>
            <a:pPr lvl="1"/>
            <a:r>
              <a:rPr lang="en-US" dirty="0"/>
              <a:t>Many jobs fail within a few minutes, while some errors take days to detect such as failures due to data copy errors</a:t>
            </a:r>
          </a:p>
          <a:p>
            <a:pPr lvl="1"/>
            <a:r>
              <a:rPr lang="en-US" dirty="0"/>
              <a:t>Similar conclusions that coding errors cause a large amount of failures</a:t>
            </a:r>
          </a:p>
          <a:p>
            <a:r>
              <a:rPr lang="en-US" dirty="0"/>
              <a:t>Scheduler and runtime for efficient machine learning execution</a:t>
            </a:r>
          </a:p>
          <a:p>
            <a:pPr lvl="1"/>
            <a:r>
              <a:rPr lang="en-US" dirty="0"/>
              <a:t>SLAQ schedules based on quality improvement for resource usage</a:t>
            </a:r>
          </a:p>
          <a:p>
            <a:pPr lvl="1"/>
            <a:r>
              <a:rPr lang="en-US" dirty="0"/>
              <a:t>Optimus predicts job remaining time for dynamic resource scheduling and reduces average job completion time</a:t>
            </a:r>
          </a:p>
          <a:p>
            <a:pPr lvl="1"/>
            <a:r>
              <a:rPr lang="en-US" dirty="0"/>
              <a:t>Tiresias reduces job completion time using a trial-and-error exploration</a:t>
            </a:r>
          </a:p>
          <a:p>
            <a:pPr lvl="1"/>
            <a:r>
              <a:rPr lang="en-US" dirty="0"/>
              <a:t>Future schedulers may need to consider trade-off between reducing queueing time and job running time</a:t>
            </a:r>
          </a:p>
        </p:txBody>
      </p:sp>
      <p:sp>
        <p:nvSpPr>
          <p:cNvPr id="4" name="Date Placeholder 3">
            <a:extLst>
              <a:ext uri="{FF2B5EF4-FFF2-40B4-BE49-F238E27FC236}">
                <a16:creationId xmlns:a16="http://schemas.microsoft.com/office/drawing/2014/main" id="{282608D3-5923-40D0-B2AB-657DE51FF61C}"/>
              </a:ext>
            </a:extLst>
          </p:cNvPr>
          <p:cNvSpPr>
            <a:spLocks noGrp="1"/>
          </p:cNvSpPr>
          <p:nvPr>
            <p:ph type="dt" sz="half" idx="10"/>
          </p:nvPr>
        </p:nvSpPr>
        <p:spPr/>
        <p:txBody>
          <a:bodyPr/>
          <a:lstStyle/>
          <a:p>
            <a:fld id="{4B138D7E-8239-483A-A712-5FDE1E820B7D}" type="datetime1">
              <a:rPr lang="en-US" smtClean="0"/>
              <a:t>3/23/2020</a:t>
            </a:fld>
            <a:endParaRPr lang="en-US"/>
          </a:p>
        </p:txBody>
      </p:sp>
      <p:sp>
        <p:nvSpPr>
          <p:cNvPr id="5" name="Footer Placeholder 4">
            <a:extLst>
              <a:ext uri="{FF2B5EF4-FFF2-40B4-BE49-F238E27FC236}">
                <a16:creationId xmlns:a16="http://schemas.microsoft.com/office/drawing/2014/main" id="{1D862DA0-14C2-4D19-8F5F-4D532BE6AB6E}"/>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B7924538-E057-4F64-8BAB-18728B71CEBE}"/>
              </a:ext>
            </a:extLst>
          </p:cNvPr>
          <p:cNvSpPr>
            <a:spLocks noGrp="1"/>
          </p:cNvSpPr>
          <p:nvPr>
            <p:ph type="sldNum" sz="quarter" idx="12"/>
          </p:nvPr>
        </p:nvSpPr>
        <p:spPr/>
        <p:txBody>
          <a:bodyPr/>
          <a:lstStyle/>
          <a:p>
            <a:fld id="{4EEF9975-6C58-5C4C-8961-54FFA2646BAA}" type="slidenum">
              <a:rPr lang="en-US" smtClean="0"/>
              <a:t>18</a:t>
            </a:fld>
            <a:endParaRPr lang="en-US"/>
          </a:p>
        </p:txBody>
      </p:sp>
    </p:spTree>
    <p:extLst>
      <p:ext uri="{BB962C8B-B14F-4D97-AF65-F5344CB8AC3E}">
        <p14:creationId xmlns:p14="http://schemas.microsoft.com/office/powerpoint/2010/main" val="179274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5822-DAA0-435B-87A9-52D2494E22DF}"/>
              </a:ext>
            </a:extLst>
          </p:cNvPr>
          <p:cNvSpPr>
            <a:spLocks noGrp="1"/>
          </p:cNvSpPr>
          <p:nvPr>
            <p:ph type="title"/>
          </p:nvPr>
        </p:nvSpPr>
        <p:spPr/>
        <p:txBody>
          <a:bodyPr/>
          <a:lstStyle/>
          <a:p>
            <a:r>
              <a:rPr lang="en-US" dirty="0"/>
              <a:t>Related Work cont.</a:t>
            </a:r>
          </a:p>
        </p:txBody>
      </p:sp>
      <p:sp>
        <p:nvSpPr>
          <p:cNvPr id="3" name="Content Placeholder 2">
            <a:extLst>
              <a:ext uri="{FF2B5EF4-FFF2-40B4-BE49-F238E27FC236}">
                <a16:creationId xmlns:a16="http://schemas.microsoft.com/office/drawing/2014/main" id="{5EA05698-02E7-4DF2-8093-4F36A05E87A2}"/>
              </a:ext>
            </a:extLst>
          </p:cNvPr>
          <p:cNvSpPr>
            <a:spLocks noGrp="1"/>
          </p:cNvSpPr>
          <p:nvPr>
            <p:ph idx="1"/>
          </p:nvPr>
        </p:nvSpPr>
        <p:spPr/>
        <p:txBody>
          <a:bodyPr>
            <a:normAutofit lnSpcReduction="10000"/>
          </a:bodyPr>
          <a:lstStyle/>
          <a:p>
            <a:r>
              <a:rPr lang="en-US" dirty="0"/>
              <a:t>GPU resource management for machine learning</a:t>
            </a:r>
          </a:p>
          <a:p>
            <a:pPr lvl="1"/>
            <a:r>
              <a:rPr lang="en-US" dirty="0" err="1"/>
              <a:t>Baymax</a:t>
            </a:r>
            <a:r>
              <a:rPr lang="en-US" dirty="0"/>
              <a:t> explores GPU sharing to mitigate queueing delay</a:t>
            </a:r>
          </a:p>
          <a:p>
            <a:pPr lvl="1"/>
            <a:r>
              <a:rPr lang="en-US" dirty="0"/>
              <a:t>Prophet predicts performance of GPU workloads using an analytical model</a:t>
            </a:r>
          </a:p>
          <a:p>
            <a:pPr lvl="1"/>
            <a:r>
              <a:rPr lang="en-US" dirty="0" err="1"/>
              <a:t>Gandiva</a:t>
            </a:r>
            <a:r>
              <a:rPr lang="en-US" dirty="0"/>
              <a:t> uses checkpointing for GPU time-sharing in shared GPU clusters</a:t>
            </a:r>
          </a:p>
          <a:p>
            <a:pPr lvl="1"/>
            <a:r>
              <a:rPr lang="en-US" dirty="0"/>
              <a:t>Future work would integrate these to improve cluster utilization</a:t>
            </a:r>
          </a:p>
          <a:p>
            <a:pPr lvl="1"/>
            <a:r>
              <a:rPr lang="en-US" dirty="0"/>
              <a:t>Some large networks do not fit in GPU memory with real-world data</a:t>
            </a:r>
          </a:p>
          <a:p>
            <a:r>
              <a:rPr lang="en-US" dirty="0"/>
              <a:t>Approximate data processing</a:t>
            </a:r>
          </a:p>
          <a:p>
            <a:pPr lvl="1"/>
            <a:r>
              <a:rPr lang="en-US" dirty="0"/>
              <a:t>Trade off accuracy for earlier completion times</a:t>
            </a:r>
          </a:p>
          <a:p>
            <a:pPr lvl="1"/>
            <a:r>
              <a:rPr lang="en-US" dirty="0"/>
              <a:t>Studied for SQL queries and batch processing</a:t>
            </a:r>
          </a:p>
          <a:p>
            <a:pPr lvl="1"/>
            <a:r>
              <a:rPr lang="en-US" dirty="0"/>
              <a:t>This work showed that trading a small amount of accuracy can significantly reduce GPU execution time</a:t>
            </a:r>
          </a:p>
        </p:txBody>
      </p:sp>
      <p:sp>
        <p:nvSpPr>
          <p:cNvPr id="4" name="Date Placeholder 3">
            <a:extLst>
              <a:ext uri="{FF2B5EF4-FFF2-40B4-BE49-F238E27FC236}">
                <a16:creationId xmlns:a16="http://schemas.microsoft.com/office/drawing/2014/main" id="{EA32B275-C1DA-41D3-AE10-81FC948DED2A}"/>
              </a:ext>
            </a:extLst>
          </p:cNvPr>
          <p:cNvSpPr>
            <a:spLocks noGrp="1"/>
          </p:cNvSpPr>
          <p:nvPr>
            <p:ph type="dt" sz="half" idx="10"/>
          </p:nvPr>
        </p:nvSpPr>
        <p:spPr/>
        <p:txBody>
          <a:bodyPr/>
          <a:lstStyle/>
          <a:p>
            <a:fld id="{5FE3F0D9-F99D-48EA-A684-71728F4A9D20}" type="datetime1">
              <a:rPr lang="en-US" smtClean="0"/>
              <a:t>3/23/2020</a:t>
            </a:fld>
            <a:endParaRPr lang="en-US"/>
          </a:p>
        </p:txBody>
      </p:sp>
      <p:sp>
        <p:nvSpPr>
          <p:cNvPr id="5" name="Footer Placeholder 4">
            <a:extLst>
              <a:ext uri="{FF2B5EF4-FFF2-40B4-BE49-F238E27FC236}">
                <a16:creationId xmlns:a16="http://schemas.microsoft.com/office/drawing/2014/main" id="{5405E854-2D3E-49C2-A089-64FE4F16105D}"/>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8E29E7BF-2534-4433-8627-9F91A18554A3}"/>
              </a:ext>
            </a:extLst>
          </p:cNvPr>
          <p:cNvSpPr>
            <a:spLocks noGrp="1"/>
          </p:cNvSpPr>
          <p:nvPr>
            <p:ph type="sldNum" sz="quarter" idx="12"/>
          </p:nvPr>
        </p:nvSpPr>
        <p:spPr/>
        <p:txBody>
          <a:bodyPr/>
          <a:lstStyle/>
          <a:p>
            <a:fld id="{4EEF9975-6C58-5C4C-8961-54FFA2646BAA}" type="slidenum">
              <a:rPr lang="en-US" smtClean="0"/>
              <a:t>19</a:t>
            </a:fld>
            <a:endParaRPr lang="en-US"/>
          </a:p>
        </p:txBody>
      </p:sp>
    </p:spTree>
    <p:extLst>
      <p:ext uri="{BB962C8B-B14F-4D97-AF65-F5344CB8AC3E}">
        <p14:creationId xmlns:p14="http://schemas.microsoft.com/office/powerpoint/2010/main" val="106538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7cadfdfefc_3_40"/>
          <p:cNvSpPr txBox="1">
            <a:spLocks noGrp="1"/>
          </p:cNvSpPr>
          <p:nvPr>
            <p:ph type="title"/>
          </p:nvPr>
        </p:nvSpPr>
        <p:spPr>
          <a:xfrm>
            <a:off x="838200" y="2710767"/>
            <a:ext cx="10515600" cy="1436466"/>
          </a:xfrm>
          <a:prstGeom prst="rect">
            <a:avLst/>
          </a:prstGeom>
          <a:noFill/>
          <a:ln>
            <a:noFill/>
          </a:ln>
        </p:spPr>
        <p:txBody>
          <a:bodyPr spcFirstLastPara="1" wrap="square" lIns="91425" tIns="45700" rIns="91425" bIns="45700" anchor="b" anchorCtr="0">
            <a:noAutofit/>
          </a:bodyPr>
          <a:lstStyle/>
          <a:p>
            <a:r>
              <a:rPr lang="en-US" sz="4000" dirty="0"/>
              <a:t>Analysis of Large-Scale Multi-Tenant GPU Clusters for DNN Training Workloads</a:t>
            </a:r>
            <a:endParaRPr lang="en-US" sz="4000" dirty="0">
              <a:latin typeface="Gill Sans" panose="020B0502020104020203" pitchFamily="34" charset="-79"/>
              <a:cs typeface="Gill Sans" panose="020B0502020104020203" pitchFamily="34" charset="-79"/>
            </a:endParaRPr>
          </a:p>
        </p:txBody>
      </p:sp>
      <p:sp>
        <p:nvSpPr>
          <p:cNvPr id="2" name="Date Placeholder 1">
            <a:extLst>
              <a:ext uri="{FF2B5EF4-FFF2-40B4-BE49-F238E27FC236}">
                <a16:creationId xmlns:a16="http://schemas.microsoft.com/office/drawing/2014/main" id="{E3963946-C4F5-4B33-994E-7E62C895CB15}"/>
              </a:ext>
            </a:extLst>
          </p:cNvPr>
          <p:cNvSpPr>
            <a:spLocks noGrp="1"/>
          </p:cNvSpPr>
          <p:nvPr>
            <p:ph type="dt" sz="half" idx="10"/>
          </p:nvPr>
        </p:nvSpPr>
        <p:spPr/>
        <p:txBody>
          <a:bodyPr/>
          <a:lstStyle/>
          <a:p>
            <a:fld id="{535262B8-F720-42D5-9374-1B15DB5A2BC2}" type="datetime1">
              <a:rPr lang="en-US" smtClean="0"/>
              <a:t>3/23/2020</a:t>
            </a:fld>
            <a:endParaRPr lang="en-US"/>
          </a:p>
        </p:txBody>
      </p:sp>
      <p:sp>
        <p:nvSpPr>
          <p:cNvPr id="3" name="Footer Placeholder 2">
            <a:extLst>
              <a:ext uri="{FF2B5EF4-FFF2-40B4-BE49-F238E27FC236}">
                <a16:creationId xmlns:a16="http://schemas.microsoft.com/office/drawing/2014/main" id="{92DB5CA5-7963-4239-BAF2-E6AB2E524C90}"/>
              </a:ext>
            </a:extLst>
          </p:cNvPr>
          <p:cNvSpPr>
            <a:spLocks noGrp="1"/>
          </p:cNvSpPr>
          <p:nvPr>
            <p:ph type="ftr" sz="quarter" idx="11"/>
          </p:nvPr>
        </p:nvSpPr>
        <p:spPr/>
        <p:txBody>
          <a:bodyPr/>
          <a:lstStyle/>
          <a:p>
            <a:r>
              <a:rPr lang="en-US"/>
              <a:t>EECS 598 – W20</a:t>
            </a:r>
          </a:p>
        </p:txBody>
      </p:sp>
      <p:sp>
        <p:nvSpPr>
          <p:cNvPr id="4" name="Slide Number Placeholder 3">
            <a:extLst>
              <a:ext uri="{FF2B5EF4-FFF2-40B4-BE49-F238E27FC236}">
                <a16:creationId xmlns:a16="http://schemas.microsoft.com/office/drawing/2014/main" id="{6F5FE68A-1164-4517-A68D-F85F102D035A}"/>
              </a:ext>
            </a:extLst>
          </p:cNvPr>
          <p:cNvSpPr>
            <a:spLocks noGrp="1"/>
          </p:cNvSpPr>
          <p:nvPr>
            <p:ph type="sldNum" sz="quarter" idx="12"/>
          </p:nvPr>
        </p:nvSpPr>
        <p:spPr/>
        <p:txBody>
          <a:bodyPr/>
          <a:lstStyle/>
          <a:p>
            <a:fld id="{4EEF9975-6C58-5C4C-8961-54FFA2646BAA}" type="slidenum">
              <a:rPr lang="en-US" smtClean="0"/>
              <a:t>2</a:t>
            </a:fld>
            <a:endParaRPr lang="en-US"/>
          </a:p>
        </p:txBody>
      </p:sp>
    </p:spTree>
    <p:extLst>
      <p:ext uri="{BB962C8B-B14F-4D97-AF65-F5344CB8AC3E}">
        <p14:creationId xmlns:p14="http://schemas.microsoft.com/office/powerpoint/2010/main" val="194070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65FF-2797-498A-9B7D-1814AA3E271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F09602F-C4EC-43DC-B40E-3E3CB4776EA6}"/>
              </a:ext>
            </a:extLst>
          </p:cNvPr>
          <p:cNvSpPr>
            <a:spLocks noGrp="1"/>
          </p:cNvSpPr>
          <p:nvPr>
            <p:ph idx="1"/>
          </p:nvPr>
        </p:nvSpPr>
        <p:spPr/>
        <p:txBody>
          <a:bodyPr/>
          <a:lstStyle/>
          <a:p>
            <a:r>
              <a:rPr lang="en-US" dirty="0"/>
              <a:t>Importance of locality</a:t>
            </a:r>
          </a:p>
          <a:p>
            <a:r>
              <a:rPr lang="en-US" dirty="0"/>
              <a:t>Interference can cause lower GPU utilization</a:t>
            </a:r>
          </a:p>
          <a:p>
            <a:r>
              <a:rPr lang="en-US" dirty="0"/>
              <a:t>Based on their data, they have created guidelines for future research and development of machine learning schedulers</a:t>
            </a:r>
          </a:p>
          <a:p>
            <a:r>
              <a:rPr lang="en-US" dirty="0"/>
              <a:t>By publicly releasing the scheduler trace, they hope to encourage further research</a:t>
            </a:r>
          </a:p>
        </p:txBody>
      </p:sp>
      <p:sp>
        <p:nvSpPr>
          <p:cNvPr id="4" name="Date Placeholder 3">
            <a:extLst>
              <a:ext uri="{FF2B5EF4-FFF2-40B4-BE49-F238E27FC236}">
                <a16:creationId xmlns:a16="http://schemas.microsoft.com/office/drawing/2014/main" id="{01FF75FB-3892-4090-89D3-A854F829986A}"/>
              </a:ext>
            </a:extLst>
          </p:cNvPr>
          <p:cNvSpPr>
            <a:spLocks noGrp="1"/>
          </p:cNvSpPr>
          <p:nvPr>
            <p:ph type="dt" sz="half" idx="10"/>
          </p:nvPr>
        </p:nvSpPr>
        <p:spPr/>
        <p:txBody>
          <a:bodyPr/>
          <a:lstStyle/>
          <a:p>
            <a:fld id="{89C73E66-6093-46D6-8E2F-1FC14F1EE34F}" type="datetime1">
              <a:rPr lang="en-US" smtClean="0"/>
              <a:t>3/23/2020</a:t>
            </a:fld>
            <a:endParaRPr lang="en-US"/>
          </a:p>
        </p:txBody>
      </p:sp>
      <p:sp>
        <p:nvSpPr>
          <p:cNvPr id="5" name="Footer Placeholder 4">
            <a:extLst>
              <a:ext uri="{FF2B5EF4-FFF2-40B4-BE49-F238E27FC236}">
                <a16:creationId xmlns:a16="http://schemas.microsoft.com/office/drawing/2014/main" id="{EF203F60-3D70-4F40-8842-2FB64B391C90}"/>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A60C1578-43B8-4BC0-A029-20D20550C34F}"/>
              </a:ext>
            </a:extLst>
          </p:cNvPr>
          <p:cNvSpPr>
            <a:spLocks noGrp="1"/>
          </p:cNvSpPr>
          <p:nvPr>
            <p:ph type="sldNum" sz="quarter" idx="12"/>
          </p:nvPr>
        </p:nvSpPr>
        <p:spPr/>
        <p:txBody>
          <a:bodyPr/>
          <a:lstStyle/>
          <a:p>
            <a:fld id="{4EEF9975-6C58-5C4C-8961-54FFA2646BAA}" type="slidenum">
              <a:rPr lang="en-US" smtClean="0"/>
              <a:t>20</a:t>
            </a:fld>
            <a:endParaRPr lang="en-US"/>
          </a:p>
        </p:txBody>
      </p:sp>
    </p:spTree>
    <p:extLst>
      <p:ext uri="{BB962C8B-B14F-4D97-AF65-F5344CB8AC3E}">
        <p14:creationId xmlns:p14="http://schemas.microsoft.com/office/powerpoint/2010/main" val="176799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F219-8BF2-4855-8696-DBCD665A78B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B6D4C7E-C1E0-40FA-8DBA-BF92840996AB}"/>
              </a:ext>
            </a:extLst>
          </p:cNvPr>
          <p:cNvSpPr>
            <a:spLocks noGrp="1"/>
          </p:cNvSpPr>
          <p:nvPr>
            <p:ph idx="1"/>
          </p:nvPr>
        </p:nvSpPr>
        <p:spPr/>
        <p:txBody>
          <a:bodyPr>
            <a:normAutofit fontScale="85000" lnSpcReduction="20000"/>
          </a:bodyPr>
          <a:lstStyle/>
          <a:p>
            <a:r>
              <a:rPr lang="en-US" dirty="0"/>
              <a:t>How much failure handling should be done by the user and how much should be automated?</a:t>
            </a:r>
          </a:p>
          <a:p>
            <a:pPr lvl="1"/>
            <a:r>
              <a:rPr lang="en-US" dirty="0"/>
              <a:t>Most failures come from user error. Should it be the responsibility of the user to check for these errors, or is it more efficient to do automatic error checking?</a:t>
            </a:r>
          </a:p>
          <a:p>
            <a:r>
              <a:rPr lang="en-US" dirty="0"/>
              <a:t>The paper proposed the strategy of migrating a job to machines with better locality in order to increase resource usage. What effect would migrating a job have on the runtime and resource usage of the job?</a:t>
            </a:r>
          </a:p>
          <a:p>
            <a:pPr lvl="1"/>
            <a:r>
              <a:rPr lang="en-US" dirty="0"/>
              <a:t>For these types of jobs, all that would need to be transferred would generally be the loss. The training data is stored using HDFS, so it could be pulled from the nearest location instead of being migrated.</a:t>
            </a:r>
          </a:p>
          <a:p>
            <a:r>
              <a:rPr lang="en-US" dirty="0"/>
              <a:t>Section 4.1 showed that many jobs only need around 40% of their iterations to get within 0.1% of their lowest loss. Should jobs automatically terminate when their loss appears to be at a minimum, and what are some ways to identify when training is complete?</a:t>
            </a:r>
          </a:p>
          <a:p>
            <a:pPr lvl="1"/>
            <a:r>
              <a:rPr lang="en-US" dirty="0"/>
              <a:t>Currently number of iterations is set by the user, but they could consider setting a loss threshold instead or use a combination of the two</a:t>
            </a:r>
          </a:p>
          <a:p>
            <a:endParaRPr lang="en-US" dirty="0"/>
          </a:p>
        </p:txBody>
      </p:sp>
      <p:sp>
        <p:nvSpPr>
          <p:cNvPr id="4" name="Date Placeholder 3">
            <a:extLst>
              <a:ext uri="{FF2B5EF4-FFF2-40B4-BE49-F238E27FC236}">
                <a16:creationId xmlns:a16="http://schemas.microsoft.com/office/drawing/2014/main" id="{6A83AE11-8F64-427A-A874-90065C36D0B4}"/>
              </a:ext>
            </a:extLst>
          </p:cNvPr>
          <p:cNvSpPr>
            <a:spLocks noGrp="1"/>
          </p:cNvSpPr>
          <p:nvPr>
            <p:ph type="dt" sz="half" idx="10"/>
          </p:nvPr>
        </p:nvSpPr>
        <p:spPr/>
        <p:txBody>
          <a:bodyPr/>
          <a:lstStyle/>
          <a:p>
            <a:fld id="{BC18F48E-BEC7-4370-B41D-FE8A4E8E51CF}" type="datetime1">
              <a:rPr lang="en-US" smtClean="0"/>
              <a:t>3/23/2020</a:t>
            </a:fld>
            <a:endParaRPr lang="en-US"/>
          </a:p>
        </p:txBody>
      </p:sp>
      <p:sp>
        <p:nvSpPr>
          <p:cNvPr id="5" name="Footer Placeholder 4">
            <a:extLst>
              <a:ext uri="{FF2B5EF4-FFF2-40B4-BE49-F238E27FC236}">
                <a16:creationId xmlns:a16="http://schemas.microsoft.com/office/drawing/2014/main" id="{4C786A1E-84CA-43C8-9492-B533334F971C}"/>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B791532D-2858-4062-AE41-92BD7B368810}"/>
              </a:ext>
            </a:extLst>
          </p:cNvPr>
          <p:cNvSpPr>
            <a:spLocks noGrp="1"/>
          </p:cNvSpPr>
          <p:nvPr>
            <p:ph type="sldNum" sz="quarter" idx="12"/>
          </p:nvPr>
        </p:nvSpPr>
        <p:spPr/>
        <p:txBody>
          <a:bodyPr/>
          <a:lstStyle/>
          <a:p>
            <a:fld id="{4EEF9975-6C58-5C4C-8961-54FFA2646BAA}" type="slidenum">
              <a:rPr lang="en-US" smtClean="0"/>
              <a:t>21</a:t>
            </a:fld>
            <a:endParaRPr lang="en-US"/>
          </a:p>
        </p:txBody>
      </p:sp>
    </p:spTree>
    <p:extLst>
      <p:ext uri="{BB962C8B-B14F-4D97-AF65-F5344CB8AC3E}">
        <p14:creationId xmlns:p14="http://schemas.microsoft.com/office/powerpoint/2010/main" val="314230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7cadfdfefc_3_40"/>
          <p:cNvSpPr txBox="1">
            <a:spLocks noGrp="1"/>
          </p:cNvSpPr>
          <p:nvPr>
            <p:ph type="title"/>
          </p:nvPr>
        </p:nvSpPr>
        <p:spPr>
          <a:xfrm>
            <a:off x="838200" y="2710767"/>
            <a:ext cx="10515600" cy="1436466"/>
          </a:xfrm>
          <a:prstGeom prst="rect">
            <a:avLst/>
          </a:prstGeom>
          <a:noFill/>
          <a:ln>
            <a:noFill/>
          </a:ln>
        </p:spPr>
        <p:txBody>
          <a:bodyPr spcFirstLastPara="1" wrap="square" lIns="91425" tIns="45700" rIns="91425" bIns="45700" anchor="b" anchorCtr="0">
            <a:noAutofit/>
          </a:bodyPr>
          <a:lstStyle/>
          <a:p>
            <a:r>
              <a:rPr lang="en-US" sz="4000" dirty="0"/>
              <a:t>TFX: A TensorFlow-Based Production-Scale Machine Learning Platform</a:t>
            </a:r>
            <a:endParaRPr lang="en-US" sz="4000" dirty="0">
              <a:latin typeface="Gill Sans" panose="020B0502020104020203" pitchFamily="34" charset="-79"/>
              <a:cs typeface="Gill Sans" panose="020B0502020104020203" pitchFamily="34" charset="-79"/>
            </a:endParaRPr>
          </a:p>
        </p:txBody>
      </p:sp>
      <p:sp>
        <p:nvSpPr>
          <p:cNvPr id="2" name="Date Placeholder 1">
            <a:extLst>
              <a:ext uri="{FF2B5EF4-FFF2-40B4-BE49-F238E27FC236}">
                <a16:creationId xmlns:a16="http://schemas.microsoft.com/office/drawing/2014/main" id="{2B2B62FE-6C0B-4285-A4B1-86C222863280}"/>
              </a:ext>
            </a:extLst>
          </p:cNvPr>
          <p:cNvSpPr>
            <a:spLocks noGrp="1"/>
          </p:cNvSpPr>
          <p:nvPr>
            <p:ph type="dt" sz="half" idx="10"/>
          </p:nvPr>
        </p:nvSpPr>
        <p:spPr/>
        <p:txBody>
          <a:bodyPr/>
          <a:lstStyle/>
          <a:p>
            <a:fld id="{93F7AAF3-A342-4284-AF8D-D6F0C9AF7223}" type="datetime1">
              <a:rPr lang="en-US" smtClean="0"/>
              <a:t>3/23/2020</a:t>
            </a:fld>
            <a:endParaRPr lang="en-US"/>
          </a:p>
        </p:txBody>
      </p:sp>
      <p:sp>
        <p:nvSpPr>
          <p:cNvPr id="3" name="Footer Placeholder 2">
            <a:extLst>
              <a:ext uri="{FF2B5EF4-FFF2-40B4-BE49-F238E27FC236}">
                <a16:creationId xmlns:a16="http://schemas.microsoft.com/office/drawing/2014/main" id="{7ED27E3D-5F46-4591-8F01-6C38A5B83CC7}"/>
              </a:ext>
            </a:extLst>
          </p:cNvPr>
          <p:cNvSpPr>
            <a:spLocks noGrp="1"/>
          </p:cNvSpPr>
          <p:nvPr>
            <p:ph type="ftr" sz="quarter" idx="11"/>
          </p:nvPr>
        </p:nvSpPr>
        <p:spPr/>
        <p:txBody>
          <a:bodyPr/>
          <a:lstStyle/>
          <a:p>
            <a:r>
              <a:rPr lang="en-US"/>
              <a:t>EECS 598 – W20</a:t>
            </a:r>
          </a:p>
        </p:txBody>
      </p:sp>
      <p:sp>
        <p:nvSpPr>
          <p:cNvPr id="4" name="Slide Number Placeholder 3">
            <a:extLst>
              <a:ext uri="{FF2B5EF4-FFF2-40B4-BE49-F238E27FC236}">
                <a16:creationId xmlns:a16="http://schemas.microsoft.com/office/drawing/2014/main" id="{41BE94A8-AF5A-4736-83E3-CAFE0EF5D4B2}"/>
              </a:ext>
            </a:extLst>
          </p:cNvPr>
          <p:cNvSpPr>
            <a:spLocks noGrp="1"/>
          </p:cNvSpPr>
          <p:nvPr>
            <p:ph type="sldNum" sz="quarter" idx="12"/>
          </p:nvPr>
        </p:nvSpPr>
        <p:spPr/>
        <p:txBody>
          <a:bodyPr/>
          <a:lstStyle/>
          <a:p>
            <a:fld id="{4EEF9975-6C58-5C4C-8961-54FFA2646BAA}" type="slidenum">
              <a:rPr lang="en-US" smtClean="0"/>
              <a:t>22</a:t>
            </a:fld>
            <a:endParaRPr lang="en-US"/>
          </a:p>
        </p:txBody>
      </p:sp>
    </p:spTree>
    <p:extLst>
      <p:ext uri="{BB962C8B-B14F-4D97-AF65-F5344CB8AC3E}">
        <p14:creationId xmlns:p14="http://schemas.microsoft.com/office/powerpoint/2010/main" val="2411278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F27A-7B54-0543-ABD1-A771D248BD2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91F94A-6431-3544-996C-6D9B828F582C}"/>
              </a:ext>
            </a:extLst>
          </p:cNvPr>
          <p:cNvSpPr>
            <a:spLocks noGrp="1"/>
          </p:cNvSpPr>
          <p:nvPr>
            <p:ph idx="1"/>
          </p:nvPr>
        </p:nvSpPr>
        <p:spPr/>
        <p:txBody>
          <a:bodyPr anchor="t"/>
          <a:lstStyle/>
          <a:p>
            <a:r>
              <a:rPr lang="en-US" dirty="0"/>
              <a:t>Platform Overview</a:t>
            </a:r>
          </a:p>
          <a:p>
            <a:r>
              <a:rPr lang="en-US" dirty="0"/>
              <a:t>Data Analysis, transformation, and validation</a:t>
            </a:r>
          </a:p>
          <a:p>
            <a:r>
              <a:rPr lang="en-US" dirty="0"/>
              <a:t>Model Training</a:t>
            </a:r>
          </a:p>
          <a:p>
            <a:r>
              <a:rPr lang="en-US" dirty="0"/>
              <a:t>Model Evaluation and Validation</a:t>
            </a:r>
          </a:p>
          <a:p>
            <a:r>
              <a:rPr lang="en-US" dirty="0"/>
              <a:t>Model Serving</a:t>
            </a:r>
          </a:p>
          <a:p>
            <a:r>
              <a:rPr lang="en-US" dirty="0"/>
              <a:t>Case Study</a:t>
            </a:r>
          </a:p>
          <a:p>
            <a:endParaRPr lang="en-US" dirty="0"/>
          </a:p>
        </p:txBody>
      </p:sp>
      <p:sp>
        <p:nvSpPr>
          <p:cNvPr id="4" name="Date Placeholder 3">
            <a:extLst>
              <a:ext uri="{FF2B5EF4-FFF2-40B4-BE49-F238E27FC236}">
                <a16:creationId xmlns:a16="http://schemas.microsoft.com/office/drawing/2014/main" id="{C7FB68A7-B12B-214D-9219-4F6F80AEB998}"/>
              </a:ext>
            </a:extLst>
          </p:cNvPr>
          <p:cNvSpPr>
            <a:spLocks noGrp="1"/>
          </p:cNvSpPr>
          <p:nvPr>
            <p:ph type="dt" sz="half" idx="10"/>
          </p:nvPr>
        </p:nvSpPr>
        <p:spPr/>
        <p:txBody>
          <a:bodyPr/>
          <a:lstStyle/>
          <a:p>
            <a:fld id="{BE9216AB-7685-4471-9B45-9DC3EAFC5F9F}" type="datetime1">
              <a:rPr lang="en-US" smtClean="0"/>
              <a:t>3/23/2020</a:t>
            </a:fld>
            <a:endParaRPr lang="en-US"/>
          </a:p>
        </p:txBody>
      </p:sp>
      <p:sp>
        <p:nvSpPr>
          <p:cNvPr id="5" name="Footer Placeholder 4">
            <a:extLst>
              <a:ext uri="{FF2B5EF4-FFF2-40B4-BE49-F238E27FC236}">
                <a16:creationId xmlns:a16="http://schemas.microsoft.com/office/drawing/2014/main" id="{E889A311-5392-644D-BF70-13ACE2DEF561}"/>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A3C9235A-B04D-4542-90F2-EC3778768821}"/>
              </a:ext>
            </a:extLst>
          </p:cNvPr>
          <p:cNvSpPr>
            <a:spLocks noGrp="1"/>
          </p:cNvSpPr>
          <p:nvPr>
            <p:ph type="sldNum" sz="quarter" idx="12"/>
          </p:nvPr>
        </p:nvSpPr>
        <p:spPr/>
        <p:txBody>
          <a:bodyPr/>
          <a:lstStyle/>
          <a:p>
            <a:fld id="{4EEF9975-6C58-5C4C-8961-54FFA2646BAA}" type="slidenum">
              <a:rPr lang="en-US" smtClean="0"/>
              <a:t>23</a:t>
            </a:fld>
            <a:endParaRPr lang="en-US"/>
          </a:p>
        </p:txBody>
      </p:sp>
    </p:spTree>
    <p:extLst>
      <p:ext uri="{BB962C8B-B14F-4D97-AF65-F5344CB8AC3E}">
        <p14:creationId xmlns:p14="http://schemas.microsoft.com/office/powerpoint/2010/main" val="1415613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8F48-5589-9647-968F-6D774FAE75C3}"/>
              </a:ext>
            </a:extLst>
          </p:cNvPr>
          <p:cNvSpPr>
            <a:spLocks noGrp="1"/>
          </p:cNvSpPr>
          <p:nvPr>
            <p:ph type="title"/>
          </p:nvPr>
        </p:nvSpPr>
        <p:spPr/>
        <p:txBody>
          <a:bodyPr/>
          <a:lstStyle/>
          <a:p>
            <a:r>
              <a:rPr lang="en-US" dirty="0"/>
              <a:t>Platform Overview - Background</a:t>
            </a:r>
          </a:p>
        </p:txBody>
      </p:sp>
      <p:sp>
        <p:nvSpPr>
          <p:cNvPr id="3" name="Content Placeholder 2">
            <a:extLst>
              <a:ext uri="{FF2B5EF4-FFF2-40B4-BE49-F238E27FC236}">
                <a16:creationId xmlns:a16="http://schemas.microsoft.com/office/drawing/2014/main" id="{09D693C1-7DFF-CB4D-A60B-C80973447539}"/>
              </a:ext>
            </a:extLst>
          </p:cNvPr>
          <p:cNvSpPr>
            <a:spLocks noGrp="1"/>
          </p:cNvSpPr>
          <p:nvPr>
            <p:ph idx="1"/>
          </p:nvPr>
        </p:nvSpPr>
        <p:spPr/>
        <p:txBody>
          <a:bodyPr anchor="t"/>
          <a:lstStyle/>
          <a:p>
            <a:r>
              <a:rPr lang="en-US" dirty="0"/>
              <a:t>The learning algorithm is only one component of a machine learning platform that represents a small fraction of the code</a:t>
            </a:r>
          </a:p>
          <a:p>
            <a:pPr lvl="1"/>
            <a:r>
              <a:rPr lang="en-US" dirty="0"/>
              <a:t>Data and model parallelism require distributed systems and orchestration that exceed capabilities of many single-machine solutions</a:t>
            </a:r>
          </a:p>
          <a:p>
            <a:pPr lvl="1"/>
            <a:r>
              <a:rPr lang="en-US" dirty="0"/>
              <a:t>A machine learning pipeline also needs to be simple to set up, maybe even support automated pipeline construction</a:t>
            </a:r>
          </a:p>
          <a:p>
            <a:pPr lvl="1"/>
            <a:r>
              <a:rPr lang="en-US" dirty="0"/>
              <a:t>Ideally, the platform automatically surveys different machine learning techniques and suggests the best solution, allowing even non-experts access to machine learning</a:t>
            </a:r>
          </a:p>
        </p:txBody>
      </p:sp>
      <p:sp>
        <p:nvSpPr>
          <p:cNvPr id="4" name="Date Placeholder 3">
            <a:extLst>
              <a:ext uri="{FF2B5EF4-FFF2-40B4-BE49-F238E27FC236}">
                <a16:creationId xmlns:a16="http://schemas.microsoft.com/office/drawing/2014/main" id="{D2BF7625-8C3F-7B4F-947A-54333DD848C5}"/>
              </a:ext>
            </a:extLst>
          </p:cNvPr>
          <p:cNvSpPr>
            <a:spLocks noGrp="1"/>
          </p:cNvSpPr>
          <p:nvPr>
            <p:ph type="dt" sz="half" idx="10"/>
          </p:nvPr>
        </p:nvSpPr>
        <p:spPr/>
        <p:txBody>
          <a:bodyPr/>
          <a:lstStyle/>
          <a:p>
            <a:fld id="{D2A09379-322C-4E53-B17B-6E93C74D6F3F}" type="datetime1">
              <a:rPr lang="en-US" smtClean="0"/>
              <a:t>3/23/2020</a:t>
            </a:fld>
            <a:endParaRPr lang="en-US"/>
          </a:p>
        </p:txBody>
      </p:sp>
      <p:sp>
        <p:nvSpPr>
          <p:cNvPr id="5" name="Footer Placeholder 4">
            <a:extLst>
              <a:ext uri="{FF2B5EF4-FFF2-40B4-BE49-F238E27FC236}">
                <a16:creationId xmlns:a16="http://schemas.microsoft.com/office/drawing/2014/main" id="{FA3F8F44-FAAB-9E4F-A426-73FE0EA73E09}"/>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96912513-3ECE-4F46-9AB2-289CAB9A1FF8}"/>
              </a:ext>
            </a:extLst>
          </p:cNvPr>
          <p:cNvSpPr>
            <a:spLocks noGrp="1"/>
          </p:cNvSpPr>
          <p:nvPr>
            <p:ph type="sldNum" sz="quarter" idx="12"/>
          </p:nvPr>
        </p:nvSpPr>
        <p:spPr/>
        <p:txBody>
          <a:bodyPr/>
          <a:lstStyle/>
          <a:p>
            <a:fld id="{4EEF9975-6C58-5C4C-8961-54FFA2646BAA}" type="slidenum">
              <a:rPr lang="en-US" smtClean="0"/>
              <a:t>24</a:t>
            </a:fld>
            <a:endParaRPr lang="en-US"/>
          </a:p>
        </p:txBody>
      </p:sp>
    </p:spTree>
    <p:extLst>
      <p:ext uri="{BB962C8B-B14F-4D97-AF65-F5344CB8AC3E}">
        <p14:creationId xmlns:p14="http://schemas.microsoft.com/office/powerpoint/2010/main" val="1577076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1CD4-753C-254C-A777-8DC7264CE079}"/>
              </a:ext>
            </a:extLst>
          </p:cNvPr>
          <p:cNvSpPr>
            <a:spLocks noGrp="1"/>
          </p:cNvSpPr>
          <p:nvPr>
            <p:ph type="title"/>
          </p:nvPr>
        </p:nvSpPr>
        <p:spPr/>
        <p:txBody>
          <a:bodyPr/>
          <a:lstStyle/>
          <a:p>
            <a:r>
              <a:rPr lang="en-US" dirty="0"/>
              <a:t>Platform Design and Anatomy</a:t>
            </a:r>
          </a:p>
        </p:txBody>
      </p:sp>
      <p:sp>
        <p:nvSpPr>
          <p:cNvPr id="3" name="Content Placeholder 2">
            <a:extLst>
              <a:ext uri="{FF2B5EF4-FFF2-40B4-BE49-F238E27FC236}">
                <a16:creationId xmlns:a16="http://schemas.microsoft.com/office/drawing/2014/main" id="{5AD3D50A-9481-6843-86FF-E056F5850066}"/>
              </a:ext>
            </a:extLst>
          </p:cNvPr>
          <p:cNvSpPr>
            <a:spLocks noGrp="1"/>
          </p:cNvSpPr>
          <p:nvPr>
            <p:ph idx="1"/>
          </p:nvPr>
        </p:nvSpPr>
        <p:spPr/>
        <p:txBody>
          <a:bodyPr anchor="t"/>
          <a:lstStyle/>
          <a:p>
            <a:r>
              <a:rPr lang="en-US" dirty="0"/>
              <a:t>One machine learning platform for many learning tasks</a:t>
            </a:r>
          </a:p>
          <a:p>
            <a:pPr lvl="1"/>
            <a:r>
              <a:rPr lang="en-US" dirty="0"/>
              <a:t>Wide coverage of existing algorithms</a:t>
            </a:r>
          </a:p>
          <a:p>
            <a:pPr lvl="1"/>
            <a:r>
              <a:rPr lang="en-US" dirty="0"/>
              <a:t>Support sparse, dense, or sequence data</a:t>
            </a:r>
          </a:p>
          <a:p>
            <a:pPr lvl="1"/>
            <a:r>
              <a:rPr lang="en-US" dirty="0"/>
              <a:t>Support all kinds of inference types, including (among others) regression, classification, and sequences</a:t>
            </a:r>
          </a:p>
          <a:p>
            <a:r>
              <a:rPr lang="en-US" dirty="0"/>
              <a:t>Continuous training</a:t>
            </a:r>
          </a:p>
          <a:p>
            <a:pPr lvl="1"/>
            <a:r>
              <a:rPr lang="en-US" dirty="0"/>
              <a:t>Data visitation can be configured to be static or dynamic (over a rolling range of directories)</a:t>
            </a:r>
          </a:p>
          <a:p>
            <a:pPr lvl="1"/>
            <a:r>
              <a:rPr lang="en-US" dirty="0"/>
              <a:t>Warm-starting initializes a subset of model parameters from a previous state</a:t>
            </a:r>
          </a:p>
          <a:p>
            <a:endParaRPr lang="en-US" dirty="0"/>
          </a:p>
        </p:txBody>
      </p:sp>
      <p:sp>
        <p:nvSpPr>
          <p:cNvPr id="4" name="Date Placeholder 3">
            <a:extLst>
              <a:ext uri="{FF2B5EF4-FFF2-40B4-BE49-F238E27FC236}">
                <a16:creationId xmlns:a16="http://schemas.microsoft.com/office/drawing/2014/main" id="{3D2FC320-41F0-C945-95B6-829E9EA7F6DB}"/>
              </a:ext>
            </a:extLst>
          </p:cNvPr>
          <p:cNvSpPr>
            <a:spLocks noGrp="1"/>
          </p:cNvSpPr>
          <p:nvPr>
            <p:ph type="dt" sz="half" idx="10"/>
          </p:nvPr>
        </p:nvSpPr>
        <p:spPr/>
        <p:txBody>
          <a:bodyPr/>
          <a:lstStyle/>
          <a:p>
            <a:fld id="{C93A3575-9D92-40DE-8024-5E508841E140}" type="datetime1">
              <a:rPr lang="en-US" smtClean="0"/>
              <a:t>3/23/2020</a:t>
            </a:fld>
            <a:endParaRPr lang="en-US"/>
          </a:p>
        </p:txBody>
      </p:sp>
      <p:sp>
        <p:nvSpPr>
          <p:cNvPr id="5" name="Footer Placeholder 4">
            <a:extLst>
              <a:ext uri="{FF2B5EF4-FFF2-40B4-BE49-F238E27FC236}">
                <a16:creationId xmlns:a16="http://schemas.microsoft.com/office/drawing/2014/main" id="{C90B477D-FB8A-BC47-870D-A8F0C6AF00AB}"/>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DBFD6318-293C-E84E-9F8B-94BAD870B087}"/>
              </a:ext>
            </a:extLst>
          </p:cNvPr>
          <p:cNvSpPr>
            <a:spLocks noGrp="1"/>
          </p:cNvSpPr>
          <p:nvPr>
            <p:ph type="sldNum" sz="quarter" idx="12"/>
          </p:nvPr>
        </p:nvSpPr>
        <p:spPr/>
        <p:txBody>
          <a:bodyPr/>
          <a:lstStyle/>
          <a:p>
            <a:fld id="{4EEF9975-6C58-5C4C-8961-54FFA2646BAA}" type="slidenum">
              <a:rPr lang="en-US" smtClean="0"/>
              <a:t>25</a:t>
            </a:fld>
            <a:endParaRPr lang="en-US"/>
          </a:p>
        </p:txBody>
      </p:sp>
    </p:spTree>
    <p:extLst>
      <p:ext uri="{BB962C8B-B14F-4D97-AF65-F5344CB8AC3E}">
        <p14:creationId xmlns:p14="http://schemas.microsoft.com/office/powerpoint/2010/main" val="370355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33D9-0B05-614D-9F76-8CCB1899978F}"/>
              </a:ext>
            </a:extLst>
          </p:cNvPr>
          <p:cNvSpPr>
            <a:spLocks noGrp="1"/>
          </p:cNvSpPr>
          <p:nvPr>
            <p:ph type="title"/>
          </p:nvPr>
        </p:nvSpPr>
        <p:spPr/>
        <p:txBody>
          <a:bodyPr/>
          <a:lstStyle/>
          <a:p>
            <a:r>
              <a:rPr lang="en-US" dirty="0"/>
              <a:t>Platform Design and Anatomy</a:t>
            </a:r>
          </a:p>
        </p:txBody>
      </p:sp>
      <p:sp>
        <p:nvSpPr>
          <p:cNvPr id="3" name="Content Placeholder 2">
            <a:extLst>
              <a:ext uri="{FF2B5EF4-FFF2-40B4-BE49-F238E27FC236}">
                <a16:creationId xmlns:a16="http://schemas.microsoft.com/office/drawing/2014/main" id="{8F3FCCF1-86A2-2340-82E2-C7E4842B71EB}"/>
              </a:ext>
            </a:extLst>
          </p:cNvPr>
          <p:cNvSpPr>
            <a:spLocks noGrp="1"/>
          </p:cNvSpPr>
          <p:nvPr>
            <p:ph idx="1"/>
          </p:nvPr>
        </p:nvSpPr>
        <p:spPr/>
        <p:txBody>
          <a:bodyPr anchor="t"/>
          <a:lstStyle/>
          <a:p>
            <a:r>
              <a:rPr lang="en-US" dirty="0"/>
              <a:t>Easy-to-use configuration and tools</a:t>
            </a:r>
          </a:p>
          <a:p>
            <a:pPr lvl="1"/>
            <a:r>
              <a:rPr lang="en-US" dirty="0"/>
              <a:t>Components share utilities that allow them to communicate and share assets</a:t>
            </a:r>
          </a:p>
          <a:p>
            <a:pPr lvl="1"/>
            <a:endParaRPr lang="en-US" dirty="0"/>
          </a:p>
          <a:p>
            <a:r>
              <a:rPr lang="en-US" dirty="0"/>
              <a:t>Production-level reliability and scalability</a:t>
            </a:r>
          </a:p>
          <a:p>
            <a:pPr lvl="1"/>
            <a:r>
              <a:rPr lang="en-US" dirty="0"/>
              <a:t>Model validation coupled with data validation in order to detect corrupted training data and thus prevent bad (yet, validated) models from reaching production</a:t>
            </a:r>
          </a:p>
          <a:p>
            <a:pPr lvl="1"/>
            <a:r>
              <a:rPr lang="en-US" dirty="0"/>
              <a:t>Use the distributed data processing model offered by Apache Beam for handling the large volume of data during training, model evaluation, and batch inference</a:t>
            </a:r>
          </a:p>
        </p:txBody>
      </p:sp>
      <p:sp>
        <p:nvSpPr>
          <p:cNvPr id="4" name="Date Placeholder 3">
            <a:extLst>
              <a:ext uri="{FF2B5EF4-FFF2-40B4-BE49-F238E27FC236}">
                <a16:creationId xmlns:a16="http://schemas.microsoft.com/office/drawing/2014/main" id="{88411C8C-0262-8F48-967E-81C93B668850}"/>
              </a:ext>
            </a:extLst>
          </p:cNvPr>
          <p:cNvSpPr>
            <a:spLocks noGrp="1"/>
          </p:cNvSpPr>
          <p:nvPr>
            <p:ph type="dt" sz="half" idx="10"/>
          </p:nvPr>
        </p:nvSpPr>
        <p:spPr/>
        <p:txBody>
          <a:bodyPr/>
          <a:lstStyle/>
          <a:p>
            <a:fld id="{B1DFB324-99F8-426C-A99E-E3AF14617674}" type="datetime1">
              <a:rPr lang="en-US" smtClean="0"/>
              <a:t>3/23/2020</a:t>
            </a:fld>
            <a:endParaRPr lang="en-US"/>
          </a:p>
        </p:txBody>
      </p:sp>
      <p:sp>
        <p:nvSpPr>
          <p:cNvPr id="5" name="Footer Placeholder 4">
            <a:extLst>
              <a:ext uri="{FF2B5EF4-FFF2-40B4-BE49-F238E27FC236}">
                <a16:creationId xmlns:a16="http://schemas.microsoft.com/office/drawing/2014/main" id="{C48684F8-05FC-3041-A355-E9C455DF0CAF}"/>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AE8A16EB-63E2-7149-B4B1-46F9DB30E999}"/>
              </a:ext>
            </a:extLst>
          </p:cNvPr>
          <p:cNvSpPr>
            <a:spLocks noGrp="1"/>
          </p:cNvSpPr>
          <p:nvPr>
            <p:ph type="sldNum" sz="quarter" idx="12"/>
          </p:nvPr>
        </p:nvSpPr>
        <p:spPr/>
        <p:txBody>
          <a:bodyPr/>
          <a:lstStyle/>
          <a:p>
            <a:fld id="{4EEF9975-6C58-5C4C-8961-54FFA2646BAA}" type="slidenum">
              <a:rPr lang="en-US" smtClean="0"/>
              <a:t>26</a:t>
            </a:fld>
            <a:endParaRPr lang="en-US"/>
          </a:p>
        </p:txBody>
      </p:sp>
    </p:spTree>
    <p:extLst>
      <p:ext uri="{BB962C8B-B14F-4D97-AF65-F5344CB8AC3E}">
        <p14:creationId xmlns:p14="http://schemas.microsoft.com/office/powerpoint/2010/main" val="3814070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C410-6F20-3947-B89D-DF2F04C1BDD7}"/>
              </a:ext>
            </a:extLst>
          </p:cNvPr>
          <p:cNvSpPr>
            <a:spLocks noGrp="1"/>
          </p:cNvSpPr>
          <p:nvPr>
            <p:ph type="title"/>
          </p:nvPr>
        </p:nvSpPr>
        <p:spPr/>
        <p:txBody>
          <a:bodyPr/>
          <a:lstStyle/>
          <a:p>
            <a:r>
              <a:rPr lang="en-US" dirty="0"/>
              <a:t>Platform Design and Anatomy</a:t>
            </a:r>
          </a:p>
        </p:txBody>
      </p:sp>
      <p:pic>
        <p:nvPicPr>
          <p:cNvPr id="8" name="Content Placeholder 7">
            <a:extLst>
              <a:ext uri="{FF2B5EF4-FFF2-40B4-BE49-F238E27FC236}">
                <a16:creationId xmlns:a16="http://schemas.microsoft.com/office/drawing/2014/main" id="{11CCBBDE-E4CF-3242-84C1-D534C2211E18}"/>
              </a:ext>
            </a:extLst>
          </p:cNvPr>
          <p:cNvPicPr>
            <a:picLocks noGrp="1" noChangeAspect="1"/>
          </p:cNvPicPr>
          <p:nvPr>
            <p:ph idx="1"/>
          </p:nvPr>
        </p:nvPicPr>
        <p:blipFill>
          <a:blip r:embed="rId3"/>
          <a:stretch>
            <a:fillRect/>
          </a:stretch>
        </p:blipFill>
        <p:spPr>
          <a:xfrm>
            <a:off x="838200" y="2076040"/>
            <a:ext cx="10515600" cy="3850507"/>
          </a:xfrm>
        </p:spPr>
      </p:pic>
      <p:sp>
        <p:nvSpPr>
          <p:cNvPr id="4" name="Date Placeholder 3">
            <a:extLst>
              <a:ext uri="{FF2B5EF4-FFF2-40B4-BE49-F238E27FC236}">
                <a16:creationId xmlns:a16="http://schemas.microsoft.com/office/drawing/2014/main" id="{57E2D575-6EC4-0147-BDF1-F59AC5CE0D32}"/>
              </a:ext>
            </a:extLst>
          </p:cNvPr>
          <p:cNvSpPr>
            <a:spLocks noGrp="1"/>
          </p:cNvSpPr>
          <p:nvPr>
            <p:ph type="dt" sz="half" idx="10"/>
          </p:nvPr>
        </p:nvSpPr>
        <p:spPr/>
        <p:txBody>
          <a:bodyPr/>
          <a:lstStyle/>
          <a:p>
            <a:fld id="{0C5671D6-B6E5-4A3E-BFE5-64D3DA50F762}" type="datetime1">
              <a:rPr lang="en-US" smtClean="0"/>
              <a:t>3/23/2020</a:t>
            </a:fld>
            <a:endParaRPr lang="en-US"/>
          </a:p>
        </p:txBody>
      </p:sp>
      <p:sp>
        <p:nvSpPr>
          <p:cNvPr id="5" name="Footer Placeholder 4">
            <a:extLst>
              <a:ext uri="{FF2B5EF4-FFF2-40B4-BE49-F238E27FC236}">
                <a16:creationId xmlns:a16="http://schemas.microsoft.com/office/drawing/2014/main" id="{EA4EF8E9-B077-1D48-840E-3F39DBA1E541}"/>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2D588EC0-FB2A-7C4A-BB5E-1E48A1C86B34}"/>
              </a:ext>
            </a:extLst>
          </p:cNvPr>
          <p:cNvSpPr>
            <a:spLocks noGrp="1"/>
          </p:cNvSpPr>
          <p:nvPr>
            <p:ph type="sldNum" sz="quarter" idx="12"/>
          </p:nvPr>
        </p:nvSpPr>
        <p:spPr/>
        <p:txBody>
          <a:bodyPr/>
          <a:lstStyle/>
          <a:p>
            <a:fld id="{4EEF9975-6C58-5C4C-8961-54FFA2646BAA}" type="slidenum">
              <a:rPr lang="en-US" smtClean="0"/>
              <a:t>27</a:t>
            </a:fld>
            <a:endParaRPr lang="en-US"/>
          </a:p>
        </p:txBody>
      </p:sp>
    </p:spTree>
    <p:extLst>
      <p:ext uri="{BB962C8B-B14F-4D97-AF65-F5344CB8AC3E}">
        <p14:creationId xmlns:p14="http://schemas.microsoft.com/office/powerpoint/2010/main" val="1105738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65D4-B45B-6C48-BB3D-4F832A344D72}"/>
              </a:ext>
            </a:extLst>
          </p:cNvPr>
          <p:cNvSpPr>
            <a:spLocks noGrp="1"/>
          </p:cNvSpPr>
          <p:nvPr>
            <p:ph type="title"/>
          </p:nvPr>
        </p:nvSpPr>
        <p:spPr/>
        <p:txBody>
          <a:bodyPr/>
          <a:lstStyle/>
          <a:p>
            <a:r>
              <a:rPr lang="en-US" dirty="0"/>
              <a:t>Data Analysis, transformation, and validation</a:t>
            </a:r>
          </a:p>
        </p:txBody>
      </p:sp>
      <p:sp>
        <p:nvSpPr>
          <p:cNvPr id="3" name="Content Placeholder 2">
            <a:extLst>
              <a:ext uri="{FF2B5EF4-FFF2-40B4-BE49-F238E27FC236}">
                <a16:creationId xmlns:a16="http://schemas.microsoft.com/office/drawing/2014/main" id="{AD81567F-3571-6647-B56D-F97B8BA7BA85}"/>
              </a:ext>
            </a:extLst>
          </p:cNvPr>
          <p:cNvSpPr>
            <a:spLocks noGrp="1"/>
          </p:cNvSpPr>
          <p:nvPr>
            <p:ph idx="1"/>
          </p:nvPr>
        </p:nvSpPr>
        <p:spPr/>
        <p:txBody>
          <a:bodyPr anchor="t"/>
          <a:lstStyle/>
          <a:p>
            <a:r>
              <a:rPr lang="en-US" dirty="0"/>
              <a:t>Often the data is generated by </a:t>
            </a:r>
            <a:r>
              <a:rPr lang="en-US" dirty="0" err="1"/>
              <a:t>adhoc</a:t>
            </a:r>
            <a:r>
              <a:rPr lang="en-US" dirty="0"/>
              <a:t> pipelines involving multiple products, systems, and usage logs</a:t>
            </a:r>
          </a:p>
          <a:p>
            <a:r>
              <a:rPr lang="en-US" dirty="0"/>
              <a:t>Reusable component that enables rigorous checks for data quality and promotes best practices for data management in the context of machine learning platforms is highly desired</a:t>
            </a:r>
          </a:p>
          <a:p>
            <a:r>
              <a:rPr lang="en-US" dirty="0"/>
              <a:t>Users tend to switch off data quality checks if they receive a large number of false-negative alerts or if the alerts are hard to understand</a:t>
            </a:r>
          </a:p>
        </p:txBody>
      </p:sp>
      <p:sp>
        <p:nvSpPr>
          <p:cNvPr id="4" name="Date Placeholder 3">
            <a:extLst>
              <a:ext uri="{FF2B5EF4-FFF2-40B4-BE49-F238E27FC236}">
                <a16:creationId xmlns:a16="http://schemas.microsoft.com/office/drawing/2014/main" id="{75DB9850-653A-3048-B0D9-46100ECF5C92}"/>
              </a:ext>
            </a:extLst>
          </p:cNvPr>
          <p:cNvSpPr>
            <a:spLocks noGrp="1"/>
          </p:cNvSpPr>
          <p:nvPr>
            <p:ph type="dt" sz="half" idx="10"/>
          </p:nvPr>
        </p:nvSpPr>
        <p:spPr/>
        <p:txBody>
          <a:bodyPr/>
          <a:lstStyle/>
          <a:p>
            <a:fld id="{9B50E35A-34D4-420D-905A-6E53D9D99A2E}" type="datetime1">
              <a:rPr lang="en-US" smtClean="0"/>
              <a:t>3/23/2020</a:t>
            </a:fld>
            <a:endParaRPr lang="en-US"/>
          </a:p>
        </p:txBody>
      </p:sp>
      <p:sp>
        <p:nvSpPr>
          <p:cNvPr id="5" name="Footer Placeholder 4">
            <a:extLst>
              <a:ext uri="{FF2B5EF4-FFF2-40B4-BE49-F238E27FC236}">
                <a16:creationId xmlns:a16="http://schemas.microsoft.com/office/drawing/2014/main" id="{5D9DDAEA-0238-5442-BF4B-7DAEF8AAE8CF}"/>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A98A8268-9D59-AD44-A4A4-610F48D6BC74}"/>
              </a:ext>
            </a:extLst>
          </p:cNvPr>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998727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1648-353E-5D49-AEBF-73D688817A1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8461E965-78B7-834B-B166-6AA4C8B8AA50}"/>
              </a:ext>
            </a:extLst>
          </p:cNvPr>
          <p:cNvSpPr>
            <a:spLocks noGrp="1"/>
          </p:cNvSpPr>
          <p:nvPr>
            <p:ph idx="1"/>
          </p:nvPr>
        </p:nvSpPr>
        <p:spPr/>
        <p:txBody>
          <a:bodyPr anchor="t">
            <a:normAutofit lnSpcReduction="10000"/>
          </a:bodyPr>
          <a:lstStyle/>
          <a:p>
            <a:r>
              <a:rPr lang="en-US" dirty="0"/>
              <a:t>Processes each dataset fed to the system and generates a set of descriptive statistics on the included features</a:t>
            </a:r>
          </a:p>
          <a:p>
            <a:pPr lvl="1"/>
            <a:r>
              <a:rPr lang="en-US" dirty="0"/>
              <a:t>E.g., the distribution of the number of values per example or the number of examples with and without the feature</a:t>
            </a:r>
          </a:p>
          <a:p>
            <a:r>
              <a:rPr lang="en-US" dirty="0"/>
              <a:t>Gathers statistics over feature values</a:t>
            </a:r>
          </a:p>
          <a:p>
            <a:pPr lvl="1"/>
            <a:r>
              <a:rPr lang="en-US" dirty="0"/>
              <a:t>Continuous features: the statistics include quantiles, </a:t>
            </a:r>
            <a:r>
              <a:rPr lang="en-US" dirty="0" err="1"/>
              <a:t>equi</a:t>
            </a:r>
            <a:r>
              <a:rPr lang="en-US" dirty="0"/>
              <a:t>-width histograms etc.</a:t>
            </a:r>
          </a:p>
          <a:p>
            <a:pPr lvl="1"/>
            <a:r>
              <a:rPr lang="en-US" dirty="0"/>
              <a:t>Discrete features: the top-K values by frequency, etc.</a:t>
            </a:r>
          </a:p>
          <a:p>
            <a:r>
              <a:rPr lang="en-US" dirty="0"/>
              <a:t>Supports statistics on configurable slices of the data and cross-feature statistics</a:t>
            </a:r>
          </a:p>
          <a:p>
            <a:pPr lvl="1"/>
            <a:r>
              <a:rPr lang="en-US" dirty="0"/>
              <a:t>On negative and positive examples in a binary classification problem</a:t>
            </a:r>
          </a:p>
          <a:p>
            <a:pPr lvl="1"/>
            <a:r>
              <a:rPr lang="en-US" dirty="0"/>
              <a:t>Correlation and covariance between features</a:t>
            </a:r>
          </a:p>
        </p:txBody>
      </p:sp>
      <p:sp>
        <p:nvSpPr>
          <p:cNvPr id="4" name="Date Placeholder 3">
            <a:extLst>
              <a:ext uri="{FF2B5EF4-FFF2-40B4-BE49-F238E27FC236}">
                <a16:creationId xmlns:a16="http://schemas.microsoft.com/office/drawing/2014/main" id="{1EC3D2E5-01C0-0547-A10E-F3CD4F21D454}"/>
              </a:ext>
            </a:extLst>
          </p:cNvPr>
          <p:cNvSpPr>
            <a:spLocks noGrp="1"/>
          </p:cNvSpPr>
          <p:nvPr>
            <p:ph type="dt" sz="half" idx="10"/>
          </p:nvPr>
        </p:nvSpPr>
        <p:spPr/>
        <p:txBody>
          <a:bodyPr/>
          <a:lstStyle/>
          <a:p>
            <a:fld id="{360C2D09-71D2-41D0-AC81-FD5F8A148E0D}" type="datetime1">
              <a:rPr lang="en-US" smtClean="0"/>
              <a:t>3/23/2020</a:t>
            </a:fld>
            <a:endParaRPr lang="en-US"/>
          </a:p>
        </p:txBody>
      </p:sp>
      <p:sp>
        <p:nvSpPr>
          <p:cNvPr id="5" name="Footer Placeholder 4">
            <a:extLst>
              <a:ext uri="{FF2B5EF4-FFF2-40B4-BE49-F238E27FC236}">
                <a16:creationId xmlns:a16="http://schemas.microsoft.com/office/drawing/2014/main" id="{89FFB408-24E8-F64E-9B86-A6A48CD2C81F}"/>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E9F9A615-62D8-AF4A-B1AE-A3DEF743E25D}"/>
              </a:ext>
            </a:extLst>
          </p:cNvPr>
          <p:cNvSpPr>
            <a:spLocks noGrp="1"/>
          </p:cNvSpPr>
          <p:nvPr>
            <p:ph type="sldNum" sz="quarter" idx="12"/>
          </p:nvPr>
        </p:nvSpPr>
        <p:spPr/>
        <p:txBody>
          <a:bodyPr/>
          <a:lstStyle/>
          <a:p>
            <a:fld id="{4EEF9975-6C58-5C4C-8961-54FFA2646BAA}" type="slidenum">
              <a:rPr lang="en-US" smtClean="0"/>
              <a:t>29</a:t>
            </a:fld>
            <a:endParaRPr lang="en-US"/>
          </a:p>
        </p:txBody>
      </p:sp>
    </p:spTree>
    <p:extLst>
      <p:ext uri="{BB962C8B-B14F-4D97-AF65-F5344CB8AC3E}">
        <p14:creationId xmlns:p14="http://schemas.microsoft.com/office/powerpoint/2010/main" val="58153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ECE9-1B81-416F-BCF2-86EE43F67BE1}"/>
              </a:ext>
            </a:extLst>
          </p:cNvPr>
          <p:cNvSpPr>
            <a:spLocks noGrp="1"/>
          </p:cNvSpPr>
          <p:nvPr>
            <p:ph type="title"/>
          </p:nvPr>
        </p:nvSpPr>
        <p:spPr/>
        <p:txBody>
          <a:bodyPr/>
          <a:lstStyle/>
          <a:p>
            <a:r>
              <a:rPr lang="en-US" dirty="0"/>
              <a:t>Background and Motivation</a:t>
            </a:r>
          </a:p>
        </p:txBody>
      </p:sp>
      <p:sp>
        <p:nvSpPr>
          <p:cNvPr id="3" name="Content Placeholder 2">
            <a:extLst>
              <a:ext uri="{FF2B5EF4-FFF2-40B4-BE49-F238E27FC236}">
                <a16:creationId xmlns:a16="http://schemas.microsoft.com/office/drawing/2014/main" id="{6D1718BE-E985-4AD4-8E0A-925E546A3F1E}"/>
              </a:ext>
            </a:extLst>
          </p:cNvPr>
          <p:cNvSpPr>
            <a:spLocks noGrp="1"/>
          </p:cNvSpPr>
          <p:nvPr>
            <p:ph idx="1"/>
          </p:nvPr>
        </p:nvSpPr>
        <p:spPr/>
        <p:txBody>
          <a:bodyPr/>
          <a:lstStyle/>
          <a:p>
            <a:r>
              <a:rPr lang="en-US" dirty="0"/>
              <a:t>Since model training requires many resources, many enterprises set up shared clusters</a:t>
            </a:r>
          </a:p>
          <a:p>
            <a:r>
              <a:rPr lang="en-US" dirty="0"/>
              <a:t>Deep learning creates new requirements for cluster management systems</a:t>
            </a:r>
          </a:p>
          <a:p>
            <a:pPr lvl="1"/>
            <a:r>
              <a:rPr lang="en-US" dirty="0"/>
              <a:t>Require GPUs instead of CPUs</a:t>
            </a:r>
          </a:p>
          <a:p>
            <a:pPr lvl="1"/>
            <a:r>
              <a:rPr lang="en-US" dirty="0"/>
              <a:t>Difficult to share resources across jobs</a:t>
            </a:r>
          </a:p>
          <a:p>
            <a:pPr lvl="1"/>
            <a:r>
              <a:rPr lang="en-US" dirty="0"/>
              <a:t>Tasks need to be scheduled at the same time (gang scheduling)</a:t>
            </a:r>
          </a:p>
          <a:p>
            <a:pPr lvl="1"/>
            <a:r>
              <a:rPr lang="en-US" dirty="0"/>
              <a:t>Require better locality for intra- and inter-machine communication</a:t>
            </a:r>
          </a:p>
          <a:p>
            <a:r>
              <a:rPr lang="en-US" dirty="0"/>
              <a:t>Goal: analyze how gang scheduling, locality requirements, and failures affect cluster utilization by studying jobs run on Philly</a:t>
            </a:r>
          </a:p>
        </p:txBody>
      </p:sp>
      <p:sp>
        <p:nvSpPr>
          <p:cNvPr id="4" name="Date Placeholder 3">
            <a:extLst>
              <a:ext uri="{FF2B5EF4-FFF2-40B4-BE49-F238E27FC236}">
                <a16:creationId xmlns:a16="http://schemas.microsoft.com/office/drawing/2014/main" id="{D767B9B5-ECC2-48CD-8F5E-D338CF3F4E7F}"/>
              </a:ext>
            </a:extLst>
          </p:cNvPr>
          <p:cNvSpPr>
            <a:spLocks noGrp="1"/>
          </p:cNvSpPr>
          <p:nvPr>
            <p:ph type="dt" sz="half" idx="10"/>
          </p:nvPr>
        </p:nvSpPr>
        <p:spPr/>
        <p:txBody>
          <a:bodyPr/>
          <a:lstStyle/>
          <a:p>
            <a:fld id="{F51C00E6-0712-45FF-8730-BAC8F8E7F1E3}" type="datetime1">
              <a:rPr lang="en-US" smtClean="0"/>
              <a:t>3/23/2020</a:t>
            </a:fld>
            <a:endParaRPr lang="en-US" dirty="0"/>
          </a:p>
        </p:txBody>
      </p:sp>
      <p:sp>
        <p:nvSpPr>
          <p:cNvPr id="5" name="Footer Placeholder 4">
            <a:extLst>
              <a:ext uri="{FF2B5EF4-FFF2-40B4-BE49-F238E27FC236}">
                <a16:creationId xmlns:a16="http://schemas.microsoft.com/office/drawing/2014/main" id="{FA316B26-957D-4815-9E57-7024F1F139C0}"/>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EDDC8CA8-329C-461E-8FDB-2CB1D758E303}"/>
              </a:ext>
            </a:extLst>
          </p:cNvPr>
          <p:cNvSpPr>
            <a:spLocks noGrp="1"/>
          </p:cNvSpPr>
          <p:nvPr>
            <p:ph type="sldNum" sz="quarter" idx="12"/>
          </p:nvPr>
        </p:nvSpPr>
        <p:spPr/>
        <p:txBody>
          <a:bodyPr/>
          <a:lstStyle/>
          <a:p>
            <a:fld id="{4EEF9975-6C58-5C4C-8961-54FFA2646BAA}" type="slidenum">
              <a:rPr lang="en-US" smtClean="0"/>
              <a:t>3</a:t>
            </a:fld>
            <a:endParaRPr lang="en-US"/>
          </a:p>
        </p:txBody>
      </p:sp>
    </p:spTree>
    <p:extLst>
      <p:ext uri="{BB962C8B-B14F-4D97-AF65-F5344CB8AC3E}">
        <p14:creationId xmlns:p14="http://schemas.microsoft.com/office/powerpoint/2010/main" val="2765298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BDEA-6B73-9F41-9BFF-79F78631437E}"/>
              </a:ext>
            </a:extLst>
          </p:cNvPr>
          <p:cNvSpPr>
            <a:spLocks noGrp="1"/>
          </p:cNvSpPr>
          <p:nvPr>
            <p:ph type="title"/>
          </p:nvPr>
        </p:nvSpPr>
        <p:spPr/>
        <p:txBody>
          <a:bodyPr/>
          <a:lstStyle/>
          <a:p>
            <a:r>
              <a:rPr lang="en-US" dirty="0"/>
              <a:t>Data Transformation</a:t>
            </a:r>
          </a:p>
        </p:txBody>
      </p:sp>
      <p:sp>
        <p:nvSpPr>
          <p:cNvPr id="3" name="Content Placeholder 2">
            <a:extLst>
              <a:ext uri="{FF2B5EF4-FFF2-40B4-BE49-F238E27FC236}">
                <a16:creationId xmlns:a16="http://schemas.microsoft.com/office/drawing/2014/main" id="{F77107F4-6022-214D-8504-D88BD5DC4BF4}"/>
              </a:ext>
            </a:extLst>
          </p:cNvPr>
          <p:cNvSpPr>
            <a:spLocks noGrp="1"/>
          </p:cNvSpPr>
          <p:nvPr>
            <p:ph idx="1"/>
          </p:nvPr>
        </p:nvSpPr>
        <p:spPr/>
        <p:txBody>
          <a:bodyPr anchor="t">
            <a:normAutofit lnSpcReduction="10000"/>
          </a:bodyPr>
          <a:lstStyle/>
          <a:p>
            <a:r>
              <a:rPr lang="en-US" dirty="0"/>
              <a:t>A suite of data transformations to allow feature wrangling for model training and serving</a:t>
            </a:r>
          </a:p>
          <a:p>
            <a:r>
              <a:rPr lang="en-US" dirty="0"/>
              <a:t>The generation of feature-to-integer mappings, also known as vocabularies</a:t>
            </a:r>
          </a:p>
          <a:p>
            <a:pPr lvl="1"/>
            <a:r>
              <a:rPr lang="en-US" dirty="0"/>
              <a:t>Both training and serving require mappings from string values of a sparse feature to integer IDs</a:t>
            </a:r>
          </a:p>
          <a:p>
            <a:pPr lvl="1"/>
            <a:r>
              <a:rPr lang="en-US" dirty="0"/>
              <a:t>Allow operations like looking up model weights or embeddings given a specific value</a:t>
            </a:r>
          </a:p>
          <a:p>
            <a:pPr lvl="1"/>
            <a:r>
              <a:rPr lang="en-US" dirty="0"/>
              <a:t>Saves memory and computation time</a:t>
            </a:r>
          </a:p>
          <a:p>
            <a:r>
              <a:rPr lang="en-US" dirty="0"/>
              <a:t>TFX exports any data transformations as part of the trained model, which in turn avoids problems with inconsistency</a:t>
            </a:r>
          </a:p>
        </p:txBody>
      </p:sp>
      <p:sp>
        <p:nvSpPr>
          <p:cNvPr id="4" name="Date Placeholder 3">
            <a:extLst>
              <a:ext uri="{FF2B5EF4-FFF2-40B4-BE49-F238E27FC236}">
                <a16:creationId xmlns:a16="http://schemas.microsoft.com/office/drawing/2014/main" id="{0A231E51-E24C-E34F-B488-2AD036DE2B7B}"/>
              </a:ext>
            </a:extLst>
          </p:cNvPr>
          <p:cNvSpPr>
            <a:spLocks noGrp="1"/>
          </p:cNvSpPr>
          <p:nvPr>
            <p:ph type="dt" sz="half" idx="10"/>
          </p:nvPr>
        </p:nvSpPr>
        <p:spPr/>
        <p:txBody>
          <a:bodyPr/>
          <a:lstStyle/>
          <a:p>
            <a:fld id="{6CB15299-82C8-4BD7-B652-45AC371986AE}" type="datetime1">
              <a:rPr lang="en-US" smtClean="0"/>
              <a:t>3/23/2020</a:t>
            </a:fld>
            <a:endParaRPr lang="en-US"/>
          </a:p>
        </p:txBody>
      </p:sp>
      <p:sp>
        <p:nvSpPr>
          <p:cNvPr id="5" name="Footer Placeholder 4">
            <a:extLst>
              <a:ext uri="{FF2B5EF4-FFF2-40B4-BE49-F238E27FC236}">
                <a16:creationId xmlns:a16="http://schemas.microsoft.com/office/drawing/2014/main" id="{A6369159-3484-194F-BA24-8B0BA7A21DDC}"/>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CB8EACAF-C0D1-5C49-857F-ACD46929E858}"/>
              </a:ext>
            </a:extLst>
          </p:cNvPr>
          <p:cNvSpPr>
            <a:spLocks noGrp="1"/>
          </p:cNvSpPr>
          <p:nvPr>
            <p:ph type="sldNum" sz="quarter" idx="12"/>
          </p:nvPr>
        </p:nvSpPr>
        <p:spPr/>
        <p:txBody>
          <a:bodyPr/>
          <a:lstStyle/>
          <a:p>
            <a:fld id="{4EEF9975-6C58-5C4C-8961-54FFA2646BAA}" type="slidenum">
              <a:rPr lang="en-US" smtClean="0"/>
              <a:t>30</a:t>
            </a:fld>
            <a:endParaRPr lang="en-US"/>
          </a:p>
        </p:txBody>
      </p:sp>
    </p:spTree>
    <p:extLst>
      <p:ext uri="{BB962C8B-B14F-4D97-AF65-F5344CB8AC3E}">
        <p14:creationId xmlns:p14="http://schemas.microsoft.com/office/powerpoint/2010/main" val="650273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8D1B-BE8D-1F41-A9A2-AE7904B2BF76}"/>
              </a:ext>
            </a:extLst>
          </p:cNvPr>
          <p:cNvSpPr>
            <a:spLocks noGrp="1"/>
          </p:cNvSpPr>
          <p:nvPr>
            <p:ph type="title"/>
          </p:nvPr>
        </p:nvSpPr>
        <p:spPr/>
        <p:txBody>
          <a:bodyPr/>
          <a:lstStyle/>
          <a:p>
            <a:r>
              <a:rPr lang="en-US" dirty="0"/>
              <a:t>Data Validation</a:t>
            </a:r>
          </a:p>
        </p:txBody>
      </p:sp>
      <p:sp>
        <p:nvSpPr>
          <p:cNvPr id="3" name="Content Placeholder 2">
            <a:extLst>
              <a:ext uri="{FF2B5EF4-FFF2-40B4-BE49-F238E27FC236}">
                <a16:creationId xmlns:a16="http://schemas.microsoft.com/office/drawing/2014/main" id="{505ECC05-0C36-F745-AEC1-87212A5DB051}"/>
              </a:ext>
            </a:extLst>
          </p:cNvPr>
          <p:cNvSpPr>
            <a:spLocks noGrp="1"/>
          </p:cNvSpPr>
          <p:nvPr>
            <p:ph idx="1"/>
          </p:nvPr>
        </p:nvSpPr>
        <p:spPr/>
        <p:txBody>
          <a:bodyPr anchor="t">
            <a:normAutofit lnSpcReduction="10000"/>
          </a:bodyPr>
          <a:lstStyle/>
          <a:p>
            <a:r>
              <a:rPr lang="en-US" dirty="0"/>
              <a:t>A schema that provides a versioned, succinct description of the expected properties of the data</a:t>
            </a:r>
          </a:p>
          <a:p>
            <a:pPr lvl="1"/>
            <a:r>
              <a:rPr lang="en-US" dirty="0"/>
              <a:t>Features present in the data; the expected type of each feature, etc.</a:t>
            </a:r>
          </a:p>
          <a:p>
            <a:pPr lvl="1"/>
            <a:r>
              <a:rPr lang="en-US" dirty="0"/>
              <a:t>Flag any deviations from the schema as potential anomalies</a:t>
            </a:r>
          </a:p>
          <a:p>
            <a:pPr lvl="1"/>
            <a:r>
              <a:rPr lang="en-US" dirty="0"/>
              <a:t>Provide actionable suggestions to fix the anomaly</a:t>
            </a:r>
          </a:p>
          <a:p>
            <a:r>
              <a:rPr lang="en-US" dirty="0"/>
              <a:t>Schemas should follow the following principles</a:t>
            </a:r>
          </a:p>
          <a:p>
            <a:pPr lvl="1"/>
            <a:r>
              <a:rPr lang="en-US" dirty="0"/>
              <a:t>The user should understand at a glance which anomalies are detected and their coverage over the data</a:t>
            </a:r>
          </a:p>
          <a:p>
            <a:pPr lvl="1"/>
            <a:r>
              <a:rPr lang="en-US" dirty="0"/>
              <a:t>Each anomaly should have a simple description </a:t>
            </a:r>
          </a:p>
          <a:p>
            <a:pPr lvl="1"/>
            <a:r>
              <a:rPr lang="en-US" dirty="0"/>
              <a:t>Allow updating schema corresponding to natural evolutions of the data</a:t>
            </a:r>
          </a:p>
          <a:p>
            <a:pPr lvl="1"/>
            <a:r>
              <a:rPr lang="en-US" dirty="0"/>
              <a:t>Allow anomalies to be filed just like any software bug</a:t>
            </a:r>
          </a:p>
        </p:txBody>
      </p:sp>
      <p:sp>
        <p:nvSpPr>
          <p:cNvPr id="4" name="Date Placeholder 3">
            <a:extLst>
              <a:ext uri="{FF2B5EF4-FFF2-40B4-BE49-F238E27FC236}">
                <a16:creationId xmlns:a16="http://schemas.microsoft.com/office/drawing/2014/main" id="{C4D923E4-1D2B-C54A-8461-0364F4D27A49}"/>
              </a:ext>
            </a:extLst>
          </p:cNvPr>
          <p:cNvSpPr>
            <a:spLocks noGrp="1"/>
          </p:cNvSpPr>
          <p:nvPr>
            <p:ph type="dt" sz="half" idx="10"/>
          </p:nvPr>
        </p:nvSpPr>
        <p:spPr/>
        <p:txBody>
          <a:bodyPr/>
          <a:lstStyle/>
          <a:p>
            <a:fld id="{0D6F2B52-F5DC-4B60-A52E-D717AA9D06C6}" type="datetime1">
              <a:rPr lang="en-US" smtClean="0"/>
              <a:t>3/23/2020</a:t>
            </a:fld>
            <a:endParaRPr lang="en-US"/>
          </a:p>
        </p:txBody>
      </p:sp>
      <p:sp>
        <p:nvSpPr>
          <p:cNvPr id="5" name="Footer Placeholder 4">
            <a:extLst>
              <a:ext uri="{FF2B5EF4-FFF2-40B4-BE49-F238E27FC236}">
                <a16:creationId xmlns:a16="http://schemas.microsoft.com/office/drawing/2014/main" id="{B4682AA4-57A5-B342-8E40-123D20D6D609}"/>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EFB998CC-7952-8840-B08B-64D806F8CBBB}"/>
              </a:ext>
            </a:extLst>
          </p:cNvPr>
          <p:cNvSpPr>
            <a:spLocks noGrp="1"/>
          </p:cNvSpPr>
          <p:nvPr>
            <p:ph type="sldNum" sz="quarter" idx="12"/>
          </p:nvPr>
        </p:nvSpPr>
        <p:spPr/>
        <p:txBody>
          <a:bodyPr/>
          <a:lstStyle/>
          <a:p>
            <a:fld id="{4EEF9975-6C58-5C4C-8961-54FFA2646BAA}" type="slidenum">
              <a:rPr lang="en-US" smtClean="0"/>
              <a:t>31</a:t>
            </a:fld>
            <a:endParaRPr lang="en-US"/>
          </a:p>
        </p:txBody>
      </p:sp>
    </p:spTree>
    <p:extLst>
      <p:ext uri="{BB962C8B-B14F-4D97-AF65-F5344CB8AC3E}">
        <p14:creationId xmlns:p14="http://schemas.microsoft.com/office/powerpoint/2010/main" val="2353501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AB13-CE41-E84A-B32C-E3C5AE3B8759}"/>
              </a:ext>
            </a:extLst>
          </p:cNvPr>
          <p:cNvSpPr>
            <a:spLocks noGrp="1"/>
          </p:cNvSpPr>
          <p:nvPr>
            <p:ph type="title"/>
          </p:nvPr>
        </p:nvSpPr>
        <p:spPr/>
        <p:txBody>
          <a:bodyPr/>
          <a:lstStyle/>
          <a:p>
            <a:r>
              <a:rPr lang="en-US" dirty="0"/>
              <a:t>Data Validation</a:t>
            </a:r>
          </a:p>
        </p:txBody>
      </p:sp>
      <p:pic>
        <p:nvPicPr>
          <p:cNvPr id="8" name="Content Placeholder 7">
            <a:extLst>
              <a:ext uri="{FF2B5EF4-FFF2-40B4-BE49-F238E27FC236}">
                <a16:creationId xmlns:a16="http://schemas.microsoft.com/office/drawing/2014/main" id="{F793769D-945F-654E-A458-3F50EB42CA05}"/>
              </a:ext>
            </a:extLst>
          </p:cNvPr>
          <p:cNvPicPr>
            <a:picLocks noGrp="1" noChangeAspect="1"/>
          </p:cNvPicPr>
          <p:nvPr>
            <p:ph idx="1"/>
          </p:nvPr>
        </p:nvPicPr>
        <p:blipFill>
          <a:blip r:embed="rId2"/>
          <a:stretch>
            <a:fillRect/>
          </a:stretch>
        </p:blipFill>
        <p:spPr>
          <a:xfrm>
            <a:off x="838200" y="1690688"/>
            <a:ext cx="5214021" cy="4351338"/>
          </a:xfrm>
        </p:spPr>
      </p:pic>
      <p:sp>
        <p:nvSpPr>
          <p:cNvPr id="4" name="Date Placeholder 3">
            <a:extLst>
              <a:ext uri="{FF2B5EF4-FFF2-40B4-BE49-F238E27FC236}">
                <a16:creationId xmlns:a16="http://schemas.microsoft.com/office/drawing/2014/main" id="{5E0D95E7-E0FF-4445-A9DF-80E30B81C7F5}"/>
              </a:ext>
            </a:extLst>
          </p:cNvPr>
          <p:cNvSpPr>
            <a:spLocks noGrp="1"/>
          </p:cNvSpPr>
          <p:nvPr>
            <p:ph type="dt" sz="half" idx="10"/>
          </p:nvPr>
        </p:nvSpPr>
        <p:spPr/>
        <p:txBody>
          <a:bodyPr/>
          <a:lstStyle/>
          <a:p>
            <a:fld id="{89D1C5F8-8BA4-4ED9-8FF7-B56B92750D16}" type="datetime1">
              <a:rPr lang="en-US" smtClean="0"/>
              <a:t>3/23/2020</a:t>
            </a:fld>
            <a:endParaRPr lang="en-US"/>
          </a:p>
        </p:txBody>
      </p:sp>
      <p:sp>
        <p:nvSpPr>
          <p:cNvPr id="5" name="Footer Placeholder 4">
            <a:extLst>
              <a:ext uri="{FF2B5EF4-FFF2-40B4-BE49-F238E27FC236}">
                <a16:creationId xmlns:a16="http://schemas.microsoft.com/office/drawing/2014/main" id="{82E32693-690C-9F4F-8BB8-565C6E197F9E}"/>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DADC3D6C-C4D5-DE40-816F-14D9E906A47D}"/>
              </a:ext>
            </a:extLst>
          </p:cNvPr>
          <p:cNvSpPr>
            <a:spLocks noGrp="1"/>
          </p:cNvSpPr>
          <p:nvPr>
            <p:ph type="sldNum" sz="quarter" idx="12"/>
          </p:nvPr>
        </p:nvSpPr>
        <p:spPr/>
        <p:txBody>
          <a:bodyPr/>
          <a:lstStyle/>
          <a:p>
            <a:fld id="{4EEF9975-6C58-5C4C-8961-54FFA2646BAA}" type="slidenum">
              <a:rPr lang="en-US" smtClean="0"/>
              <a:t>32</a:t>
            </a:fld>
            <a:endParaRPr lang="en-US"/>
          </a:p>
        </p:txBody>
      </p:sp>
      <p:pic>
        <p:nvPicPr>
          <p:cNvPr id="10" name="Picture 9">
            <a:extLst>
              <a:ext uri="{FF2B5EF4-FFF2-40B4-BE49-F238E27FC236}">
                <a16:creationId xmlns:a16="http://schemas.microsoft.com/office/drawing/2014/main" id="{E8E0FFD3-F2B3-4546-AFE2-06EE36EC6AA0}"/>
              </a:ext>
            </a:extLst>
          </p:cNvPr>
          <p:cNvPicPr>
            <a:picLocks noChangeAspect="1"/>
          </p:cNvPicPr>
          <p:nvPr/>
        </p:nvPicPr>
        <p:blipFill>
          <a:blip r:embed="rId3"/>
          <a:stretch>
            <a:fillRect/>
          </a:stretch>
        </p:blipFill>
        <p:spPr>
          <a:xfrm>
            <a:off x="6096000" y="2001791"/>
            <a:ext cx="6059840" cy="3729132"/>
          </a:xfrm>
          <a:prstGeom prst="rect">
            <a:avLst/>
          </a:prstGeom>
        </p:spPr>
      </p:pic>
    </p:spTree>
    <p:extLst>
      <p:ext uri="{BB962C8B-B14F-4D97-AF65-F5344CB8AC3E}">
        <p14:creationId xmlns:p14="http://schemas.microsoft.com/office/powerpoint/2010/main" val="2194467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786-2F9F-3441-AE63-15EB1F34621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6B733A07-58CC-C841-8CB3-E295D9BC74DA}"/>
              </a:ext>
            </a:extLst>
          </p:cNvPr>
          <p:cNvSpPr>
            <a:spLocks noGrp="1"/>
          </p:cNvSpPr>
          <p:nvPr>
            <p:ph idx="1"/>
          </p:nvPr>
        </p:nvSpPr>
        <p:spPr/>
        <p:txBody>
          <a:bodyPr anchor="t"/>
          <a:lstStyle/>
          <a:p>
            <a:r>
              <a:rPr lang="en-US" dirty="0"/>
              <a:t>Continuously training and exporting machine learning models is a common production use case</a:t>
            </a:r>
          </a:p>
          <a:p>
            <a:r>
              <a:rPr lang="en-US" dirty="0"/>
              <a:t>Both time and resource intensive to retrain these models</a:t>
            </a:r>
          </a:p>
        </p:txBody>
      </p:sp>
      <p:sp>
        <p:nvSpPr>
          <p:cNvPr id="4" name="Date Placeholder 3">
            <a:extLst>
              <a:ext uri="{FF2B5EF4-FFF2-40B4-BE49-F238E27FC236}">
                <a16:creationId xmlns:a16="http://schemas.microsoft.com/office/drawing/2014/main" id="{178F9126-0BA6-644E-9584-01145730A271}"/>
              </a:ext>
            </a:extLst>
          </p:cNvPr>
          <p:cNvSpPr>
            <a:spLocks noGrp="1"/>
          </p:cNvSpPr>
          <p:nvPr>
            <p:ph type="dt" sz="half" idx="10"/>
          </p:nvPr>
        </p:nvSpPr>
        <p:spPr/>
        <p:txBody>
          <a:bodyPr/>
          <a:lstStyle/>
          <a:p>
            <a:fld id="{EE876383-DC8F-42B3-BEED-89AE604F2DD8}" type="datetime1">
              <a:rPr lang="en-US" smtClean="0"/>
              <a:t>3/23/2020</a:t>
            </a:fld>
            <a:endParaRPr lang="en-US"/>
          </a:p>
        </p:txBody>
      </p:sp>
      <p:sp>
        <p:nvSpPr>
          <p:cNvPr id="5" name="Footer Placeholder 4">
            <a:extLst>
              <a:ext uri="{FF2B5EF4-FFF2-40B4-BE49-F238E27FC236}">
                <a16:creationId xmlns:a16="http://schemas.microsoft.com/office/drawing/2014/main" id="{0685F79B-5359-6242-A7AB-79CD97593F14}"/>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C9E97B20-C602-214F-A916-5E99914FC08A}"/>
              </a:ext>
            </a:extLst>
          </p:cNvPr>
          <p:cNvSpPr>
            <a:spLocks noGrp="1"/>
          </p:cNvSpPr>
          <p:nvPr>
            <p:ph type="sldNum" sz="quarter" idx="12"/>
          </p:nvPr>
        </p:nvSpPr>
        <p:spPr/>
        <p:txBody>
          <a:bodyPr/>
          <a:lstStyle/>
          <a:p>
            <a:fld id="{4EEF9975-6C58-5C4C-8961-54FFA2646BAA}" type="slidenum">
              <a:rPr lang="en-US" smtClean="0"/>
              <a:t>33</a:t>
            </a:fld>
            <a:endParaRPr lang="en-US"/>
          </a:p>
        </p:txBody>
      </p:sp>
    </p:spTree>
    <p:extLst>
      <p:ext uri="{BB962C8B-B14F-4D97-AF65-F5344CB8AC3E}">
        <p14:creationId xmlns:p14="http://schemas.microsoft.com/office/powerpoint/2010/main" val="1979090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8CF2-3F7A-7A4F-BB38-4BBAAC704397}"/>
              </a:ext>
            </a:extLst>
          </p:cNvPr>
          <p:cNvSpPr>
            <a:spLocks noGrp="1"/>
          </p:cNvSpPr>
          <p:nvPr>
            <p:ph type="title"/>
          </p:nvPr>
        </p:nvSpPr>
        <p:spPr/>
        <p:txBody>
          <a:bodyPr/>
          <a:lstStyle/>
          <a:p>
            <a:r>
              <a:rPr lang="en-US" dirty="0"/>
              <a:t>Warm Starting</a:t>
            </a:r>
          </a:p>
        </p:txBody>
      </p:sp>
      <p:sp>
        <p:nvSpPr>
          <p:cNvPr id="3" name="Content Placeholder 2">
            <a:extLst>
              <a:ext uri="{FF2B5EF4-FFF2-40B4-BE49-F238E27FC236}">
                <a16:creationId xmlns:a16="http://schemas.microsoft.com/office/drawing/2014/main" id="{C96D6054-1243-EB4B-8474-3CF9AD5336F5}"/>
              </a:ext>
            </a:extLst>
          </p:cNvPr>
          <p:cNvSpPr>
            <a:spLocks noGrp="1"/>
          </p:cNvSpPr>
          <p:nvPr>
            <p:ph idx="1"/>
          </p:nvPr>
        </p:nvSpPr>
        <p:spPr/>
        <p:txBody>
          <a:bodyPr anchor="t"/>
          <a:lstStyle/>
          <a:p>
            <a:r>
              <a:rPr lang="en-US" dirty="0"/>
              <a:t>For many production use cases, freshness of machine learning models is critical</a:t>
            </a:r>
          </a:p>
          <a:p>
            <a:r>
              <a:rPr lang="en-US" dirty="0"/>
              <a:t>Continuous training (inspired by transfer learning)</a:t>
            </a:r>
          </a:p>
          <a:p>
            <a:pPr lvl="1"/>
            <a:r>
              <a:rPr lang="en-US" dirty="0"/>
              <a:t>Identify a few general features of the network being trained (e.g., embeddings of sparse features)</a:t>
            </a:r>
          </a:p>
          <a:p>
            <a:pPr lvl="1"/>
            <a:r>
              <a:rPr lang="en-US" dirty="0"/>
              <a:t>Initialize (or warm-start) the parameters corresponding to these features from the previously trained version of the network</a:t>
            </a:r>
          </a:p>
          <a:p>
            <a:pPr lvl="1"/>
            <a:r>
              <a:rPr lang="en-US" dirty="0"/>
              <a:t>Fine tune them with the rest of the network</a:t>
            </a:r>
          </a:p>
        </p:txBody>
      </p:sp>
      <p:sp>
        <p:nvSpPr>
          <p:cNvPr id="4" name="Date Placeholder 3">
            <a:extLst>
              <a:ext uri="{FF2B5EF4-FFF2-40B4-BE49-F238E27FC236}">
                <a16:creationId xmlns:a16="http://schemas.microsoft.com/office/drawing/2014/main" id="{DC1D91DF-ECA1-174C-8F4C-E1388DA8F8DC}"/>
              </a:ext>
            </a:extLst>
          </p:cNvPr>
          <p:cNvSpPr>
            <a:spLocks noGrp="1"/>
          </p:cNvSpPr>
          <p:nvPr>
            <p:ph type="dt" sz="half" idx="10"/>
          </p:nvPr>
        </p:nvSpPr>
        <p:spPr/>
        <p:txBody>
          <a:bodyPr/>
          <a:lstStyle/>
          <a:p>
            <a:fld id="{BDC6FCCE-8603-4674-9A80-12B7A03CF17A}" type="datetime1">
              <a:rPr lang="en-US" smtClean="0"/>
              <a:t>3/23/2020</a:t>
            </a:fld>
            <a:endParaRPr lang="en-US"/>
          </a:p>
        </p:txBody>
      </p:sp>
      <p:sp>
        <p:nvSpPr>
          <p:cNvPr id="5" name="Footer Placeholder 4">
            <a:extLst>
              <a:ext uri="{FF2B5EF4-FFF2-40B4-BE49-F238E27FC236}">
                <a16:creationId xmlns:a16="http://schemas.microsoft.com/office/drawing/2014/main" id="{8A15AB5F-422B-AB4F-87C5-4BA1BA3C62C6}"/>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4F36F4DD-0F3F-834E-83E9-8E5AB99C3470}"/>
              </a:ext>
            </a:extLst>
          </p:cNvPr>
          <p:cNvSpPr>
            <a:spLocks noGrp="1"/>
          </p:cNvSpPr>
          <p:nvPr>
            <p:ph type="sldNum" sz="quarter" idx="12"/>
          </p:nvPr>
        </p:nvSpPr>
        <p:spPr/>
        <p:txBody>
          <a:bodyPr/>
          <a:lstStyle/>
          <a:p>
            <a:fld id="{4EEF9975-6C58-5C4C-8961-54FFA2646BAA}" type="slidenum">
              <a:rPr lang="en-US" smtClean="0"/>
              <a:t>34</a:t>
            </a:fld>
            <a:endParaRPr lang="en-US"/>
          </a:p>
        </p:txBody>
      </p:sp>
    </p:spTree>
    <p:extLst>
      <p:ext uri="{BB962C8B-B14F-4D97-AF65-F5344CB8AC3E}">
        <p14:creationId xmlns:p14="http://schemas.microsoft.com/office/powerpoint/2010/main" val="661514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2BD2-E5DA-2D46-9B03-1B5314079305}"/>
              </a:ext>
            </a:extLst>
          </p:cNvPr>
          <p:cNvSpPr>
            <a:spLocks noGrp="1"/>
          </p:cNvSpPr>
          <p:nvPr>
            <p:ph type="title"/>
          </p:nvPr>
        </p:nvSpPr>
        <p:spPr/>
        <p:txBody>
          <a:bodyPr/>
          <a:lstStyle/>
          <a:p>
            <a:r>
              <a:rPr lang="en-US" dirty="0"/>
              <a:t>High-Level Model Specification API</a:t>
            </a:r>
          </a:p>
        </p:txBody>
      </p:sp>
      <p:sp>
        <p:nvSpPr>
          <p:cNvPr id="3" name="Content Placeholder 2">
            <a:extLst>
              <a:ext uri="{FF2B5EF4-FFF2-40B4-BE49-F238E27FC236}">
                <a16:creationId xmlns:a16="http://schemas.microsoft.com/office/drawing/2014/main" id="{C6C7BF46-962C-F44B-B8F8-3B1CB81C00CC}"/>
              </a:ext>
            </a:extLst>
          </p:cNvPr>
          <p:cNvSpPr>
            <a:spLocks noGrp="1"/>
          </p:cNvSpPr>
          <p:nvPr>
            <p:ph idx="1"/>
          </p:nvPr>
        </p:nvSpPr>
        <p:spPr/>
        <p:txBody>
          <a:bodyPr anchor="t"/>
          <a:lstStyle/>
          <a:p>
            <a:r>
              <a:rPr lang="en-US" u="sng" dirty="0" err="1"/>
              <a:t>FeatureColumns</a:t>
            </a:r>
            <a:r>
              <a:rPr lang="en-US" dirty="0"/>
              <a:t> help users focus on which features to use</a:t>
            </a:r>
          </a:p>
          <a:p>
            <a:r>
              <a:rPr lang="en-US" u="sng" dirty="0"/>
              <a:t>Estimator</a:t>
            </a:r>
            <a:r>
              <a:rPr lang="en-US" dirty="0"/>
              <a:t> handles training and evaluation for a model</a:t>
            </a:r>
          </a:p>
          <a:p>
            <a:endParaRPr lang="en-US" dirty="0"/>
          </a:p>
        </p:txBody>
      </p:sp>
      <p:sp>
        <p:nvSpPr>
          <p:cNvPr id="4" name="Date Placeholder 3">
            <a:extLst>
              <a:ext uri="{FF2B5EF4-FFF2-40B4-BE49-F238E27FC236}">
                <a16:creationId xmlns:a16="http://schemas.microsoft.com/office/drawing/2014/main" id="{09912B76-75AC-9D47-A8AD-247F8CA17FE4}"/>
              </a:ext>
            </a:extLst>
          </p:cNvPr>
          <p:cNvSpPr>
            <a:spLocks noGrp="1"/>
          </p:cNvSpPr>
          <p:nvPr>
            <p:ph type="dt" sz="half" idx="10"/>
          </p:nvPr>
        </p:nvSpPr>
        <p:spPr/>
        <p:txBody>
          <a:bodyPr/>
          <a:lstStyle/>
          <a:p>
            <a:fld id="{FF2ECBB2-ACE2-4551-8AEF-FCA27E3AA734}" type="datetime1">
              <a:rPr lang="en-US" smtClean="0"/>
              <a:t>3/23/2020</a:t>
            </a:fld>
            <a:endParaRPr lang="en-US"/>
          </a:p>
        </p:txBody>
      </p:sp>
      <p:sp>
        <p:nvSpPr>
          <p:cNvPr id="5" name="Footer Placeholder 4">
            <a:extLst>
              <a:ext uri="{FF2B5EF4-FFF2-40B4-BE49-F238E27FC236}">
                <a16:creationId xmlns:a16="http://schemas.microsoft.com/office/drawing/2014/main" id="{4928FA0F-336A-AA4D-9A72-5A81ECDC366A}"/>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EB595AF4-D021-4A4E-9BFF-5AAB030A51B7}"/>
              </a:ext>
            </a:extLst>
          </p:cNvPr>
          <p:cNvSpPr>
            <a:spLocks noGrp="1"/>
          </p:cNvSpPr>
          <p:nvPr>
            <p:ph type="sldNum" sz="quarter" idx="12"/>
          </p:nvPr>
        </p:nvSpPr>
        <p:spPr/>
        <p:txBody>
          <a:bodyPr/>
          <a:lstStyle/>
          <a:p>
            <a:fld id="{4EEF9975-6C58-5C4C-8961-54FFA2646BAA}" type="slidenum">
              <a:rPr lang="en-US" smtClean="0"/>
              <a:t>35</a:t>
            </a:fld>
            <a:endParaRPr lang="en-US"/>
          </a:p>
        </p:txBody>
      </p:sp>
      <p:pic>
        <p:nvPicPr>
          <p:cNvPr id="8" name="Picture 7">
            <a:extLst>
              <a:ext uri="{FF2B5EF4-FFF2-40B4-BE49-F238E27FC236}">
                <a16:creationId xmlns:a16="http://schemas.microsoft.com/office/drawing/2014/main" id="{A638EC4E-7312-8842-9000-8E7EC0494E9A}"/>
              </a:ext>
            </a:extLst>
          </p:cNvPr>
          <p:cNvPicPr>
            <a:picLocks noChangeAspect="1"/>
          </p:cNvPicPr>
          <p:nvPr/>
        </p:nvPicPr>
        <p:blipFill>
          <a:blip r:embed="rId2"/>
          <a:stretch>
            <a:fillRect/>
          </a:stretch>
        </p:blipFill>
        <p:spPr>
          <a:xfrm>
            <a:off x="838200" y="2884618"/>
            <a:ext cx="4795266" cy="3471732"/>
          </a:xfrm>
          <a:prstGeom prst="rect">
            <a:avLst/>
          </a:prstGeom>
        </p:spPr>
      </p:pic>
      <p:pic>
        <p:nvPicPr>
          <p:cNvPr id="10" name="Picture 9">
            <a:extLst>
              <a:ext uri="{FF2B5EF4-FFF2-40B4-BE49-F238E27FC236}">
                <a16:creationId xmlns:a16="http://schemas.microsoft.com/office/drawing/2014/main" id="{F2AD004C-87CC-CA45-8391-399A1B883D04}"/>
              </a:ext>
            </a:extLst>
          </p:cNvPr>
          <p:cNvPicPr>
            <a:picLocks noChangeAspect="1"/>
          </p:cNvPicPr>
          <p:nvPr/>
        </p:nvPicPr>
        <p:blipFill>
          <a:blip r:embed="rId3"/>
          <a:stretch>
            <a:fillRect/>
          </a:stretch>
        </p:blipFill>
        <p:spPr>
          <a:xfrm>
            <a:off x="6024778" y="2884618"/>
            <a:ext cx="5786222" cy="3471733"/>
          </a:xfrm>
          <a:prstGeom prst="rect">
            <a:avLst/>
          </a:prstGeom>
        </p:spPr>
      </p:pic>
    </p:spTree>
    <p:extLst>
      <p:ext uri="{BB962C8B-B14F-4D97-AF65-F5344CB8AC3E}">
        <p14:creationId xmlns:p14="http://schemas.microsoft.com/office/powerpoint/2010/main" val="3684000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A65A-D932-9847-B69C-6C4F6DCB4D6B}"/>
              </a:ext>
            </a:extLst>
          </p:cNvPr>
          <p:cNvSpPr>
            <a:spLocks noGrp="1"/>
          </p:cNvSpPr>
          <p:nvPr>
            <p:ph type="title"/>
          </p:nvPr>
        </p:nvSpPr>
        <p:spPr/>
        <p:txBody>
          <a:bodyPr/>
          <a:lstStyle/>
          <a:p>
            <a:r>
              <a:rPr lang="en-US" dirty="0"/>
              <a:t>Model Evaluation and Validation</a:t>
            </a:r>
          </a:p>
        </p:txBody>
      </p:sp>
      <p:sp>
        <p:nvSpPr>
          <p:cNvPr id="3" name="Content Placeholder 2">
            <a:extLst>
              <a:ext uri="{FF2B5EF4-FFF2-40B4-BE49-F238E27FC236}">
                <a16:creationId xmlns:a16="http://schemas.microsoft.com/office/drawing/2014/main" id="{4A0CCAD4-F714-4242-B8E4-F9BBC8630137}"/>
              </a:ext>
            </a:extLst>
          </p:cNvPr>
          <p:cNvSpPr>
            <a:spLocks noGrp="1"/>
          </p:cNvSpPr>
          <p:nvPr>
            <p:ph idx="1"/>
          </p:nvPr>
        </p:nvSpPr>
        <p:spPr/>
        <p:txBody>
          <a:bodyPr anchor="t"/>
          <a:lstStyle/>
          <a:p>
            <a:r>
              <a:rPr lang="en-US" dirty="0"/>
              <a:t>Machine-learned models are often parts of complex systems comprising a large number of data sources and interacting components</a:t>
            </a:r>
          </a:p>
          <a:p>
            <a:r>
              <a:rPr lang="en-US" dirty="0"/>
              <a:t>Bugs can grow and unexpected interactions can develop</a:t>
            </a:r>
          </a:p>
          <a:p>
            <a:pPr lvl="1"/>
            <a:r>
              <a:rPr lang="en-US" dirty="0"/>
              <a:t>Different components expecting different serialized model formats</a:t>
            </a:r>
          </a:p>
          <a:p>
            <a:pPr lvl="1"/>
            <a:r>
              <a:rPr lang="en-US" dirty="0"/>
              <a:t>Bugs in training or serving code causing binary crashes</a:t>
            </a:r>
          </a:p>
        </p:txBody>
      </p:sp>
      <p:sp>
        <p:nvSpPr>
          <p:cNvPr id="4" name="Date Placeholder 3">
            <a:extLst>
              <a:ext uri="{FF2B5EF4-FFF2-40B4-BE49-F238E27FC236}">
                <a16:creationId xmlns:a16="http://schemas.microsoft.com/office/drawing/2014/main" id="{EB063137-B7ED-0946-872B-F2A92B0F2B35}"/>
              </a:ext>
            </a:extLst>
          </p:cNvPr>
          <p:cNvSpPr>
            <a:spLocks noGrp="1"/>
          </p:cNvSpPr>
          <p:nvPr>
            <p:ph type="dt" sz="half" idx="10"/>
          </p:nvPr>
        </p:nvSpPr>
        <p:spPr/>
        <p:txBody>
          <a:bodyPr/>
          <a:lstStyle/>
          <a:p>
            <a:fld id="{3E7E38DC-F81C-4956-A566-44F3725EA39A}" type="datetime1">
              <a:rPr lang="en-US" smtClean="0"/>
              <a:t>3/23/2020</a:t>
            </a:fld>
            <a:endParaRPr lang="en-US"/>
          </a:p>
        </p:txBody>
      </p:sp>
      <p:sp>
        <p:nvSpPr>
          <p:cNvPr id="5" name="Footer Placeholder 4">
            <a:extLst>
              <a:ext uri="{FF2B5EF4-FFF2-40B4-BE49-F238E27FC236}">
                <a16:creationId xmlns:a16="http://schemas.microsoft.com/office/drawing/2014/main" id="{9F28271C-A9CA-5347-8D30-3D56BC1F3D68}"/>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FA9648A9-45FD-3845-9A9C-E1440911A761}"/>
              </a:ext>
            </a:extLst>
          </p:cNvPr>
          <p:cNvSpPr>
            <a:spLocks noGrp="1"/>
          </p:cNvSpPr>
          <p:nvPr>
            <p:ph type="sldNum" sz="quarter" idx="12"/>
          </p:nvPr>
        </p:nvSpPr>
        <p:spPr/>
        <p:txBody>
          <a:bodyPr/>
          <a:lstStyle/>
          <a:p>
            <a:fld id="{4EEF9975-6C58-5C4C-8961-54FFA2646BAA}" type="slidenum">
              <a:rPr lang="en-US" smtClean="0"/>
              <a:t>36</a:t>
            </a:fld>
            <a:endParaRPr lang="en-US"/>
          </a:p>
        </p:txBody>
      </p:sp>
    </p:spTree>
    <p:extLst>
      <p:ext uri="{BB962C8B-B14F-4D97-AF65-F5344CB8AC3E}">
        <p14:creationId xmlns:p14="http://schemas.microsoft.com/office/powerpoint/2010/main" val="1349399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DB93-B37C-3E4B-A9BC-84C1B0C405F9}"/>
              </a:ext>
            </a:extLst>
          </p:cNvPr>
          <p:cNvSpPr>
            <a:spLocks noGrp="1"/>
          </p:cNvSpPr>
          <p:nvPr>
            <p:ph type="title"/>
          </p:nvPr>
        </p:nvSpPr>
        <p:spPr/>
        <p:txBody>
          <a:bodyPr/>
          <a:lstStyle/>
          <a:p>
            <a:r>
              <a:rPr lang="en-US" dirty="0"/>
              <a:t>Defining a “good” model</a:t>
            </a:r>
          </a:p>
        </p:txBody>
      </p:sp>
      <p:sp>
        <p:nvSpPr>
          <p:cNvPr id="3" name="Content Placeholder 2">
            <a:extLst>
              <a:ext uri="{FF2B5EF4-FFF2-40B4-BE49-F238E27FC236}">
                <a16:creationId xmlns:a16="http://schemas.microsoft.com/office/drawing/2014/main" id="{A93143D7-DEC3-2249-9178-D7335474156B}"/>
              </a:ext>
            </a:extLst>
          </p:cNvPr>
          <p:cNvSpPr>
            <a:spLocks noGrp="1"/>
          </p:cNvSpPr>
          <p:nvPr>
            <p:ph idx="1"/>
          </p:nvPr>
        </p:nvSpPr>
        <p:spPr/>
        <p:txBody>
          <a:bodyPr anchor="t"/>
          <a:lstStyle/>
          <a:p>
            <a:r>
              <a:rPr lang="en-US" dirty="0"/>
              <a:t>Safe to serve</a:t>
            </a:r>
          </a:p>
          <a:p>
            <a:pPr lvl="1"/>
            <a:r>
              <a:rPr lang="en-US" dirty="0"/>
              <a:t>Should not crash or cause errors in the serving system when being loaded</a:t>
            </a:r>
          </a:p>
          <a:p>
            <a:pPr lvl="1"/>
            <a:r>
              <a:rPr lang="en-US" dirty="0"/>
              <a:t>When sent bad or unexpected inputs, and the model shouldn’t use too many resources</a:t>
            </a:r>
          </a:p>
          <a:p>
            <a:r>
              <a:rPr lang="en-US" dirty="0"/>
              <a:t>Prediction quality</a:t>
            </a:r>
          </a:p>
          <a:p>
            <a:pPr lvl="1"/>
            <a:r>
              <a:rPr lang="en-US" dirty="0"/>
              <a:t>User satisfaction and product health</a:t>
            </a:r>
          </a:p>
          <a:p>
            <a:pPr lvl="1"/>
            <a:r>
              <a:rPr lang="en-US" dirty="0"/>
              <a:t>App install rate</a:t>
            </a:r>
          </a:p>
        </p:txBody>
      </p:sp>
      <p:sp>
        <p:nvSpPr>
          <p:cNvPr id="4" name="Date Placeholder 3">
            <a:extLst>
              <a:ext uri="{FF2B5EF4-FFF2-40B4-BE49-F238E27FC236}">
                <a16:creationId xmlns:a16="http://schemas.microsoft.com/office/drawing/2014/main" id="{B15E51F2-0904-1143-B003-2401C74B2554}"/>
              </a:ext>
            </a:extLst>
          </p:cNvPr>
          <p:cNvSpPr>
            <a:spLocks noGrp="1"/>
          </p:cNvSpPr>
          <p:nvPr>
            <p:ph type="dt" sz="half" idx="10"/>
          </p:nvPr>
        </p:nvSpPr>
        <p:spPr/>
        <p:txBody>
          <a:bodyPr/>
          <a:lstStyle/>
          <a:p>
            <a:fld id="{615492EB-480F-474A-9DF4-876756DD2956}" type="datetime1">
              <a:rPr lang="en-US" smtClean="0"/>
              <a:t>3/23/2020</a:t>
            </a:fld>
            <a:endParaRPr lang="en-US"/>
          </a:p>
        </p:txBody>
      </p:sp>
      <p:sp>
        <p:nvSpPr>
          <p:cNvPr id="5" name="Footer Placeholder 4">
            <a:extLst>
              <a:ext uri="{FF2B5EF4-FFF2-40B4-BE49-F238E27FC236}">
                <a16:creationId xmlns:a16="http://schemas.microsoft.com/office/drawing/2014/main" id="{63DAF97F-7B17-F346-B6EE-1FABF79A4C1E}"/>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960F5666-C5F6-A448-9F31-678E35EB4AF5}"/>
              </a:ext>
            </a:extLst>
          </p:cNvPr>
          <p:cNvSpPr>
            <a:spLocks noGrp="1"/>
          </p:cNvSpPr>
          <p:nvPr>
            <p:ph type="sldNum" sz="quarter" idx="12"/>
          </p:nvPr>
        </p:nvSpPr>
        <p:spPr/>
        <p:txBody>
          <a:bodyPr/>
          <a:lstStyle/>
          <a:p>
            <a:fld id="{4EEF9975-6C58-5C4C-8961-54FFA2646BAA}" type="slidenum">
              <a:rPr lang="en-US" smtClean="0"/>
              <a:t>37</a:t>
            </a:fld>
            <a:endParaRPr lang="en-US"/>
          </a:p>
        </p:txBody>
      </p:sp>
    </p:spTree>
    <p:extLst>
      <p:ext uri="{BB962C8B-B14F-4D97-AF65-F5344CB8AC3E}">
        <p14:creationId xmlns:p14="http://schemas.microsoft.com/office/powerpoint/2010/main" val="1812696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0742-E146-284D-ACF7-8DB56DF31467}"/>
              </a:ext>
            </a:extLst>
          </p:cNvPr>
          <p:cNvSpPr>
            <a:spLocks noGrp="1"/>
          </p:cNvSpPr>
          <p:nvPr>
            <p:ph type="title"/>
          </p:nvPr>
        </p:nvSpPr>
        <p:spPr/>
        <p:txBody>
          <a:bodyPr>
            <a:normAutofit/>
          </a:bodyPr>
          <a:lstStyle/>
          <a:p>
            <a:r>
              <a:rPr lang="en-US" sz="4000" dirty="0"/>
              <a:t>Evaluation: human-facing metrics of model quality</a:t>
            </a:r>
          </a:p>
        </p:txBody>
      </p:sp>
      <p:sp>
        <p:nvSpPr>
          <p:cNvPr id="3" name="Content Placeholder 2">
            <a:extLst>
              <a:ext uri="{FF2B5EF4-FFF2-40B4-BE49-F238E27FC236}">
                <a16:creationId xmlns:a16="http://schemas.microsoft.com/office/drawing/2014/main" id="{8ED6AF7A-F7FE-0043-94AF-FE9E95E8241F}"/>
              </a:ext>
            </a:extLst>
          </p:cNvPr>
          <p:cNvSpPr>
            <a:spLocks noGrp="1"/>
          </p:cNvSpPr>
          <p:nvPr>
            <p:ph idx="1"/>
          </p:nvPr>
        </p:nvSpPr>
        <p:spPr/>
        <p:txBody>
          <a:bodyPr anchor="t"/>
          <a:lstStyle/>
          <a:p>
            <a:r>
              <a:rPr lang="en-US" dirty="0"/>
              <a:t>It is costly and time-consuming to run A/B experiments on live traffic</a:t>
            </a:r>
          </a:p>
          <a:p>
            <a:r>
              <a:rPr lang="en-US" dirty="0"/>
              <a:t>The evaluation component provides proxy metrics such as AUC or cost-weighted error that approximate business metrics more closely than training loss, but are computable offline</a:t>
            </a:r>
          </a:p>
          <a:p>
            <a:r>
              <a:rPr lang="en-US" dirty="0"/>
              <a:t>Conduct product-specific A/B experiments after satisfied with the offline performance</a:t>
            </a:r>
          </a:p>
        </p:txBody>
      </p:sp>
      <p:sp>
        <p:nvSpPr>
          <p:cNvPr id="4" name="Date Placeholder 3">
            <a:extLst>
              <a:ext uri="{FF2B5EF4-FFF2-40B4-BE49-F238E27FC236}">
                <a16:creationId xmlns:a16="http://schemas.microsoft.com/office/drawing/2014/main" id="{6619113C-0865-E742-99F6-4B8D00E6A0AC}"/>
              </a:ext>
            </a:extLst>
          </p:cNvPr>
          <p:cNvSpPr>
            <a:spLocks noGrp="1"/>
          </p:cNvSpPr>
          <p:nvPr>
            <p:ph type="dt" sz="half" idx="10"/>
          </p:nvPr>
        </p:nvSpPr>
        <p:spPr/>
        <p:txBody>
          <a:bodyPr/>
          <a:lstStyle/>
          <a:p>
            <a:fld id="{40FCDB41-4940-4B43-9A42-FB3BAD8D9470}" type="datetime1">
              <a:rPr lang="en-US" smtClean="0"/>
              <a:t>3/23/2020</a:t>
            </a:fld>
            <a:endParaRPr lang="en-US"/>
          </a:p>
        </p:txBody>
      </p:sp>
      <p:sp>
        <p:nvSpPr>
          <p:cNvPr id="5" name="Footer Placeholder 4">
            <a:extLst>
              <a:ext uri="{FF2B5EF4-FFF2-40B4-BE49-F238E27FC236}">
                <a16:creationId xmlns:a16="http://schemas.microsoft.com/office/drawing/2014/main" id="{A8B9D4D9-AF95-9F4F-AE46-BFEC9318A202}"/>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291915D8-EAC7-9B42-9CB0-AD0AFCE3A187}"/>
              </a:ext>
            </a:extLst>
          </p:cNvPr>
          <p:cNvSpPr>
            <a:spLocks noGrp="1"/>
          </p:cNvSpPr>
          <p:nvPr>
            <p:ph type="sldNum" sz="quarter" idx="12"/>
          </p:nvPr>
        </p:nvSpPr>
        <p:spPr/>
        <p:txBody>
          <a:bodyPr/>
          <a:lstStyle/>
          <a:p>
            <a:fld id="{4EEF9975-6C58-5C4C-8961-54FFA2646BAA}" type="slidenum">
              <a:rPr lang="en-US" smtClean="0"/>
              <a:t>38</a:t>
            </a:fld>
            <a:endParaRPr lang="en-US"/>
          </a:p>
        </p:txBody>
      </p:sp>
    </p:spTree>
    <p:extLst>
      <p:ext uri="{BB962C8B-B14F-4D97-AF65-F5344CB8AC3E}">
        <p14:creationId xmlns:p14="http://schemas.microsoft.com/office/powerpoint/2010/main" val="1605492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3087F-5D12-F04C-ADC2-4B3451A8EC20}"/>
              </a:ext>
            </a:extLst>
          </p:cNvPr>
          <p:cNvSpPr>
            <a:spLocks noGrp="1"/>
          </p:cNvSpPr>
          <p:nvPr>
            <p:ph type="title"/>
          </p:nvPr>
        </p:nvSpPr>
        <p:spPr/>
        <p:txBody>
          <a:bodyPr>
            <a:normAutofit/>
          </a:bodyPr>
          <a:lstStyle/>
          <a:p>
            <a:r>
              <a:rPr lang="en-US" dirty="0"/>
              <a:t>Validation &amp; Slicing</a:t>
            </a:r>
          </a:p>
        </p:txBody>
      </p:sp>
      <p:sp>
        <p:nvSpPr>
          <p:cNvPr id="3" name="Content Placeholder 2">
            <a:extLst>
              <a:ext uri="{FF2B5EF4-FFF2-40B4-BE49-F238E27FC236}">
                <a16:creationId xmlns:a16="http://schemas.microsoft.com/office/drawing/2014/main" id="{5599E0BD-0E39-A04B-A227-E5CA95C65811}"/>
              </a:ext>
            </a:extLst>
          </p:cNvPr>
          <p:cNvSpPr>
            <a:spLocks noGrp="1"/>
          </p:cNvSpPr>
          <p:nvPr>
            <p:ph idx="1"/>
          </p:nvPr>
        </p:nvSpPr>
        <p:spPr/>
        <p:txBody>
          <a:bodyPr anchor="t"/>
          <a:lstStyle/>
          <a:p>
            <a:r>
              <a:rPr lang="en-US" dirty="0"/>
              <a:t>Once a model is launched to production and is continuously being updated, automated validation is used to ensure that the updated models are good</a:t>
            </a:r>
          </a:p>
          <a:p>
            <a:pPr lvl="1"/>
            <a:r>
              <a:rPr lang="en-US" dirty="0"/>
              <a:t>Evaluate prediction quality by comparing the model quality against a fixed threshold as well as against a baseline model</a:t>
            </a:r>
          </a:p>
          <a:p>
            <a:r>
              <a:rPr lang="en-US" dirty="0"/>
              <a:t>Offers the ability to compute metrics on slices of data</a:t>
            </a:r>
          </a:p>
          <a:p>
            <a:pPr lvl="1"/>
            <a:r>
              <a:rPr lang="en-US" dirty="0"/>
              <a:t>Metrics on the entire dataset can fail to reflect the performance on these small slices </a:t>
            </a:r>
          </a:p>
          <a:p>
            <a:pPr lvl="1"/>
            <a:r>
              <a:rPr lang="en-US" dirty="0"/>
              <a:t>Avoid serving models that sacrifice quality on these slices for better overall performance</a:t>
            </a:r>
          </a:p>
        </p:txBody>
      </p:sp>
      <p:sp>
        <p:nvSpPr>
          <p:cNvPr id="4" name="Date Placeholder 3">
            <a:extLst>
              <a:ext uri="{FF2B5EF4-FFF2-40B4-BE49-F238E27FC236}">
                <a16:creationId xmlns:a16="http://schemas.microsoft.com/office/drawing/2014/main" id="{043EC878-6840-B540-BBA8-D42A5F3B2932}"/>
              </a:ext>
            </a:extLst>
          </p:cNvPr>
          <p:cNvSpPr>
            <a:spLocks noGrp="1"/>
          </p:cNvSpPr>
          <p:nvPr>
            <p:ph type="dt" sz="half" idx="10"/>
          </p:nvPr>
        </p:nvSpPr>
        <p:spPr/>
        <p:txBody>
          <a:bodyPr/>
          <a:lstStyle/>
          <a:p>
            <a:fld id="{8AC7B6C5-7206-4C71-B053-D4D3ECB42198}" type="datetime1">
              <a:rPr lang="en-US" smtClean="0"/>
              <a:t>3/23/2020</a:t>
            </a:fld>
            <a:endParaRPr lang="en-US"/>
          </a:p>
        </p:txBody>
      </p:sp>
      <p:sp>
        <p:nvSpPr>
          <p:cNvPr id="5" name="Footer Placeholder 4">
            <a:extLst>
              <a:ext uri="{FF2B5EF4-FFF2-40B4-BE49-F238E27FC236}">
                <a16:creationId xmlns:a16="http://schemas.microsoft.com/office/drawing/2014/main" id="{5DAC8FAD-C085-8045-B920-AB9C5B797240}"/>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9F552373-87BA-8D46-90D6-8681BCD6B452}"/>
              </a:ext>
            </a:extLst>
          </p:cNvPr>
          <p:cNvSpPr>
            <a:spLocks noGrp="1"/>
          </p:cNvSpPr>
          <p:nvPr>
            <p:ph type="sldNum" sz="quarter" idx="12"/>
          </p:nvPr>
        </p:nvSpPr>
        <p:spPr/>
        <p:txBody>
          <a:bodyPr/>
          <a:lstStyle/>
          <a:p>
            <a:fld id="{4EEF9975-6C58-5C4C-8961-54FFA2646BAA}" type="slidenum">
              <a:rPr lang="en-US" smtClean="0"/>
              <a:t>39</a:t>
            </a:fld>
            <a:endParaRPr lang="en-US"/>
          </a:p>
        </p:txBody>
      </p:sp>
    </p:spTree>
    <p:extLst>
      <p:ext uri="{BB962C8B-B14F-4D97-AF65-F5344CB8AC3E}">
        <p14:creationId xmlns:p14="http://schemas.microsoft.com/office/powerpoint/2010/main" val="24693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5786-2EF2-44C0-B483-4475ED5847DC}"/>
              </a:ext>
            </a:extLst>
          </p:cNvPr>
          <p:cNvSpPr>
            <a:spLocks noGrp="1"/>
          </p:cNvSpPr>
          <p:nvPr>
            <p:ph type="title"/>
          </p:nvPr>
        </p:nvSpPr>
        <p:spPr/>
        <p:txBody>
          <a:bodyPr/>
          <a:lstStyle/>
          <a:p>
            <a:r>
              <a:rPr lang="en-US" dirty="0"/>
              <a:t>Philly: System Overview</a:t>
            </a:r>
          </a:p>
        </p:txBody>
      </p:sp>
      <p:sp>
        <p:nvSpPr>
          <p:cNvPr id="3" name="Content Placeholder 2">
            <a:extLst>
              <a:ext uri="{FF2B5EF4-FFF2-40B4-BE49-F238E27FC236}">
                <a16:creationId xmlns:a16="http://schemas.microsoft.com/office/drawing/2014/main" id="{EF4C6DA0-D130-4EBB-B64A-4804B95B888D}"/>
              </a:ext>
            </a:extLst>
          </p:cNvPr>
          <p:cNvSpPr>
            <a:spLocks noGrp="1"/>
          </p:cNvSpPr>
          <p:nvPr>
            <p:ph idx="1"/>
          </p:nvPr>
        </p:nvSpPr>
        <p:spPr/>
        <p:txBody>
          <a:bodyPr>
            <a:normAutofit lnSpcReduction="10000"/>
          </a:bodyPr>
          <a:lstStyle/>
          <a:p>
            <a:r>
              <a:rPr lang="en-US" dirty="0"/>
              <a:t>Workloads:</a:t>
            </a:r>
          </a:p>
          <a:p>
            <a:pPr lvl="1"/>
            <a:r>
              <a:rPr lang="en-US" dirty="0"/>
              <a:t>Supervised machine learning</a:t>
            </a:r>
          </a:p>
          <a:p>
            <a:pPr lvl="1"/>
            <a:r>
              <a:rPr lang="en-US" dirty="0"/>
              <a:t>Any framework (TensorFlow, CNTK, Caffe, </a:t>
            </a:r>
            <a:r>
              <a:rPr lang="en-US" dirty="0" err="1"/>
              <a:t>PyTorch</a:t>
            </a:r>
            <a:r>
              <a:rPr lang="en-US" dirty="0"/>
              <a:t>)</a:t>
            </a:r>
          </a:p>
          <a:p>
            <a:pPr lvl="1"/>
            <a:r>
              <a:rPr lang="en-US" dirty="0"/>
              <a:t>Jobs rely on iterative optimization methods such as stochastic gradient descent</a:t>
            </a:r>
          </a:p>
          <a:p>
            <a:pPr lvl="1"/>
            <a:r>
              <a:rPr lang="en-US" dirty="0"/>
              <a:t>For large datasets, use distributed training with data parallelism, where each worker has a complete copy of the model in its memory</a:t>
            </a:r>
          </a:p>
          <a:p>
            <a:r>
              <a:rPr lang="en-US" dirty="0"/>
              <a:t>Cluster Architecture:</a:t>
            </a:r>
          </a:p>
          <a:p>
            <a:pPr lvl="1"/>
            <a:r>
              <a:rPr lang="en-US" dirty="0"/>
              <a:t>Within racks machines are connected via 100-Gbps RDMA (</a:t>
            </a:r>
            <a:r>
              <a:rPr lang="en-US" dirty="0" err="1"/>
              <a:t>Infiniband</a:t>
            </a:r>
            <a:r>
              <a:rPr lang="en-US" dirty="0"/>
              <a:t>) network</a:t>
            </a:r>
          </a:p>
          <a:p>
            <a:pPr lvl="1"/>
            <a:r>
              <a:rPr lang="en-US" dirty="0"/>
              <a:t>Cross-rack traffic uses Ethernet</a:t>
            </a:r>
          </a:p>
          <a:p>
            <a:pPr lvl="1"/>
            <a:r>
              <a:rPr lang="en-US" dirty="0"/>
              <a:t>Clusters use HDFS as distributed storage</a:t>
            </a:r>
          </a:p>
          <a:p>
            <a:pPr lvl="1"/>
            <a:r>
              <a:rPr lang="en-US" dirty="0"/>
              <a:t>Resource manager based off Apache YARN</a:t>
            </a:r>
          </a:p>
        </p:txBody>
      </p:sp>
      <p:sp>
        <p:nvSpPr>
          <p:cNvPr id="4" name="Date Placeholder 3">
            <a:extLst>
              <a:ext uri="{FF2B5EF4-FFF2-40B4-BE49-F238E27FC236}">
                <a16:creationId xmlns:a16="http://schemas.microsoft.com/office/drawing/2014/main" id="{C63C2E26-FC78-4F01-80D7-FF0B9D6ED154}"/>
              </a:ext>
            </a:extLst>
          </p:cNvPr>
          <p:cNvSpPr>
            <a:spLocks noGrp="1"/>
          </p:cNvSpPr>
          <p:nvPr>
            <p:ph type="dt" sz="half" idx="10"/>
          </p:nvPr>
        </p:nvSpPr>
        <p:spPr/>
        <p:txBody>
          <a:bodyPr/>
          <a:lstStyle/>
          <a:p>
            <a:fld id="{4FB5B436-736A-4159-B6FC-6FC55E4EA3E3}" type="datetime1">
              <a:rPr lang="en-US" smtClean="0"/>
              <a:t>3/23/2020</a:t>
            </a:fld>
            <a:endParaRPr lang="en-US"/>
          </a:p>
        </p:txBody>
      </p:sp>
      <p:sp>
        <p:nvSpPr>
          <p:cNvPr id="5" name="Footer Placeholder 4">
            <a:extLst>
              <a:ext uri="{FF2B5EF4-FFF2-40B4-BE49-F238E27FC236}">
                <a16:creationId xmlns:a16="http://schemas.microsoft.com/office/drawing/2014/main" id="{5F01AF25-E094-4713-BA68-96263A40C9A5}"/>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4B502CB0-42BF-41C2-9513-F4D88972CE9A}"/>
              </a:ext>
            </a:extLst>
          </p:cNvPr>
          <p:cNvSpPr>
            <a:spLocks noGrp="1"/>
          </p:cNvSpPr>
          <p:nvPr>
            <p:ph type="sldNum" sz="quarter" idx="12"/>
          </p:nvPr>
        </p:nvSpPr>
        <p:spPr/>
        <p:txBody>
          <a:bodyPr/>
          <a:lstStyle/>
          <a:p>
            <a:fld id="{4EEF9975-6C58-5C4C-8961-54FFA2646BAA}" type="slidenum">
              <a:rPr lang="en-US" smtClean="0"/>
              <a:t>4</a:t>
            </a:fld>
            <a:endParaRPr lang="en-US"/>
          </a:p>
        </p:txBody>
      </p:sp>
    </p:spTree>
    <p:extLst>
      <p:ext uri="{BB962C8B-B14F-4D97-AF65-F5344CB8AC3E}">
        <p14:creationId xmlns:p14="http://schemas.microsoft.com/office/powerpoint/2010/main" val="1373786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EA7A-34C6-0545-A68A-1F8652754FCA}"/>
              </a:ext>
            </a:extLst>
          </p:cNvPr>
          <p:cNvSpPr>
            <a:spLocks noGrp="1"/>
          </p:cNvSpPr>
          <p:nvPr>
            <p:ph type="title"/>
          </p:nvPr>
        </p:nvSpPr>
        <p:spPr/>
        <p:txBody>
          <a:bodyPr/>
          <a:lstStyle/>
          <a:p>
            <a:r>
              <a:rPr lang="en-US" dirty="0"/>
              <a:t>Model Serving</a:t>
            </a:r>
          </a:p>
        </p:txBody>
      </p:sp>
      <p:sp>
        <p:nvSpPr>
          <p:cNvPr id="3" name="Content Placeholder 2">
            <a:extLst>
              <a:ext uri="{FF2B5EF4-FFF2-40B4-BE49-F238E27FC236}">
                <a16:creationId xmlns:a16="http://schemas.microsoft.com/office/drawing/2014/main" id="{E0AC01D8-482A-284F-9C37-9372C04DDDD3}"/>
              </a:ext>
            </a:extLst>
          </p:cNvPr>
          <p:cNvSpPr>
            <a:spLocks noGrp="1"/>
          </p:cNvSpPr>
          <p:nvPr>
            <p:ph idx="1"/>
          </p:nvPr>
        </p:nvSpPr>
        <p:spPr/>
        <p:txBody>
          <a:bodyPr anchor="t"/>
          <a:lstStyle/>
          <a:p>
            <a:r>
              <a:rPr lang="en-US" dirty="0"/>
              <a:t>Serving systems for production environments require low latency, high efficiency, horizontal scalability, reliability and robustness</a:t>
            </a:r>
          </a:p>
          <a:p>
            <a:r>
              <a:rPr lang="en-US" dirty="0"/>
              <a:t>The following slides elaborates on two specific system challenges: low latency and high efficiency</a:t>
            </a:r>
          </a:p>
        </p:txBody>
      </p:sp>
      <p:sp>
        <p:nvSpPr>
          <p:cNvPr id="4" name="Date Placeholder 3">
            <a:extLst>
              <a:ext uri="{FF2B5EF4-FFF2-40B4-BE49-F238E27FC236}">
                <a16:creationId xmlns:a16="http://schemas.microsoft.com/office/drawing/2014/main" id="{FC74F3FE-DEF0-BD4E-84E9-5E871D6A5E4D}"/>
              </a:ext>
            </a:extLst>
          </p:cNvPr>
          <p:cNvSpPr>
            <a:spLocks noGrp="1"/>
          </p:cNvSpPr>
          <p:nvPr>
            <p:ph type="dt" sz="half" idx="10"/>
          </p:nvPr>
        </p:nvSpPr>
        <p:spPr/>
        <p:txBody>
          <a:bodyPr/>
          <a:lstStyle/>
          <a:p>
            <a:fld id="{D21041EC-3093-4340-BBBB-8369EAD37B79}" type="datetime1">
              <a:rPr lang="en-US" smtClean="0"/>
              <a:t>3/23/2020</a:t>
            </a:fld>
            <a:endParaRPr lang="en-US"/>
          </a:p>
        </p:txBody>
      </p:sp>
      <p:sp>
        <p:nvSpPr>
          <p:cNvPr id="5" name="Footer Placeholder 4">
            <a:extLst>
              <a:ext uri="{FF2B5EF4-FFF2-40B4-BE49-F238E27FC236}">
                <a16:creationId xmlns:a16="http://schemas.microsoft.com/office/drawing/2014/main" id="{3D83B0C9-6755-6347-B747-A61E261B6432}"/>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CB4BAFD8-ACFD-7A49-85C3-72E20D12F942}"/>
              </a:ext>
            </a:extLst>
          </p:cNvPr>
          <p:cNvSpPr>
            <a:spLocks noGrp="1"/>
          </p:cNvSpPr>
          <p:nvPr>
            <p:ph type="sldNum" sz="quarter" idx="12"/>
          </p:nvPr>
        </p:nvSpPr>
        <p:spPr/>
        <p:txBody>
          <a:bodyPr/>
          <a:lstStyle/>
          <a:p>
            <a:fld id="{4EEF9975-6C58-5C4C-8961-54FFA2646BAA}" type="slidenum">
              <a:rPr lang="en-US" smtClean="0"/>
              <a:t>40</a:t>
            </a:fld>
            <a:endParaRPr lang="en-US"/>
          </a:p>
        </p:txBody>
      </p:sp>
    </p:spTree>
    <p:extLst>
      <p:ext uri="{BB962C8B-B14F-4D97-AF65-F5344CB8AC3E}">
        <p14:creationId xmlns:p14="http://schemas.microsoft.com/office/powerpoint/2010/main" val="632979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9CF5-92FC-1743-BA99-E87658FF1C36}"/>
              </a:ext>
            </a:extLst>
          </p:cNvPr>
          <p:cNvSpPr>
            <a:spLocks noGrp="1"/>
          </p:cNvSpPr>
          <p:nvPr>
            <p:ph type="title"/>
          </p:nvPr>
        </p:nvSpPr>
        <p:spPr/>
        <p:txBody>
          <a:bodyPr/>
          <a:lstStyle/>
          <a:p>
            <a:r>
              <a:rPr lang="en-US" dirty="0"/>
              <a:t>Multitenancy with Isolation</a:t>
            </a:r>
          </a:p>
        </p:txBody>
      </p:sp>
      <p:sp>
        <p:nvSpPr>
          <p:cNvPr id="3" name="Content Placeholder 2">
            <a:extLst>
              <a:ext uri="{FF2B5EF4-FFF2-40B4-BE49-F238E27FC236}">
                <a16:creationId xmlns:a16="http://schemas.microsoft.com/office/drawing/2014/main" id="{80E9204B-85DC-D141-875A-50023C698C75}"/>
              </a:ext>
            </a:extLst>
          </p:cNvPr>
          <p:cNvSpPr>
            <a:spLocks noGrp="1"/>
          </p:cNvSpPr>
          <p:nvPr>
            <p:ph idx="1"/>
          </p:nvPr>
        </p:nvSpPr>
        <p:spPr/>
        <p:txBody>
          <a:bodyPr anchor="t"/>
          <a:lstStyle/>
          <a:p>
            <a:r>
              <a:rPr lang="en-US" dirty="0"/>
              <a:t>A single instance of the server to serve multiple machine-learned models concurrently</a:t>
            </a:r>
          </a:p>
          <a:p>
            <a:r>
              <a:rPr lang="en-US" dirty="0"/>
              <a:t>Latency peaks during the interval when the system was loading a new model or a new version of an existing model</a:t>
            </a:r>
          </a:p>
          <a:p>
            <a:r>
              <a:rPr lang="en-US" dirty="0"/>
              <a:t>To enhance isolation between these operations, we implemented a feature that allows the configuration of a separate dedicated </a:t>
            </a:r>
            <a:r>
              <a:rPr lang="en-US" dirty="0" err="1"/>
              <a:t>threadpool</a:t>
            </a:r>
            <a:r>
              <a:rPr lang="en-US" dirty="0"/>
              <a:t> for model-loading operations</a:t>
            </a:r>
          </a:p>
          <a:p>
            <a:pPr lvl="1"/>
            <a:r>
              <a:rPr lang="en-US" dirty="0"/>
              <a:t>Supports faster request processing consistently, trading off slower model-loads</a:t>
            </a:r>
          </a:p>
        </p:txBody>
      </p:sp>
      <p:sp>
        <p:nvSpPr>
          <p:cNvPr id="4" name="Date Placeholder 3">
            <a:extLst>
              <a:ext uri="{FF2B5EF4-FFF2-40B4-BE49-F238E27FC236}">
                <a16:creationId xmlns:a16="http://schemas.microsoft.com/office/drawing/2014/main" id="{A48D0FD7-B4C1-0347-87CC-32209AB9E94B}"/>
              </a:ext>
            </a:extLst>
          </p:cNvPr>
          <p:cNvSpPr>
            <a:spLocks noGrp="1"/>
          </p:cNvSpPr>
          <p:nvPr>
            <p:ph type="dt" sz="half" idx="10"/>
          </p:nvPr>
        </p:nvSpPr>
        <p:spPr/>
        <p:txBody>
          <a:bodyPr/>
          <a:lstStyle/>
          <a:p>
            <a:fld id="{F691F8AD-DB44-49C6-9046-92981E634F85}" type="datetime1">
              <a:rPr lang="en-US" smtClean="0"/>
              <a:t>3/23/2020</a:t>
            </a:fld>
            <a:endParaRPr lang="en-US"/>
          </a:p>
        </p:txBody>
      </p:sp>
      <p:sp>
        <p:nvSpPr>
          <p:cNvPr id="5" name="Footer Placeholder 4">
            <a:extLst>
              <a:ext uri="{FF2B5EF4-FFF2-40B4-BE49-F238E27FC236}">
                <a16:creationId xmlns:a16="http://schemas.microsoft.com/office/drawing/2014/main" id="{3259FDD9-79F5-F745-A4FB-2E8E3BBCA6C8}"/>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876315F6-455A-4848-B67C-C077DA279D0F}"/>
              </a:ext>
            </a:extLst>
          </p:cNvPr>
          <p:cNvSpPr>
            <a:spLocks noGrp="1"/>
          </p:cNvSpPr>
          <p:nvPr>
            <p:ph type="sldNum" sz="quarter" idx="12"/>
          </p:nvPr>
        </p:nvSpPr>
        <p:spPr/>
        <p:txBody>
          <a:bodyPr/>
          <a:lstStyle/>
          <a:p>
            <a:fld id="{4EEF9975-6C58-5C4C-8961-54FFA2646BAA}" type="slidenum">
              <a:rPr lang="en-US" smtClean="0"/>
              <a:t>41</a:t>
            </a:fld>
            <a:endParaRPr lang="en-US"/>
          </a:p>
        </p:txBody>
      </p:sp>
    </p:spTree>
    <p:extLst>
      <p:ext uri="{BB962C8B-B14F-4D97-AF65-F5344CB8AC3E}">
        <p14:creationId xmlns:p14="http://schemas.microsoft.com/office/powerpoint/2010/main" val="2136459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08AE-5533-3F44-81E1-6AC6EAB5C899}"/>
              </a:ext>
            </a:extLst>
          </p:cNvPr>
          <p:cNvSpPr>
            <a:spLocks noGrp="1"/>
          </p:cNvSpPr>
          <p:nvPr>
            <p:ph type="title"/>
          </p:nvPr>
        </p:nvSpPr>
        <p:spPr/>
        <p:txBody>
          <a:bodyPr/>
          <a:lstStyle/>
          <a:p>
            <a:r>
              <a:rPr lang="en-US" dirty="0"/>
              <a:t>Fast Training Data Deserialization</a:t>
            </a:r>
          </a:p>
        </p:txBody>
      </p:sp>
      <p:sp>
        <p:nvSpPr>
          <p:cNvPr id="3" name="Content Placeholder 2">
            <a:extLst>
              <a:ext uri="{FF2B5EF4-FFF2-40B4-BE49-F238E27FC236}">
                <a16:creationId xmlns:a16="http://schemas.microsoft.com/office/drawing/2014/main" id="{2CD7C275-160E-4746-9BBA-99B0C2F04170}"/>
              </a:ext>
            </a:extLst>
          </p:cNvPr>
          <p:cNvSpPr>
            <a:spLocks noGrp="1"/>
          </p:cNvSpPr>
          <p:nvPr>
            <p:ph idx="1"/>
          </p:nvPr>
        </p:nvSpPr>
        <p:spPr/>
        <p:txBody>
          <a:bodyPr anchor="t"/>
          <a:lstStyle/>
          <a:p>
            <a:r>
              <a:rPr lang="en-US" dirty="0"/>
              <a:t>Non neural network (e.g., linear) models are often more data intensive than CPU intensive</a:t>
            </a:r>
          </a:p>
          <a:p>
            <a:pPr lvl="1"/>
            <a:r>
              <a:rPr lang="en-US" dirty="0"/>
              <a:t>Lazy parsing</a:t>
            </a:r>
          </a:p>
          <a:p>
            <a:pPr lvl="1"/>
            <a:r>
              <a:rPr lang="en-US" dirty="0"/>
              <a:t>A benchmarking suite to ensure that optimizing for one type of data distribution or configuration did not negatively impact performance for other types of data distributions or configurations</a:t>
            </a:r>
          </a:p>
          <a:p>
            <a:pPr lvl="1"/>
            <a:r>
              <a:rPr lang="en-US" dirty="0"/>
              <a:t>Speedup of 2-5 times on benchmarked datasets</a:t>
            </a:r>
          </a:p>
        </p:txBody>
      </p:sp>
      <p:sp>
        <p:nvSpPr>
          <p:cNvPr id="4" name="Date Placeholder 3">
            <a:extLst>
              <a:ext uri="{FF2B5EF4-FFF2-40B4-BE49-F238E27FC236}">
                <a16:creationId xmlns:a16="http://schemas.microsoft.com/office/drawing/2014/main" id="{2087CFD7-4473-E04E-971B-D00BE1D84F12}"/>
              </a:ext>
            </a:extLst>
          </p:cNvPr>
          <p:cNvSpPr>
            <a:spLocks noGrp="1"/>
          </p:cNvSpPr>
          <p:nvPr>
            <p:ph type="dt" sz="half" idx="10"/>
          </p:nvPr>
        </p:nvSpPr>
        <p:spPr/>
        <p:txBody>
          <a:bodyPr/>
          <a:lstStyle/>
          <a:p>
            <a:fld id="{808AAFF3-7A62-43E9-8A1B-95030E3A9E52}" type="datetime1">
              <a:rPr lang="en-US" smtClean="0"/>
              <a:t>3/23/2020</a:t>
            </a:fld>
            <a:endParaRPr lang="en-US"/>
          </a:p>
        </p:txBody>
      </p:sp>
      <p:sp>
        <p:nvSpPr>
          <p:cNvPr id="5" name="Footer Placeholder 4">
            <a:extLst>
              <a:ext uri="{FF2B5EF4-FFF2-40B4-BE49-F238E27FC236}">
                <a16:creationId xmlns:a16="http://schemas.microsoft.com/office/drawing/2014/main" id="{EAEDFA65-6BD9-B34D-A488-7607A52A418E}"/>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61DDDC71-5DCD-9942-8030-6096927E3FF8}"/>
              </a:ext>
            </a:extLst>
          </p:cNvPr>
          <p:cNvSpPr>
            <a:spLocks noGrp="1"/>
          </p:cNvSpPr>
          <p:nvPr>
            <p:ph type="sldNum" sz="quarter" idx="12"/>
          </p:nvPr>
        </p:nvSpPr>
        <p:spPr/>
        <p:txBody>
          <a:bodyPr/>
          <a:lstStyle/>
          <a:p>
            <a:fld id="{4EEF9975-6C58-5C4C-8961-54FFA2646BAA}" type="slidenum">
              <a:rPr lang="en-US" smtClean="0"/>
              <a:t>42</a:t>
            </a:fld>
            <a:endParaRPr lang="en-US"/>
          </a:p>
        </p:txBody>
      </p:sp>
    </p:spTree>
    <p:extLst>
      <p:ext uri="{BB962C8B-B14F-4D97-AF65-F5344CB8AC3E}">
        <p14:creationId xmlns:p14="http://schemas.microsoft.com/office/powerpoint/2010/main" val="4247783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5221-9341-EF4A-B074-64DD9E8792F7}"/>
              </a:ext>
            </a:extLst>
          </p:cNvPr>
          <p:cNvSpPr>
            <a:spLocks noGrp="1"/>
          </p:cNvSpPr>
          <p:nvPr>
            <p:ph type="title"/>
          </p:nvPr>
        </p:nvSpPr>
        <p:spPr/>
        <p:txBody>
          <a:bodyPr/>
          <a:lstStyle/>
          <a:p>
            <a:r>
              <a:rPr lang="en-US" dirty="0"/>
              <a:t>Case Study: Google Play</a:t>
            </a:r>
          </a:p>
        </p:txBody>
      </p:sp>
      <p:sp>
        <p:nvSpPr>
          <p:cNvPr id="3" name="Content Placeholder 2">
            <a:extLst>
              <a:ext uri="{FF2B5EF4-FFF2-40B4-BE49-F238E27FC236}">
                <a16:creationId xmlns:a16="http://schemas.microsoft.com/office/drawing/2014/main" id="{91EE5E30-CBF0-2C44-81A4-E06814AAF4AC}"/>
              </a:ext>
            </a:extLst>
          </p:cNvPr>
          <p:cNvSpPr>
            <a:spLocks noGrp="1"/>
          </p:cNvSpPr>
          <p:nvPr>
            <p:ph idx="1"/>
          </p:nvPr>
        </p:nvSpPr>
        <p:spPr/>
        <p:txBody>
          <a:bodyPr anchor="t"/>
          <a:lstStyle/>
          <a:p>
            <a:r>
              <a:rPr lang="en-US" dirty="0"/>
              <a:t>The data validation and analysis component helped in discovering a harmful training-serving feature skew</a:t>
            </a:r>
          </a:p>
          <a:p>
            <a:pPr lvl="1"/>
            <a:r>
              <a:rPr lang="en-US" dirty="0"/>
              <a:t>A few features that always missing from the logs, but always present in training</a:t>
            </a:r>
          </a:p>
          <a:p>
            <a:pPr lvl="1"/>
            <a:r>
              <a:rPr lang="en-US" dirty="0"/>
              <a:t>Improved the app install rate on the main landing page of the app store by 2%</a:t>
            </a:r>
          </a:p>
          <a:p>
            <a:r>
              <a:rPr lang="en-US" dirty="0"/>
              <a:t>Warm-starting helped improve model quality and freshness while reducing the time and resources spent on training over hundreds of billions of examples</a:t>
            </a:r>
          </a:p>
          <a:p>
            <a:r>
              <a:rPr lang="en-US" dirty="0"/>
              <a:t>Model validation helped in understanding and troubleshooting performance differences between the old and new models</a:t>
            </a:r>
          </a:p>
        </p:txBody>
      </p:sp>
      <p:sp>
        <p:nvSpPr>
          <p:cNvPr id="4" name="Date Placeholder 3">
            <a:extLst>
              <a:ext uri="{FF2B5EF4-FFF2-40B4-BE49-F238E27FC236}">
                <a16:creationId xmlns:a16="http://schemas.microsoft.com/office/drawing/2014/main" id="{7D29B8DE-9140-3C4B-8DFA-A1F658A596DF}"/>
              </a:ext>
            </a:extLst>
          </p:cNvPr>
          <p:cNvSpPr>
            <a:spLocks noGrp="1"/>
          </p:cNvSpPr>
          <p:nvPr>
            <p:ph type="dt" sz="half" idx="10"/>
          </p:nvPr>
        </p:nvSpPr>
        <p:spPr/>
        <p:txBody>
          <a:bodyPr/>
          <a:lstStyle/>
          <a:p>
            <a:fld id="{A54DFB26-A224-47FA-B9E1-A946A6AF8ABD}" type="datetime1">
              <a:rPr lang="en-US" smtClean="0"/>
              <a:t>3/23/2020</a:t>
            </a:fld>
            <a:endParaRPr lang="en-US"/>
          </a:p>
        </p:txBody>
      </p:sp>
      <p:sp>
        <p:nvSpPr>
          <p:cNvPr id="5" name="Footer Placeholder 4">
            <a:extLst>
              <a:ext uri="{FF2B5EF4-FFF2-40B4-BE49-F238E27FC236}">
                <a16:creationId xmlns:a16="http://schemas.microsoft.com/office/drawing/2014/main" id="{614719BC-4370-9B4C-A310-D3FCDA752CDB}"/>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30059F62-D07F-7F46-ACA3-A3158F559B1C}"/>
              </a:ext>
            </a:extLst>
          </p:cNvPr>
          <p:cNvSpPr>
            <a:spLocks noGrp="1"/>
          </p:cNvSpPr>
          <p:nvPr>
            <p:ph type="sldNum" sz="quarter" idx="12"/>
          </p:nvPr>
        </p:nvSpPr>
        <p:spPr/>
        <p:txBody>
          <a:bodyPr/>
          <a:lstStyle/>
          <a:p>
            <a:fld id="{4EEF9975-6C58-5C4C-8961-54FFA2646BAA}" type="slidenum">
              <a:rPr lang="en-US" smtClean="0"/>
              <a:t>43</a:t>
            </a:fld>
            <a:endParaRPr lang="en-US"/>
          </a:p>
        </p:txBody>
      </p:sp>
    </p:spTree>
    <p:extLst>
      <p:ext uri="{BB962C8B-B14F-4D97-AF65-F5344CB8AC3E}">
        <p14:creationId xmlns:p14="http://schemas.microsoft.com/office/powerpoint/2010/main" val="974798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B8E8D-F413-5C4C-9C1D-F276E7AB1EA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C92DBCC-EE9E-1D45-A0A5-486EB73C06FD}"/>
              </a:ext>
            </a:extLst>
          </p:cNvPr>
          <p:cNvSpPr>
            <a:spLocks noGrp="1"/>
          </p:cNvSpPr>
          <p:nvPr>
            <p:ph idx="1"/>
          </p:nvPr>
        </p:nvSpPr>
        <p:spPr/>
        <p:txBody>
          <a:bodyPr anchor="t"/>
          <a:lstStyle/>
          <a:p>
            <a:r>
              <a:rPr lang="en-US" dirty="0"/>
              <a:t>Orchestrate reusable components (data analysis and transformation, data validation, model training, model evaluation and validation, and serving infrastructure) effectively and provide a simple unified configuration for users</a:t>
            </a:r>
          </a:p>
          <a:p>
            <a:r>
              <a:rPr lang="en-US" dirty="0"/>
              <a:t>Should be flexible and accommodate new innovations from the machine learning community</a:t>
            </a:r>
          </a:p>
        </p:txBody>
      </p:sp>
      <p:sp>
        <p:nvSpPr>
          <p:cNvPr id="4" name="Date Placeholder 3">
            <a:extLst>
              <a:ext uri="{FF2B5EF4-FFF2-40B4-BE49-F238E27FC236}">
                <a16:creationId xmlns:a16="http://schemas.microsoft.com/office/drawing/2014/main" id="{EB04030E-D015-AC4A-9D0E-CFD456EE2773}"/>
              </a:ext>
            </a:extLst>
          </p:cNvPr>
          <p:cNvSpPr>
            <a:spLocks noGrp="1"/>
          </p:cNvSpPr>
          <p:nvPr>
            <p:ph type="dt" sz="half" idx="10"/>
          </p:nvPr>
        </p:nvSpPr>
        <p:spPr/>
        <p:txBody>
          <a:bodyPr/>
          <a:lstStyle/>
          <a:p>
            <a:fld id="{B215D421-9FAA-4762-BFE1-6EE33A71E4E1}" type="datetime1">
              <a:rPr lang="en-US" smtClean="0"/>
              <a:t>3/23/2020</a:t>
            </a:fld>
            <a:endParaRPr lang="en-US"/>
          </a:p>
        </p:txBody>
      </p:sp>
      <p:sp>
        <p:nvSpPr>
          <p:cNvPr id="5" name="Footer Placeholder 4">
            <a:extLst>
              <a:ext uri="{FF2B5EF4-FFF2-40B4-BE49-F238E27FC236}">
                <a16:creationId xmlns:a16="http://schemas.microsoft.com/office/drawing/2014/main" id="{ACDF51D8-12D4-E249-AB35-50C50711AA60}"/>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94DDA84A-820E-FD45-B52A-5214A9BF93E9}"/>
              </a:ext>
            </a:extLst>
          </p:cNvPr>
          <p:cNvSpPr>
            <a:spLocks noGrp="1"/>
          </p:cNvSpPr>
          <p:nvPr>
            <p:ph type="sldNum" sz="quarter" idx="12"/>
          </p:nvPr>
        </p:nvSpPr>
        <p:spPr/>
        <p:txBody>
          <a:bodyPr/>
          <a:lstStyle/>
          <a:p>
            <a:fld id="{4EEF9975-6C58-5C4C-8961-54FFA2646BAA}" type="slidenum">
              <a:rPr lang="en-US" smtClean="0"/>
              <a:t>44</a:t>
            </a:fld>
            <a:endParaRPr lang="en-US"/>
          </a:p>
        </p:txBody>
      </p:sp>
    </p:spTree>
    <p:extLst>
      <p:ext uri="{BB962C8B-B14F-4D97-AF65-F5344CB8AC3E}">
        <p14:creationId xmlns:p14="http://schemas.microsoft.com/office/powerpoint/2010/main" val="1672555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C243-A43C-499B-8BE7-C2447F93E4E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2D13D14-002D-445C-AFCE-EB3ECC748636}"/>
              </a:ext>
            </a:extLst>
          </p:cNvPr>
          <p:cNvSpPr>
            <a:spLocks noGrp="1"/>
          </p:cNvSpPr>
          <p:nvPr>
            <p:ph idx="1"/>
          </p:nvPr>
        </p:nvSpPr>
        <p:spPr/>
        <p:txBody>
          <a:bodyPr>
            <a:normAutofit fontScale="92500" lnSpcReduction="20000"/>
          </a:bodyPr>
          <a:lstStyle/>
          <a:p>
            <a:pPr fontAlgn="base"/>
            <a:r>
              <a:rPr lang="en-US" dirty="0"/>
              <a:t>The title says “TFX” and this is </a:t>
            </a:r>
            <a:r>
              <a:rPr lang="en-US" dirty="0" err="1"/>
              <a:t>Tensorflow</a:t>
            </a:r>
            <a:r>
              <a:rPr lang="en-US" dirty="0"/>
              <a:t> based. Is this applicable to other machine learning frameworks?</a:t>
            </a:r>
          </a:p>
          <a:p>
            <a:pPr lvl="1" fontAlgn="base"/>
            <a:r>
              <a:rPr lang="en-US" dirty="0"/>
              <a:t>I believe it is. There should be no obvious technical difficulties to apply this idea to other frameworks such as </a:t>
            </a:r>
            <a:r>
              <a:rPr lang="en-US" dirty="0" err="1"/>
              <a:t>PyTorch</a:t>
            </a:r>
            <a:r>
              <a:rPr lang="en-US" dirty="0"/>
              <a:t>. </a:t>
            </a:r>
          </a:p>
          <a:p>
            <a:pPr fontAlgn="base"/>
            <a:r>
              <a:rPr lang="en-US" dirty="0"/>
              <a:t>In warm-starting it says “In this approach, we identify a few general features of the network being trained (e.g., embeddings of sparse features). When training a new version of the network, we initialize (or warm-start) the parameters corresponding to these features from the previously trained version of the network and fine tune them with the rest of the network. ” How much effort is needed to select proper features?</a:t>
            </a:r>
          </a:p>
          <a:p>
            <a:pPr lvl="1" fontAlgn="base"/>
            <a:r>
              <a:rPr lang="en-US" dirty="0"/>
              <a:t>The paper says that it can use embeddings of sparse features but I'm not convinced that those features are good choices for warm-starting. Users should be responsible for selecting the </a:t>
            </a:r>
            <a:r>
              <a:rPr lang="en-US" dirty="0" err="1"/>
              <a:t>properfeatures</a:t>
            </a:r>
            <a:r>
              <a:rPr lang="en-US" dirty="0"/>
              <a:t> because they are the most familiar with the dataset and the problem. So I think some level of human expertise is </a:t>
            </a:r>
            <a:r>
              <a:rPr lang="en-US" dirty="0" err="1"/>
              <a:t>stillrequired</a:t>
            </a:r>
            <a:r>
              <a:rPr lang="en-US" dirty="0"/>
              <a:t>.</a:t>
            </a:r>
          </a:p>
        </p:txBody>
      </p:sp>
      <p:sp>
        <p:nvSpPr>
          <p:cNvPr id="4" name="Date Placeholder 3">
            <a:extLst>
              <a:ext uri="{FF2B5EF4-FFF2-40B4-BE49-F238E27FC236}">
                <a16:creationId xmlns:a16="http://schemas.microsoft.com/office/drawing/2014/main" id="{0CD2177F-E4EE-4DB6-8E58-A704DEF608D9}"/>
              </a:ext>
            </a:extLst>
          </p:cNvPr>
          <p:cNvSpPr>
            <a:spLocks noGrp="1"/>
          </p:cNvSpPr>
          <p:nvPr>
            <p:ph type="dt" sz="half" idx="10"/>
          </p:nvPr>
        </p:nvSpPr>
        <p:spPr/>
        <p:txBody>
          <a:bodyPr/>
          <a:lstStyle/>
          <a:p>
            <a:fld id="{CD7B3AC1-5DD8-4611-AB87-575D5F31EA2A}" type="datetime1">
              <a:rPr lang="en-US" smtClean="0"/>
              <a:t>3/23/2020</a:t>
            </a:fld>
            <a:endParaRPr lang="en-US"/>
          </a:p>
        </p:txBody>
      </p:sp>
      <p:sp>
        <p:nvSpPr>
          <p:cNvPr id="5" name="Footer Placeholder 4">
            <a:extLst>
              <a:ext uri="{FF2B5EF4-FFF2-40B4-BE49-F238E27FC236}">
                <a16:creationId xmlns:a16="http://schemas.microsoft.com/office/drawing/2014/main" id="{5471A0A0-C11B-4B03-A1E6-C28C11E12C54}"/>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FFEE19A3-EB40-4DB0-845B-31188D33D087}"/>
              </a:ext>
            </a:extLst>
          </p:cNvPr>
          <p:cNvSpPr>
            <a:spLocks noGrp="1"/>
          </p:cNvSpPr>
          <p:nvPr>
            <p:ph type="sldNum" sz="quarter" idx="12"/>
          </p:nvPr>
        </p:nvSpPr>
        <p:spPr/>
        <p:txBody>
          <a:bodyPr/>
          <a:lstStyle/>
          <a:p>
            <a:fld id="{4EEF9975-6C58-5C4C-8961-54FFA2646BAA}" type="slidenum">
              <a:rPr lang="en-US" smtClean="0"/>
              <a:t>45</a:t>
            </a:fld>
            <a:endParaRPr lang="en-US"/>
          </a:p>
        </p:txBody>
      </p:sp>
    </p:spTree>
    <p:extLst>
      <p:ext uri="{BB962C8B-B14F-4D97-AF65-F5344CB8AC3E}">
        <p14:creationId xmlns:p14="http://schemas.microsoft.com/office/powerpoint/2010/main" val="422687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C50B-E217-471B-96B8-48526A4AB295}"/>
              </a:ext>
            </a:extLst>
          </p:cNvPr>
          <p:cNvSpPr>
            <a:spLocks noGrp="1"/>
          </p:cNvSpPr>
          <p:nvPr>
            <p:ph type="title"/>
          </p:nvPr>
        </p:nvSpPr>
        <p:spPr/>
        <p:txBody>
          <a:bodyPr/>
          <a:lstStyle/>
          <a:p>
            <a:r>
              <a:rPr lang="en-US" dirty="0"/>
              <a:t>Philly: System Overview</a:t>
            </a:r>
          </a:p>
        </p:txBody>
      </p:sp>
      <p:sp>
        <p:nvSpPr>
          <p:cNvPr id="3" name="Content Placeholder 2">
            <a:extLst>
              <a:ext uri="{FF2B5EF4-FFF2-40B4-BE49-F238E27FC236}">
                <a16:creationId xmlns:a16="http://schemas.microsoft.com/office/drawing/2014/main" id="{FDAFA8BB-3B28-4471-8477-90BC8CF90161}"/>
              </a:ext>
            </a:extLst>
          </p:cNvPr>
          <p:cNvSpPr>
            <a:spLocks noGrp="1"/>
          </p:cNvSpPr>
          <p:nvPr>
            <p:ph idx="1"/>
          </p:nvPr>
        </p:nvSpPr>
        <p:spPr/>
        <p:txBody>
          <a:bodyPr>
            <a:normAutofit fontScale="92500" lnSpcReduction="10000"/>
          </a:bodyPr>
          <a:lstStyle/>
          <a:p>
            <a:r>
              <a:rPr lang="en-US" dirty="0"/>
              <a:t>Job Scheduling:</a:t>
            </a:r>
          </a:p>
          <a:p>
            <a:pPr lvl="1"/>
            <a:r>
              <a:rPr lang="en-US" dirty="0"/>
              <a:t>Users must specify number of GPUs required</a:t>
            </a:r>
          </a:p>
          <a:p>
            <a:pPr lvl="1"/>
            <a:r>
              <a:rPr lang="en-US" dirty="0"/>
              <a:t>Gang scheduling while locality aware-use the smallest number of servers within an RDMA domain</a:t>
            </a:r>
          </a:p>
          <a:p>
            <a:pPr lvl="1"/>
            <a:r>
              <a:rPr lang="en-US" dirty="0"/>
              <a:t>Locality constraints are relaxed after fixed number of retries</a:t>
            </a:r>
          </a:p>
          <a:p>
            <a:pPr lvl="1"/>
            <a:r>
              <a:rPr lang="en-US" dirty="0"/>
              <a:t>GPUs are not shared with other jobs</a:t>
            </a:r>
          </a:p>
          <a:p>
            <a:pPr lvl="1"/>
            <a:r>
              <a:rPr lang="en-US" dirty="0"/>
              <a:t>Three statuses: passed, killed, unsuccessful</a:t>
            </a:r>
          </a:p>
          <a:p>
            <a:r>
              <a:rPr lang="en-US" dirty="0"/>
              <a:t>Data Collection and Analysis:</a:t>
            </a:r>
          </a:p>
          <a:p>
            <a:pPr lvl="1"/>
            <a:r>
              <a:rPr lang="en-US" dirty="0"/>
              <a:t>2 server SKUs, one with 2 GPUs per server and one with 8 GPUs per server</a:t>
            </a:r>
          </a:p>
          <a:p>
            <a:pPr lvl="1"/>
            <a:r>
              <a:rPr lang="en-US" dirty="0"/>
              <a:t>Analysis pipeline combines three main log sources</a:t>
            </a:r>
          </a:p>
          <a:p>
            <a:pPr lvl="2"/>
            <a:r>
              <a:rPr lang="en-US" dirty="0"/>
              <a:t>YARN scheduler logs</a:t>
            </a:r>
          </a:p>
          <a:p>
            <a:pPr lvl="2"/>
            <a:r>
              <a:rPr lang="en-US" dirty="0" err="1"/>
              <a:t>Stdout</a:t>
            </a:r>
            <a:r>
              <a:rPr lang="en-US" dirty="0"/>
              <a:t> and stderr logs</a:t>
            </a:r>
          </a:p>
          <a:p>
            <a:pPr lvl="2"/>
            <a:r>
              <a:rPr lang="en-US" dirty="0"/>
              <a:t>Ganglia monitoring system logs on hardware usage (CPU, memory, network, GPU utilizations)</a:t>
            </a:r>
          </a:p>
        </p:txBody>
      </p:sp>
      <p:sp>
        <p:nvSpPr>
          <p:cNvPr id="4" name="Date Placeholder 3">
            <a:extLst>
              <a:ext uri="{FF2B5EF4-FFF2-40B4-BE49-F238E27FC236}">
                <a16:creationId xmlns:a16="http://schemas.microsoft.com/office/drawing/2014/main" id="{BBBEB29F-3FA7-402C-AD8D-82D4EE070E30}"/>
              </a:ext>
            </a:extLst>
          </p:cNvPr>
          <p:cNvSpPr>
            <a:spLocks noGrp="1"/>
          </p:cNvSpPr>
          <p:nvPr>
            <p:ph type="dt" sz="half" idx="10"/>
          </p:nvPr>
        </p:nvSpPr>
        <p:spPr/>
        <p:txBody>
          <a:bodyPr/>
          <a:lstStyle/>
          <a:p>
            <a:fld id="{15B4E25F-E633-4C78-BD36-6372047A7D66}" type="datetime1">
              <a:rPr lang="en-US" smtClean="0"/>
              <a:t>3/23/2020</a:t>
            </a:fld>
            <a:endParaRPr lang="en-US"/>
          </a:p>
        </p:txBody>
      </p:sp>
      <p:sp>
        <p:nvSpPr>
          <p:cNvPr id="5" name="Footer Placeholder 4">
            <a:extLst>
              <a:ext uri="{FF2B5EF4-FFF2-40B4-BE49-F238E27FC236}">
                <a16:creationId xmlns:a16="http://schemas.microsoft.com/office/drawing/2014/main" id="{6A60ECE2-009B-424E-BEC9-793D87AA4269}"/>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2B5A873E-4612-4BD2-AE8F-8435A1CE5087}"/>
              </a:ext>
            </a:extLst>
          </p:cNvPr>
          <p:cNvSpPr>
            <a:spLocks noGrp="1"/>
          </p:cNvSpPr>
          <p:nvPr>
            <p:ph type="sldNum" sz="quarter" idx="12"/>
          </p:nvPr>
        </p:nvSpPr>
        <p:spPr/>
        <p:txBody>
          <a:bodyPr/>
          <a:lstStyle/>
          <a:p>
            <a:fld id="{4EEF9975-6C58-5C4C-8961-54FFA2646BAA}" type="slidenum">
              <a:rPr lang="en-US" smtClean="0"/>
              <a:t>5</a:t>
            </a:fld>
            <a:endParaRPr lang="en-US"/>
          </a:p>
        </p:txBody>
      </p:sp>
    </p:spTree>
    <p:extLst>
      <p:ext uri="{BB962C8B-B14F-4D97-AF65-F5344CB8AC3E}">
        <p14:creationId xmlns:p14="http://schemas.microsoft.com/office/powerpoint/2010/main" val="46950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0BD0-F145-44BC-B6A3-893E9FFCA3D7}"/>
              </a:ext>
            </a:extLst>
          </p:cNvPr>
          <p:cNvSpPr>
            <a:spLocks noGrp="1"/>
          </p:cNvSpPr>
          <p:nvPr>
            <p:ph type="title"/>
          </p:nvPr>
        </p:nvSpPr>
        <p:spPr/>
        <p:txBody>
          <a:bodyPr/>
          <a:lstStyle/>
          <a:p>
            <a:r>
              <a:rPr lang="en-US" dirty="0"/>
              <a:t>Queueing Delays vs Locality</a:t>
            </a:r>
          </a:p>
        </p:txBody>
      </p:sp>
      <p:pic>
        <p:nvPicPr>
          <p:cNvPr id="7" name="Content Placeholder 6">
            <a:extLst>
              <a:ext uri="{FF2B5EF4-FFF2-40B4-BE49-F238E27FC236}">
                <a16:creationId xmlns:a16="http://schemas.microsoft.com/office/drawing/2014/main" id="{1E6B0111-F5FD-4892-AFC5-6EF3A57BDD26}"/>
              </a:ext>
            </a:extLst>
          </p:cNvPr>
          <p:cNvPicPr>
            <a:picLocks noGrp="1" noChangeAspect="1"/>
          </p:cNvPicPr>
          <p:nvPr>
            <p:ph idx="1"/>
          </p:nvPr>
        </p:nvPicPr>
        <p:blipFill>
          <a:blip r:embed="rId3"/>
          <a:stretch>
            <a:fillRect/>
          </a:stretch>
        </p:blipFill>
        <p:spPr>
          <a:xfrm>
            <a:off x="930442" y="1442536"/>
            <a:ext cx="10610928" cy="2754326"/>
          </a:xfrm>
          <a:prstGeom prst="rect">
            <a:avLst/>
          </a:prstGeom>
        </p:spPr>
      </p:pic>
      <p:sp>
        <p:nvSpPr>
          <p:cNvPr id="4" name="Date Placeholder 3">
            <a:extLst>
              <a:ext uri="{FF2B5EF4-FFF2-40B4-BE49-F238E27FC236}">
                <a16:creationId xmlns:a16="http://schemas.microsoft.com/office/drawing/2014/main" id="{C6B413A8-61D5-4D34-9C9D-B7A6DB967009}"/>
              </a:ext>
            </a:extLst>
          </p:cNvPr>
          <p:cNvSpPr>
            <a:spLocks noGrp="1"/>
          </p:cNvSpPr>
          <p:nvPr>
            <p:ph type="dt" sz="half" idx="10"/>
          </p:nvPr>
        </p:nvSpPr>
        <p:spPr/>
        <p:txBody>
          <a:bodyPr/>
          <a:lstStyle/>
          <a:p>
            <a:fld id="{E3515290-1707-4F83-906F-611F7FEFC62B}" type="datetime1">
              <a:rPr lang="en-US" smtClean="0"/>
              <a:t>3/23/2020</a:t>
            </a:fld>
            <a:endParaRPr lang="en-US"/>
          </a:p>
        </p:txBody>
      </p:sp>
      <p:sp>
        <p:nvSpPr>
          <p:cNvPr id="5" name="Footer Placeholder 4">
            <a:extLst>
              <a:ext uri="{FF2B5EF4-FFF2-40B4-BE49-F238E27FC236}">
                <a16:creationId xmlns:a16="http://schemas.microsoft.com/office/drawing/2014/main" id="{70780528-A428-4D64-9EFF-B13F84834691}"/>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92069D53-3E6C-4A19-ABCB-E4B6341ED7A4}"/>
              </a:ext>
            </a:extLst>
          </p:cNvPr>
          <p:cNvSpPr>
            <a:spLocks noGrp="1"/>
          </p:cNvSpPr>
          <p:nvPr>
            <p:ph type="sldNum" sz="quarter" idx="12"/>
          </p:nvPr>
        </p:nvSpPr>
        <p:spPr/>
        <p:txBody>
          <a:bodyPr/>
          <a:lstStyle/>
          <a:p>
            <a:fld id="{4EEF9975-6C58-5C4C-8961-54FFA2646BAA}" type="slidenum">
              <a:rPr lang="en-US" smtClean="0"/>
              <a:t>6</a:t>
            </a:fld>
            <a:endParaRPr lang="en-US"/>
          </a:p>
        </p:txBody>
      </p:sp>
      <p:pic>
        <p:nvPicPr>
          <p:cNvPr id="8" name="Picture 7">
            <a:extLst>
              <a:ext uri="{FF2B5EF4-FFF2-40B4-BE49-F238E27FC236}">
                <a16:creationId xmlns:a16="http://schemas.microsoft.com/office/drawing/2014/main" id="{B44B4640-143A-4CFB-B39F-BD4CBE8694B6}"/>
              </a:ext>
            </a:extLst>
          </p:cNvPr>
          <p:cNvPicPr>
            <a:picLocks noChangeAspect="1"/>
          </p:cNvPicPr>
          <p:nvPr/>
        </p:nvPicPr>
        <p:blipFill>
          <a:blip r:embed="rId4"/>
          <a:stretch>
            <a:fillRect/>
          </a:stretch>
        </p:blipFill>
        <p:spPr>
          <a:xfrm>
            <a:off x="4264442" y="4002100"/>
            <a:ext cx="3438525" cy="2181225"/>
          </a:xfrm>
          <a:prstGeom prst="rect">
            <a:avLst/>
          </a:prstGeom>
        </p:spPr>
      </p:pic>
    </p:spTree>
    <p:extLst>
      <p:ext uri="{BB962C8B-B14F-4D97-AF65-F5344CB8AC3E}">
        <p14:creationId xmlns:p14="http://schemas.microsoft.com/office/powerpoint/2010/main" val="67727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3742-3503-409C-93E0-38732EE3991A}"/>
              </a:ext>
            </a:extLst>
          </p:cNvPr>
          <p:cNvSpPr>
            <a:spLocks noGrp="1"/>
          </p:cNvSpPr>
          <p:nvPr>
            <p:ph type="title"/>
          </p:nvPr>
        </p:nvSpPr>
        <p:spPr/>
        <p:txBody>
          <a:bodyPr/>
          <a:lstStyle/>
          <a:p>
            <a:r>
              <a:rPr lang="en-US" dirty="0"/>
              <a:t>Types of Queueing Delay</a:t>
            </a:r>
          </a:p>
        </p:txBody>
      </p:sp>
      <p:sp>
        <p:nvSpPr>
          <p:cNvPr id="3" name="Content Placeholder 2">
            <a:extLst>
              <a:ext uri="{FF2B5EF4-FFF2-40B4-BE49-F238E27FC236}">
                <a16:creationId xmlns:a16="http://schemas.microsoft.com/office/drawing/2014/main" id="{9C243D4F-F7F5-45FB-A39F-5D5FEB92F632}"/>
              </a:ext>
            </a:extLst>
          </p:cNvPr>
          <p:cNvSpPr>
            <a:spLocks noGrp="1"/>
          </p:cNvSpPr>
          <p:nvPr>
            <p:ph idx="1"/>
          </p:nvPr>
        </p:nvSpPr>
        <p:spPr>
          <a:xfrm>
            <a:off x="838200" y="449595"/>
            <a:ext cx="10515600" cy="4351338"/>
          </a:xfrm>
        </p:spPr>
        <p:txBody>
          <a:bodyPr/>
          <a:lstStyle/>
          <a:p>
            <a:r>
              <a:rPr lang="en-US" dirty="0"/>
              <a:t>Fair-share delay: queueing delay caused by fairness</a:t>
            </a:r>
          </a:p>
          <a:p>
            <a:r>
              <a:rPr lang="en-US" dirty="0"/>
              <a:t>Fragmentation delay: queueing delay caused by locality requirement and resource fragmentation</a:t>
            </a:r>
          </a:p>
        </p:txBody>
      </p:sp>
      <p:sp>
        <p:nvSpPr>
          <p:cNvPr id="4" name="Date Placeholder 3">
            <a:extLst>
              <a:ext uri="{FF2B5EF4-FFF2-40B4-BE49-F238E27FC236}">
                <a16:creationId xmlns:a16="http://schemas.microsoft.com/office/drawing/2014/main" id="{1BE6D3C4-0F4E-4416-8F77-F7B7D10158CE}"/>
              </a:ext>
            </a:extLst>
          </p:cNvPr>
          <p:cNvSpPr>
            <a:spLocks noGrp="1"/>
          </p:cNvSpPr>
          <p:nvPr>
            <p:ph type="dt" sz="half" idx="10"/>
          </p:nvPr>
        </p:nvSpPr>
        <p:spPr/>
        <p:txBody>
          <a:bodyPr/>
          <a:lstStyle/>
          <a:p>
            <a:fld id="{7C5DAB25-907A-481F-A2EE-E6FE28C30C43}" type="datetime1">
              <a:rPr lang="en-US" smtClean="0"/>
              <a:t>3/23/2020</a:t>
            </a:fld>
            <a:endParaRPr lang="en-US"/>
          </a:p>
        </p:txBody>
      </p:sp>
      <p:sp>
        <p:nvSpPr>
          <p:cNvPr id="5" name="Footer Placeholder 4">
            <a:extLst>
              <a:ext uri="{FF2B5EF4-FFF2-40B4-BE49-F238E27FC236}">
                <a16:creationId xmlns:a16="http://schemas.microsoft.com/office/drawing/2014/main" id="{B2966319-AA37-41C1-9AC9-2216B39998D2}"/>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BC13CE46-5B21-4514-944B-3D11AEADFD74}"/>
              </a:ext>
            </a:extLst>
          </p:cNvPr>
          <p:cNvSpPr>
            <a:spLocks noGrp="1"/>
          </p:cNvSpPr>
          <p:nvPr>
            <p:ph type="sldNum" sz="quarter" idx="12"/>
          </p:nvPr>
        </p:nvSpPr>
        <p:spPr/>
        <p:txBody>
          <a:bodyPr/>
          <a:lstStyle/>
          <a:p>
            <a:fld id="{4EEF9975-6C58-5C4C-8961-54FFA2646BAA}" type="slidenum">
              <a:rPr lang="en-US" smtClean="0"/>
              <a:t>7</a:t>
            </a:fld>
            <a:endParaRPr lang="en-US"/>
          </a:p>
        </p:txBody>
      </p:sp>
      <p:pic>
        <p:nvPicPr>
          <p:cNvPr id="7" name="Picture 6">
            <a:extLst>
              <a:ext uri="{FF2B5EF4-FFF2-40B4-BE49-F238E27FC236}">
                <a16:creationId xmlns:a16="http://schemas.microsoft.com/office/drawing/2014/main" id="{C1225ABE-0147-40F5-BEFA-EF5D258FB469}"/>
              </a:ext>
            </a:extLst>
          </p:cNvPr>
          <p:cNvPicPr>
            <a:picLocks noChangeAspect="1"/>
          </p:cNvPicPr>
          <p:nvPr/>
        </p:nvPicPr>
        <p:blipFill>
          <a:blip r:embed="rId3"/>
          <a:stretch>
            <a:fillRect/>
          </a:stretch>
        </p:blipFill>
        <p:spPr>
          <a:xfrm>
            <a:off x="2919469" y="3573629"/>
            <a:ext cx="6353062" cy="1720266"/>
          </a:xfrm>
          <a:prstGeom prst="rect">
            <a:avLst/>
          </a:prstGeom>
        </p:spPr>
      </p:pic>
    </p:spTree>
    <p:extLst>
      <p:ext uri="{BB962C8B-B14F-4D97-AF65-F5344CB8AC3E}">
        <p14:creationId xmlns:p14="http://schemas.microsoft.com/office/powerpoint/2010/main" val="81298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48C3-01A0-4424-9ADA-7D7DF5FC886E}"/>
              </a:ext>
            </a:extLst>
          </p:cNvPr>
          <p:cNvSpPr>
            <a:spLocks noGrp="1"/>
          </p:cNvSpPr>
          <p:nvPr>
            <p:ph type="title"/>
          </p:nvPr>
        </p:nvSpPr>
        <p:spPr/>
        <p:txBody>
          <a:bodyPr/>
          <a:lstStyle/>
          <a:p>
            <a:r>
              <a:rPr lang="en-US" dirty="0"/>
              <a:t>GPU Utilization</a:t>
            </a:r>
          </a:p>
        </p:txBody>
      </p:sp>
      <p:pic>
        <p:nvPicPr>
          <p:cNvPr id="7" name="Content Placeholder 6">
            <a:extLst>
              <a:ext uri="{FF2B5EF4-FFF2-40B4-BE49-F238E27FC236}">
                <a16:creationId xmlns:a16="http://schemas.microsoft.com/office/drawing/2014/main" id="{49954C7D-2080-413B-B7A3-5BE189379B02}"/>
              </a:ext>
            </a:extLst>
          </p:cNvPr>
          <p:cNvPicPr>
            <a:picLocks noGrp="1" noChangeAspect="1"/>
          </p:cNvPicPr>
          <p:nvPr>
            <p:ph idx="1"/>
          </p:nvPr>
        </p:nvPicPr>
        <p:blipFill>
          <a:blip r:embed="rId3"/>
          <a:stretch>
            <a:fillRect/>
          </a:stretch>
        </p:blipFill>
        <p:spPr>
          <a:xfrm>
            <a:off x="1560972" y="1390766"/>
            <a:ext cx="9070056" cy="3250969"/>
          </a:xfrm>
          <a:prstGeom prst="rect">
            <a:avLst/>
          </a:prstGeom>
        </p:spPr>
      </p:pic>
      <p:sp>
        <p:nvSpPr>
          <p:cNvPr id="4" name="Date Placeholder 3">
            <a:extLst>
              <a:ext uri="{FF2B5EF4-FFF2-40B4-BE49-F238E27FC236}">
                <a16:creationId xmlns:a16="http://schemas.microsoft.com/office/drawing/2014/main" id="{5D46D2D1-BCCA-4F7C-A8A1-DCEC5B2AA452}"/>
              </a:ext>
            </a:extLst>
          </p:cNvPr>
          <p:cNvSpPr>
            <a:spLocks noGrp="1"/>
          </p:cNvSpPr>
          <p:nvPr>
            <p:ph type="dt" sz="half" idx="10"/>
          </p:nvPr>
        </p:nvSpPr>
        <p:spPr/>
        <p:txBody>
          <a:bodyPr/>
          <a:lstStyle/>
          <a:p>
            <a:fld id="{D18FECD7-EE54-43AF-95AF-5D18A694EF1B}" type="datetime1">
              <a:rPr lang="en-US" smtClean="0"/>
              <a:t>3/23/2020</a:t>
            </a:fld>
            <a:endParaRPr lang="en-US"/>
          </a:p>
        </p:txBody>
      </p:sp>
      <p:sp>
        <p:nvSpPr>
          <p:cNvPr id="5" name="Footer Placeholder 4">
            <a:extLst>
              <a:ext uri="{FF2B5EF4-FFF2-40B4-BE49-F238E27FC236}">
                <a16:creationId xmlns:a16="http://schemas.microsoft.com/office/drawing/2014/main" id="{7482B69D-AE23-479A-96F4-2A3647CA21D8}"/>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01DB96BE-EE92-4506-B400-1764FA6D666F}"/>
              </a:ext>
            </a:extLst>
          </p:cNvPr>
          <p:cNvSpPr>
            <a:spLocks noGrp="1"/>
          </p:cNvSpPr>
          <p:nvPr>
            <p:ph type="sldNum" sz="quarter" idx="12"/>
          </p:nvPr>
        </p:nvSpPr>
        <p:spPr/>
        <p:txBody>
          <a:bodyPr/>
          <a:lstStyle/>
          <a:p>
            <a:fld id="{4EEF9975-6C58-5C4C-8961-54FFA2646BAA}" type="slidenum">
              <a:rPr lang="en-US" smtClean="0"/>
              <a:t>8</a:t>
            </a:fld>
            <a:endParaRPr lang="en-US"/>
          </a:p>
        </p:txBody>
      </p:sp>
      <p:pic>
        <p:nvPicPr>
          <p:cNvPr id="8" name="Picture 7">
            <a:extLst>
              <a:ext uri="{FF2B5EF4-FFF2-40B4-BE49-F238E27FC236}">
                <a16:creationId xmlns:a16="http://schemas.microsoft.com/office/drawing/2014/main" id="{EF9DF02A-C20D-4D44-AE52-E001C0FA2873}"/>
              </a:ext>
            </a:extLst>
          </p:cNvPr>
          <p:cNvPicPr>
            <a:picLocks noChangeAspect="1"/>
          </p:cNvPicPr>
          <p:nvPr/>
        </p:nvPicPr>
        <p:blipFill>
          <a:blip r:embed="rId4"/>
          <a:stretch>
            <a:fillRect/>
          </a:stretch>
        </p:blipFill>
        <p:spPr>
          <a:xfrm>
            <a:off x="4233361" y="4609926"/>
            <a:ext cx="3725278" cy="1714615"/>
          </a:xfrm>
          <a:prstGeom prst="rect">
            <a:avLst/>
          </a:prstGeom>
        </p:spPr>
      </p:pic>
    </p:spTree>
    <p:extLst>
      <p:ext uri="{BB962C8B-B14F-4D97-AF65-F5344CB8AC3E}">
        <p14:creationId xmlns:p14="http://schemas.microsoft.com/office/powerpoint/2010/main" val="115468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7560-3B0E-4A95-9FC2-EF698B50C684}"/>
              </a:ext>
            </a:extLst>
          </p:cNvPr>
          <p:cNvSpPr>
            <a:spLocks noGrp="1"/>
          </p:cNvSpPr>
          <p:nvPr>
            <p:ph type="title"/>
          </p:nvPr>
        </p:nvSpPr>
        <p:spPr/>
        <p:txBody>
          <a:bodyPr/>
          <a:lstStyle/>
          <a:p>
            <a:r>
              <a:rPr lang="en-US" dirty="0"/>
              <a:t>GPU Utilization: Impact of Distributed Learning</a:t>
            </a:r>
          </a:p>
        </p:txBody>
      </p:sp>
      <p:sp>
        <p:nvSpPr>
          <p:cNvPr id="3" name="Content Placeholder 2">
            <a:extLst>
              <a:ext uri="{FF2B5EF4-FFF2-40B4-BE49-F238E27FC236}">
                <a16:creationId xmlns:a16="http://schemas.microsoft.com/office/drawing/2014/main" id="{27309C29-E3F3-4A56-BF24-92253CE79D6B}"/>
              </a:ext>
            </a:extLst>
          </p:cNvPr>
          <p:cNvSpPr>
            <a:spLocks noGrp="1"/>
          </p:cNvSpPr>
          <p:nvPr>
            <p:ph idx="1"/>
          </p:nvPr>
        </p:nvSpPr>
        <p:spPr>
          <a:xfrm>
            <a:off x="838200" y="2507873"/>
            <a:ext cx="10515600" cy="4351338"/>
          </a:xfrm>
        </p:spPr>
        <p:txBody>
          <a:bodyPr/>
          <a:lstStyle/>
          <a:p>
            <a:r>
              <a:rPr lang="en-US" dirty="0"/>
              <a:t>Jobs that use more than 8 GPUs must distribute training instances across multiple servers</a:t>
            </a:r>
          </a:p>
          <a:p>
            <a:r>
              <a:rPr lang="en-US" dirty="0"/>
              <a:t>Test relationship between distribution and efficiency of GPUs using ResNet-50</a:t>
            </a:r>
          </a:p>
          <a:p>
            <a:pPr lvl="1"/>
            <a:r>
              <a:rPr lang="en-US" dirty="0" err="1"/>
              <a:t>SameServer</a:t>
            </a:r>
            <a:r>
              <a:rPr lang="en-US" dirty="0"/>
              <a:t>: job placed in single server</a:t>
            </a:r>
          </a:p>
          <a:p>
            <a:pPr lvl="1"/>
            <a:r>
              <a:rPr lang="en-US" dirty="0" err="1"/>
              <a:t>DiffServer</a:t>
            </a:r>
            <a:r>
              <a:rPr lang="en-US" dirty="0"/>
              <a:t>: job placed in two servers connected with RDMA network</a:t>
            </a:r>
          </a:p>
          <a:p>
            <a:pPr lvl="1"/>
            <a:r>
              <a:rPr lang="en-US" dirty="0" err="1"/>
              <a:t>IntraServer</a:t>
            </a:r>
            <a:r>
              <a:rPr lang="en-US" dirty="0"/>
              <a:t>: two </a:t>
            </a:r>
            <a:r>
              <a:rPr lang="en-US" dirty="0" err="1"/>
              <a:t>SameServer</a:t>
            </a:r>
            <a:r>
              <a:rPr lang="en-US" dirty="0"/>
              <a:t> jobs, one on each server as interference</a:t>
            </a:r>
          </a:p>
          <a:p>
            <a:pPr lvl="1"/>
            <a:r>
              <a:rPr lang="en-US" dirty="0" err="1"/>
              <a:t>InterServer</a:t>
            </a:r>
            <a:r>
              <a:rPr lang="en-US" dirty="0"/>
              <a:t>: two </a:t>
            </a:r>
            <a:r>
              <a:rPr lang="en-US" dirty="0" err="1"/>
              <a:t>DiffServer</a:t>
            </a:r>
            <a:r>
              <a:rPr lang="en-US" dirty="0"/>
              <a:t> jobs</a:t>
            </a:r>
          </a:p>
        </p:txBody>
      </p:sp>
      <p:sp>
        <p:nvSpPr>
          <p:cNvPr id="4" name="Date Placeholder 3">
            <a:extLst>
              <a:ext uri="{FF2B5EF4-FFF2-40B4-BE49-F238E27FC236}">
                <a16:creationId xmlns:a16="http://schemas.microsoft.com/office/drawing/2014/main" id="{17828841-6458-4CDC-BA82-092111C41C64}"/>
              </a:ext>
            </a:extLst>
          </p:cNvPr>
          <p:cNvSpPr>
            <a:spLocks noGrp="1"/>
          </p:cNvSpPr>
          <p:nvPr>
            <p:ph type="dt" sz="half" idx="10"/>
          </p:nvPr>
        </p:nvSpPr>
        <p:spPr/>
        <p:txBody>
          <a:bodyPr/>
          <a:lstStyle/>
          <a:p>
            <a:fld id="{536A9050-FCE0-41CB-BF2E-2F53F6071CFE}" type="datetime1">
              <a:rPr lang="en-US" smtClean="0"/>
              <a:t>3/23/2020</a:t>
            </a:fld>
            <a:endParaRPr lang="en-US"/>
          </a:p>
        </p:txBody>
      </p:sp>
      <p:sp>
        <p:nvSpPr>
          <p:cNvPr id="5" name="Footer Placeholder 4">
            <a:extLst>
              <a:ext uri="{FF2B5EF4-FFF2-40B4-BE49-F238E27FC236}">
                <a16:creationId xmlns:a16="http://schemas.microsoft.com/office/drawing/2014/main" id="{E99C9727-DDDF-4A7C-928C-FC8F50D648D7}"/>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BA4EE13E-7FE2-4607-92EF-2061D099FB54}"/>
              </a:ext>
            </a:extLst>
          </p:cNvPr>
          <p:cNvSpPr>
            <a:spLocks noGrp="1"/>
          </p:cNvSpPr>
          <p:nvPr>
            <p:ph type="sldNum" sz="quarter" idx="12"/>
          </p:nvPr>
        </p:nvSpPr>
        <p:spPr/>
        <p:txBody>
          <a:bodyPr/>
          <a:lstStyle/>
          <a:p>
            <a:fld id="{4EEF9975-6C58-5C4C-8961-54FFA2646BAA}" type="slidenum">
              <a:rPr lang="en-US" smtClean="0"/>
              <a:t>9</a:t>
            </a:fld>
            <a:endParaRPr lang="en-US"/>
          </a:p>
        </p:txBody>
      </p:sp>
      <p:pic>
        <p:nvPicPr>
          <p:cNvPr id="7" name="Picture 6">
            <a:extLst>
              <a:ext uri="{FF2B5EF4-FFF2-40B4-BE49-F238E27FC236}">
                <a16:creationId xmlns:a16="http://schemas.microsoft.com/office/drawing/2014/main" id="{27F9F468-B02D-48CD-8538-B9EC8B6B50EC}"/>
              </a:ext>
            </a:extLst>
          </p:cNvPr>
          <p:cNvPicPr>
            <a:picLocks noChangeAspect="1"/>
          </p:cNvPicPr>
          <p:nvPr/>
        </p:nvPicPr>
        <p:blipFill>
          <a:blip r:embed="rId3"/>
          <a:stretch>
            <a:fillRect/>
          </a:stretch>
        </p:blipFill>
        <p:spPr>
          <a:xfrm>
            <a:off x="2938807" y="1258511"/>
            <a:ext cx="5555084" cy="1681539"/>
          </a:xfrm>
          <a:prstGeom prst="rect">
            <a:avLst/>
          </a:prstGeom>
        </p:spPr>
      </p:pic>
    </p:spTree>
    <p:extLst>
      <p:ext uri="{BB962C8B-B14F-4D97-AF65-F5344CB8AC3E}">
        <p14:creationId xmlns:p14="http://schemas.microsoft.com/office/powerpoint/2010/main" val="2194578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10293</TotalTime>
  <Words>5071</Words>
  <Application>Microsoft Office PowerPoint</Application>
  <PresentationFormat>Widescreen</PresentationFormat>
  <Paragraphs>439</Paragraphs>
  <Slides>45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Gill Sans</vt:lpstr>
      <vt:lpstr>Gill Sans Light</vt:lpstr>
      <vt:lpstr>Arial</vt:lpstr>
      <vt:lpstr>Calibri</vt:lpstr>
      <vt:lpstr>Office Theme</vt:lpstr>
      <vt:lpstr>TFX: A TensorFlow-Based Production-Scale Machine Learning Platform</vt:lpstr>
      <vt:lpstr>Analysis of Large-Scale Multi-Tenant GPU Clusters for DNN Training Workloads</vt:lpstr>
      <vt:lpstr>Background and Motivation</vt:lpstr>
      <vt:lpstr>Philly: System Overview</vt:lpstr>
      <vt:lpstr>Philly: System Overview</vt:lpstr>
      <vt:lpstr>Queueing Delays vs Locality</vt:lpstr>
      <vt:lpstr>Types of Queueing Delay</vt:lpstr>
      <vt:lpstr>GPU Utilization</vt:lpstr>
      <vt:lpstr>GPU Utilization: Impact of Distributed Learning</vt:lpstr>
      <vt:lpstr>GPU Utilization: Across Servers</vt:lpstr>
      <vt:lpstr>Training Progress</vt:lpstr>
      <vt:lpstr>Training Iterations</vt:lpstr>
      <vt:lpstr>Job Failures: Types</vt:lpstr>
      <vt:lpstr>Job Failures</vt:lpstr>
      <vt:lpstr>Job Failures: Frequency</vt:lpstr>
      <vt:lpstr>Design Implications for Future Schedulers</vt:lpstr>
      <vt:lpstr>Design Implications cont.</vt:lpstr>
      <vt:lpstr>Related Work</vt:lpstr>
      <vt:lpstr>Related Work cont.</vt:lpstr>
      <vt:lpstr>Conclusions</vt:lpstr>
      <vt:lpstr>Questions</vt:lpstr>
      <vt:lpstr>TFX: A TensorFlow-Based Production-Scale Machine Learning Platform</vt:lpstr>
      <vt:lpstr>Overview</vt:lpstr>
      <vt:lpstr>Platform Overview - Background</vt:lpstr>
      <vt:lpstr>Platform Design and Anatomy</vt:lpstr>
      <vt:lpstr>Platform Design and Anatomy</vt:lpstr>
      <vt:lpstr>Platform Design and Anatomy</vt:lpstr>
      <vt:lpstr>Data Analysis, transformation, and validation</vt:lpstr>
      <vt:lpstr>Data Analysis</vt:lpstr>
      <vt:lpstr>Data Transformation</vt:lpstr>
      <vt:lpstr>Data Validation</vt:lpstr>
      <vt:lpstr>Data Validation</vt:lpstr>
      <vt:lpstr>Model Training</vt:lpstr>
      <vt:lpstr>Warm Starting</vt:lpstr>
      <vt:lpstr>High-Level Model Specification API</vt:lpstr>
      <vt:lpstr>Model Evaluation and Validation</vt:lpstr>
      <vt:lpstr>Defining a “good” model</vt:lpstr>
      <vt:lpstr>Evaluation: human-facing metrics of model quality</vt:lpstr>
      <vt:lpstr>Validation &amp; Slicing</vt:lpstr>
      <vt:lpstr>Model Serving</vt:lpstr>
      <vt:lpstr>Multitenancy with Isolation</vt:lpstr>
      <vt:lpstr>Fast Training Data Deserialization</vt:lpstr>
      <vt:lpstr>Case Study: Google Play</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Spence, Alexandra</cp:lastModifiedBy>
  <cp:revision>429</cp:revision>
  <dcterms:created xsi:type="dcterms:W3CDTF">2015-12-27T15:42:19Z</dcterms:created>
  <dcterms:modified xsi:type="dcterms:W3CDTF">2020-03-24T02:07:22Z</dcterms:modified>
</cp:coreProperties>
</file>