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96" r:id="rId3"/>
    <p:sldId id="275" r:id="rId4"/>
    <p:sldId id="326" r:id="rId5"/>
    <p:sldId id="293" r:id="rId6"/>
    <p:sldId id="294" r:id="rId7"/>
    <p:sldId id="278" r:id="rId8"/>
    <p:sldId id="276" r:id="rId9"/>
    <p:sldId id="277" r:id="rId10"/>
    <p:sldId id="258" r:id="rId11"/>
    <p:sldId id="260" r:id="rId12"/>
    <p:sldId id="262" r:id="rId13"/>
    <p:sldId id="261" r:id="rId14"/>
    <p:sldId id="317" r:id="rId15"/>
    <p:sldId id="319" r:id="rId16"/>
    <p:sldId id="315" r:id="rId17"/>
    <p:sldId id="320" r:id="rId18"/>
    <p:sldId id="263" r:id="rId19"/>
    <p:sldId id="264" r:id="rId20"/>
    <p:sldId id="265" r:id="rId21"/>
    <p:sldId id="266" r:id="rId22"/>
    <p:sldId id="267" r:id="rId23"/>
    <p:sldId id="268" r:id="rId24"/>
    <p:sldId id="271" r:id="rId25"/>
    <p:sldId id="307" r:id="rId26"/>
    <p:sldId id="321" r:id="rId27"/>
    <p:sldId id="322" r:id="rId28"/>
    <p:sldId id="323" r:id="rId29"/>
    <p:sldId id="324" r:id="rId30"/>
    <p:sldId id="325" r:id="rId31"/>
    <p:sldId id="327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1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8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 smtClean="0"/>
              <a:t>EECS 598 – F17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sharaf/eecs59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qzMjq4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cr.sigcomm.org/online/files/p83-keshavA.pdf" TargetMode="External"/><Relationship Id="rId4" Type="http://schemas.openxmlformats.org/officeDocument/2006/relationships/hyperlink" Target="http://people.inf.ethz.ch/troscoe/pubs/review-writing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ecs598-bigdata-staff@umich.edu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berkeley.edu/~pattrsn/talks/BadTalk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sharaf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microsoft.com/en-us/um/people/simonpj/papers/giving-a-talk/writing-a-paper-slides.pdf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qzMjq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haraf.com/wp-content/uploads/infiniswap-nsdi17.pdf" TargetMode="External"/><Relationship Id="rId4" Type="http://schemas.openxmlformats.org/officeDocument/2006/relationships/hyperlink" Target="http://www.mosharaf.com/wp-content/uploads/eccache-osdi16.pdf" TargetMode="External"/><Relationship Id="rId5" Type="http://schemas.openxmlformats.org/officeDocument/2006/relationships/hyperlink" Target="http://www.mosharaf.com/wp-content/uploads/sinbad-sigcomm13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sharaf.com/wp-content/uploads/spark-nsdi12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haraf.com/wp-content/uploads/aalo-sigcomm15.pdf" TargetMode="External"/><Relationship Id="rId4" Type="http://schemas.openxmlformats.org/officeDocument/2006/relationships/hyperlink" Target="http://www.mosharaf.com/wp-content/uploads/varys-sigcomm14.pdf" TargetMode="External"/><Relationship Id="rId5" Type="http://schemas.openxmlformats.org/officeDocument/2006/relationships/hyperlink" Target="http://www.mosharaf.com/wp-content/uploads/hermes-sigcomm17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sharaf.com/wp-content/uploads/coda-sigcomm16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haraf.com/wp-content/uploads/hug-nsdi16.pdf" TargetMode="External"/><Relationship Id="rId4" Type="http://schemas.openxmlformats.org/officeDocument/2006/relationships/hyperlink" Target="http://www.mosharaf.com/wp-content/uploads/faircloud-sigcomm12.pdf" TargetMode="External"/><Relationship Id="rId5" Type="http://schemas.openxmlformats.org/officeDocument/2006/relationships/hyperlink" Target="http://www.mosharaf.com/wp-content/uploads/ftbw-sigcomm1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sharaf.com/wp-content/uploads/carbyne-osdi1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 598: Big Data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Mosharaf Chowdhury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Waitlist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/>
              <a:t>limit: </a:t>
            </a:r>
            <a:r>
              <a:rPr lang="en-US" dirty="0" smtClean="0">
                <a:solidFill>
                  <a:srgbClr val="FF0000"/>
                </a:solidFill>
              </a:rPr>
              <a:t>49 (18 groups)</a:t>
            </a:r>
            <a:endParaRPr lang="en-US" dirty="0"/>
          </a:p>
          <a:p>
            <a:r>
              <a:rPr lang="en-US" dirty="0" smtClean="0"/>
              <a:t>As </a:t>
            </a:r>
            <a:r>
              <a:rPr lang="en-US" dirty="0" smtClean="0"/>
              <a:t>of today: </a:t>
            </a:r>
            <a:r>
              <a:rPr lang="en-US" dirty="0" smtClean="0">
                <a:solidFill>
                  <a:srgbClr val="FF0000"/>
                </a:solidFill>
              </a:rPr>
              <a:t>56</a:t>
            </a:r>
            <a:r>
              <a:rPr lang="en-US" dirty="0" smtClean="0"/>
              <a:t> registered or w/ override, </a:t>
            </a:r>
            <a:r>
              <a:rPr lang="en-US" dirty="0" smtClean="0">
                <a:solidFill>
                  <a:srgbClr val="FF0000"/>
                </a:solidFill>
              </a:rPr>
              <a:t>47 </a:t>
            </a:r>
            <a:r>
              <a:rPr lang="en-US" dirty="0" smtClean="0"/>
              <a:t>on waitlist w/o </a:t>
            </a:r>
            <a:r>
              <a:rPr lang="en-US" dirty="0" smtClean="0"/>
              <a:t>override</a:t>
            </a:r>
            <a:endParaRPr lang="en-US" dirty="0" smtClean="0"/>
          </a:p>
          <a:p>
            <a:r>
              <a:rPr lang="en-US" dirty="0" smtClean="0"/>
              <a:t>Waitlist </a:t>
            </a:r>
            <a:r>
              <a:rPr lang="en-US" dirty="0" smtClean="0"/>
              <a:t>priority: CS PhD, </a:t>
            </a:r>
            <a:r>
              <a:rPr lang="en-US" dirty="0"/>
              <a:t>CS Master’s, Other PhD, </a:t>
            </a:r>
            <a:r>
              <a:rPr lang="en-US" dirty="0" smtClean="0"/>
              <a:t>the rest</a:t>
            </a:r>
          </a:p>
          <a:p>
            <a:pPr lvl="1"/>
            <a:r>
              <a:rPr lang="en-US" dirty="0" smtClean="0"/>
              <a:t>Others should check with the instructor</a:t>
            </a:r>
          </a:p>
          <a:p>
            <a:pPr lvl="1"/>
            <a:r>
              <a:rPr lang="en-US" dirty="0" smtClean="0"/>
              <a:t>Typically, not advisable for undergrads</a:t>
            </a:r>
          </a:p>
          <a:p>
            <a:r>
              <a:rPr lang="en-US" dirty="0" smtClean="0"/>
              <a:t>If you are not planning to take the class,</a:t>
            </a:r>
            <a:r>
              <a:rPr lang="en-US" dirty="0" smtClean="0">
                <a:solidFill>
                  <a:srgbClr val="FF0000"/>
                </a:solidFill>
              </a:rPr>
              <a:t> drop </a:t>
            </a:r>
            <a:r>
              <a:rPr lang="en-US" dirty="0" smtClean="0">
                <a:solidFill>
                  <a:srgbClr val="FF0000"/>
                </a:solidFill>
              </a:rPr>
              <a:t>ASAP</a:t>
            </a:r>
          </a:p>
          <a:p>
            <a:pPr lvl="1"/>
            <a:r>
              <a:rPr lang="en-US" dirty="0" smtClean="0"/>
              <a:t>Existing overrides that have not converted will be dropped at midnight today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Webpage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github.com/mosharaf/eecs598</a:t>
            </a:r>
            <a:endParaRPr lang="en-US" dirty="0" smtClean="0"/>
          </a:p>
          <a:p>
            <a:r>
              <a:rPr lang="en-US" dirty="0" smtClean="0"/>
              <a:t>Meetings</a:t>
            </a:r>
          </a:p>
          <a:p>
            <a:pPr lvl="1"/>
            <a:r>
              <a:rPr lang="en-US" dirty="0" smtClean="0"/>
              <a:t>12PM – 1:30 PM at </a:t>
            </a:r>
            <a:r>
              <a:rPr lang="pl-PL" dirty="0"/>
              <a:t>2166 DOW </a:t>
            </a:r>
            <a:r>
              <a:rPr lang="en-US" dirty="0" smtClean="0"/>
              <a:t>(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Mon/Wed</a:t>
            </a:r>
            <a:r>
              <a:rPr lang="en-US" dirty="0" smtClean="0"/>
              <a:t> for lectures and discussions)</a:t>
            </a:r>
          </a:p>
          <a:p>
            <a:pPr lvl="1"/>
            <a:r>
              <a:rPr lang="en-US" dirty="0" smtClean="0"/>
              <a:t>12PM – 1:30PM at </a:t>
            </a:r>
            <a:r>
              <a:rPr lang="en-US" dirty="0"/>
              <a:t>1690 BEYSTER </a:t>
            </a:r>
            <a:r>
              <a:rPr lang="en-US" dirty="0" smtClean="0"/>
              <a:t>(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Fri</a:t>
            </a:r>
            <a:r>
              <a:rPr lang="en-US" dirty="0" smtClean="0"/>
              <a:t> for makeups and projects)</a:t>
            </a:r>
          </a:p>
          <a:p>
            <a:r>
              <a:rPr lang="en-US" dirty="0" smtClean="0"/>
              <a:t>Pay </a:t>
            </a:r>
            <a:r>
              <a:rPr lang="en-US" dirty="0"/>
              <a:t>attention to the online </a:t>
            </a:r>
            <a:r>
              <a:rPr lang="en-US" dirty="0" smtClean="0"/>
              <a:t>announcements and schedule</a:t>
            </a:r>
          </a:p>
          <a:p>
            <a:pPr lvl="1"/>
            <a:r>
              <a:rPr lang="en-US" dirty="0" smtClean="0"/>
              <a:t>On average, two meetings per week</a:t>
            </a:r>
          </a:p>
          <a:p>
            <a:pPr lvl="1"/>
            <a:r>
              <a:rPr lang="en-US" dirty="0" smtClean="0"/>
              <a:t>Friday makeups will be added on a need-to-add basis (there are already a couple on schedule)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0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EECS 482 / 484 / 489 / 491</a:t>
            </a:r>
          </a:p>
          <a:p>
            <a:pPr lvl="1"/>
            <a:r>
              <a:rPr lang="en-US" dirty="0" smtClean="0"/>
              <a:t>Equivalent courses are acceptable as well</a:t>
            </a:r>
          </a:p>
          <a:p>
            <a:r>
              <a:rPr lang="en-US" dirty="0" smtClean="0"/>
              <a:t>Good programming skills</a:t>
            </a:r>
          </a:p>
          <a:p>
            <a:pPr lvl="1"/>
            <a:r>
              <a:rPr lang="en-US" dirty="0" smtClean="0"/>
              <a:t>Build substantial systems for course project</a:t>
            </a:r>
          </a:p>
          <a:p>
            <a:r>
              <a:rPr lang="en-US" dirty="0" smtClean="0"/>
              <a:t>Raise hands if you</a:t>
            </a:r>
          </a:p>
          <a:p>
            <a:pPr lvl="1"/>
            <a:r>
              <a:rPr lang="en-US" dirty="0" smtClean="0"/>
              <a:t>Have taken a grad-level systems (e.g., OS, networking) course before</a:t>
            </a:r>
          </a:p>
          <a:p>
            <a:pPr lvl="1"/>
            <a:r>
              <a:rPr lang="en-US" dirty="0" smtClean="0"/>
              <a:t>Have worked on large systems-building project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Requirements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439765"/>
              </p:ext>
            </p:extLst>
          </p:nvPr>
        </p:nvGraphicFramePr>
        <p:xfrm>
          <a:off x="838200" y="2501900"/>
          <a:ext cx="1051560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Paper Summary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Paper</a:t>
                      </a:r>
                      <a:r>
                        <a:rPr lang="en-US" sz="2800" baseline="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 Presentation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Participation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10%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Assignments</a:t>
                      </a:r>
                      <a:r>
                        <a:rPr lang="en-US" sz="2800" baseline="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 OR Research Project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Requirements (</a:t>
            </a:r>
            <a:r>
              <a:rPr lang="en-US" dirty="0" smtClean="0">
                <a:solidFill>
                  <a:srgbClr val="FF0000"/>
                </a:solidFill>
              </a:rPr>
              <a:t>Assignment Track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769439"/>
              </p:ext>
            </p:extLst>
          </p:nvPr>
        </p:nvGraphicFramePr>
        <p:xfrm>
          <a:off x="838200" y="2501900"/>
          <a:ext cx="10515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Paper Summary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Paper</a:t>
                      </a:r>
                      <a:r>
                        <a:rPr lang="en-US" sz="2800" baseline="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 Presentation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Participation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10%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Assignment</a:t>
                      </a:r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1</a:t>
                      </a:r>
                      <a:endParaRPr lang="en-US" sz="280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15%</a:t>
                      </a:r>
                      <a:endParaRPr lang="en-US" sz="280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Assignment</a:t>
                      </a:r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2</a:t>
                      </a:r>
                      <a:endParaRPr lang="en-US" sz="280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15%</a:t>
                      </a:r>
                      <a:endParaRPr lang="en-US" sz="280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Assignment</a:t>
                      </a:r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3</a:t>
                      </a:r>
                      <a:endParaRPr lang="en-US" sz="2800" dirty="0" smtClean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  <a:endParaRPr lang="en-US" sz="280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Requirements (</a:t>
            </a:r>
            <a:r>
              <a:rPr lang="en-US" dirty="0" smtClean="0">
                <a:solidFill>
                  <a:srgbClr val="FF0000"/>
                </a:solidFill>
              </a:rPr>
              <a:t>Research Track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67599"/>
              </p:ext>
            </p:extLst>
          </p:nvPr>
        </p:nvGraphicFramePr>
        <p:xfrm>
          <a:off x="838200" y="2501900"/>
          <a:ext cx="10515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Paper Summary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Paper</a:t>
                      </a:r>
                      <a:r>
                        <a:rPr lang="en-US" sz="2800" baseline="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 Presentation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Participation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10%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Proposal</a:t>
                      </a:r>
                      <a:endParaRPr lang="en-US" sz="280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10%</a:t>
                      </a:r>
                      <a:endParaRPr lang="en-US" sz="280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Mid-Semester Checkpoint</a:t>
                      </a:r>
                      <a:endParaRPr lang="en-US" sz="280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15%</a:t>
                      </a:r>
                      <a:endParaRPr lang="en-US" sz="280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Final Report +</a:t>
                      </a:r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Presentation/Poster</a:t>
                      </a:r>
                      <a:endParaRPr lang="en-US" sz="2800" dirty="0" smtClean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25%</a:t>
                      </a:r>
                      <a:endParaRPr lang="en-US" sz="280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Group-Based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activities will be done in groups </a:t>
            </a:r>
            <a:r>
              <a:rPr lang="en-US" dirty="0" smtClean="0">
                <a:solidFill>
                  <a:srgbClr val="FF0000"/>
                </a:solidFill>
              </a:rPr>
              <a:t>except</a:t>
            </a:r>
            <a:r>
              <a:rPr lang="en-US" dirty="0" smtClean="0"/>
              <a:t> for participation</a:t>
            </a:r>
          </a:p>
          <a:p>
            <a:pPr lvl="1"/>
            <a:r>
              <a:rPr lang="en-US" dirty="0" smtClean="0"/>
              <a:t>Paper presentation</a:t>
            </a:r>
          </a:p>
          <a:p>
            <a:pPr lvl="1"/>
            <a:r>
              <a:rPr lang="en-US" dirty="0" smtClean="0"/>
              <a:t>Paper summary</a:t>
            </a:r>
          </a:p>
          <a:p>
            <a:pPr lvl="1"/>
            <a:r>
              <a:rPr lang="en-US" dirty="0" smtClean="0"/>
              <a:t>Assignments and Projects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Groups ASAP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at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goo.gl/qzMjq4</a:t>
            </a:r>
            <a:endParaRPr lang="en-US" dirty="0" smtClean="0"/>
          </a:p>
          <a:p>
            <a:pPr lvl="1"/>
            <a:r>
              <a:rPr lang="en-US" dirty="0" smtClean="0"/>
              <a:t>By September 11 </a:t>
            </a:r>
            <a:r>
              <a:rPr lang="en-US" smtClean="0"/>
              <a:t>the </a:t>
            </a:r>
            <a:r>
              <a:rPr lang="en-US" smtClean="0"/>
              <a:t>latest (it’ll be online from Friday at 5PM)</a:t>
            </a:r>
            <a:endParaRPr lang="en-US" dirty="0" smtClean="0"/>
          </a:p>
          <a:p>
            <a:pPr lvl="1"/>
            <a:r>
              <a:rPr lang="en-US" dirty="0" smtClean="0"/>
              <a:t>If you can’t find someone by the 11</a:t>
            </a:r>
            <a:r>
              <a:rPr lang="en-US" baseline="30000" dirty="0" smtClean="0"/>
              <a:t>th</a:t>
            </a:r>
            <a:r>
              <a:rPr lang="en-US" dirty="0" smtClean="0"/>
              <a:t>, just put your name and preference and we’ll form groups</a:t>
            </a:r>
          </a:p>
          <a:p>
            <a:r>
              <a:rPr lang="en-US" dirty="0" smtClean="0"/>
              <a:t>Track assignment is a preference and will be load-balanced if needed</a:t>
            </a:r>
          </a:p>
          <a:p>
            <a:r>
              <a:rPr lang="en-US" dirty="0" smtClean="0"/>
              <a:t>Both tracks have roughly equivalent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(Both Tracks)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33 papers/articles across</a:t>
            </a:r>
          </a:p>
          <a:p>
            <a:pPr lvl="1"/>
            <a:r>
              <a:rPr lang="en-US" dirty="0" smtClean="0"/>
              <a:t>Operating Systems venues like SOSP and OSDI</a:t>
            </a:r>
          </a:p>
          <a:p>
            <a:pPr lvl="1"/>
            <a:r>
              <a:rPr lang="en-US" dirty="0" smtClean="0"/>
              <a:t>(Networked) Systems venues like NSDI and </a:t>
            </a:r>
            <a:r>
              <a:rPr lang="en-US" dirty="0" err="1" smtClean="0"/>
              <a:t>EuroSys</a:t>
            </a:r>
            <a:endParaRPr lang="en-US" dirty="0" smtClean="0"/>
          </a:p>
          <a:p>
            <a:pPr lvl="1"/>
            <a:r>
              <a:rPr lang="en-US" dirty="0" smtClean="0"/>
              <a:t>Networking venues like SIGCOMM</a:t>
            </a:r>
          </a:p>
          <a:p>
            <a:pPr lvl="1"/>
            <a:r>
              <a:rPr lang="en-US" dirty="0" smtClean="0"/>
              <a:t>Database venues like SIGMOD and VLDB</a:t>
            </a:r>
          </a:p>
          <a:p>
            <a:r>
              <a:rPr lang="en-US" dirty="0" smtClean="0"/>
              <a:t>Many of these papers are classics, </a:t>
            </a:r>
            <a:r>
              <a:rPr lang="en-US" dirty="0"/>
              <a:t>test-of-time award </a:t>
            </a:r>
            <a:r>
              <a:rPr lang="en-US" dirty="0" smtClean="0"/>
              <a:t>winners, and best-paper award winners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Summaries (Both Tracks)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paper-reading course</a:t>
            </a:r>
          </a:p>
          <a:p>
            <a:pPr lvl="1"/>
            <a:r>
              <a:rPr lang="en-US" dirty="0" smtClean="0"/>
              <a:t>Paper summaries account for 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20%</a:t>
            </a:r>
            <a:r>
              <a:rPr lang="en-US" dirty="0" smtClean="0"/>
              <a:t> of the total grade</a:t>
            </a:r>
          </a:p>
          <a:p>
            <a:r>
              <a:rPr lang="en-US" dirty="0" smtClean="0"/>
              <a:t>Roughly one summary per-group</a:t>
            </a:r>
          </a:p>
          <a:p>
            <a:r>
              <a:rPr lang="en-US" dirty="0" smtClean="0"/>
              <a:t>Each summary must follow the template and address the following</a:t>
            </a:r>
          </a:p>
          <a:p>
            <a:pPr lvl="1"/>
            <a:r>
              <a:rPr lang="en-US" dirty="0"/>
              <a:t>What is the problem </a:t>
            </a:r>
            <a:r>
              <a:rPr lang="en-US" dirty="0" smtClean="0"/>
              <a:t>and </a:t>
            </a:r>
            <a:r>
              <a:rPr lang="en-US" dirty="0"/>
              <a:t>why is </a:t>
            </a:r>
            <a:r>
              <a:rPr lang="en-US" dirty="0" smtClean="0"/>
              <a:t>it important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hypothesis of the work?</a:t>
            </a:r>
          </a:p>
          <a:p>
            <a:pPr lvl="1"/>
            <a:r>
              <a:rPr lang="en-US" dirty="0"/>
              <a:t>What is the proposed solution, and what key insight guides their solution?</a:t>
            </a:r>
          </a:p>
          <a:p>
            <a:pPr lvl="1"/>
            <a:r>
              <a:rPr lang="en-US" dirty="0"/>
              <a:t>What is one (or more) drawback or limitation of the proposal, and how will you improve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Summary must include the gist of class discussion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Administrivia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Topics we will and won’t cover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Assignments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Summaries (Both Tracks)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Reviews must be </a:t>
            </a:r>
            <a:r>
              <a:rPr lang="en-US" dirty="0"/>
              <a:t>emailed to </a:t>
            </a:r>
            <a:r>
              <a:rPr lang="en-US" dirty="0" smtClean="0">
                <a:hlinkClick r:id="rId2"/>
              </a:rPr>
              <a:t>eecs598-bigdata-staff@umich.edu</a:t>
            </a:r>
            <a:r>
              <a:rPr lang="en-US" dirty="0" smtClean="0"/>
              <a:t> within 24 hours of class presentation</a:t>
            </a:r>
          </a:p>
          <a:p>
            <a:r>
              <a:rPr lang="en-US" dirty="0" smtClean="0"/>
              <a:t>Delayed submission will receive NO CREDIT</a:t>
            </a:r>
          </a:p>
          <a:p>
            <a:pPr lvl="1"/>
            <a:r>
              <a:rPr lang="en-US" dirty="0" smtClean="0"/>
              <a:t>There will be NO extensions</a:t>
            </a:r>
          </a:p>
          <a:p>
            <a:r>
              <a:rPr lang="en-US" dirty="0" smtClean="0"/>
              <a:t>Read (if you haven’t already!)</a:t>
            </a:r>
          </a:p>
          <a:p>
            <a:pPr lvl="1"/>
            <a:r>
              <a:rPr lang="en-US" dirty="0">
                <a:hlinkClick r:id="rId3"/>
              </a:rPr>
              <a:t>How to Read a </a:t>
            </a:r>
            <a:r>
              <a:rPr lang="en-US" dirty="0" smtClean="0">
                <a:hlinkClick r:id="rId3"/>
              </a:rPr>
              <a:t>Paper</a:t>
            </a:r>
            <a:r>
              <a:rPr lang="en-US" dirty="0" smtClean="0"/>
              <a:t> by S. Keshav</a:t>
            </a:r>
          </a:p>
          <a:p>
            <a:pPr lvl="1"/>
            <a:r>
              <a:rPr lang="en-US" dirty="0">
                <a:hlinkClick r:id="rId4"/>
              </a:rPr>
              <a:t>Writing Reviews for Systems </a:t>
            </a:r>
            <a:r>
              <a:rPr lang="en-US" dirty="0" smtClean="0">
                <a:hlinkClick r:id="rId4"/>
              </a:rPr>
              <a:t>Conferences</a:t>
            </a:r>
            <a:r>
              <a:rPr lang="en-US" dirty="0"/>
              <a:t> by </a:t>
            </a:r>
            <a:r>
              <a:rPr lang="en-US" dirty="0" smtClean="0"/>
              <a:t>Timothy Roscoe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Presentation (Both Tracks)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a seminar-style course</a:t>
            </a:r>
          </a:p>
          <a:p>
            <a:pPr lvl="1"/>
            <a:r>
              <a:rPr lang="en-US" dirty="0" smtClean="0"/>
              <a:t>Each group must present at least one paper along with the companion paper</a:t>
            </a:r>
          </a:p>
          <a:p>
            <a:pPr lvl="1"/>
            <a:r>
              <a:rPr lang="en-US" dirty="0" smtClean="0"/>
              <a:t>Paper presentation account for 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20%</a:t>
            </a:r>
            <a:r>
              <a:rPr lang="en-US" dirty="0" smtClean="0"/>
              <a:t> </a:t>
            </a:r>
            <a:r>
              <a:rPr lang="en-US" dirty="0"/>
              <a:t>of the total </a:t>
            </a:r>
            <a:r>
              <a:rPr lang="en-US" dirty="0" smtClean="0"/>
              <a:t>grade</a:t>
            </a:r>
          </a:p>
          <a:p>
            <a:r>
              <a:rPr lang="en-US" dirty="0" smtClean="0"/>
              <a:t>The entire class will be dedicated to the assigned paper(s)</a:t>
            </a:r>
          </a:p>
          <a:p>
            <a:pPr lvl="1"/>
            <a:r>
              <a:rPr lang="en-US" dirty="0" smtClean="0"/>
              <a:t>Aim for 45-minute presentation without interruption</a:t>
            </a:r>
          </a:p>
          <a:p>
            <a:pPr lvl="1"/>
            <a:r>
              <a:rPr lang="en-US" dirty="0" smtClean="0"/>
              <a:t>But there will be intermittent discussions</a:t>
            </a:r>
          </a:p>
          <a:p>
            <a:r>
              <a:rPr lang="en-US" dirty="0" smtClean="0"/>
              <a:t>Lead the discussion</a:t>
            </a:r>
          </a:p>
          <a:p>
            <a:pPr lvl="1"/>
            <a:r>
              <a:rPr lang="en-US" dirty="0" smtClean="0"/>
              <a:t>Go through the paper in details, along with its strengths and weaknesses</a:t>
            </a:r>
          </a:p>
          <a:p>
            <a:pPr lvl="1"/>
            <a:r>
              <a:rPr lang="en-US" dirty="0" smtClean="0"/>
              <a:t>Include companion papers and other related papers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rest of the class</a:t>
            </a:r>
            <a:endParaRPr lang="en-US" dirty="0" smtClean="0"/>
          </a:p>
          <a:p>
            <a:pPr lvl="1"/>
            <a:r>
              <a:rPr lang="en-US" dirty="0" smtClean="0"/>
              <a:t>PARTICIPATE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your slides to the instructor 24 hours before the class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the template on the course website</a:t>
            </a:r>
          </a:p>
          <a:p>
            <a:r>
              <a:rPr lang="en-US" dirty="0" smtClean="0"/>
              <a:t>Prepare early</a:t>
            </a:r>
          </a:p>
          <a:p>
            <a:r>
              <a:rPr lang="en-US" dirty="0" smtClean="0"/>
              <a:t>Practice a lot</a:t>
            </a:r>
          </a:p>
          <a:p>
            <a:r>
              <a:rPr lang="en-US" dirty="0" smtClean="0"/>
              <a:t>Also, read</a:t>
            </a:r>
          </a:p>
          <a:p>
            <a:pPr lvl="1"/>
            <a:r>
              <a:rPr lang="en-US" dirty="0">
                <a:hlinkClick r:id="rId2"/>
              </a:rPr>
              <a:t>How to Give a Bad </a:t>
            </a:r>
            <a:r>
              <a:rPr lang="en-US" dirty="0" smtClean="0">
                <a:hlinkClick r:id="rId2"/>
              </a:rPr>
              <a:t>Talk</a:t>
            </a:r>
            <a:r>
              <a:rPr lang="en-US" dirty="0"/>
              <a:t>, </a:t>
            </a:r>
            <a:r>
              <a:rPr lang="en-US" dirty="0" smtClean="0"/>
              <a:t>by David </a:t>
            </a:r>
            <a:r>
              <a:rPr lang="en-US" dirty="0"/>
              <a:t>A. Patterson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 all lectures</a:t>
            </a:r>
          </a:p>
          <a:p>
            <a:pPr lvl="1"/>
            <a:r>
              <a:rPr lang="en-US" dirty="0" smtClean="0"/>
              <a:t>Can miss at most two with legitimate reasons</a:t>
            </a:r>
          </a:p>
          <a:p>
            <a:r>
              <a:rPr lang="en-US" dirty="0" smtClean="0"/>
              <a:t>Read all the papers and participate</a:t>
            </a:r>
          </a:p>
          <a:p>
            <a:pPr lvl="1"/>
            <a:r>
              <a:rPr lang="en-US" dirty="0" smtClean="0"/>
              <a:t>Ask questions!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Take a Break…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extensions</a:t>
            </a:r>
          </a:p>
          <a:p>
            <a:r>
              <a:rPr lang="en-US" dirty="0" smtClean="0"/>
              <a:t>Slides will be posted after the class</a:t>
            </a:r>
          </a:p>
          <a:p>
            <a:pPr lvl="1"/>
            <a:r>
              <a:rPr lang="en-US" dirty="0" smtClean="0"/>
              <a:t>Everyone must come to class 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after</a:t>
            </a:r>
            <a:r>
              <a:rPr lang="en-US" dirty="0" smtClean="0"/>
              <a:t> reading the mandatory papers of the day</a:t>
            </a:r>
          </a:p>
          <a:p>
            <a:r>
              <a:rPr lang="en-US" dirty="0" smtClean="0"/>
              <a:t>Lecture starts at Michigan time</a:t>
            </a:r>
          </a:p>
          <a:p>
            <a:pPr lvl="1"/>
            <a:r>
              <a:rPr lang="en-US" dirty="0" smtClean="0"/>
              <a:t>We’ll take a short break somewhere in the middle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Administrivia</a:t>
            </a:r>
          </a:p>
          <a:p>
            <a:r>
              <a:rPr lang="en-US" dirty="0"/>
              <a:t>Topics we will and won’t cover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Assignments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Projects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Datacenter Background and Core Systems (x5)</a:t>
            </a:r>
          </a:p>
          <a:p>
            <a:r>
              <a:rPr lang="en-US" dirty="0" smtClean="0"/>
              <a:t>Resource Management (x5)</a:t>
            </a:r>
          </a:p>
          <a:p>
            <a:r>
              <a:rPr lang="en-US" dirty="0" smtClean="0"/>
              <a:t>Execution Engines (x3)</a:t>
            </a:r>
          </a:p>
          <a:p>
            <a:r>
              <a:rPr lang="en-US" dirty="0" smtClean="0"/>
              <a:t>Batch Processing Systems (x4)</a:t>
            </a:r>
          </a:p>
          <a:p>
            <a:r>
              <a:rPr lang="en-US" dirty="0" smtClean="0"/>
              <a:t>Stream Processing Systems (x5)</a:t>
            </a:r>
          </a:p>
          <a:p>
            <a:r>
              <a:rPr lang="en-US" dirty="0" smtClean="0"/>
              <a:t>Graph Processing Systems (x2)</a:t>
            </a:r>
          </a:p>
          <a:p>
            <a:r>
              <a:rPr lang="en-US" dirty="0" smtClean="0"/>
              <a:t>Machine Learning Systems (x5)</a:t>
            </a:r>
          </a:p>
          <a:p>
            <a:r>
              <a:rPr lang="en-US" dirty="0" smtClean="0"/>
              <a:t>Approximate Query Processing (x2)</a:t>
            </a:r>
          </a:p>
          <a:p>
            <a:r>
              <a:rPr lang="en-US" dirty="0" smtClean="0"/>
              <a:t>RDMA-Enabled Systems (x2)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Administrivia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Topics we will and won’t cover</a:t>
            </a:r>
          </a:p>
          <a:p>
            <a:r>
              <a:rPr lang="en-US" dirty="0" smtClean="0"/>
              <a:t>Assignments</a:t>
            </a:r>
            <a:endParaRPr lang="en-US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Projects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three assignments</a:t>
            </a:r>
          </a:p>
          <a:p>
            <a:pPr lvl="1"/>
            <a:r>
              <a:rPr lang="en-US" dirty="0" smtClean="0"/>
              <a:t>Assignment 1: Apache Spark stack</a:t>
            </a:r>
          </a:p>
          <a:p>
            <a:pPr lvl="1"/>
            <a:r>
              <a:rPr lang="en-US" dirty="0" smtClean="0"/>
              <a:t>Assignment 2: TensorFlow + X</a:t>
            </a:r>
          </a:p>
          <a:p>
            <a:pPr lvl="1"/>
            <a:r>
              <a:rPr lang="en-US" dirty="0" smtClean="0"/>
              <a:t>Assignment 3: Small open-ended projects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Mosharaf Chowdhury</a:t>
            </a:r>
          </a:p>
          <a:p>
            <a:pPr lvl="1"/>
            <a:r>
              <a:rPr lang="en-US" dirty="0" smtClean="0"/>
              <a:t>Assistant Professor</a:t>
            </a:r>
          </a:p>
          <a:p>
            <a:pPr lvl="1"/>
            <a:r>
              <a:rPr lang="en-US" dirty="0" smtClean="0"/>
              <a:t>Ph.D. from UC Berkeley</a:t>
            </a:r>
            <a:r>
              <a:rPr lang="en-US" dirty="0"/>
              <a:t> in </a:t>
            </a:r>
            <a:r>
              <a:rPr lang="en-US" dirty="0" smtClean="0"/>
              <a:t>2015</a:t>
            </a:r>
          </a:p>
          <a:p>
            <a:pPr lvl="1"/>
            <a:r>
              <a:rPr lang="en-US" dirty="0">
                <a:hlinkClick r:id="rId2"/>
              </a:rPr>
              <a:t>http://www.mosharaf.com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Research interests span</a:t>
            </a:r>
          </a:p>
          <a:p>
            <a:pPr lvl="1"/>
            <a:r>
              <a:rPr lang="en-US" dirty="0"/>
              <a:t>Networked s</a:t>
            </a:r>
            <a:r>
              <a:rPr lang="en-US" dirty="0" smtClean="0"/>
              <a:t>ystems and networking in the context of big </a:t>
            </a:r>
            <a:r>
              <a:rPr lang="en-US" dirty="0"/>
              <a:t>d</a:t>
            </a:r>
            <a:r>
              <a:rPr lang="en-US" dirty="0" smtClean="0"/>
              <a:t>ata applications and </a:t>
            </a:r>
            <a:r>
              <a:rPr lang="en-US" dirty="0"/>
              <a:t>c</a:t>
            </a:r>
            <a:r>
              <a:rPr lang="en-US" dirty="0" smtClean="0"/>
              <a:t>loud computing infrastructure</a:t>
            </a:r>
          </a:p>
          <a:p>
            <a:pPr lvl="1"/>
            <a:r>
              <a:rPr lang="en-US" dirty="0" smtClean="0"/>
              <a:t>The core tenet being “application-infrastructure symbiosis”</a:t>
            </a:r>
          </a:p>
          <a:p>
            <a:pPr lvl="1"/>
            <a:r>
              <a:rPr lang="en-US" dirty="0" smtClean="0"/>
              <a:t>A quick overview of my recent work follows</a:t>
            </a:r>
          </a:p>
          <a:p>
            <a:r>
              <a:rPr lang="en-US" dirty="0" smtClean="0"/>
              <a:t>Office hours:</a:t>
            </a:r>
          </a:p>
          <a:p>
            <a:pPr lvl="1"/>
            <a:r>
              <a:rPr lang="en-US" dirty="0" smtClean="0"/>
              <a:t>Appointment-only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226107"/>
              </p:ext>
            </p:extLst>
          </p:nvPr>
        </p:nvGraphicFramePr>
        <p:xfrm>
          <a:off x="838200" y="1874679"/>
          <a:ext cx="10515600" cy="3657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4494"/>
                <a:gridCol w="2710149"/>
                <a:gridCol w="62309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Date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Milestone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Details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ASAP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Form Group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Find 3 like-minded students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Soon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Assignment</a:t>
                      </a:r>
                      <a:r>
                        <a:rPr lang="en-US" sz="2400" baseline="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 1 Starts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Create</a:t>
                      </a:r>
                      <a:r>
                        <a:rPr lang="en-US" sz="2400" baseline="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 CloudLab accounts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10/11/17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Assignment 1 Due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Apache Spark + X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Soon 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Assignment 2 Starts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11/13/17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Assignment 2 Due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TensorFlow +X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Soon 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Assignment 3 Starts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12/11/17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Assignment 3 Due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Likely to be unique for each group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Administrivia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Topics we will and won’t cover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Assignments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research-oriented course!</a:t>
            </a:r>
          </a:p>
          <a:p>
            <a:pPr lvl="1"/>
            <a:r>
              <a:rPr lang="en-US" dirty="0" smtClean="0"/>
              <a:t>The final project accounts for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5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0%</a:t>
            </a:r>
            <a:r>
              <a:rPr lang="en-US" dirty="0" smtClean="0"/>
              <a:t> of total grades</a:t>
            </a:r>
          </a:p>
          <a:p>
            <a:r>
              <a:rPr lang="en-US" dirty="0" smtClean="0"/>
              <a:t>What can and cannot be a project?</a:t>
            </a:r>
          </a:p>
          <a:p>
            <a:pPr lvl="1"/>
            <a:r>
              <a:rPr lang="en-US" dirty="0" smtClean="0"/>
              <a:t>Just surveys are not allowed. In fact, each project must include a survey of related work and background as part of the mid-semester checkpoint</a:t>
            </a:r>
          </a:p>
          <a:p>
            <a:pPr lvl="1"/>
            <a:r>
              <a:rPr lang="en-US" dirty="0" smtClean="0"/>
              <a:t>An ideal project should answer the questions you asked during paper reviews and points you cared about for presentations</a:t>
            </a:r>
          </a:p>
          <a:p>
            <a:pPr lvl="1"/>
            <a:r>
              <a:rPr lang="en-US" dirty="0" smtClean="0"/>
              <a:t>Measurements of new environments or of existing solutions on new environments are acceptable upon discussion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Approach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 problem and motivate why this is worth solving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Survey background and related work to get a sense of your (friendly!) competition</a:t>
            </a:r>
          </a:p>
          <a:p>
            <a:pPr lvl="1"/>
            <a:r>
              <a:rPr lang="en-US" dirty="0" smtClean="0"/>
              <a:t>Might require you to go back to the first step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Form/update your hypothesis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your hypothesis</a:t>
            </a:r>
          </a:p>
          <a:p>
            <a:pPr lvl="1"/>
            <a:r>
              <a:rPr lang="en-US" dirty="0" smtClean="0"/>
              <a:t>Go back to 3 until you are happy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Present your findings on poster and in writing</a:t>
            </a:r>
          </a:p>
          <a:p>
            <a:pPr lvl="1"/>
            <a:r>
              <a:rPr lang="en-US" dirty="0" smtClean="0"/>
              <a:t>Discuss known limitations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39032"/>
              </p:ext>
            </p:extLst>
          </p:nvPr>
        </p:nvGraphicFramePr>
        <p:xfrm>
          <a:off x="838200" y="1874679"/>
          <a:ext cx="10515600" cy="4297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4494"/>
                <a:gridCol w="2710149"/>
                <a:gridCol w="62309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Date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Milestone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Details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ASAP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Form Group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Find 3 like-minded students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09/27/17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Draft Proposal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Send</a:t>
                      </a:r>
                      <a:r>
                        <a:rPr lang="en-US" sz="2400" baseline="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 </a:t>
                      </a:r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your proposal by email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10/11/17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Finalize Proposal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After a back-and-forth</a:t>
                      </a:r>
                      <a:r>
                        <a:rPr lang="en-US" sz="2400" baseline="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 discussions with the instructor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11/13/17</a:t>
                      </a:r>
                    </a:p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11/15/17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Mid-Semester Checkpoint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Define</a:t>
                      </a:r>
                      <a:r>
                        <a:rPr lang="en-US" sz="2400" baseline="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 and motivate a problem, s</a:t>
                      </a:r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urvey related work, and form initial hypothesis and idea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TBD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In-Class or Poster Presentations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Present your findings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12/15/17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Research paper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Submit</a:t>
                      </a:r>
                      <a:r>
                        <a:rPr lang="en-US" sz="2400" baseline="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 a report similar to the papers you read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pages including references that </a:t>
            </a:r>
            <a:r>
              <a:rPr lang="en-US" i="1" dirty="0" smtClean="0"/>
              <a:t>ideally</a:t>
            </a:r>
            <a:r>
              <a:rPr lang="en-US" dirty="0" smtClean="0"/>
              <a:t> includes</a:t>
            </a:r>
          </a:p>
          <a:p>
            <a:pPr lvl="1"/>
            <a:r>
              <a:rPr lang="en-US" dirty="0" smtClean="0"/>
              <a:t>What is the problem?</a:t>
            </a:r>
          </a:p>
          <a:p>
            <a:pPr lvl="1"/>
            <a:r>
              <a:rPr lang="en-US" dirty="0" smtClean="0"/>
              <a:t>Why is it important to solve?</a:t>
            </a:r>
          </a:p>
          <a:p>
            <a:pPr lvl="1"/>
            <a:r>
              <a:rPr lang="en-US" dirty="0" smtClean="0"/>
              <a:t>Any initial thoughts on what you want to do?</a:t>
            </a:r>
          </a:p>
          <a:p>
            <a:pPr lvl="1"/>
            <a:r>
              <a:rPr lang="en-US" dirty="0" smtClean="0"/>
              <a:t>How would you evaluate your solution?</a:t>
            </a:r>
          </a:p>
          <a:p>
            <a:r>
              <a:rPr lang="en-US" dirty="0" smtClean="0"/>
              <a:t>Include team members</a:t>
            </a:r>
          </a:p>
          <a:p>
            <a:pPr lvl="1"/>
            <a:r>
              <a:rPr lang="en-US" dirty="0" smtClean="0"/>
              <a:t>Meaning, form a group ASAP</a:t>
            </a:r>
          </a:p>
          <a:p>
            <a:r>
              <a:rPr lang="en-US" dirty="0" smtClean="0"/>
              <a:t>Schedule via email a 15-minute meeting to discuss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Finalized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pages including references that </a:t>
            </a:r>
            <a:r>
              <a:rPr lang="en-US" b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include</a:t>
            </a:r>
            <a:endParaRPr lang="en-US" dirty="0"/>
          </a:p>
          <a:p>
            <a:pPr lvl="1"/>
            <a:r>
              <a:rPr lang="en-US" dirty="0"/>
              <a:t>What is the problem?</a:t>
            </a:r>
          </a:p>
          <a:p>
            <a:pPr lvl="1"/>
            <a:r>
              <a:rPr lang="en-US" dirty="0"/>
              <a:t>Why is it important to solve?</a:t>
            </a:r>
          </a:p>
          <a:p>
            <a:pPr lvl="1"/>
            <a:r>
              <a:rPr lang="en-US" dirty="0"/>
              <a:t>Any initial thoughts on what you want to do?</a:t>
            </a:r>
          </a:p>
          <a:p>
            <a:pPr lvl="1"/>
            <a:r>
              <a:rPr lang="en-US" dirty="0"/>
              <a:t>How would you evaluate your solution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Approved by the instructor and agreed upon by you</a:t>
            </a:r>
          </a:p>
          <a:p>
            <a:pPr lvl="1"/>
            <a:r>
              <a:rPr lang="en-US" dirty="0" smtClean="0"/>
              <a:t>Forms the basis of expectation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Mid-Semester 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up to 4-page write-up on background, related work, current hypothesis,  and progress</a:t>
            </a:r>
          </a:p>
          <a:p>
            <a:r>
              <a:rPr lang="en-US" dirty="0" smtClean="0"/>
              <a:t>In-class short presentation over two days</a:t>
            </a:r>
          </a:p>
          <a:p>
            <a:pPr lvl="1"/>
            <a:r>
              <a:rPr lang="en-US" dirty="0" smtClean="0"/>
              <a:t>This is to make sure you are making progress</a:t>
            </a:r>
          </a:p>
          <a:p>
            <a:r>
              <a:rPr lang="en-US" dirty="0" smtClean="0"/>
              <a:t>Must include</a:t>
            </a:r>
          </a:p>
          <a:p>
            <a:pPr lvl="1"/>
            <a:r>
              <a:rPr lang="en-US" dirty="0" smtClean="0"/>
              <a:t>What is the problem?</a:t>
            </a:r>
          </a:p>
          <a:p>
            <a:pPr lvl="1"/>
            <a:r>
              <a:rPr lang="en-US" dirty="0" smtClean="0"/>
              <a:t>Why is it important?</a:t>
            </a:r>
          </a:p>
          <a:p>
            <a:pPr lvl="1"/>
            <a:r>
              <a:rPr lang="en-US" dirty="0" smtClean="0"/>
              <a:t>What are the most related work?</a:t>
            </a:r>
          </a:p>
          <a:p>
            <a:pPr lvl="1"/>
            <a:r>
              <a:rPr lang="en-US" dirty="0" smtClean="0"/>
              <a:t>What’s your hypothesis so far?</a:t>
            </a:r>
          </a:p>
          <a:p>
            <a:pPr lvl="1"/>
            <a:r>
              <a:rPr lang="en-US" dirty="0" smtClean="0"/>
              <a:t>How are/will you evaluate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Presentation and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paper</a:t>
            </a:r>
          </a:p>
          <a:p>
            <a:pPr lvl="1"/>
            <a:r>
              <a:rPr lang="en-US" dirty="0" smtClean="0"/>
              <a:t>The key part</a:t>
            </a:r>
          </a:p>
          <a:p>
            <a:pPr lvl="1"/>
            <a:r>
              <a:rPr lang="en-US" dirty="0" smtClean="0"/>
              <a:t>Should be written similar to the papers you’ve read</a:t>
            </a:r>
          </a:p>
          <a:p>
            <a:pPr lvl="1"/>
            <a:r>
              <a:rPr lang="en-US" dirty="0" smtClean="0"/>
              <a:t>As if you’d submit it to a workshop with ~3 more months of work or to a conference after ~6 more months of work</a:t>
            </a:r>
          </a:p>
          <a:p>
            <a:pPr lvl="1"/>
            <a:r>
              <a:rPr lang="en-US" dirty="0">
                <a:hlinkClick r:id="rId2"/>
              </a:rPr>
              <a:t>How to Write a Great Research Paper</a:t>
            </a:r>
            <a:r>
              <a:rPr lang="en-US" dirty="0"/>
              <a:t> by Simon Peyton </a:t>
            </a:r>
            <a:r>
              <a:rPr lang="en-US" dirty="0" smtClean="0"/>
              <a:t>Jones</a:t>
            </a:r>
          </a:p>
          <a:p>
            <a:r>
              <a:rPr lang="en-US" dirty="0" smtClean="0"/>
              <a:t>Extended from the mid-semester checkpoint </a:t>
            </a:r>
            <a:r>
              <a:rPr lang="en-US" dirty="0" err="1" smtClean="0"/>
              <a:t>writeup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 </a:t>
            </a: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(Highlight the importance and give intuition of solution)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Motivation</a:t>
            </a:r>
            <a:r>
              <a:rPr lang="en-US" dirty="0" smtClean="0"/>
              <a:t> </a:t>
            </a: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(Use data and simple examples)</a:t>
            </a:r>
          </a:p>
          <a:p>
            <a:r>
              <a:rPr lang="en-US" dirty="0" smtClean="0"/>
              <a:t>Overview</a:t>
            </a: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 (Summarize your overall solution so that readers can follow later)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Core Idea</a:t>
            </a:r>
            <a:r>
              <a:rPr lang="en-US" dirty="0" smtClean="0"/>
              <a:t> </a:t>
            </a: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(Main contribution w/ challenges and how you address them)</a:t>
            </a:r>
            <a:endParaRPr lang="en-US" dirty="0" smtClean="0"/>
          </a:p>
          <a:p>
            <a:r>
              <a:rPr lang="en-US" dirty="0" smtClean="0"/>
              <a:t>Implementation </a:t>
            </a: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(Discuss non-obvious parts of your implementation)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Evaluation</a:t>
            </a:r>
            <a:r>
              <a:rPr lang="en-US" dirty="0" smtClean="0"/>
              <a:t> </a:t>
            </a: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(Convince readers that it works and when it fails)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Related Work </a:t>
            </a: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(Let readers know that you know your competition!)</a:t>
            </a:r>
          </a:p>
          <a:p>
            <a:r>
              <a:rPr lang="en-US" dirty="0" smtClean="0"/>
              <a:t>Discussion </a:t>
            </a: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(Know your limitations and possible workarounds)</a:t>
            </a:r>
          </a:p>
          <a:p>
            <a:r>
              <a:rPr lang="en-US" dirty="0" smtClean="0"/>
              <a:t>Conclusion </a:t>
            </a: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(Summarize and point out future work)</a:t>
            </a:r>
            <a:endParaRPr lang="en-US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Yiwen</a:t>
            </a:r>
            <a:r>
              <a:rPr lang="en-US" dirty="0" smtClean="0"/>
              <a:t> Zhang (GSI)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In charge of the Assignment Track</a:t>
            </a:r>
          </a:p>
          <a:p>
            <a:r>
              <a:rPr lang="en-US" dirty="0" smtClean="0"/>
              <a:t>Office hours from Sep 15</a:t>
            </a:r>
          </a:p>
          <a:p>
            <a:pPr lvl="1"/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BBB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Learning Center, F 2:00 PM - 4:00 </a:t>
            </a: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PM</a:t>
            </a:r>
          </a:p>
          <a:p>
            <a:pPr lvl="1"/>
            <a:r>
              <a:rPr lang="en-US" dirty="0" smtClean="0"/>
              <a:t>No office hours this week</a:t>
            </a:r>
          </a:p>
          <a:p>
            <a:pPr lvl="1"/>
            <a:r>
              <a:rPr lang="en-US" dirty="0" err="1" smtClean="0"/>
              <a:t>yiwenzhg@umich.edu</a:t>
            </a: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8147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assigned papers</a:t>
            </a:r>
          </a:p>
          <a:p>
            <a:pPr lvl="1"/>
            <a:r>
              <a:rPr lang="en-US" dirty="0" smtClean="0"/>
              <a:t>Including today’s short reads mentioned in this presentation</a:t>
            </a:r>
          </a:p>
          <a:p>
            <a:endParaRPr lang="en-US" dirty="0" smtClean="0"/>
          </a:p>
          <a:p>
            <a:r>
              <a:rPr lang="en-US" dirty="0" smtClean="0"/>
              <a:t>Form groups of 3 and fill </a:t>
            </a:r>
            <a:r>
              <a:rPr lang="en-US" dirty="0"/>
              <a:t>out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goo.gl/qzMjq4</a:t>
            </a:r>
            <a:r>
              <a:rPr lang="en-US" dirty="0" smtClean="0"/>
              <a:t> by </a:t>
            </a:r>
            <a:r>
              <a:rPr lang="en-US" i="1" dirty="0" smtClean="0">
                <a:solidFill>
                  <a:srgbClr val="FF0000"/>
                </a:solidFill>
              </a:rPr>
              <a:t>Sep 11</a:t>
            </a:r>
          </a:p>
          <a:p>
            <a:pPr lvl="1"/>
            <a:r>
              <a:rPr lang="en-US" dirty="0" smtClean="0"/>
              <a:t>This includes track and paper preference for your group</a:t>
            </a:r>
          </a:p>
          <a:p>
            <a:pPr lvl="1"/>
            <a:r>
              <a:rPr lang="en-US" dirty="0" smtClean="0"/>
              <a:t>Try to decide if you’ll drop, </a:t>
            </a:r>
            <a:r>
              <a:rPr 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before</a:t>
            </a:r>
            <a:r>
              <a:rPr lang="en-US" dirty="0" smtClean="0"/>
              <a:t> you fill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volume of data businesses want to make sense of is increasing</a:t>
            </a:r>
          </a:p>
          <a:p>
            <a:r>
              <a:rPr lang="en-US" dirty="0"/>
              <a:t>Increasing variety of sources</a:t>
            </a:r>
          </a:p>
          <a:p>
            <a:pPr lvl="1"/>
            <a:r>
              <a:rPr lang="en-US" dirty="0"/>
              <a:t>Web, mobile, wearables, vehicles, scientific, …</a:t>
            </a:r>
          </a:p>
          <a:p>
            <a:r>
              <a:rPr lang="en-US" dirty="0"/>
              <a:t>Cheaper disks, SSDs, and memory</a:t>
            </a:r>
          </a:p>
          <a:p>
            <a:r>
              <a:rPr lang="en-US" dirty="0"/>
              <a:t>Stalling processor </a:t>
            </a:r>
            <a:r>
              <a:rPr lang="en-US" dirty="0" smtClean="0"/>
              <a:t>speeds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997701" y="3132630"/>
            <a:ext cx="5041412" cy="4752697"/>
            <a:chOff x="6997701" y="3132630"/>
            <a:chExt cx="5041412" cy="47526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25807" y="3330181"/>
              <a:ext cx="1741695" cy="2257799"/>
            </a:xfrm>
            <a:prstGeom prst="rect">
              <a:avLst/>
            </a:prstGeom>
            <a:ln>
              <a:solidFill>
                <a:srgbClr val="00000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31769" y="3132630"/>
              <a:ext cx="1828800" cy="226854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0" y="5004743"/>
              <a:ext cx="1796815" cy="2455342"/>
            </a:xfrm>
            <a:prstGeom prst="rect">
              <a:avLst/>
            </a:prstGeom>
            <a:ln>
              <a:solidFill>
                <a:srgbClr val="00000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97701" y="5559778"/>
              <a:ext cx="1828800" cy="2325549"/>
            </a:xfrm>
            <a:prstGeom prst="rect">
              <a:avLst/>
            </a:prstGeom>
            <a:ln>
              <a:solidFill>
                <a:srgbClr val="00000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185544" y="5115781"/>
              <a:ext cx="1853569" cy="2074935"/>
            </a:xfrm>
            <a:prstGeom prst="rect">
              <a:avLst/>
            </a:prstGeom>
            <a:ln>
              <a:solidFill>
                <a:srgbClr val="00000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0399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Datacenters for Massive Parallelism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6645" y="3905056"/>
            <a:ext cx="3657600" cy="22037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7756" y="3906241"/>
            <a:ext cx="3657600" cy="2201334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966148" y="3408197"/>
            <a:ext cx="8278519" cy="470260"/>
            <a:chOff x="1966148" y="3361944"/>
            <a:chExt cx="8278519" cy="470260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1966148" y="3427796"/>
              <a:ext cx="8278519" cy="0"/>
            </a:xfrm>
            <a:prstGeom prst="straightConnector1">
              <a:avLst/>
            </a:prstGeom>
            <a:ln w="57150" cmpd="sng">
              <a:solidFill>
                <a:srgbClr val="FF66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2756370" y="3361944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016978" y="3363825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9277585" y="3363826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02371" y="34628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2005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68623" y="34628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2010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023586" y="34628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2015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737564" y="3059434"/>
            <a:ext cx="1295904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MapReduce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96600" y="3056997"/>
            <a:ext cx="966519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Hadoop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61233" y="2661708"/>
            <a:ext cx="743996" cy="306467"/>
          </a:xfrm>
          <a:prstGeom prst="roundRect">
            <a:avLst/>
          </a:prstGeom>
          <a:solidFill>
            <a:srgbClr val="FF6600"/>
          </a:solidFill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Gill Sans"/>
                <a:cs typeface="Gill Sans"/>
              </a:rPr>
              <a:t>Spark</a:t>
            </a:r>
            <a:endParaRPr lang="en-US" i="1" baseline="30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79842" y="3054446"/>
            <a:ext cx="640128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Hive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40237" y="3056570"/>
            <a:ext cx="803273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Dryad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27889" y="2656961"/>
            <a:ext cx="1339908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DryadLINQ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60548" y="1870886"/>
            <a:ext cx="1727269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Spark-Streaming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47658" y="2263139"/>
            <a:ext cx="968593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GraphX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60423" y="2258813"/>
            <a:ext cx="1122419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GraphLab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99339" y="2253303"/>
            <a:ext cx="788756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Pregel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741393" y="1867184"/>
            <a:ext cx="793556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Storm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140" y="2659444"/>
            <a:ext cx="920242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Dremel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15246" y="1475290"/>
            <a:ext cx="972318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BlinkDB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57278" y="1470007"/>
            <a:ext cx="1298187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TensorFlow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8772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Big Data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applications can be made faster if they are in-memory, but how do we make in-memory computations fault-tolerant?</a:t>
            </a:r>
          </a:p>
          <a:p>
            <a:pPr lvl="1"/>
            <a:r>
              <a:rPr lang="en-US" dirty="0">
                <a:hlinkClick r:id="rId2"/>
              </a:rPr>
              <a:t>Resilient Distributed Datasets: A Fault-Tolerant Abstraction for In-Memory Cluster Computing</a:t>
            </a:r>
            <a:r>
              <a:rPr lang="en-US" dirty="0"/>
              <a:t>, NSDI’12 (Best Paper) – Apache Spark!</a:t>
            </a:r>
          </a:p>
          <a:p>
            <a:r>
              <a:rPr lang="en-US" dirty="0" smtClean="0"/>
              <a:t>Memory disaggregation </a:t>
            </a:r>
            <a:r>
              <a:rPr lang="en-US" dirty="0"/>
              <a:t>over RDMA </a:t>
            </a:r>
            <a:r>
              <a:rPr lang="en-US" dirty="0" smtClean="0"/>
              <a:t>to increase memory capacity</a:t>
            </a:r>
          </a:p>
          <a:p>
            <a:pPr lvl="1"/>
            <a:r>
              <a:rPr lang="en-US" dirty="0">
                <a:hlinkClick r:id="rId3"/>
              </a:rPr>
              <a:t>Efficient Memory Disaggregation with </a:t>
            </a:r>
            <a:r>
              <a:rPr lang="en-US" dirty="0" smtClean="0">
                <a:hlinkClick r:id="rId3"/>
              </a:rPr>
              <a:t>Infiniswap</a:t>
            </a:r>
            <a:r>
              <a:rPr lang="en-US" dirty="0" smtClean="0"/>
              <a:t>, NSDI’17</a:t>
            </a:r>
          </a:p>
          <a:p>
            <a:r>
              <a:rPr lang="en-US" dirty="0" smtClean="0"/>
              <a:t>Storage and Caching</a:t>
            </a:r>
          </a:p>
          <a:p>
            <a:pPr lvl="1"/>
            <a:r>
              <a:rPr lang="en-US" dirty="0">
                <a:hlinkClick r:id="rId4"/>
              </a:rPr>
              <a:t>EC-Cache: Load-Balanced, Low-Latency Cluster Caching with Online Erasure </a:t>
            </a:r>
            <a:r>
              <a:rPr lang="en-US" dirty="0" smtClean="0">
                <a:hlinkClick r:id="rId4"/>
              </a:rPr>
              <a:t>Coding</a:t>
            </a:r>
            <a:r>
              <a:rPr lang="en-US" dirty="0" smtClean="0"/>
              <a:t>, OSDI’16</a:t>
            </a:r>
            <a:endParaRPr lang="en-US" dirty="0" smtClean="0">
              <a:hlinkClick r:id="rId5"/>
            </a:endParaRPr>
          </a:p>
          <a:p>
            <a:r>
              <a:rPr lang="en-US" dirty="0" smtClean="0"/>
              <a:t>Geo-distributed analytics across multiple 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9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Datacenter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data applications transfer large volumes of data where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</a:t>
            </a:r>
            <a:r>
              <a:rPr lang="en-US" dirty="0" smtClean="0"/>
              <a:t>ommunication stage cannot complete until </a:t>
            </a:r>
            <a:r>
              <a:rPr lang="en-US" i="1" dirty="0" smtClean="0">
                <a:latin typeface="Gill Sans" charset="0"/>
                <a:ea typeface="Gill Sans" charset="0"/>
                <a:cs typeface="Gill Sans" charset="0"/>
              </a:rPr>
              <a:t>all</a:t>
            </a:r>
            <a:r>
              <a:rPr lang="en-US" dirty="0" smtClean="0"/>
              <a:t> its parallel pieces complete</a:t>
            </a:r>
          </a:p>
          <a:p>
            <a:r>
              <a:rPr lang="en-US" dirty="0" smtClean="0"/>
              <a:t>Coflow is a new networking abstraction to exploit this characteristic</a:t>
            </a:r>
          </a:p>
          <a:p>
            <a:pPr lvl="1"/>
            <a:r>
              <a:rPr lang="en-US" dirty="0" smtClean="0">
                <a:hlinkClick r:id="rId2"/>
              </a:rPr>
              <a:t>CODA</a:t>
            </a:r>
            <a:r>
              <a:rPr lang="en-US" dirty="0">
                <a:hlinkClick r:id="rId2"/>
              </a:rPr>
              <a:t>: Toward Automatically Identifying and Scheduling COflows in the </a:t>
            </a:r>
            <a:r>
              <a:rPr lang="en-US" dirty="0" smtClean="0">
                <a:hlinkClick r:id="rId2"/>
              </a:rPr>
              <a:t>Dark</a:t>
            </a:r>
            <a:r>
              <a:rPr lang="en-US" dirty="0" smtClean="0"/>
              <a:t>, SIGCOMM’16</a:t>
            </a:r>
            <a:endParaRPr lang="en-US" dirty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Efficient </a:t>
            </a:r>
            <a:r>
              <a:rPr lang="en-US" dirty="0">
                <a:hlinkClick r:id="rId3"/>
              </a:rPr>
              <a:t>Coflow Scheduling Without Prior </a:t>
            </a:r>
            <a:r>
              <a:rPr lang="en-US" dirty="0" smtClean="0">
                <a:hlinkClick r:id="rId3"/>
              </a:rPr>
              <a:t>Knowledge</a:t>
            </a:r>
            <a:r>
              <a:rPr lang="en-US" dirty="0" smtClean="0"/>
              <a:t>, SIGCOMM’15</a:t>
            </a:r>
          </a:p>
          <a:p>
            <a:pPr lvl="1"/>
            <a:r>
              <a:rPr lang="en-US" dirty="0">
                <a:hlinkClick r:id="rId4"/>
              </a:rPr>
              <a:t>Efficient Coflow Scheduling with </a:t>
            </a:r>
            <a:r>
              <a:rPr lang="en-US" dirty="0" smtClean="0">
                <a:hlinkClick r:id="rId4"/>
              </a:rPr>
              <a:t>Varys</a:t>
            </a:r>
            <a:r>
              <a:rPr lang="en-US" dirty="0" smtClean="0"/>
              <a:t>, SIGCOMM’14</a:t>
            </a:r>
          </a:p>
          <a:p>
            <a:r>
              <a:rPr lang="en-US" dirty="0" smtClean="0"/>
              <a:t>Transport-aware datacenter load balancing </a:t>
            </a:r>
          </a:p>
          <a:p>
            <a:pPr lvl="1"/>
            <a:r>
              <a:rPr lang="en-US" dirty="0">
                <a:hlinkClick r:id="rId5"/>
              </a:rPr>
              <a:t>Resilient Datacenter Load Balancing in the Wild</a:t>
            </a:r>
            <a:r>
              <a:rPr lang="en-US" dirty="0"/>
              <a:t>, </a:t>
            </a:r>
            <a:r>
              <a:rPr lang="en-US" dirty="0" smtClean="0"/>
              <a:t>SIGCOMM’17</a:t>
            </a:r>
            <a:endParaRPr lang="en-US" dirty="0">
              <a:hlinkClick r:id="rId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9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Multi-Resource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allocate resources between tenants to optimize fairness, to increase datacenter efficiency, and to improve performance?</a:t>
            </a:r>
          </a:p>
          <a:p>
            <a:pPr lvl="1"/>
            <a:r>
              <a:rPr lang="en-US" dirty="0">
                <a:hlinkClick r:id="rId2"/>
              </a:rPr>
              <a:t>Altruistic Scheduling in Multi-Resource </a:t>
            </a:r>
            <a:r>
              <a:rPr lang="en-US" dirty="0" smtClean="0">
                <a:hlinkClick r:id="rId2"/>
              </a:rPr>
              <a:t>Clusters</a:t>
            </a:r>
            <a:r>
              <a:rPr lang="en-US" dirty="0" smtClean="0"/>
              <a:t>, OSDI’16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HUG</a:t>
            </a:r>
            <a:r>
              <a:rPr lang="en-US" dirty="0">
                <a:hlinkClick r:id="rId3"/>
              </a:rPr>
              <a:t>: Multi-Resource Fairness for Correlated and Elastic </a:t>
            </a:r>
            <a:r>
              <a:rPr lang="en-US" dirty="0" smtClean="0">
                <a:hlinkClick r:id="rId3"/>
              </a:rPr>
              <a:t>Demands</a:t>
            </a:r>
            <a:r>
              <a:rPr lang="en-US" dirty="0" smtClean="0"/>
              <a:t>, NSDI’16</a:t>
            </a:r>
          </a:p>
          <a:p>
            <a:pPr lvl="1"/>
            <a:r>
              <a:rPr lang="en-US" dirty="0">
                <a:hlinkClick r:id="rId4"/>
              </a:rPr>
              <a:t>FairCloud: Sharing the Network in Cloud </a:t>
            </a:r>
            <a:r>
              <a:rPr lang="en-US" dirty="0" smtClean="0">
                <a:hlinkClick r:id="rId4"/>
              </a:rPr>
              <a:t>Computing</a:t>
            </a:r>
            <a:r>
              <a:rPr lang="en-US" dirty="0" smtClean="0"/>
              <a:t>, SIGCOMM’12</a:t>
            </a:r>
          </a:p>
          <a:p>
            <a:r>
              <a:rPr lang="en-US" dirty="0" smtClean="0"/>
              <a:t>How do we increase fault-tolerance of applications while meeting bandwidth demands?</a:t>
            </a:r>
          </a:p>
          <a:p>
            <a:pPr lvl="1"/>
            <a:r>
              <a:rPr lang="en-US" dirty="0">
                <a:hlinkClick r:id="rId5"/>
              </a:rPr>
              <a:t>Surviving Failures in Bandwidth-Constrained </a:t>
            </a:r>
            <a:r>
              <a:rPr lang="en-US" dirty="0" smtClean="0">
                <a:hlinkClick r:id="rId5"/>
              </a:rPr>
              <a:t>Datacenters</a:t>
            </a:r>
            <a:r>
              <a:rPr lang="en-US" dirty="0" smtClean="0"/>
              <a:t>, SIGCOMM’12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2128</Words>
  <Application>Microsoft Macintosh PowerPoint</Application>
  <PresentationFormat>Widescreen</PresentationFormat>
  <Paragraphs>463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Calibri</vt:lpstr>
      <vt:lpstr>Gill Sans</vt:lpstr>
      <vt:lpstr>Gill Sans Light</vt:lpstr>
      <vt:lpstr>Arial</vt:lpstr>
      <vt:lpstr>Office Theme</vt:lpstr>
      <vt:lpstr>EECS 598: Big Data Introduction</vt:lpstr>
      <vt:lpstr>Today’s Agenda</vt:lpstr>
      <vt:lpstr>About the Instructor</vt:lpstr>
      <vt:lpstr>About Yiwen Zhang (GSI)</vt:lpstr>
      <vt:lpstr>Big Data</vt:lpstr>
      <vt:lpstr>Big Datacenters for Massive Parallelism</vt:lpstr>
      <vt:lpstr>1. Big Data Systems</vt:lpstr>
      <vt:lpstr>2. Datacenter Networking</vt:lpstr>
      <vt:lpstr>3. Multi-Resource Allocation</vt:lpstr>
      <vt:lpstr>Waitlist Status</vt:lpstr>
      <vt:lpstr>Course Schedule</vt:lpstr>
      <vt:lpstr>Prerequisites</vt:lpstr>
      <vt:lpstr>Course Requirements</vt:lpstr>
      <vt:lpstr>Course Requirements (Assignment Track)</vt:lpstr>
      <vt:lpstr>Course Requirements (Research Track)</vt:lpstr>
      <vt:lpstr>Group-Based Work</vt:lpstr>
      <vt:lpstr>Form Groups ASAP</vt:lpstr>
      <vt:lpstr>Readings (Both Tracks)</vt:lpstr>
      <vt:lpstr>Paper Summaries (Both Tracks)</vt:lpstr>
      <vt:lpstr>Paper Summaries (Both Tracks)</vt:lpstr>
      <vt:lpstr>Paper Presentation (Both Tracks)</vt:lpstr>
      <vt:lpstr>Paper Presentation</vt:lpstr>
      <vt:lpstr>Participation</vt:lpstr>
      <vt:lpstr>Before We Take a Break…</vt:lpstr>
      <vt:lpstr>Break!</vt:lpstr>
      <vt:lpstr>Today’s Agenda</vt:lpstr>
      <vt:lpstr>Topics</vt:lpstr>
      <vt:lpstr>Today’s Agenda</vt:lpstr>
      <vt:lpstr>Assignments</vt:lpstr>
      <vt:lpstr>Milestones</vt:lpstr>
      <vt:lpstr>Today’s Agenda</vt:lpstr>
      <vt:lpstr>Projects</vt:lpstr>
      <vt:lpstr>How to Approach it?</vt:lpstr>
      <vt:lpstr>Milestones</vt:lpstr>
      <vt:lpstr>Draft Proposal</vt:lpstr>
      <vt:lpstr>Finalized Proposal</vt:lpstr>
      <vt:lpstr>Mid-Semester Checkpoint</vt:lpstr>
      <vt:lpstr>Final Presentation and Paper</vt:lpstr>
      <vt:lpstr>Rough Outline </vt:lpstr>
      <vt:lpstr>Next Class…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Mosharaf Chowdhury</cp:lastModifiedBy>
  <cp:revision>350</cp:revision>
  <dcterms:created xsi:type="dcterms:W3CDTF">2015-12-27T15:42:19Z</dcterms:created>
  <dcterms:modified xsi:type="dcterms:W3CDTF">2017-09-06T13:45:25Z</dcterms:modified>
</cp:coreProperties>
</file>