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93" r:id="rId4"/>
    <p:sldId id="292"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1" r:id="rId33"/>
    <p:sldId id="289" r:id="rId34"/>
    <p:sldId id="290"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75DF1-0246-4FA6-A031-4F32013D50D4}">
  <a:tblStyle styleId="{98775DF1-0246-4FA6-A031-4F32013D50D4}"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1220"/>
  </p:normalViewPr>
  <p:slideViewPr>
    <p:cSldViewPr snapToGrid="0" snapToObjects="1">
      <p:cViewPr varScale="1">
        <p:scale>
          <a:sx n="90" d="100"/>
          <a:sy n="90" d="100"/>
        </p:scale>
        <p:origin x="2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9550346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808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400">
                <a:solidFill>
                  <a:schemeClr val="dk1"/>
                </a:solidFill>
              </a:rPr>
              <a:t>There is an example program. It performs continuous activity diagnosis on Process and Alert event streams. The program is made from a sequence of declarative queries that is operated on event streams. Process events record information about every process and its associated user. The Alert events record information about every alert, and also the process generated the alert. The front part of the program joins the streams to attach user information to alerts, and then the bottom part calculates for each user the number of alerts every 5 seconds using a hopping window.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78571"/>
              <a:buFont typeface="Arial"/>
              <a:buNone/>
            </a:pPr>
            <a:endParaRPr sz="1400">
              <a:solidFill>
                <a:schemeClr val="dk1"/>
              </a:solidFill>
            </a:endParaRPr>
          </a:p>
        </p:txBody>
      </p:sp>
    </p:spTree>
    <p:extLst>
      <p:ext uri="{BB962C8B-B14F-4D97-AF65-F5344CB8AC3E}">
        <p14:creationId xmlns:p14="http://schemas.microsoft.com/office/powerpoint/2010/main" val="156385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ct val="110000"/>
              <a:buFont typeface="Arial"/>
              <a:buNone/>
            </a:pPr>
            <a:r>
              <a:rPr lang="en" sz="1000">
                <a:solidFill>
                  <a:schemeClr val="dk1"/>
                </a:solidFill>
              </a:rPr>
              <a:t>The execution of a STREAMS program can be modeled as a DAG, where each vertex (rVertex) performs local computation on input streams from its in-edges and produces output streams as its out-edges. A vertex can maintain a local state. Its execution starts with its initial state and proceeds in steps. In each step, the vertex consumes the next events from its input streams, updates its state, and possibly produces events to its output streams. </a:t>
            </a:r>
          </a:p>
          <a:p>
            <a:pPr marL="0" lvl="0" indent="0" rtl="0">
              <a:lnSpc>
                <a:spcPct val="115000"/>
              </a:lnSpc>
              <a:spcBef>
                <a:spcPts val="0"/>
              </a:spcBef>
              <a:buNone/>
            </a:pPr>
            <a:r>
              <a:rPr lang="en" sz="1000">
                <a:solidFill>
                  <a:schemeClr val="dk1"/>
                </a:solidFill>
              </a:rPr>
              <a:t>Each stream (rStream) is modeled as an infinite sequence of events, each with a continuously incremented sequence number. </a:t>
            </a:r>
          </a:p>
          <a:p>
            <a:pPr marL="0" lvl="0" indent="-69850" rtl="0">
              <a:lnSpc>
                <a:spcPct val="115000"/>
              </a:lnSpc>
              <a:spcBef>
                <a:spcPts val="0"/>
              </a:spcBef>
              <a:buClr>
                <a:schemeClr val="dk1"/>
              </a:buClr>
              <a:buSzPct val="110000"/>
              <a:buFont typeface="Arial"/>
              <a:buNone/>
            </a:pPr>
            <a:r>
              <a:rPr lang="en" sz="1000">
                <a:solidFill>
                  <a:schemeClr val="dk1"/>
                </a:solidFill>
              </a:rPr>
              <a:t>The execution of a vertex is tracked through a series of snapshots, where each snapshot is a triplet containing the current sequence numbers of its input streams, the current sequence numbers of its output streams, and its current state.</a:t>
            </a:r>
          </a:p>
          <a:p>
            <a:pPr lvl="0" rtl="0">
              <a:lnSpc>
                <a:spcPct val="115000"/>
              </a:lnSpc>
              <a:spcBef>
                <a:spcPts val="0"/>
              </a:spcBef>
              <a:buNone/>
            </a:pPr>
            <a:r>
              <a:rPr lang="en" sz="1000">
                <a:solidFill>
                  <a:schemeClr val="dk1"/>
                </a:solidFill>
              </a:rPr>
              <a:t>Figure shows where each stage of computation is partitioned into multiple vertices to execute in parallel. STREAMS determines the degree of parallelism for each stage (marked in parentheses) based on data rate and computation cost.</a:t>
            </a:r>
          </a:p>
        </p:txBody>
      </p:sp>
    </p:spTree>
    <p:extLst>
      <p:ext uri="{BB962C8B-B14F-4D97-AF65-F5344CB8AC3E}">
        <p14:creationId xmlns:p14="http://schemas.microsoft.com/office/powerpoint/2010/main" val="584224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000">
                <a:solidFill>
                  <a:schemeClr val="dk1"/>
                </a:solidFill>
              </a:rPr>
              <a:t>What if some vertex fail -&gt;  the output result will be missing or have duplicate -&gt; can not simply redo, because downstream vertex rely on upstream vertex -&gt;In order to solve this -&gt; rStream.</a:t>
            </a:r>
          </a:p>
          <a:p>
            <a:pPr lvl="0">
              <a:spcBef>
                <a:spcPts val="0"/>
              </a:spcBef>
              <a:buNone/>
            </a:pPr>
            <a:r>
              <a:rPr lang="en" sz="1000">
                <a:solidFill>
                  <a:schemeClr val="dk1"/>
                </a:solidFill>
              </a:rPr>
              <a:t>The rStream abstraction provides reliable channels that allow receivers to read from any written position. Introduce rStream to decouple upstream vertices and downstream vertices. It reliably maintain a continuous and monotonically increasing sequence numbers, supporting multiple writers (straggler, recovery) and readers. Three properties:</a:t>
            </a:r>
          </a:p>
          <a:p>
            <a:pPr marL="0" lvl="0" indent="0" rtl="0">
              <a:lnSpc>
                <a:spcPct val="115000"/>
              </a:lnSpc>
              <a:spcBef>
                <a:spcPts val="0"/>
              </a:spcBef>
              <a:buNone/>
            </a:pPr>
            <a:r>
              <a:rPr lang="en" sz="1000">
                <a:solidFill>
                  <a:schemeClr val="dk1"/>
                </a:solidFill>
              </a:rPr>
              <a:t>1) Uniqueness. There is a unique value associated with each sequence number. After the first write for each sequence number succeeds, any duplicate with this sequence number will be discarded. It ensures consistency for each sequence number.</a:t>
            </a:r>
          </a:p>
          <a:p>
            <a:pPr marL="0" lvl="0" indent="0" rtl="0">
              <a:lnSpc>
                <a:spcPct val="115000"/>
              </a:lnSpc>
              <a:spcBef>
                <a:spcPts val="0"/>
              </a:spcBef>
              <a:buNone/>
            </a:pPr>
            <a:r>
              <a:rPr lang="en" sz="1000">
                <a:solidFill>
                  <a:schemeClr val="dk1"/>
                </a:solidFill>
              </a:rPr>
              <a:t>2) Validity. If a ReadNext() returns an event e with sequence number seq, there must have been a Write(seq,e) that has returned successfully. Validity ensures correctness of the event value returned for each sequence number,</a:t>
            </a:r>
          </a:p>
          <a:p>
            <a:pPr marL="0" lvl="0" indent="0" rtl="0">
              <a:lnSpc>
                <a:spcPct val="115000"/>
              </a:lnSpc>
              <a:spcBef>
                <a:spcPts val="0"/>
              </a:spcBef>
              <a:buNone/>
            </a:pPr>
            <a:r>
              <a:rPr lang="en" sz="1000">
                <a:solidFill>
                  <a:schemeClr val="dk1"/>
                </a:solidFill>
              </a:rPr>
              <a:t>3) Reliability. If write(seq,e) succeeds, then, for any ReadNext() reaching position seq, eventually the read returns (seq, e).  Reliability ensures that, all events written to the stream are always available to readers whenever requested. </a:t>
            </a:r>
          </a:p>
        </p:txBody>
      </p:sp>
    </p:spTree>
    <p:extLst>
      <p:ext uri="{BB962C8B-B14F-4D97-AF65-F5344CB8AC3E}">
        <p14:creationId xmlns:p14="http://schemas.microsoft.com/office/powerpoint/2010/main" val="770609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1000">
                <a:solidFill>
                  <a:schemeClr val="dk1"/>
                </a:solidFill>
              </a:rPr>
              <a:t>The rVertex abstraction can execute a series of operations, which read the input events, update the state, and produce output events. </a:t>
            </a:r>
          </a:p>
          <a:p>
            <a:pPr marL="0" lvl="0" indent="0" rtl="0">
              <a:lnSpc>
                <a:spcPct val="115000"/>
              </a:lnSpc>
              <a:spcBef>
                <a:spcPts val="0"/>
              </a:spcBef>
              <a:buNone/>
            </a:pPr>
            <a:r>
              <a:rPr lang="en" sz="1000">
                <a:solidFill>
                  <a:schemeClr val="dk1"/>
                </a:solidFill>
              </a:rPr>
              <a:t>Snapshot consist of….. Used to recover from failure. At any point, one vertex can retrieve and save the snapshot. </a:t>
            </a:r>
          </a:p>
          <a:p>
            <a:pPr marL="0" lvl="0" indent="0" rtl="0">
              <a:lnSpc>
                <a:spcPct val="115000"/>
              </a:lnSpc>
              <a:spcBef>
                <a:spcPts val="0"/>
              </a:spcBef>
              <a:buNone/>
            </a:pPr>
            <a:r>
              <a:rPr lang="en" sz="1000">
                <a:solidFill>
                  <a:schemeClr val="dk1"/>
                </a:solidFill>
              </a:rPr>
              <a:t>Determinism. For a vertex with its given input streams, running the same operation on the same snapshot will always cause the vertex to transition into the same new snapshot and produce the same output events. Determinism ensures correctness when replaying an execution during failure recovery. It implies that: </a:t>
            </a:r>
          </a:p>
          <a:p>
            <a:pPr marL="0" lvl="0" indent="0" rtl="0">
              <a:lnSpc>
                <a:spcPct val="115000"/>
              </a:lnSpc>
              <a:spcBef>
                <a:spcPts val="0"/>
              </a:spcBef>
              <a:buNone/>
            </a:pPr>
            <a:r>
              <a:rPr lang="en" sz="1000">
                <a:solidFill>
                  <a:schemeClr val="dk1"/>
                </a:solidFill>
              </a:rPr>
              <a:t>(i) the order in which the execution takes the next event from multiple input streams is deterministic.</a:t>
            </a:r>
          </a:p>
          <a:p>
            <a:pPr marL="0" lvl="0" indent="0" rtl="0">
              <a:lnSpc>
                <a:spcPct val="115000"/>
              </a:lnSpc>
              <a:spcBef>
                <a:spcPts val="0"/>
              </a:spcBef>
              <a:buNone/>
            </a:pPr>
            <a:r>
              <a:rPr lang="en" sz="1000">
                <a:solidFill>
                  <a:schemeClr val="dk1"/>
                </a:solidFill>
              </a:rPr>
              <a:t>(ii) the execution of the processing logic is deterministic. </a:t>
            </a:r>
          </a:p>
          <a:p>
            <a:pPr marL="0" lvl="0" indent="-69850" rtl="0">
              <a:lnSpc>
                <a:spcPct val="115000"/>
              </a:lnSpc>
              <a:spcBef>
                <a:spcPts val="0"/>
              </a:spcBef>
              <a:buClr>
                <a:schemeClr val="dk1"/>
              </a:buClr>
              <a:buSzPct val="110000"/>
              <a:buFont typeface="Arial"/>
              <a:buNone/>
            </a:pPr>
            <a:r>
              <a:rPr lang="en" sz="1000">
                <a:solidFill>
                  <a:schemeClr val="dk1"/>
                </a:solidFill>
              </a:rPr>
              <a:t>Determinism greatly simplifies the reasoning of correctness in STREAMS and makes streaming applications easier to develop and debug.</a:t>
            </a:r>
          </a:p>
          <a:p>
            <a:pPr lvl="0">
              <a:spcBef>
                <a:spcPts val="0"/>
              </a:spcBef>
              <a:buNone/>
            </a:pPr>
            <a:endParaRPr/>
          </a:p>
        </p:txBody>
      </p:sp>
    </p:spTree>
    <p:extLst>
      <p:ext uri="{BB962C8B-B14F-4D97-AF65-F5344CB8AC3E}">
        <p14:creationId xmlns:p14="http://schemas.microsoft.com/office/powerpoint/2010/main" val="16439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072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10000"/>
              <a:buFont typeface="Arial"/>
              <a:buNone/>
            </a:pPr>
            <a:r>
              <a:rPr lang="en" sz="1000">
                <a:solidFill>
                  <a:schemeClr val="dk1"/>
                </a:solidFill>
              </a:rPr>
              <a:t>The rStream abstraction decouples upstream and downstream vertices to allow individual vertices to recover from failures separately, ensures that the restarted vertex is able to reread the input streams.</a:t>
            </a:r>
          </a:p>
          <a:p>
            <a:pPr lvl="0">
              <a:spcBef>
                <a:spcPts val="0"/>
              </a:spcBef>
              <a:buNone/>
            </a:pPr>
            <a:r>
              <a:rPr lang="en" sz="1000">
                <a:solidFill>
                  <a:schemeClr val="dk1"/>
                </a:solidFill>
              </a:rPr>
              <a:t>When a vertex fails, we can simply restart its execution by going back to a most recently saved snapshot s to continue executing. The rVertex abstraction ensures that execution after recovery is the same as the continuation of the original execution as if no failures occurred.</a:t>
            </a:r>
          </a:p>
        </p:txBody>
      </p:sp>
    </p:spTree>
    <p:extLst>
      <p:ext uri="{BB962C8B-B14F-4D97-AF65-F5344CB8AC3E}">
        <p14:creationId xmlns:p14="http://schemas.microsoft.com/office/powerpoint/2010/main" val="1079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indent="107950" rtl="0">
              <a:lnSpc>
                <a:spcPct val="115000"/>
              </a:lnSpc>
              <a:spcBef>
                <a:spcPts val="0"/>
              </a:spcBef>
              <a:buClr>
                <a:schemeClr val="dk1"/>
              </a:buClr>
              <a:buSzPct val="110000"/>
              <a:buFont typeface="Arial"/>
              <a:buNone/>
            </a:pPr>
            <a:r>
              <a:rPr lang="en" sz="1000">
                <a:solidFill>
                  <a:schemeClr val="dk1"/>
                </a:solidFill>
              </a:rPr>
              <a:t>The program is compiled into a streaming DAG for distributed execution as shown in Figure. To generate such a DAG, the STREAMS compiler performs the following steps: </a:t>
            </a:r>
          </a:p>
          <a:p>
            <a:pPr lvl="0" indent="177800" rtl="0">
              <a:lnSpc>
                <a:spcPct val="115000"/>
              </a:lnSpc>
              <a:spcBef>
                <a:spcPts val="0"/>
              </a:spcBef>
              <a:buNone/>
            </a:pPr>
            <a:r>
              <a:rPr lang="en" sz="1000">
                <a:solidFill>
                  <a:schemeClr val="dk1"/>
                </a:solidFill>
              </a:rPr>
              <a:t>(1) the program is first converted into a logical plan (DAG) of STREAMS runtime operators, which include temporal joins, window aggregates, and user-defined functions; </a:t>
            </a:r>
          </a:p>
          <a:p>
            <a:pPr lvl="0" indent="107950" rtl="0">
              <a:lnSpc>
                <a:spcPct val="115000"/>
              </a:lnSpc>
              <a:spcBef>
                <a:spcPts val="0"/>
              </a:spcBef>
              <a:buClr>
                <a:schemeClr val="dk1"/>
              </a:buClr>
              <a:buSzPct val="110000"/>
              <a:buFont typeface="Arial"/>
              <a:buNone/>
            </a:pPr>
            <a:r>
              <a:rPr lang="en" sz="1000">
                <a:solidFill>
                  <a:schemeClr val="dk1"/>
                </a:solidFill>
              </a:rPr>
              <a:t>(2) the STREAMS optimizer then evaluates various plans, choosing the one with the lowest estimated cost based on available resource, data statistics such as the incoming rate, and an internal cost model; and </a:t>
            </a:r>
          </a:p>
          <a:p>
            <a:pPr lvl="0" indent="107950" rtl="0">
              <a:lnSpc>
                <a:spcPct val="115000"/>
              </a:lnSpc>
              <a:spcBef>
                <a:spcPts val="0"/>
              </a:spcBef>
              <a:buClr>
                <a:schemeClr val="dk1"/>
              </a:buClr>
              <a:buSzPct val="110000"/>
              <a:buFont typeface="Arial"/>
              <a:buNone/>
            </a:pPr>
            <a:r>
              <a:rPr lang="en" sz="1000">
                <a:solidFill>
                  <a:schemeClr val="dk1"/>
                </a:solidFill>
              </a:rPr>
              <a:t>(3) a physical plan (DAG) is finally created by mapping a logical vertex into an appropriate number of physical vertices for parallel execution and scaling, with code generated for each vertex to be deployed in a cluster and process input events continuously at runtime. We omit the details of these steps as they are similar to those for SCOPE.</a:t>
            </a:r>
          </a:p>
          <a:p>
            <a:pPr marL="0" lvl="0" indent="-69850" rtl="0">
              <a:lnSpc>
                <a:spcPct val="115000"/>
              </a:lnSpc>
              <a:spcBef>
                <a:spcPts val="0"/>
              </a:spcBef>
              <a:buClr>
                <a:schemeClr val="dk1"/>
              </a:buClr>
              <a:buSzPct val="110000"/>
              <a:buFont typeface="Arial"/>
              <a:buNone/>
            </a:pPr>
            <a:r>
              <a:rPr lang="en" sz="1000">
                <a:solidFill>
                  <a:schemeClr val="dk1"/>
                </a:solidFill>
              </a:rPr>
              <a:t>The entire execution is orchestrated by a streaming job manager that is responsible for: </a:t>
            </a:r>
          </a:p>
          <a:p>
            <a:pPr lvl="0" indent="107950" rtl="0">
              <a:lnSpc>
                <a:spcPct val="115000"/>
              </a:lnSpc>
              <a:spcBef>
                <a:spcPts val="0"/>
              </a:spcBef>
              <a:buClr>
                <a:schemeClr val="dk1"/>
              </a:buClr>
              <a:buSzPct val="110000"/>
              <a:buFont typeface="Arial"/>
              <a:buNone/>
            </a:pPr>
            <a:r>
              <a:rPr lang="en" sz="1000">
                <a:solidFill>
                  <a:schemeClr val="dk1"/>
                </a:solidFill>
              </a:rPr>
              <a:t>(1) scheduling vertices to and establishing channels (edges) in the DAG among different machines; </a:t>
            </a:r>
          </a:p>
          <a:p>
            <a:pPr lvl="0" indent="107950" rtl="0">
              <a:lnSpc>
                <a:spcPct val="115000"/>
              </a:lnSpc>
              <a:spcBef>
                <a:spcPts val="0"/>
              </a:spcBef>
              <a:buClr>
                <a:schemeClr val="dk1"/>
              </a:buClr>
              <a:buSzPct val="110000"/>
              <a:buFont typeface="Arial"/>
              <a:buNone/>
            </a:pPr>
            <a:r>
              <a:rPr lang="en" sz="1000">
                <a:solidFill>
                  <a:schemeClr val="dk1"/>
                </a:solidFill>
              </a:rPr>
              <a:t>(2) monitoring progress and tracking snapshots; </a:t>
            </a:r>
          </a:p>
          <a:p>
            <a:pPr lvl="0" indent="107950" rtl="0">
              <a:lnSpc>
                <a:spcPct val="115000"/>
              </a:lnSpc>
              <a:spcBef>
                <a:spcPts val="0"/>
              </a:spcBef>
              <a:buClr>
                <a:schemeClr val="dk1"/>
              </a:buClr>
              <a:buSzPct val="110000"/>
              <a:buFont typeface="Arial"/>
              <a:buNone/>
            </a:pPr>
            <a:r>
              <a:rPr lang="en" sz="1000">
                <a:solidFill>
                  <a:schemeClr val="dk1"/>
                </a:solidFill>
              </a:rPr>
              <a:t>(3) providing fault tolerance by detecting failures/stragglers and initiating recovery actions. Unlike a batch-oriented job manager that schedules vertices at different times on demand, a streaming job manager schedules all vertices in a DAG at the beginning of job execution. To provide fault tolerance and to cope with runtime dynamics, rVertex and rStream are used to implement vertices and channels in a streaming DAG, working in coordination with the job manager.</a:t>
            </a:r>
          </a:p>
          <a:p>
            <a:pPr lvl="0">
              <a:spcBef>
                <a:spcPts val="0"/>
              </a:spcBef>
              <a:buNone/>
            </a:pPr>
            <a:endParaRPr sz="1000"/>
          </a:p>
        </p:txBody>
      </p:sp>
    </p:spTree>
    <p:extLst>
      <p:ext uri="{BB962C8B-B14F-4D97-AF65-F5344CB8AC3E}">
        <p14:creationId xmlns:p14="http://schemas.microsoft.com/office/powerpoint/2010/main" val="600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1000">
                <a:solidFill>
                  <a:schemeClr val="dk1"/>
                </a:solidFill>
              </a:rPr>
              <a:t>The key to implementing rVertex is to ensure Determinism.</a:t>
            </a:r>
          </a:p>
          <a:p>
            <a:pPr marL="0" lvl="0" indent="0" rtl="0">
              <a:lnSpc>
                <a:spcPct val="115000"/>
              </a:lnSpc>
              <a:spcBef>
                <a:spcPts val="0"/>
              </a:spcBef>
              <a:buNone/>
            </a:pPr>
            <a:r>
              <a:rPr lang="en" sz="1000">
                <a:solidFill>
                  <a:schemeClr val="dk1"/>
                </a:solidFill>
              </a:rPr>
              <a:t>In STREAMS, all operators and user-defined functions must be deterministic. We also assume that the input streams for a job are deterministic, both in terms of order and event values. </a:t>
            </a:r>
          </a:p>
          <a:p>
            <a:pPr marL="0" lvl="0" indent="0" rtl="0">
              <a:lnSpc>
                <a:spcPct val="115000"/>
              </a:lnSpc>
              <a:spcBef>
                <a:spcPts val="0"/>
              </a:spcBef>
              <a:buNone/>
            </a:pPr>
            <a:r>
              <a:rPr lang="en" sz="1000">
                <a:solidFill>
                  <a:schemeClr val="dk1"/>
                </a:solidFill>
              </a:rPr>
              <a:t>The only remaining input-related non-determinism is the ordering of events across multiple input streams. Because STREAMS uses CTI events as markers, we insert a special MERGE operator at the beginning of a vertex that takes multiple input streams, which produces a deterministic order of events. It does so by waiting for the corresponding CTI events across input streams to show up, ordering them deterministically, and emitting them in that deterministic order. </a:t>
            </a:r>
          </a:p>
          <a:p>
            <a:pPr marL="0" lvl="0" indent="-69850" rtl="0">
              <a:lnSpc>
                <a:spcPct val="115000"/>
              </a:lnSpc>
              <a:spcBef>
                <a:spcPts val="0"/>
              </a:spcBef>
              <a:buClr>
                <a:schemeClr val="dk1"/>
              </a:buClr>
              <a:buSzPct val="110000"/>
              <a:buFont typeface="Arial"/>
              <a:buNone/>
            </a:pPr>
            <a:endParaRPr sz="1000">
              <a:solidFill>
                <a:schemeClr val="dk1"/>
              </a:solidFill>
            </a:endParaRPr>
          </a:p>
          <a:p>
            <a:pPr marL="0" lvl="0" indent="-69850" rtl="0">
              <a:lnSpc>
                <a:spcPct val="115000"/>
              </a:lnSpc>
              <a:spcBef>
                <a:spcPts val="0"/>
              </a:spcBef>
              <a:buClr>
                <a:schemeClr val="dk1"/>
              </a:buClr>
              <a:buSzPct val="110000"/>
              <a:buFont typeface="Arial"/>
              <a:buNone/>
            </a:pPr>
            <a:endParaRPr sz="1000">
              <a:solidFill>
                <a:schemeClr val="dk1"/>
              </a:solidFill>
            </a:endParaRPr>
          </a:p>
          <a:p>
            <a:pPr lvl="0">
              <a:spcBef>
                <a:spcPts val="0"/>
              </a:spcBef>
              <a:buNone/>
            </a:pPr>
            <a:endParaRPr/>
          </a:p>
        </p:txBody>
      </p:sp>
    </p:spTree>
    <p:extLst>
      <p:ext uri="{BB962C8B-B14F-4D97-AF65-F5344CB8AC3E}">
        <p14:creationId xmlns:p14="http://schemas.microsoft.com/office/powerpoint/2010/main" val="77872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None/>
            </a:pPr>
            <a:r>
              <a:rPr lang="en" sz="1000">
                <a:solidFill>
                  <a:schemeClr val="dk1"/>
                </a:solidFill>
              </a:rPr>
              <a:t>rStream could simply be implemented by a reliable pub/sub system backed by reliable and persistent store. Synchronous write will introduce a high latency.</a:t>
            </a:r>
          </a:p>
          <a:p>
            <a:pPr lvl="0" rtl="0">
              <a:lnSpc>
                <a:spcPct val="115000"/>
              </a:lnSpc>
              <a:spcBef>
                <a:spcPts val="0"/>
              </a:spcBef>
              <a:buNone/>
            </a:pPr>
            <a:r>
              <a:rPr lang="en" sz="1000">
                <a:solidFill>
                  <a:schemeClr val="dk1"/>
                </a:solidFill>
              </a:rPr>
              <a:t>So STREAMS adopts a more efficient implementation that avoids paying the latency cost of going to persistent and reliable store in the critical path.</a:t>
            </a:r>
          </a:p>
          <a:p>
            <a:pPr lvl="0" rtl="0">
              <a:lnSpc>
                <a:spcPct val="115000"/>
              </a:lnSpc>
              <a:spcBef>
                <a:spcPts val="0"/>
              </a:spcBef>
              <a:buNone/>
            </a:pPr>
            <a:r>
              <a:rPr lang="en" sz="1000">
                <a:solidFill>
                  <a:schemeClr val="dk1"/>
                </a:solidFill>
              </a:rPr>
              <a:t>What they do is using a hybrid schema that moves writes out of the critical path while providing the illusion of reliable channels. So as we can see, they divide the whole stream into three parts. The first part is the obsolete part which will be garbage collected. And the second part is a reliable storage part and the last is a volatile part which is located in memory buffer. The in-memory buffer is asynchronously flushed to reliable storage part  to survive server failures. Events that are only kept in memory might be lost on a failure, but can be recomputed when requested. </a:t>
            </a:r>
          </a:p>
        </p:txBody>
      </p:sp>
    </p:spTree>
    <p:extLst>
      <p:ext uri="{BB962C8B-B14F-4D97-AF65-F5344CB8AC3E}">
        <p14:creationId xmlns:p14="http://schemas.microsoft.com/office/powerpoint/2010/main" val="996439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000">
                <a:solidFill>
                  <a:schemeClr val="dk1"/>
                </a:solidFill>
              </a:rPr>
              <a:t>STREAMS persists checkpoints of snapshots, streams, and other tracking information reliably for failure recovery, and must determine when such information can be garbage collected.</a:t>
            </a:r>
          </a:p>
          <a:p>
            <a:pPr lvl="0">
              <a:spcBef>
                <a:spcPts val="0"/>
              </a:spcBef>
              <a:buNone/>
            </a:pPr>
            <a:r>
              <a:rPr lang="en" sz="1000">
                <a:solidFill>
                  <a:schemeClr val="dk1"/>
                </a:solidFill>
              </a:rPr>
              <a:t>STREAMS maintains low-water marks for vertices and streams during the execution of a streaming application. For a stream, the low-water mark points to the lowest sequence number of the events that are needed; for a vertex, the low-water mark points to the lowest snapshot of the vertex that are needed. </a:t>
            </a:r>
          </a:p>
          <a:p>
            <a:pPr lvl="0">
              <a:spcBef>
                <a:spcPts val="0"/>
              </a:spcBef>
              <a:buNone/>
            </a:pPr>
            <a:r>
              <a:rPr lang="en" sz="1000">
                <a:solidFill>
                  <a:schemeClr val="dk1"/>
                </a:solidFill>
              </a:rPr>
              <a:t>For each vertex, snapshots are totally ordered by the vector of sequence numbers of its input and output streams. Because snapshots capture the linear progress of deterministic vertex execution, all sequence numbers only move forward.</a:t>
            </a:r>
          </a:p>
          <a:p>
            <a:pPr lvl="0">
              <a:spcBef>
                <a:spcPts val="0"/>
              </a:spcBef>
              <a:buNone/>
            </a:pPr>
            <a:r>
              <a:rPr lang="en" sz="1000">
                <a:solidFill>
                  <a:schemeClr val="dk1"/>
                </a:solidFill>
              </a:rPr>
              <a:t>Intuitively, GC(o,m) figures out which information is no longer needed if the downstream vertex (connected to the output stream o) will not request any events with a sequence number lower than m. It is called when the final output events are persisted or consumed, or when any output events in a stream is persisted reliably.</a:t>
            </a:r>
          </a:p>
        </p:txBody>
      </p:sp>
    </p:spTree>
    <p:extLst>
      <p:ext uri="{BB962C8B-B14F-4D97-AF65-F5344CB8AC3E}">
        <p14:creationId xmlns:p14="http://schemas.microsoft.com/office/powerpoint/2010/main" val="108324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Other streaming systems we have talked about so far. </a:t>
            </a:r>
            <a:r>
              <a:rPr lang="en">
                <a:solidFill>
                  <a:schemeClr val="dk1"/>
                </a:solidFill>
              </a:rPr>
              <a:t>		 	 	 		</a:t>
            </a:r>
          </a:p>
          <a:p>
            <a:pPr lvl="0" rtl="0">
              <a:lnSpc>
                <a:spcPct val="115000"/>
              </a:lnSpc>
              <a:spcBef>
                <a:spcPts val="0"/>
              </a:spcBef>
              <a:buNone/>
            </a:pPr>
            <a:r>
              <a:rPr lang="en" sz="1200">
                <a:solidFill>
                  <a:schemeClr val="dk2"/>
                </a:solidFill>
              </a:rPr>
              <a:t>Receive data from data source e.g. HDFS Batch data into D-Streams Process D-Streams Write data to databases or distributed file systems e.g. GFS, HDFS</a:t>
            </a:r>
          </a:p>
          <a:p>
            <a:pPr lvl="0">
              <a:spcBef>
                <a:spcPts val="0"/>
              </a:spcBef>
              <a:buClr>
                <a:schemeClr val="dk1"/>
              </a:buClr>
              <a:buSzPct val="91666"/>
              <a:buFont typeface="Arial"/>
              <a:buNone/>
            </a:pPr>
            <a:endParaRPr sz="1200">
              <a:solidFill>
                <a:schemeClr val="dk1"/>
              </a:solidFill>
            </a:endParaRP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SzPct val="91666"/>
              <a:buFont typeface="Arial"/>
              <a:buNone/>
            </a:pPr>
            <a:r>
              <a:rPr lang="en" sz="1200">
                <a:solidFill>
                  <a:schemeClr val="dk1"/>
                </a:solidFill>
              </a:rPr>
              <a:t>		</a:t>
            </a:r>
          </a:p>
          <a:p>
            <a:pPr lvl="0">
              <a:spcBef>
                <a:spcPts val="0"/>
              </a:spcBef>
              <a:buNone/>
            </a:pPr>
            <a:endParaRPr sz="1200"/>
          </a:p>
        </p:txBody>
      </p:sp>
    </p:spTree>
    <p:extLst>
      <p:ext uri="{BB962C8B-B14F-4D97-AF65-F5344CB8AC3E}">
        <p14:creationId xmlns:p14="http://schemas.microsoft.com/office/powerpoint/2010/main" val="1464413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None/>
            </a:pPr>
            <a:r>
              <a:rPr lang="en" dirty="0" smtClean="0"/>
              <a:t>Discretized streaming</a:t>
            </a:r>
            <a:r>
              <a:rPr lang="en-US" baseline="0" dirty="0" smtClean="0"/>
              <a:t> </a:t>
            </a:r>
            <a:r>
              <a:rPr lang="en" dirty="0" smtClean="0"/>
              <a:t>divide</a:t>
            </a:r>
            <a:r>
              <a:rPr lang="en-US" dirty="0" smtClean="0"/>
              <a:t>s</a:t>
            </a:r>
            <a:r>
              <a:rPr lang="en" dirty="0" smtClean="0"/>
              <a:t> </a:t>
            </a:r>
            <a:r>
              <a:rPr lang="en" dirty="0"/>
              <a:t>the continuous streaming task into multiple mini-batch streaming, which achieves streaming tasks utilizing batch </a:t>
            </a:r>
            <a:r>
              <a:rPr lang="en" dirty="0" smtClean="0"/>
              <a:t>systems</a:t>
            </a:r>
            <a:r>
              <a:rPr lang="en-US" dirty="0" smtClean="0"/>
              <a:t>.</a:t>
            </a:r>
          </a:p>
          <a:p>
            <a:pPr lvl="0" rtl="0">
              <a:lnSpc>
                <a:spcPct val="115000"/>
              </a:lnSpc>
              <a:spcBef>
                <a:spcPts val="0"/>
              </a:spcBef>
              <a:buNone/>
            </a:pPr>
            <a:r>
              <a:rPr lang="en-US" dirty="0" smtClean="0"/>
              <a:t>1. R</a:t>
            </a:r>
            <a:r>
              <a:rPr lang="en" dirty="0" err="1" smtClean="0"/>
              <a:t>ebuilding</a:t>
            </a:r>
            <a:r>
              <a:rPr lang="en" dirty="0" smtClean="0"/>
              <a:t> </a:t>
            </a:r>
            <a:r>
              <a:rPr lang="en" dirty="0"/>
              <a:t>state from previous batches are </a:t>
            </a:r>
            <a:r>
              <a:rPr lang="en" dirty="0" err="1" smtClean="0"/>
              <a:t>neede</a:t>
            </a:r>
            <a:r>
              <a:rPr lang="en-US" dirty="0" smtClean="0"/>
              <a:t>d</a:t>
            </a:r>
            <a:r>
              <a:rPr lang="en" dirty="0" smtClean="0"/>
              <a:t>. </a:t>
            </a:r>
            <a:endParaRPr lang="en-US" dirty="0" smtClean="0"/>
          </a:p>
          <a:p>
            <a:pPr lvl="0" rtl="0">
              <a:lnSpc>
                <a:spcPct val="115000"/>
              </a:lnSpc>
              <a:spcBef>
                <a:spcPts val="0"/>
              </a:spcBef>
              <a:buNone/>
            </a:pPr>
            <a:r>
              <a:rPr lang="en-US" dirty="0" smtClean="0"/>
              <a:t>2.</a:t>
            </a:r>
            <a:r>
              <a:rPr lang="en-US" baseline="0" dirty="0" smtClean="0"/>
              <a:t> It </a:t>
            </a:r>
            <a:r>
              <a:rPr lang="en" dirty="0" smtClean="0"/>
              <a:t>adds </a:t>
            </a:r>
            <a:r>
              <a:rPr lang="en" dirty="0"/>
              <a:t>unnecessary low-latency requirements </a:t>
            </a:r>
            <a:r>
              <a:rPr lang="en" dirty="0" smtClean="0"/>
              <a:t>even </a:t>
            </a:r>
            <a:r>
              <a:rPr lang="en" dirty="0"/>
              <a:t>though there is no need for failure recovery.</a:t>
            </a:r>
          </a:p>
        </p:txBody>
      </p:sp>
    </p:spTree>
    <p:extLst>
      <p:ext uri="{BB962C8B-B14F-4D97-AF65-F5344CB8AC3E}">
        <p14:creationId xmlns:p14="http://schemas.microsoft.com/office/powerpoint/2010/main" val="192434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US" dirty="0" smtClean="0"/>
              <a:t>T</a:t>
            </a:r>
            <a:r>
              <a:rPr lang="en" dirty="0" smtClean="0"/>
              <a:t>he </a:t>
            </a:r>
            <a:r>
              <a:rPr lang="en" dirty="0"/>
              <a:t>correctness of output from a recorded snapshot is always guaranteed. </a:t>
            </a:r>
            <a:endParaRPr lang="en-US" dirty="0" smtClean="0"/>
          </a:p>
          <a:p>
            <a:pPr lvl="0" rtl="0">
              <a:lnSpc>
                <a:spcPct val="115000"/>
              </a:lnSpc>
              <a:spcBef>
                <a:spcPts val="0"/>
              </a:spcBef>
              <a:buClr>
                <a:schemeClr val="dk1"/>
              </a:buClr>
              <a:buSzPct val="100000"/>
              <a:buFont typeface="Arial"/>
              <a:buNone/>
            </a:pPr>
            <a:r>
              <a:rPr lang="en" dirty="0" smtClean="0"/>
              <a:t>And </a:t>
            </a:r>
            <a:r>
              <a:rPr lang="en" dirty="0"/>
              <a:t>it also makes debugging easier. </a:t>
            </a:r>
            <a:endParaRPr lang="en-US" dirty="0" smtClean="0"/>
          </a:p>
          <a:p>
            <a:pPr lvl="0" rtl="0">
              <a:lnSpc>
                <a:spcPct val="115000"/>
              </a:lnSpc>
              <a:spcBef>
                <a:spcPts val="0"/>
              </a:spcBef>
              <a:buClr>
                <a:schemeClr val="dk1"/>
              </a:buClr>
              <a:buSzPct val="100000"/>
              <a:buFont typeface="Arial"/>
              <a:buNone/>
            </a:pPr>
            <a:endParaRPr lang="en-US" dirty="0" smtClean="0"/>
          </a:p>
          <a:p>
            <a:pPr lvl="0" rtl="0">
              <a:lnSpc>
                <a:spcPct val="115000"/>
              </a:lnSpc>
              <a:spcBef>
                <a:spcPts val="0"/>
              </a:spcBef>
              <a:buClr>
                <a:schemeClr val="dk1"/>
              </a:buClr>
              <a:buSzPct val="100000"/>
              <a:buFont typeface="Arial"/>
              <a:buNone/>
            </a:pPr>
            <a:r>
              <a:rPr lang="en" dirty="0" smtClean="0"/>
              <a:t>non-determinism </a:t>
            </a:r>
            <a:r>
              <a:rPr lang="en" dirty="0" smtClean="0">
                <a:sym typeface="Wingdings"/>
              </a:rPr>
              <a:t></a:t>
            </a:r>
            <a:r>
              <a:rPr lang="en" dirty="0" smtClean="0"/>
              <a:t>inconsistency </a:t>
            </a:r>
            <a:r>
              <a:rPr lang="en" dirty="0"/>
              <a:t>between two versions of downstream output events.</a:t>
            </a:r>
          </a:p>
          <a:p>
            <a:pPr lvl="0" rtl="0">
              <a:lnSpc>
                <a:spcPct val="115000"/>
              </a:lnSpc>
              <a:spcBef>
                <a:spcPts val="0"/>
              </a:spcBef>
              <a:buClr>
                <a:schemeClr val="dk1"/>
              </a:buClr>
              <a:buSzPct val="100000"/>
              <a:buFont typeface="Arial"/>
              <a:buNone/>
            </a:pPr>
            <a:r>
              <a:rPr lang="en" dirty="0"/>
              <a:t>Although the inconsistency can be avoided, it’s at the expense of expensive </a:t>
            </a:r>
            <a:r>
              <a:rPr lang="en" dirty="0" err="1"/>
              <a:t>checkpointing</a:t>
            </a:r>
            <a:r>
              <a:rPr lang="en" dirty="0"/>
              <a:t> and </a:t>
            </a:r>
            <a:r>
              <a:rPr lang="en" dirty="0" err="1"/>
              <a:t>checkpointing</a:t>
            </a:r>
            <a:r>
              <a:rPr lang="en" dirty="0"/>
              <a:t> </a:t>
            </a:r>
            <a:r>
              <a:rPr lang="en" dirty="0" smtClean="0"/>
              <a:t>storage</a:t>
            </a:r>
            <a:endParaRPr lang="en-US" dirty="0" smtClean="0"/>
          </a:p>
          <a:p>
            <a:pPr lvl="0" rtl="0">
              <a:lnSpc>
                <a:spcPct val="115000"/>
              </a:lnSpc>
              <a:spcBef>
                <a:spcPts val="0"/>
              </a:spcBef>
              <a:buClr>
                <a:schemeClr val="dk1"/>
              </a:buClr>
              <a:buSzPct val="100000"/>
              <a:buFont typeface="Arial"/>
              <a:buNone/>
            </a:pPr>
            <a:r>
              <a:rPr lang="en" dirty="0" smtClean="0"/>
              <a:t>And </a:t>
            </a:r>
            <a:r>
              <a:rPr lang="en" dirty="0"/>
              <a:t>another approach is to log non-determinism decisions during execution for </a:t>
            </a:r>
            <a:r>
              <a:rPr lang="en" dirty="0" smtClean="0"/>
              <a:t>replay</a:t>
            </a:r>
            <a:r>
              <a:rPr lang="en" dirty="0"/>
              <a:t>. </a:t>
            </a:r>
            <a:r>
              <a:rPr lang="en-US" dirty="0" smtClean="0"/>
              <a:t>(</a:t>
            </a:r>
            <a:r>
              <a:rPr lang="en" dirty="0" smtClean="0"/>
              <a:t>at </a:t>
            </a:r>
            <a:r>
              <a:rPr lang="en" dirty="0"/>
              <a:t>a cost of identifying, logging and replaying all sources of non-determinism</a:t>
            </a:r>
            <a:r>
              <a:rPr lang="en" dirty="0" smtClean="0"/>
              <a:t>.</a:t>
            </a:r>
            <a:r>
              <a:rPr lang="en-US" dirty="0" smtClean="0"/>
              <a:t>)</a:t>
            </a:r>
            <a:endParaRPr lang="en" dirty="0"/>
          </a:p>
          <a:p>
            <a:pPr lvl="0">
              <a:spcBef>
                <a:spcPts val="0"/>
              </a:spcBef>
              <a:buNone/>
            </a:pPr>
            <a:endParaRPr dirty="0"/>
          </a:p>
        </p:txBody>
      </p:sp>
    </p:spTree>
    <p:extLst>
      <p:ext uri="{BB962C8B-B14F-4D97-AF65-F5344CB8AC3E}">
        <p14:creationId xmlns:p14="http://schemas.microsoft.com/office/powerpoint/2010/main" val="1351211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For out-of-order event ordering, </a:t>
            </a:r>
            <a:r>
              <a:rPr lang="en" dirty="0" err="1"/>
              <a:t>StreamScope</a:t>
            </a:r>
            <a:r>
              <a:rPr lang="en" dirty="0"/>
              <a:t> also improves the performance by using different approaches from Storm and </a:t>
            </a:r>
            <a:r>
              <a:rPr lang="en" dirty="0" err="1"/>
              <a:t>MillWheel</a:t>
            </a:r>
            <a:r>
              <a:rPr lang="en" dirty="0"/>
              <a:t>. It tracks the sequence number stored in snapshot instead of assigning unordered unique IDs to each event. Thus there is no need for tracking responding ACKs to unique IDs. Thanks to the mechanism of using CTI events, it wisely avoids the using of ACKs and thus avoid the performance overhead introduced by ACKs. </a:t>
            </a:r>
          </a:p>
        </p:txBody>
      </p:sp>
    </p:spTree>
    <p:extLst>
      <p:ext uri="{BB962C8B-B14F-4D97-AF65-F5344CB8AC3E}">
        <p14:creationId xmlns:p14="http://schemas.microsoft.com/office/powerpoint/2010/main" val="180500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solidFill>
                <a:schemeClr val="dk1"/>
              </a:solidFill>
            </a:endParaRPr>
          </a:p>
          <a:p>
            <a:pPr lvl="0">
              <a:spcBef>
                <a:spcPts val="0"/>
              </a:spcBef>
              <a:buNone/>
            </a:pPr>
            <a:r>
              <a:rPr lang="en" dirty="0" smtClean="0">
                <a:solidFill>
                  <a:schemeClr val="dk1"/>
                </a:solidFill>
              </a:rPr>
              <a:t>2.</a:t>
            </a:r>
            <a:r>
              <a:rPr lang="en-US" dirty="0" smtClean="0">
                <a:solidFill>
                  <a:schemeClr val="dk1"/>
                </a:solidFill>
              </a:rPr>
              <a:t>It </a:t>
            </a:r>
            <a:r>
              <a:rPr lang="en-US" dirty="0" smtClean="0">
                <a:solidFill>
                  <a:schemeClr val="dk1"/>
                </a:solidFill>
              </a:rPr>
              <a:t>uses a </a:t>
            </a:r>
            <a:r>
              <a:rPr lang="en" dirty="0" smtClean="0">
                <a:solidFill>
                  <a:schemeClr val="dk1"/>
                </a:solidFill>
              </a:rPr>
              <a:t>number </a:t>
            </a:r>
            <a:r>
              <a:rPr lang="en" dirty="0">
                <a:solidFill>
                  <a:schemeClr val="dk1"/>
                </a:solidFill>
              </a:rPr>
              <a:t>of vertices in each stage execute in parallel to handle the peak load. </a:t>
            </a:r>
          </a:p>
          <a:p>
            <a:pPr lvl="0">
              <a:spcBef>
                <a:spcPts val="0"/>
              </a:spcBef>
              <a:buNone/>
            </a:pPr>
            <a:r>
              <a:rPr lang="en" dirty="0">
                <a:solidFill>
                  <a:schemeClr val="dk1"/>
                </a:solidFill>
              </a:rPr>
              <a:t>When the peak load increases over time, STREAMS </a:t>
            </a:r>
            <a:r>
              <a:rPr lang="en-US" dirty="0" smtClean="0">
                <a:solidFill>
                  <a:schemeClr val="dk1"/>
                </a:solidFill>
              </a:rPr>
              <a:t>will </a:t>
            </a:r>
            <a:r>
              <a:rPr lang="en" dirty="0" smtClean="0">
                <a:solidFill>
                  <a:schemeClr val="dk1"/>
                </a:solidFill>
              </a:rPr>
              <a:t>move </a:t>
            </a:r>
            <a:r>
              <a:rPr lang="en" dirty="0">
                <a:solidFill>
                  <a:schemeClr val="dk1"/>
                </a:solidFill>
              </a:rPr>
              <a:t>to a new configuration with increased degrees of </a:t>
            </a:r>
            <a:r>
              <a:rPr lang="en" dirty="0" smtClean="0">
                <a:solidFill>
                  <a:schemeClr val="dk1"/>
                </a:solidFill>
              </a:rPr>
              <a:t>parallelism. </a:t>
            </a:r>
            <a:r>
              <a:rPr lang="en-US" dirty="0" smtClean="0">
                <a:solidFill>
                  <a:schemeClr val="dk1"/>
                </a:solidFill>
              </a:rPr>
              <a:t>D</a:t>
            </a:r>
            <a:r>
              <a:rPr lang="en" dirty="0" smtClean="0">
                <a:solidFill>
                  <a:schemeClr val="dk1"/>
                </a:solidFill>
              </a:rPr>
              <a:t>one </a:t>
            </a:r>
            <a:r>
              <a:rPr lang="en" dirty="0">
                <a:solidFill>
                  <a:schemeClr val="dk1"/>
                </a:solidFill>
              </a:rPr>
              <a:t>by initiating new vertices with derived states from checkpoints in the current job, and retires the corresponding vertices when the new ones catch up. The flexibility of </a:t>
            </a:r>
            <a:r>
              <a:rPr lang="en" dirty="0" err="1">
                <a:solidFill>
                  <a:schemeClr val="dk1"/>
                </a:solidFill>
              </a:rPr>
              <a:t>rStream</a:t>
            </a:r>
            <a:r>
              <a:rPr lang="en" dirty="0">
                <a:solidFill>
                  <a:schemeClr val="dk1"/>
                </a:solidFill>
              </a:rPr>
              <a:t> makes it easy to support such transitions. </a:t>
            </a:r>
          </a:p>
          <a:p>
            <a:pPr lvl="0">
              <a:spcBef>
                <a:spcPts val="0"/>
              </a:spcBef>
              <a:buNone/>
            </a:pPr>
            <a:r>
              <a:rPr lang="en" dirty="0">
                <a:solidFill>
                  <a:schemeClr val="dk1"/>
                </a:solidFill>
              </a:rPr>
              <a:t> 				</a:t>
            </a:r>
          </a:p>
          <a:p>
            <a:pPr lvl="0">
              <a:spcBef>
                <a:spcPts val="0"/>
              </a:spcBef>
              <a:buNone/>
            </a:pPr>
            <a:r>
              <a:rPr lang="en" dirty="0">
                <a:solidFill>
                  <a:schemeClr val="dk1"/>
                </a:solidFill>
              </a:rPr>
              <a:t>3. The distributed </a:t>
            </a:r>
            <a:r>
              <a:rPr lang="en" dirty="0" err="1" smtClean="0">
                <a:solidFill>
                  <a:schemeClr val="dk1"/>
                </a:solidFill>
              </a:rPr>
              <a:t>streamin</a:t>
            </a:r>
            <a:r>
              <a:rPr lang="en-US" dirty="0" smtClean="0">
                <a:solidFill>
                  <a:schemeClr val="dk1"/>
                </a:solidFill>
              </a:rPr>
              <a:t>g:</a:t>
            </a:r>
            <a:r>
              <a:rPr lang="en-US" baseline="0" dirty="0" smtClean="0">
                <a:solidFill>
                  <a:schemeClr val="dk1"/>
                </a:solidFill>
              </a:rPr>
              <a:t> offline/online</a:t>
            </a:r>
            <a:endParaRPr dirty="0">
              <a:solidFill>
                <a:schemeClr val="dk1"/>
              </a:solidFill>
            </a:endParaRPr>
          </a:p>
          <a:p>
            <a:pPr lvl="0">
              <a:spcBef>
                <a:spcPts val="0"/>
              </a:spcBef>
              <a:buClr>
                <a:schemeClr val="dk1"/>
              </a:buClr>
              <a:buSzPct val="100000"/>
              <a:buFont typeface="Arial"/>
              <a:buNone/>
            </a:pPr>
            <a:r>
              <a:rPr lang="en" dirty="0">
                <a:solidFill>
                  <a:schemeClr val="dk1"/>
                </a:solidFill>
              </a:rPr>
              <a:t>4. Supporting time travel to the </a:t>
            </a:r>
            <a:r>
              <a:rPr lang="en-US" dirty="0" smtClean="0">
                <a:solidFill>
                  <a:schemeClr val="dk1"/>
                </a:solidFill>
              </a:rPr>
              <a:t>past</a:t>
            </a:r>
            <a:r>
              <a:rPr lang="en" dirty="0" smtClean="0">
                <a:solidFill>
                  <a:schemeClr val="dk1"/>
                </a:solidFill>
              </a:rPr>
              <a:t>. simply </a:t>
            </a:r>
            <a:r>
              <a:rPr lang="en" dirty="0">
                <a:solidFill>
                  <a:schemeClr val="dk1"/>
                </a:solidFill>
              </a:rPr>
              <a:t>achieved by maintaining all past checkpoints in a global storage.	</a:t>
            </a:r>
          </a:p>
          <a:p>
            <a:pPr lvl="0">
              <a:spcBef>
                <a:spcPts val="0"/>
              </a:spcBef>
              <a:buClr>
                <a:schemeClr val="dk1"/>
              </a:buClr>
              <a:buSzPct val="100000"/>
              <a:buFont typeface="Arial"/>
              <a:buNone/>
            </a:pPr>
            <a:r>
              <a:rPr lang="en" dirty="0">
                <a:solidFill>
                  <a:schemeClr val="dk1"/>
                </a:solidFill>
              </a:rPr>
              <a:t>		</a:t>
            </a:r>
          </a:p>
          <a:p>
            <a:pPr lvl="0">
              <a:spcBef>
                <a:spcPts val="0"/>
              </a:spcBef>
              <a:buNone/>
            </a:pPr>
            <a:endParaRPr dirty="0"/>
          </a:p>
        </p:txBody>
      </p:sp>
    </p:spTree>
    <p:extLst>
      <p:ext uri="{BB962C8B-B14F-4D97-AF65-F5344CB8AC3E}">
        <p14:creationId xmlns:p14="http://schemas.microsoft.com/office/powerpoint/2010/main" val="1419414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smtClean="0"/>
              <a:t>Stragglers </a:t>
            </a:r>
            <a:r>
              <a:rPr lang="en" dirty="0"/>
              <a:t>handling </a:t>
            </a:r>
            <a:endParaRPr lang="en-US" dirty="0" smtClean="0"/>
          </a:p>
          <a:p>
            <a:pPr lvl="0">
              <a:spcBef>
                <a:spcPts val="0"/>
              </a:spcBef>
              <a:buNone/>
            </a:pPr>
            <a:r>
              <a:rPr lang="en" dirty="0" smtClean="0"/>
              <a:t>tracks </a:t>
            </a:r>
            <a:r>
              <a:rPr lang="en" dirty="0"/>
              <a:t>the resulting CTI events for each vertex and assign duplicate execution. </a:t>
            </a:r>
            <a:endParaRPr lang="en-US" dirty="0" smtClean="0"/>
          </a:p>
          <a:p>
            <a:pPr lvl="0">
              <a:spcBef>
                <a:spcPts val="0"/>
              </a:spcBef>
              <a:buNone/>
            </a:pPr>
            <a:r>
              <a:rPr lang="en" dirty="0" smtClean="0"/>
              <a:t>alert </a:t>
            </a:r>
            <a:r>
              <a:rPr lang="en" dirty="0"/>
              <a:t>mechanism to alert users with different information consisting of some important </a:t>
            </a:r>
            <a:r>
              <a:rPr lang="en" dirty="0" smtClean="0"/>
              <a:t>statistics.</a:t>
            </a:r>
            <a:endParaRPr lang="en" dirty="0"/>
          </a:p>
          <a:p>
            <a:pPr lvl="0">
              <a:spcBef>
                <a:spcPts val="0"/>
              </a:spcBef>
              <a:buNone/>
            </a:pPr>
            <a:r>
              <a:rPr lang="en" dirty="0"/>
              <a:t>(determinism. create a checkpoint before filter is applied)</a:t>
            </a:r>
          </a:p>
          <a:p>
            <a:pPr lvl="0">
              <a:spcBef>
                <a:spcPts val="0"/>
              </a:spcBef>
              <a:buNone/>
            </a:pPr>
            <a:endParaRPr dirty="0"/>
          </a:p>
          <a:p>
            <a:pPr lvl="0">
              <a:spcBef>
                <a:spcPts val="0"/>
              </a:spcBef>
              <a:buNone/>
            </a:pPr>
            <a:r>
              <a:rPr lang="en" dirty="0"/>
              <a:t>Continuous operation</a:t>
            </a:r>
          </a:p>
          <a:p>
            <a:pPr lvl="0">
              <a:spcBef>
                <a:spcPts val="0"/>
              </a:spcBef>
              <a:buNone/>
            </a:pPr>
            <a:endParaRPr dirty="0"/>
          </a:p>
        </p:txBody>
      </p:sp>
    </p:spTree>
    <p:extLst>
      <p:ext uri="{BB962C8B-B14F-4D97-AF65-F5344CB8AC3E}">
        <p14:creationId xmlns:p14="http://schemas.microsoft.com/office/powerpoint/2010/main" val="1842948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1.</a:t>
            </a:r>
            <a:r>
              <a:rPr lang="en" dirty="0" smtClean="0"/>
              <a:t>replication </a:t>
            </a:r>
            <a:r>
              <a:rPr lang="en" dirty="0"/>
              <a:t>strategy, which simply replicates the vertices and keep same vertices running </a:t>
            </a:r>
            <a:r>
              <a:rPr lang="en-US" dirty="0" smtClean="0"/>
              <a:t>potentially</a:t>
            </a:r>
            <a:r>
              <a:rPr lang="en-US" baseline="0" dirty="0" smtClean="0"/>
              <a:t> </a:t>
            </a:r>
            <a:r>
              <a:rPr lang="en" dirty="0" smtClean="0"/>
              <a:t>at </a:t>
            </a:r>
            <a:r>
              <a:rPr lang="en" dirty="0"/>
              <a:t>the same time with same input stream and output stream. This does no harm to the latency. When one instance fails, it can get the snapshot from another instance directly to speed up the recovery process. And keep multiple replications running is easily achieved with the design of two abstractions with a determinism feature. However, the replication strategy is expensive.</a:t>
            </a:r>
          </a:p>
          <a:p>
            <a:pPr lvl="0">
              <a:spcBef>
                <a:spcPts val="0"/>
              </a:spcBef>
              <a:buNone/>
            </a:pPr>
            <a:endParaRPr dirty="0"/>
          </a:p>
          <a:p>
            <a:pPr lvl="0">
              <a:spcBef>
                <a:spcPts val="0"/>
              </a:spcBef>
              <a:buNone/>
            </a:pPr>
            <a:r>
              <a:rPr lang="en-US" dirty="0" smtClean="0"/>
              <a:t>2. </a:t>
            </a:r>
            <a:r>
              <a:rPr lang="en" dirty="0" err="1" smtClean="0"/>
              <a:t>checkpointing</a:t>
            </a:r>
            <a:r>
              <a:rPr lang="en" dirty="0" smtClean="0"/>
              <a:t> </a:t>
            </a:r>
            <a:r>
              <a:rPr lang="en" dirty="0"/>
              <a:t>for snapshots and states as well as some other tracking information. Vertex can checkpoints for its snapshot within a reliable persistent </a:t>
            </a:r>
            <a:r>
              <a:rPr lang="en" dirty="0" smtClean="0"/>
              <a:t>store</a:t>
            </a:r>
            <a:r>
              <a:rPr lang="en-US" dirty="0" smtClean="0"/>
              <a:t>.</a:t>
            </a:r>
            <a:r>
              <a:rPr lang="en" dirty="0" smtClean="0"/>
              <a:t> </a:t>
            </a:r>
            <a:r>
              <a:rPr lang="en" dirty="0"/>
              <a:t>small latency. But </a:t>
            </a:r>
            <a:r>
              <a:rPr lang="en" dirty="0" smtClean="0"/>
              <a:t>the </a:t>
            </a:r>
            <a:r>
              <a:rPr lang="en" dirty="0"/>
              <a:t>overhead of </a:t>
            </a:r>
            <a:r>
              <a:rPr lang="en" dirty="0" err="1"/>
              <a:t>checkpointing</a:t>
            </a:r>
            <a:r>
              <a:rPr lang="en" dirty="0"/>
              <a:t> is inevitable.</a:t>
            </a:r>
          </a:p>
          <a:p>
            <a:pPr lvl="0">
              <a:spcBef>
                <a:spcPts val="0"/>
              </a:spcBef>
              <a:buNone/>
            </a:pPr>
            <a:endParaRPr dirty="0"/>
          </a:p>
          <a:p>
            <a:pPr lvl="0">
              <a:spcBef>
                <a:spcPts val="0"/>
              </a:spcBef>
              <a:buNone/>
            </a:pPr>
            <a:r>
              <a:rPr lang="en-US" dirty="0" smtClean="0"/>
              <a:t>3. </a:t>
            </a:r>
            <a:r>
              <a:rPr lang="en" dirty="0" smtClean="0"/>
              <a:t>replay-based </a:t>
            </a:r>
            <a:r>
              <a:rPr lang="en" dirty="0"/>
              <a:t>recovery. </a:t>
            </a:r>
            <a:r>
              <a:rPr lang="en" dirty="0" smtClean="0"/>
              <a:t>N</a:t>
            </a:r>
            <a:r>
              <a:rPr lang="en-US" dirty="0" smtClean="0"/>
              <a:t>o</a:t>
            </a:r>
            <a:r>
              <a:rPr lang="en-US" baseline="0" dirty="0" smtClean="0"/>
              <a:t> need for</a:t>
            </a:r>
            <a:r>
              <a:rPr lang="en" dirty="0" smtClean="0"/>
              <a:t> </a:t>
            </a:r>
            <a:r>
              <a:rPr lang="en" dirty="0" err="1" smtClean="0"/>
              <a:t>checkpointing</a:t>
            </a:r>
            <a:r>
              <a:rPr lang="en" dirty="0" smtClean="0"/>
              <a:t>. </a:t>
            </a:r>
            <a:r>
              <a:rPr lang="en" dirty="0"/>
              <a:t>But </a:t>
            </a:r>
            <a:r>
              <a:rPr lang="en" dirty="0" smtClean="0"/>
              <a:t>often </a:t>
            </a:r>
            <a:r>
              <a:rPr lang="en" dirty="0"/>
              <a:t>requires reloading a large window of input events after failure. So it’s not as fast as </a:t>
            </a:r>
            <a:r>
              <a:rPr lang="en" dirty="0" err="1" smtClean="0"/>
              <a:t>checkpointin</a:t>
            </a:r>
            <a:r>
              <a:rPr lang="en-US" dirty="0" smtClean="0"/>
              <a:t>g</a:t>
            </a:r>
            <a:r>
              <a:rPr lang="en" dirty="0" smtClean="0"/>
              <a:t>.</a:t>
            </a:r>
            <a:endParaRPr lang="en" dirty="0"/>
          </a:p>
        </p:txBody>
      </p:sp>
    </p:spTree>
    <p:extLst>
      <p:ext uri="{BB962C8B-B14F-4D97-AF65-F5344CB8AC3E}">
        <p14:creationId xmlns:p14="http://schemas.microsoft.com/office/powerpoint/2010/main" val="1283975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dirty="0"/>
              <a:t>The end-to-end latency in this testing is as high as 20 minutes on average. And the dominant latency </a:t>
            </a:r>
            <a:r>
              <a:rPr lang="en" dirty="0" err="1"/>
              <a:t>affector</a:t>
            </a:r>
            <a:r>
              <a:rPr lang="en" dirty="0"/>
              <a:t> is Windows aggregations.</a:t>
            </a:r>
          </a:p>
        </p:txBody>
      </p:sp>
    </p:spTree>
    <p:extLst>
      <p:ext uri="{BB962C8B-B14F-4D97-AF65-F5344CB8AC3E}">
        <p14:creationId xmlns:p14="http://schemas.microsoft.com/office/powerpoint/2010/main" val="1858442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 sz="1200" dirty="0">
              <a:solidFill>
                <a:schemeClr val="dk2"/>
              </a:solidFill>
            </a:endParaRPr>
          </a:p>
        </p:txBody>
      </p:sp>
    </p:spTree>
    <p:extLst>
      <p:ext uri="{BB962C8B-B14F-4D97-AF65-F5344CB8AC3E}">
        <p14:creationId xmlns:p14="http://schemas.microsoft.com/office/powerpoint/2010/main" val="1842095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This figure illustrates the advantage of implementing concurrent design instead of using synchronized channels. </a:t>
            </a:r>
            <a:r>
              <a:rPr lang="en" dirty="0" smtClean="0"/>
              <a:t>Figure</a:t>
            </a:r>
            <a:r>
              <a:rPr lang="en-US" dirty="0" smtClean="0"/>
              <a:t>  a,</a:t>
            </a:r>
            <a:r>
              <a:rPr lang="en" dirty="0" smtClean="0"/>
              <a:t> speed </a:t>
            </a:r>
            <a:r>
              <a:rPr lang="en" dirty="0"/>
              <a:t>variations for the different four vertices in the same task and environment. </a:t>
            </a:r>
            <a:r>
              <a:rPr lang="en" dirty="0">
                <a:solidFill>
                  <a:schemeClr val="dk1"/>
                </a:solidFill>
              </a:rPr>
              <a:t> 	 	 		</a:t>
            </a:r>
          </a:p>
          <a:p>
            <a:pPr lvl="0">
              <a:spcBef>
                <a:spcPts val="0"/>
              </a:spcBef>
              <a:buNone/>
            </a:pPr>
            <a:r>
              <a:rPr lang="en" dirty="0">
                <a:solidFill>
                  <a:schemeClr val="dk1"/>
                </a:solidFill>
              </a:rPr>
              <a:t>			</a:t>
            </a:r>
            <a:r>
              <a:rPr lang="en" sz="1200" dirty="0">
                <a:solidFill>
                  <a:schemeClr val="dk1"/>
                </a:solidFill>
              </a:rPr>
              <a:t>				</a:t>
            </a:r>
          </a:p>
          <a:p>
            <a:pPr lvl="0">
              <a:spcBef>
                <a:spcPts val="0"/>
              </a:spcBef>
              <a:buNone/>
            </a:pPr>
            <a:r>
              <a:rPr lang="en" dirty="0" smtClean="0">
                <a:solidFill>
                  <a:schemeClr val="dk1"/>
                </a:solidFill>
              </a:rPr>
              <a:t>STREAMS </a:t>
            </a:r>
            <a:r>
              <a:rPr lang="en" dirty="0">
                <a:solidFill>
                  <a:schemeClr val="dk1"/>
                </a:solidFill>
              </a:rPr>
              <a:t>employs a </a:t>
            </a:r>
            <a:r>
              <a:rPr lang="en" i="1" dirty="0">
                <a:solidFill>
                  <a:schemeClr val="dk1"/>
                </a:solidFill>
              </a:rPr>
              <a:t>concurrent </a:t>
            </a:r>
            <a:r>
              <a:rPr lang="en" dirty="0">
                <a:solidFill>
                  <a:schemeClr val="dk1"/>
                </a:solidFill>
              </a:rPr>
              <a:t>design, allowing individual downstream vertices to advance at different speeds. </a:t>
            </a:r>
          </a:p>
          <a:p>
            <a:pPr lvl="0">
              <a:spcBef>
                <a:spcPts val="0"/>
              </a:spcBef>
              <a:buNone/>
            </a:pPr>
            <a:endParaRPr dirty="0">
              <a:solidFill>
                <a:schemeClr val="dk1"/>
              </a:solidFill>
            </a:endParaRPr>
          </a:p>
          <a:p>
            <a:pPr lvl="0">
              <a:spcBef>
                <a:spcPts val="0"/>
              </a:spcBef>
              <a:buNone/>
            </a:pPr>
            <a:r>
              <a:rPr lang="en" dirty="0" smtClean="0">
                <a:solidFill>
                  <a:schemeClr val="dk1"/>
                </a:solidFill>
              </a:rPr>
              <a:t>Figure</a:t>
            </a:r>
            <a:r>
              <a:rPr lang="en-US" baseline="0" dirty="0" smtClean="0">
                <a:solidFill>
                  <a:schemeClr val="dk1"/>
                </a:solidFill>
              </a:rPr>
              <a:t> b</a:t>
            </a:r>
            <a:r>
              <a:rPr lang="en" dirty="0" smtClean="0">
                <a:solidFill>
                  <a:schemeClr val="dk1"/>
                </a:solidFill>
              </a:rPr>
              <a:t> </a:t>
            </a:r>
            <a:r>
              <a:rPr lang="en" dirty="0">
                <a:solidFill>
                  <a:schemeClr val="dk1"/>
                </a:solidFill>
              </a:rPr>
              <a:t>compares the projected progress of  synchronized design with the concurrent channel. </a:t>
            </a:r>
          </a:p>
          <a:p>
            <a:pPr lvl="0">
              <a:spcBef>
                <a:spcPts val="0"/>
              </a:spcBef>
              <a:buClr>
                <a:schemeClr val="dk1"/>
              </a:buClr>
              <a:buSzPct val="100000"/>
              <a:buFont typeface="Arial"/>
              <a:buNone/>
            </a:pPr>
            <a:r>
              <a:rPr lang="en" dirty="0">
                <a:solidFill>
                  <a:schemeClr val="dk1"/>
                </a:solidFill>
              </a:rPr>
              <a:t>The performance of using concurrent channels </a:t>
            </a:r>
            <a:r>
              <a:rPr lang="en" dirty="0" smtClean="0">
                <a:solidFill>
                  <a:schemeClr val="dk1"/>
                </a:solidFill>
              </a:rPr>
              <a:t>outperforms </a:t>
            </a:r>
            <a:r>
              <a:rPr lang="en" dirty="0">
                <a:solidFill>
                  <a:schemeClr val="dk1"/>
                </a:solidFill>
              </a:rPr>
              <a:t>that of using synchronized ones.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None/>
            </a:pPr>
            <a:endParaRPr dirty="0"/>
          </a:p>
        </p:txBody>
      </p:sp>
    </p:spTree>
    <p:extLst>
      <p:ext uri="{BB962C8B-B14F-4D97-AF65-F5344CB8AC3E}">
        <p14:creationId xmlns:p14="http://schemas.microsoft.com/office/powerpoint/2010/main" val="197002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solidFill>
                  <a:schemeClr val="dk1"/>
                </a:solidFill>
              </a:rPr>
              <a:t>N</a:t>
            </a:r>
            <a:r>
              <a:rPr lang="en" dirty="0" smtClean="0">
                <a:solidFill>
                  <a:schemeClr val="dk1"/>
                </a:solidFill>
              </a:rPr>
              <a:t>umber </a:t>
            </a:r>
            <a:r>
              <a:rPr lang="en" dirty="0">
                <a:solidFill>
                  <a:schemeClr val="dk1"/>
                </a:solidFill>
              </a:rPr>
              <a:t>of stragglers detected and successfully </a:t>
            </a:r>
            <a:r>
              <a:rPr lang="en" dirty="0" smtClean="0">
                <a:solidFill>
                  <a:schemeClr val="dk1"/>
                </a:solidFill>
              </a:rPr>
              <a:t>recovered. </a:t>
            </a:r>
            <a:endParaRPr lang="en" dirty="0">
              <a:solidFill>
                <a:schemeClr val="dk1"/>
              </a:solidFill>
            </a:endParaRPr>
          </a:p>
          <a:p>
            <a:pPr lvl="0">
              <a:spcBef>
                <a:spcPts val="0"/>
              </a:spcBef>
              <a:buClr>
                <a:schemeClr val="dk1"/>
              </a:buClr>
              <a:buSzPct val="100000"/>
              <a:buFont typeface="Arial"/>
              <a:buNone/>
            </a:pPr>
            <a:r>
              <a:rPr lang="en" dirty="0">
                <a:solidFill>
                  <a:schemeClr val="dk1"/>
                </a:solidFill>
              </a:rPr>
              <a:t>And </a:t>
            </a:r>
            <a:r>
              <a:rPr lang="en" dirty="0" smtClean="0">
                <a:solidFill>
                  <a:schemeClr val="dk1"/>
                </a:solidFill>
              </a:rPr>
              <a:t>we </a:t>
            </a:r>
            <a:r>
              <a:rPr lang="en" dirty="0">
                <a:solidFill>
                  <a:schemeClr val="dk1"/>
                </a:solidFill>
              </a:rPr>
              <a:t>should be conservative in classifying a vertex as a straggler because in most cases a vertex that falls behind temporarily can catch up by processing at large batches. The detected ones that are classified as stragglers should be those with persistent issues.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None/>
            </a:pPr>
            <a:endParaRPr dirty="0"/>
          </a:p>
        </p:txBody>
      </p:sp>
    </p:spTree>
    <p:extLst>
      <p:ext uri="{BB962C8B-B14F-4D97-AF65-F5344CB8AC3E}">
        <p14:creationId xmlns:p14="http://schemas.microsoft.com/office/powerpoint/2010/main" val="27962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l" rtl="0">
              <a:lnSpc>
                <a:spcPct val="115000"/>
              </a:lnSpc>
              <a:spcBef>
                <a:spcPts val="0"/>
              </a:spcBef>
              <a:buNone/>
            </a:pPr>
            <a:r>
              <a:rPr lang="en" sz="1200" dirty="0" smtClean="0"/>
              <a:t>We </a:t>
            </a:r>
            <a:r>
              <a:rPr lang="en" sz="1200" dirty="0" smtClean="0"/>
              <a:t>have compared spark storming and storm at twitter from latency (S)Seconds (T)Milliseconds </a:t>
            </a:r>
          </a:p>
          <a:p>
            <a:pPr lvl="0" algn="l" rtl="0">
              <a:lnSpc>
                <a:spcPct val="115000"/>
              </a:lnSpc>
              <a:spcBef>
                <a:spcPts val="0"/>
              </a:spcBef>
              <a:buNone/>
            </a:pPr>
            <a:r>
              <a:rPr lang="en" dirty="0" smtClean="0"/>
              <a:t>Reliability (S) Exactly one  (T)At Least One or At Most One</a:t>
            </a:r>
          </a:p>
          <a:p>
            <a:pPr lvl="0" algn="l" rtl="0">
              <a:lnSpc>
                <a:spcPct val="115000"/>
              </a:lnSpc>
              <a:spcBef>
                <a:spcPts val="0"/>
              </a:spcBef>
              <a:buNone/>
            </a:pPr>
            <a:r>
              <a:rPr lang="en" dirty="0" smtClean="0"/>
              <a:t>Fault Tolerance (S)Relied on RDD and its parallel recovery is much faster</a:t>
            </a:r>
          </a:p>
          <a:p>
            <a:pPr lvl="0" algn="l" rtl="0">
              <a:lnSpc>
                <a:spcPct val="115000"/>
              </a:lnSpc>
              <a:spcBef>
                <a:spcPts val="0"/>
              </a:spcBef>
              <a:buNone/>
            </a:pPr>
            <a:r>
              <a:rPr lang="en" dirty="0" smtClean="0"/>
              <a:t>(T)Restart by Supervisor or Nimbus</a:t>
            </a:r>
          </a:p>
          <a:p>
            <a:pPr lvl="0">
              <a:spcBef>
                <a:spcPts val="0"/>
              </a:spcBef>
              <a:buNone/>
            </a:pPr>
            <a:endParaRPr dirty="0"/>
          </a:p>
        </p:txBody>
      </p:sp>
    </p:spTree>
    <p:extLst>
      <p:ext uri="{BB962C8B-B14F-4D97-AF65-F5344CB8AC3E}">
        <p14:creationId xmlns:p14="http://schemas.microsoft.com/office/powerpoint/2010/main" val="2108858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solidFill>
                  <a:schemeClr val="dk1"/>
                </a:solidFill>
              </a:rPr>
              <a:t>This figure reports the maximum throughput that STREAMS can sustain under a 1- second latency bound for each </a:t>
            </a:r>
            <a:r>
              <a:rPr lang="en" dirty="0" smtClean="0">
                <a:solidFill>
                  <a:schemeClr val="dk1"/>
                </a:solidFill>
              </a:rPr>
              <a:t>application</a:t>
            </a:r>
            <a:endParaRPr lang="en-US" dirty="0" smtClean="0">
              <a:solidFill>
                <a:schemeClr val="dk1"/>
              </a:solidFill>
            </a:endParaRPr>
          </a:p>
          <a:p>
            <a:pPr lvl="0">
              <a:spcBef>
                <a:spcPts val="0"/>
              </a:spcBef>
              <a:buNone/>
            </a:pPr>
            <a:r>
              <a:rPr lang="en" dirty="0" smtClean="0">
                <a:solidFill>
                  <a:schemeClr val="dk1"/>
                </a:solidFill>
              </a:rPr>
              <a:t>STREAMS </a:t>
            </a:r>
            <a:r>
              <a:rPr lang="en" dirty="0">
                <a:solidFill>
                  <a:schemeClr val="dk1"/>
                </a:solidFill>
              </a:rPr>
              <a:t>scales linearly to 1000 vertices, achieving a throughput of up to 35 GB/s. </a:t>
            </a:r>
            <a:endParaRPr dirty="0">
              <a:solidFill>
                <a:schemeClr val="dk1"/>
              </a:solidFill>
            </a:endParaRPr>
          </a:p>
          <a:p>
            <a:pPr lvl="0">
              <a:spcBef>
                <a:spcPts val="0"/>
              </a:spcBef>
              <a:buNone/>
            </a:pPr>
            <a:r>
              <a:rPr lang="en" dirty="0">
                <a:solidFill>
                  <a:schemeClr val="dk1"/>
                </a:solidFill>
              </a:rPr>
              <a:t>STREAMS is able to saturate the network and the maximum throughput is bounded by network bandwidth. </a:t>
            </a:r>
          </a:p>
        </p:txBody>
      </p:sp>
    </p:spTree>
    <p:extLst>
      <p:ext uri="{BB962C8B-B14F-4D97-AF65-F5344CB8AC3E}">
        <p14:creationId xmlns:p14="http://schemas.microsoft.com/office/powerpoint/2010/main" val="953491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solidFill>
                  <a:schemeClr val="dk1"/>
                </a:solidFill>
              </a:rPr>
              <a:t>STREAMS achieves a latency around 10 </a:t>
            </a:r>
            <a:r>
              <a:rPr lang="en" dirty="0" err="1">
                <a:solidFill>
                  <a:schemeClr val="dk1"/>
                </a:solidFill>
              </a:rPr>
              <a:t>msec</a:t>
            </a:r>
            <a:r>
              <a:rPr lang="en" dirty="0">
                <a:solidFill>
                  <a:schemeClr val="dk1"/>
                </a:solidFill>
              </a:rPr>
              <a:t> using a small buffer size at the cost of lower throughput. As the buffer size grows, the throughput improves but the latency also increases.</a:t>
            </a:r>
          </a:p>
          <a:p>
            <a:pPr lvl="0">
              <a:spcBef>
                <a:spcPts val="0"/>
              </a:spcBef>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STREAMS achieves a stable maximum throughput when buffering every 16K events, where the latency is around 280 msec. 			</a:t>
            </a:r>
          </a:p>
          <a:p>
            <a:pPr lvl="0">
              <a:spcBef>
                <a:spcPts val="0"/>
              </a:spcBef>
              <a:buClr>
                <a:schemeClr val="dk1"/>
              </a:buClr>
              <a:buSzPct val="100000"/>
              <a:buFont typeface="Arial"/>
              <a:buNone/>
            </a:pPr>
            <a:r>
              <a:rPr lang="en" dirty="0">
                <a:solidFill>
                  <a:schemeClr val="dk1"/>
                </a:solidFill>
              </a:rPr>
              <a:t>								</a:t>
            </a:r>
          </a:p>
          <a:p>
            <a:pPr lvl="0">
              <a:spcBef>
                <a:spcPts val="0"/>
              </a:spcBef>
              <a:buNone/>
            </a:pPr>
            <a:r>
              <a:rPr lang="en" dirty="0">
                <a:solidFill>
                  <a:schemeClr val="dk1"/>
                </a:solidFill>
              </a:rPr>
              <a:t>In STREAMS, events are first buffered in memory </a:t>
            </a:r>
            <a:r>
              <a:rPr lang="en" dirty="0" smtClean="0">
                <a:solidFill>
                  <a:schemeClr val="dk1"/>
                </a:solidFill>
              </a:rPr>
              <a:t>before </a:t>
            </a:r>
            <a:r>
              <a:rPr lang="en" i="1" dirty="0">
                <a:solidFill>
                  <a:schemeClr val="dk1"/>
                </a:solidFill>
              </a:rPr>
              <a:t>asynchronously </a:t>
            </a:r>
            <a:r>
              <a:rPr lang="en" dirty="0">
                <a:solidFill>
                  <a:schemeClr val="dk1"/>
                </a:solidFill>
              </a:rPr>
              <a:t>flushed to a reliable persistent store. To compare, we repeat the same Grep experiment by </a:t>
            </a:r>
            <a:r>
              <a:rPr lang="en" i="1" dirty="0">
                <a:solidFill>
                  <a:schemeClr val="dk1"/>
                </a:solidFill>
              </a:rPr>
              <a:t>synchronously </a:t>
            </a:r>
            <a:r>
              <a:rPr lang="en" dirty="0">
                <a:solidFill>
                  <a:schemeClr val="dk1"/>
                </a:solidFill>
              </a:rPr>
              <a:t>storing every event persistently, as done in </a:t>
            </a:r>
            <a:r>
              <a:rPr lang="en" dirty="0" err="1">
                <a:solidFill>
                  <a:schemeClr val="dk1"/>
                </a:solidFill>
              </a:rPr>
              <a:t>MillWheel</a:t>
            </a:r>
            <a:r>
              <a:rPr lang="en" dirty="0">
                <a:solidFill>
                  <a:schemeClr val="dk1"/>
                </a:solidFill>
              </a:rPr>
              <a:t>. It shows a similar tradeoff. </a:t>
            </a:r>
          </a:p>
          <a:p>
            <a:pPr lvl="0">
              <a:spcBef>
                <a:spcPts val="0"/>
              </a:spcBef>
              <a:buClr>
                <a:schemeClr val="dk1"/>
              </a:buClr>
              <a:buSzPct val="100000"/>
              <a:buFont typeface="Arial"/>
              <a:buNone/>
            </a:pPr>
            <a:r>
              <a:rPr lang="en" dirty="0">
                <a:solidFill>
                  <a:schemeClr val="dk1"/>
                </a:solidFill>
              </a:rPr>
              <a:t>But the latency is worse compared with asynchronous writes</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Clr>
                <a:schemeClr val="dk1"/>
              </a:buClr>
              <a:buSzPct val="100000"/>
              <a:buFont typeface="Arial"/>
              <a:buNone/>
            </a:pPr>
            <a:r>
              <a:rPr lang="en" dirty="0">
                <a:solidFill>
                  <a:schemeClr val="dk1"/>
                </a:solidFill>
              </a:rPr>
              <a:t>		</a:t>
            </a:r>
          </a:p>
          <a:p>
            <a:pPr lvl="0">
              <a:spcBef>
                <a:spcPts val="0"/>
              </a:spcBef>
              <a:buNone/>
            </a:pPr>
            <a:endParaRPr dirty="0"/>
          </a:p>
        </p:txBody>
      </p:sp>
    </p:spTree>
    <p:extLst>
      <p:ext uri="{BB962C8B-B14F-4D97-AF65-F5344CB8AC3E}">
        <p14:creationId xmlns:p14="http://schemas.microsoft.com/office/powerpoint/2010/main" val="805960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endParaRPr kumimoji="1" lang="zh-CN" altLang="en-US" dirty="0"/>
          </a:p>
        </p:txBody>
      </p:sp>
    </p:spTree>
    <p:extLst>
      <p:ext uri="{BB962C8B-B14F-4D97-AF65-F5344CB8AC3E}">
        <p14:creationId xmlns:p14="http://schemas.microsoft.com/office/powerpoint/2010/main" val="952303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891782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240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ct val="78571"/>
              <a:buFont typeface="Arial"/>
              <a:buNone/>
            </a:pPr>
            <a:r>
              <a:rPr lang="en" sz="1400" dirty="0">
                <a:solidFill>
                  <a:schemeClr val="dk1"/>
                </a:solidFill>
              </a:rPr>
              <a:t>as the scale of data being processed in real- time at Twitter has increased, along with an increase in the diversity and the number of use cases, many limitations of Storm have become apparent. Users employ the Heron (spouts/bolts programming) API to create and deploy topologies to the </a:t>
            </a:r>
            <a:r>
              <a:rPr lang="en" sz="1400" i="1" dirty="0">
                <a:solidFill>
                  <a:schemeClr val="dk1"/>
                </a:solidFill>
              </a:rPr>
              <a:t>Aurora scheduler</a:t>
            </a:r>
            <a:r>
              <a:rPr lang="en" sz="1400" dirty="0">
                <a:solidFill>
                  <a:schemeClr val="dk1"/>
                </a:solidFill>
              </a:rPr>
              <a:t>, using a Heron command line tool. This design is a departure from Storm, where Nimbus (which is an integral component of Storm) was used for scheduling.  </a:t>
            </a:r>
          </a:p>
          <a:p>
            <a:pPr marL="457200" lvl="0" indent="-228600" rtl="0">
              <a:lnSpc>
                <a:spcPct val="115000"/>
              </a:lnSpc>
              <a:spcBef>
                <a:spcPts val="0"/>
              </a:spcBef>
              <a:buClr>
                <a:schemeClr val="dk1"/>
              </a:buClr>
              <a:buNone/>
            </a:pPr>
            <a:r>
              <a:rPr lang="en" dirty="0">
                <a:solidFill>
                  <a:schemeClr val="dk1"/>
                </a:solidFill>
              </a:rPr>
              <a:t>						</a:t>
            </a:r>
          </a:p>
          <a:p>
            <a:pPr lvl="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78571"/>
              <a:buFont typeface="Arial"/>
              <a:buNone/>
            </a:pPr>
            <a:endParaRPr sz="1400" dirty="0">
              <a:solidFill>
                <a:schemeClr val="dk1"/>
              </a:solidFill>
            </a:endParaRPr>
          </a:p>
          <a:p>
            <a:pPr marL="457200" lvl="0" indent="-228600" rtl="0">
              <a:lnSpc>
                <a:spcPct val="115000"/>
              </a:lnSpc>
              <a:spcBef>
                <a:spcPts val="0"/>
              </a:spcBef>
              <a:buClr>
                <a:schemeClr val="dk1"/>
              </a:buClr>
              <a:buNone/>
            </a:pPr>
            <a:r>
              <a:rPr lang="en" dirty="0">
                <a:solidFill>
                  <a:schemeClr val="dk1"/>
                </a:solidFill>
              </a:rPr>
              <a:t>						</a:t>
            </a:r>
          </a:p>
          <a:p>
            <a:pPr lvl="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100000"/>
              <a:buFont typeface="Arial"/>
              <a:buNone/>
            </a:pPr>
            <a:r>
              <a:rPr lang="en" dirty="0">
                <a:solidFill>
                  <a:schemeClr val="dk1"/>
                </a:solidFill>
              </a:rPr>
              <a:t>		</a:t>
            </a:r>
          </a:p>
          <a:p>
            <a:pPr marL="0" lvl="0" indent="-69850" rtl="0">
              <a:lnSpc>
                <a:spcPct val="115000"/>
              </a:lnSpc>
              <a:spcBef>
                <a:spcPts val="0"/>
              </a:spcBef>
              <a:buClr>
                <a:schemeClr val="dk1"/>
              </a:buClr>
              <a:buSzPct val="100000"/>
              <a:buFont typeface="Arial"/>
              <a:buNone/>
            </a:pPr>
            <a:endParaRPr dirty="0">
              <a:solidFill>
                <a:schemeClr val="dk1"/>
              </a:solidFill>
            </a:endParaRPr>
          </a:p>
        </p:txBody>
      </p:sp>
    </p:spTree>
    <p:extLst>
      <p:ext uri="{BB962C8B-B14F-4D97-AF65-F5344CB8AC3E}">
        <p14:creationId xmlns:p14="http://schemas.microsoft.com/office/powerpoint/2010/main" val="198944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sz="1400" dirty="0">
                <a:solidFill>
                  <a:schemeClr val="dk1"/>
                </a:solidFill>
              </a:rPr>
              <a:t>1.….that has been deployed in shared production clusters, each containing over 20,000 commodity servers. </a:t>
            </a:r>
          </a:p>
          <a:p>
            <a:pPr lvl="0" rtl="0">
              <a:lnSpc>
                <a:spcPct val="115000"/>
              </a:lnSpc>
              <a:spcBef>
                <a:spcPts val="0"/>
              </a:spcBef>
              <a:spcAft>
                <a:spcPts val="1600"/>
              </a:spcAft>
              <a:buNone/>
            </a:pPr>
            <a:r>
              <a:rPr lang="en" sz="1400" dirty="0">
                <a:solidFill>
                  <a:schemeClr val="dk1"/>
                </a:solidFill>
              </a:rPr>
              <a:t>2…...that supports a continuous stream computation model, extended with the ability to allow user-defined functions to customize stream computation at each step. </a:t>
            </a:r>
          </a:p>
          <a:p>
            <a:pPr lvl="0" rtl="0">
              <a:lnSpc>
                <a:spcPct val="115000"/>
              </a:lnSpc>
              <a:spcBef>
                <a:spcPts val="0"/>
              </a:spcBef>
              <a:spcAft>
                <a:spcPts val="1600"/>
              </a:spcAft>
              <a:buNone/>
            </a:pPr>
            <a:r>
              <a:rPr lang="en" sz="1400" dirty="0">
                <a:solidFill>
                  <a:schemeClr val="dk1"/>
                </a:solidFill>
              </a:rPr>
              <a:t>It has been designed for business-critical stream applications, since they always require a strong guarantee, so that each event is processed exactly once though there might still be some server failures and message losses.				</a:t>
            </a:r>
          </a:p>
          <a:p>
            <a:pPr lvl="0">
              <a:spcBef>
                <a:spcPts val="0"/>
              </a:spcBef>
              <a:buClr>
                <a:schemeClr val="dk1"/>
              </a:buClr>
              <a:buSzPct val="78571"/>
              <a:buFont typeface="Arial"/>
              <a:buNone/>
            </a:pPr>
            <a:r>
              <a:rPr lang="en" sz="1400" dirty="0">
                <a:solidFill>
                  <a:schemeClr val="dk1"/>
                </a:solidFill>
              </a:rPr>
              <a:t>			</a:t>
            </a:r>
          </a:p>
          <a:p>
            <a:pPr lvl="0">
              <a:spcBef>
                <a:spcPts val="0"/>
              </a:spcBef>
              <a:buClr>
                <a:schemeClr val="dk1"/>
              </a:buClr>
              <a:buSzPct val="78571"/>
              <a:buFont typeface="Arial"/>
              <a:buNone/>
            </a:pPr>
            <a:r>
              <a:rPr lang="en" sz="1400" dirty="0">
                <a:solidFill>
                  <a:schemeClr val="dk1"/>
                </a:solidFill>
              </a:rPr>
              <a:t>		</a:t>
            </a:r>
          </a:p>
          <a:p>
            <a:pPr lvl="0">
              <a:spcBef>
                <a:spcPts val="0"/>
              </a:spcBef>
              <a:buNone/>
            </a:pPr>
            <a:endParaRPr sz="1400" dirty="0"/>
          </a:p>
        </p:txBody>
      </p:sp>
    </p:spTree>
    <p:extLst>
      <p:ext uri="{BB962C8B-B14F-4D97-AF65-F5344CB8AC3E}">
        <p14:creationId xmlns:p14="http://schemas.microsoft.com/office/powerpoint/2010/main" val="213665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sz="1400" dirty="0">
                <a:solidFill>
                  <a:schemeClr val="dk1"/>
                </a:solidFill>
              </a:rPr>
              <a:t>Failure recovery in cloud-scale stream computation could be particularly challenging. For one thing, there is  dependency between upstream and downstream vertices, and the dependency is also introduced by vertex computation states. So An upstream vertex failure affects downstream vertices directly, while the recovery of a downstream vertex would depend on the output events from the upstream vertices. Failure recovery of a vertex would require rebuilding the state before the vertex can continue processing new events. So </a:t>
            </a:r>
            <a:r>
              <a:rPr lang="en" sz="1400" dirty="0" err="1">
                <a:solidFill>
                  <a:schemeClr val="dk1"/>
                </a:solidFill>
              </a:rPr>
              <a:t>Streamscope</a:t>
            </a:r>
            <a:r>
              <a:rPr lang="en" sz="1400" dirty="0">
                <a:solidFill>
                  <a:schemeClr val="dk1"/>
                </a:solidFill>
              </a:rPr>
              <a:t> introduces two abstraction…….so they two together could be well used to replay computation and to rewind streams, as needed during failure recovery.</a:t>
            </a:r>
            <a:r>
              <a:rPr lang="en" dirty="0">
                <a:solidFill>
                  <a:schemeClr val="dk1"/>
                </a:solidFill>
              </a:rPr>
              <a:t>				</a:t>
            </a:r>
          </a:p>
          <a:p>
            <a:pPr lvl="0" rtl="0">
              <a:lnSpc>
                <a:spcPct val="115000"/>
              </a:lnSpc>
              <a:spcBef>
                <a:spcPts val="0"/>
              </a:spcBef>
              <a:spcAft>
                <a:spcPts val="1600"/>
              </a:spcAft>
              <a:buNone/>
            </a:pPr>
            <a:r>
              <a:rPr lang="en" dirty="0">
                <a:solidFill>
                  <a:schemeClr val="dk1"/>
                </a:solidFill>
              </a:rPr>
              <a:t>			</a:t>
            </a:r>
          </a:p>
          <a:p>
            <a:pPr lvl="0" rtl="0">
              <a:lnSpc>
                <a:spcPct val="115000"/>
              </a:lnSpc>
              <a:spcBef>
                <a:spcPts val="0"/>
              </a:spcBef>
              <a:spcAft>
                <a:spcPts val="1600"/>
              </a:spcAft>
              <a:buNone/>
            </a:pPr>
            <a:r>
              <a:rPr lang="en" dirty="0">
                <a:solidFill>
                  <a:schemeClr val="dk1"/>
                </a:solidFill>
              </a:rPr>
              <a:t>		</a:t>
            </a:r>
          </a:p>
          <a:p>
            <a:pPr lvl="0" rtl="0">
              <a:lnSpc>
                <a:spcPct val="115000"/>
              </a:lnSpc>
              <a:spcBef>
                <a:spcPts val="0"/>
              </a:spcBef>
              <a:spcAft>
                <a:spcPts val="1600"/>
              </a:spcAft>
              <a:buClr>
                <a:schemeClr val="dk1"/>
              </a:buClr>
              <a:buSzPct val="78571"/>
              <a:buFont typeface="Arial"/>
              <a:buNone/>
            </a:pPr>
            <a:endParaRPr sz="1400" dirty="0">
              <a:solidFill>
                <a:schemeClr val="dk1"/>
              </a:solidFill>
            </a:endParaRPr>
          </a:p>
        </p:txBody>
      </p:sp>
    </p:spTree>
    <p:extLst>
      <p:ext uri="{BB962C8B-B14F-4D97-AF65-F5344CB8AC3E}">
        <p14:creationId xmlns:p14="http://schemas.microsoft.com/office/powerpoint/2010/main" val="54472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Clr>
                <a:schemeClr val="dk1"/>
              </a:buClr>
              <a:buSzPct val="61111"/>
              <a:buFont typeface="Arial"/>
              <a:buNone/>
            </a:pPr>
            <a:r>
              <a:rPr lang="en" sz="1800">
                <a:solidFill>
                  <a:schemeClr val="dk1"/>
                </a:solidFill>
              </a:rPr>
              <a:t>….simplify cloud-scale stream computation engines through separation of concerns, making it easy to understand and reason about correctness despite failures. The abstractions are also effective in addressing challenges on debugging and de- ployment of stream applications in STREAMS. Support for debugging and deployment is critical in practice from our experiences, but has not received sufficient attention.</a:t>
            </a:r>
          </a:p>
          <a:p>
            <a:pPr lvl="0" rtl="0">
              <a:lnSpc>
                <a:spcPct val="115000"/>
              </a:lnSpc>
              <a:spcBef>
                <a:spcPts val="0"/>
              </a:spcBef>
              <a:spcAft>
                <a:spcPts val="1600"/>
              </a:spcAft>
              <a:buClr>
                <a:schemeClr val="dk1"/>
              </a:buClr>
              <a:buSzPct val="61111"/>
              <a:buFont typeface="Arial"/>
              <a:buNone/>
            </a:pPr>
            <a:r>
              <a:rPr lang="en" sz="1800">
                <a:solidFill>
                  <a:schemeClr val="dk1"/>
                </a:solidFill>
              </a:rPr>
              <a:t>				</a:t>
            </a:r>
          </a:p>
          <a:p>
            <a:pPr lvl="0">
              <a:spcBef>
                <a:spcPts val="0"/>
              </a:spcBef>
              <a:buNone/>
            </a:pPr>
            <a:endParaRPr/>
          </a:p>
        </p:txBody>
      </p:sp>
    </p:spTree>
    <p:extLst>
      <p:ext uri="{BB962C8B-B14F-4D97-AF65-F5344CB8AC3E}">
        <p14:creationId xmlns:p14="http://schemas.microsoft.com/office/powerpoint/2010/main" val="39687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400">
                <a:solidFill>
                  <a:schemeClr val="dk1"/>
                </a:solidFill>
              </a:rPr>
              <a:t>In STREAMS, data is represented as event streams, each describing a potentially infinite collection of events that changes over time. Each event streams has a well-defined schema, and also a time interval to show that when the event is valid…….that is, there will be no events with a timestamp lower than </a:t>
            </a:r>
            <a:r>
              <a:rPr lang="en" sz="1400" i="1">
                <a:solidFill>
                  <a:schemeClr val="dk1"/>
                </a:solidFill>
              </a:rPr>
              <a:t>Vs </a:t>
            </a:r>
            <a:r>
              <a:rPr lang="en" sz="1400">
                <a:solidFill>
                  <a:schemeClr val="dk1"/>
                </a:solidFill>
              </a:rPr>
              <a:t>in the stream after this CTI event. Stream operators rely on CTI events to determine the current processing time in order to make progress and to retire obsolete state information. </a:t>
            </a:r>
          </a:p>
          <a:p>
            <a:pPr lvl="0">
              <a:spcBef>
                <a:spcPts val="0"/>
              </a:spcBef>
              <a:buNone/>
            </a:pPr>
            <a:endParaRPr sz="1400">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78571"/>
              <a:buFont typeface="Arial"/>
              <a:buNone/>
            </a:pPr>
            <a:endParaRPr sz="1400">
              <a:solidFill>
                <a:schemeClr val="dk1"/>
              </a:solidFill>
            </a:endParaRP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None/>
            </a:pPr>
            <a:endParaRPr/>
          </a:p>
        </p:txBody>
      </p:sp>
    </p:spTree>
    <p:extLst>
      <p:ext uri="{BB962C8B-B14F-4D97-AF65-F5344CB8AC3E}">
        <p14:creationId xmlns:p14="http://schemas.microsoft.com/office/powerpoint/2010/main" val="19161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400">
                <a:solidFill>
                  <a:schemeClr val="dk1"/>
                </a:solidFill>
              </a:rPr>
              <a:t>….including projection, filters, grouping, and joins, adapted for temporal semantics.STREAMS provides a declarative language for users to program their application, while they do not need to worry about some distributed system details like scalability or fault tolerance…..For example, a temporal inner join is applied to events with overlapping time intervals only. Windowing is another key concept in stream processing. A window specification defines time windows and consequently defines a subset of events in a window, so that aggregations can be applied. ……..For example, hopping windows are windows (of size S) that “jump” forward in time by a fixed size H: a new window of size S is created for every H units of time.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endParaRPr sz="1400">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78571"/>
              <a:buFont typeface="Arial"/>
              <a:buNone/>
            </a:pPr>
            <a:endParaRPr sz="1400">
              <a:solidFill>
                <a:schemeClr val="dk1"/>
              </a:solidFill>
            </a:endParaRPr>
          </a:p>
          <a:p>
            <a:pPr lvl="0">
              <a:spcBef>
                <a:spcPts val="0"/>
              </a:spcBef>
              <a:buClr>
                <a:schemeClr val="dk1"/>
              </a:buClr>
              <a:buSzPct val="78571"/>
              <a:buFont typeface="Arial"/>
              <a:buNone/>
            </a:pPr>
            <a:r>
              <a:rPr lang="en" sz="1400">
                <a:solidFill>
                  <a:schemeClr val="dk1"/>
                </a:solidFill>
              </a:rPr>
              <a:t>		</a:t>
            </a: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None/>
            </a:pPr>
            <a:endParaRPr/>
          </a:p>
        </p:txBody>
      </p:sp>
    </p:spTree>
    <p:extLst>
      <p:ext uri="{BB962C8B-B14F-4D97-AF65-F5344CB8AC3E}">
        <p14:creationId xmlns:p14="http://schemas.microsoft.com/office/powerpoint/2010/main" val="139294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rtl="0">
              <a:spcBef>
                <a:spcPts val="0"/>
              </a:spcBef>
              <a:buClr>
                <a:schemeClr val="dk1"/>
              </a:buClr>
              <a:buSzPct val="45833"/>
              <a:buFont typeface="Arial"/>
              <a:buNone/>
            </a:pPr>
            <a:r>
              <a:rPr lang="en" sz="2400"/>
              <a:t>STREAMSCOPE: Continuous Reliable Distributed Processing of Big Data Streams </a:t>
            </a:r>
          </a:p>
          <a:p>
            <a:pPr lvl="0">
              <a:spcBef>
                <a:spcPts val="0"/>
              </a:spcBef>
              <a:buClr>
                <a:schemeClr val="dk1"/>
              </a:buClr>
              <a:buSzPct val="45833"/>
              <a:buFont typeface="Arial"/>
              <a:buNone/>
            </a:pPr>
            <a:r>
              <a:rPr lang="en" sz="2400"/>
              <a:t>		</a:t>
            </a:r>
          </a:p>
          <a:p>
            <a:pPr lvl="0">
              <a:spcBef>
                <a:spcPts val="0"/>
              </a:spcBef>
              <a:buNone/>
            </a:pPr>
            <a:endParaRPr sz="2400"/>
          </a:p>
        </p:txBody>
      </p:sp>
      <p:sp>
        <p:nvSpPr>
          <p:cNvPr id="55" name="Shape 55"/>
          <p:cNvSpPr txBox="1">
            <a:spLocks noGrp="1"/>
          </p:cNvSpPr>
          <p:nvPr>
            <p:ph type="subTitle" idx="1"/>
          </p:nvPr>
        </p:nvSpPr>
        <p:spPr>
          <a:xfrm>
            <a:off x="311700" y="2436225"/>
            <a:ext cx="8520600" cy="792600"/>
          </a:xfrm>
          <a:prstGeom prst="rect">
            <a:avLst/>
          </a:prstGeom>
        </p:spPr>
        <p:txBody>
          <a:bodyPr wrap="square" lIns="91425" tIns="91425" rIns="91425" bIns="91425" anchor="t" anchorCtr="0">
            <a:noAutofit/>
          </a:bodyPr>
          <a:lstStyle/>
          <a:p>
            <a:pPr lvl="0">
              <a:spcBef>
                <a:spcPts val="0"/>
              </a:spcBef>
              <a:buNone/>
            </a:pPr>
            <a:r>
              <a:rPr lang="en" sz="2000"/>
              <a:t>Wei Lin, Haochuan Fan, Zhengping Qian, Junwei Xu, Sen Yang</a:t>
            </a:r>
          </a:p>
          <a:p>
            <a:pPr lvl="0">
              <a:spcBef>
                <a:spcPts val="0"/>
              </a:spcBef>
              <a:buNone/>
            </a:pPr>
            <a:r>
              <a:rPr lang="en" sz="2000"/>
              <a:t>Jingren Zhou, Lidong Zhou</a:t>
            </a:r>
          </a:p>
        </p:txBody>
      </p:sp>
      <p:sp>
        <p:nvSpPr>
          <p:cNvPr id="56" name="Shape 56"/>
          <p:cNvSpPr txBox="1">
            <a:spLocks noGrp="1"/>
          </p:cNvSpPr>
          <p:nvPr>
            <p:ph type="subTitle" idx="1"/>
          </p:nvPr>
        </p:nvSpPr>
        <p:spPr>
          <a:xfrm>
            <a:off x="473800" y="3675550"/>
            <a:ext cx="8520600" cy="792600"/>
          </a:xfrm>
          <a:prstGeom prst="rect">
            <a:avLst/>
          </a:prstGeom>
        </p:spPr>
        <p:txBody>
          <a:bodyPr wrap="square" lIns="91425" tIns="91425" rIns="91425" bIns="91425" anchor="t" anchorCtr="0">
            <a:noAutofit/>
          </a:bodyPr>
          <a:lstStyle/>
          <a:p>
            <a:pPr lvl="0" rtl="0">
              <a:spcBef>
                <a:spcPts val="0"/>
              </a:spcBef>
              <a:buNone/>
            </a:pPr>
            <a:r>
              <a:rPr lang="en" sz="1500"/>
              <a:t>Presenters: Die Hu, Shaowen Wei, Chi Zhang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A Simplified Stream Program</a:t>
            </a:r>
          </a:p>
        </p:txBody>
      </p:sp>
      <p:pic>
        <p:nvPicPr>
          <p:cNvPr id="119" name="Shape 119" descr="Screen Shot 2017-10-17 at 10.02.54.png"/>
          <p:cNvPicPr preferRelativeResize="0"/>
          <p:nvPr/>
        </p:nvPicPr>
        <p:blipFill>
          <a:blip r:embed="rId3">
            <a:alphaModFix/>
          </a:blip>
          <a:stretch>
            <a:fillRect/>
          </a:stretch>
        </p:blipFill>
        <p:spPr>
          <a:xfrm>
            <a:off x="814225" y="1270550"/>
            <a:ext cx="7654976" cy="31802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StreamS Abstractions</a:t>
            </a:r>
          </a:p>
        </p:txBody>
      </p:sp>
      <p:sp>
        <p:nvSpPr>
          <p:cNvPr id="125" name="Shape 12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buAutoNum type="arabicPeriod"/>
            </a:pPr>
            <a:r>
              <a:rPr lang="en"/>
              <a:t>rVertex</a:t>
            </a:r>
          </a:p>
          <a:p>
            <a:pPr marL="457200" lvl="0" indent="-228600" rtl="0">
              <a:spcBef>
                <a:spcPts val="0"/>
              </a:spcBef>
              <a:buAutoNum type="arabicPeriod"/>
            </a:pPr>
            <a:r>
              <a:rPr lang="en"/>
              <a:t>rStream</a:t>
            </a:r>
          </a:p>
          <a:p>
            <a:pPr marL="457200" lvl="0" indent="-228600">
              <a:spcBef>
                <a:spcPts val="0"/>
              </a:spcBef>
              <a:buAutoNum type="arabicPeriod"/>
            </a:pPr>
            <a:r>
              <a:rPr lang="en"/>
              <a:t>Snapshot</a:t>
            </a:r>
          </a:p>
        </p:txBody>
      </p:sp>
      <p:pic>
        <p:nvPicPr>
          <p:cNvPr id="126" name="Shape 126" descr="Screen Shot 2017-10-17 at 9.44.52 AM.png"/>
          <p:cNvPicPr preferRelativeResize="0"/>
          <p:nvPr/>
        </p:nvPicPr>
        <p:blipFill>
          <a:blip r:embed="rId3">
            <a:alphaModFix/>
          </a:blip>
          <a:stretch>
            <a:fillRect/>
          </a:stretch>
        </p:blipFill>
        <p:spPr>
          <a:xfrm>
            <a:off x="4082350" y="1103775"/>
            <a:ext cx="4443650" cy="28467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rStream Abstraction</a:t>
            </a:r>
          </a:p>
        </p:txBody>
      </p:sp>
      <p:sp>
        <p:nvSpPr>
          <p:cNvPr id="132" name="Shape 13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1. Sequence of events</a:t>
            </a:r>
          </a:p>
          <a:p>
            <a:pPr lvl="0" rtl="0">
              <a:spcBef>
                <a:spcPts val="0"/>
              </a:spcBef>
              <a:buNone/>
            </a:pPr>
            <a:r>
              <a:rPr lang="en"/>
              <a:t>2. Support multiple writers/readers</a:t>
            </a:r>
          </a:p>
          <a:p>
            <a:pPr lvl="0" rtl="0">
              <a:spcBef>
                <a:spcPts val="0"/>
              </a:spcBef>
              <a:buNone/>
            </a:pPr>
            <a:r>
              <a:rPr lang="en" b="1"/>
              <a:t>3. Uniqueness</a:t>
            </a:r>
          </a:p>
          <a:p>
            <a:pPr lvl="0" rtl="0">
              <a:spcBef>
                <a:spcPts val="0"/>
              </a:spcBef>
              <a:buNone/>
            </a:pPr>
            <a:r>
              <a:rPr lang="en" b="1"/>
              <a:t>4. Validity</a:t>
            </a:r>
          </a:p>
          <a:p>
            <a:pPr lvl="0">
              <a:spcBef>
                <a:spcPts val="0"/>
              </a:spcBef>
              <a:buNone/>
            </a:pPr>
            <a:r>
              <a:rPr lang="en" b="1"/>
              <a:t>5. Reliability</a:t>
            </a:r>
          </a:p>
        </p:txBody>
      </p:sp>
      <p:pic>
        <p:nvPicPr>
          <p:cNvPr id="133" name="Shape 133" descr="Screen Shot 2017-10-17 at 9.44.52 AM.png"/>
          <p:cNvPicPr preferRelativeResize="0"/>
          <p:nvPr/>
        </p:nvPicPr>
        <p:blipFill>
          <a:blip r:embed="rId3">
            <a:alphaModFix/>
          </a:blip>
          <a:stretch>
            <a:fillRect/>
          </a:stretch>
        </p:blipFill>
        <p:spPr>
          <a:xfrm>
            <a:off x="4082350" y="1103775"/>
            <a:ext cx="4443650" cy="2846700"/>
          </a:xfrm>
          <a:prstGeom prst="rect">
            <a:avLst/>
          </a:prstGeom>
          <a:noFill/>
          <a:ln>
            <a:noFill/>
          </a:ln>
        </p:spPr>
      </p:pic>
      <p:sp>
        <p:nvSpPr>
          <p:cNvPr id="134" name="Shape 134"/>
          <p:cNvSpPr/>
          <p:nvPr/>
        </p:nvSpPr>
        <p:spPr>
          <a:xfrm>
            <a:off x="4454775" y="1826425"/>
            <a:ext cx="350700" cy="233700"/>
          </a:xfrm>
          <a:prstGeom prst="mathMultiply">
            <a:avLst>
              <a:gd name="adj1" fmla="val 2352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4463000" y="2300400"/>
            <a:ext cx="350700" cy="233700"/>
          </a:xfrm>
          <a:prstGeom prst="mathMultiply">
            <a:avLst>
              <a:gd name="adj1" fmla="val 2352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136" name="Shape 136"/>
          <p:cNvCxnSpPr/>
          <p:nvPr/>
        </p:nvCxnSpPr>
        <p:spPr>
          <a:xfrm flipH="1">
            <a:off x="4602900" y="2674025"/>
            <a:ext cx="292200" cy="233700"/>
          </a:xfrm>
          <a:prstGeom prst="straightConnector1">
            <a:avLst/>
          </a:prstGeom>
          <a:noFill/>
          <a:ln w="9525" cap="flat" cmpd="sng">
            <a:solidFill>
              <a:schemeClr val="dk2"/>
            </a:solidFill>
            <a:prstDash val="solid"/>
            <a:round/>
            <a:headEnd type="none" w="lg" len="lg"/>
            <a:tailEnd type="none" w="lg" len="lg"/>
          </a:ln>
        </p:spPr>
      </p:cxnSp>
      <p:sp>
        <p:nvSpPr>
          <p:cNvPr id="137" name="Shape 137"/>
          <p:cNvSpPr txBox="1"/>
          <p:nvPr/>
        </p:nvSpPr>
        <p:spPr>
          <a:xfrm>
            <a:off x="3685500" y="2640225"/>
            <a:ext cx="993600" cy="572700"/>
          </a:xfrm>
          <a:prstGeom prst="rect">
            <a:avLst/>
          </a:prstGeom>
          <a:noFill/>
          <a:ln>
            <a:noFill/>
          </a:ln>
        </p:spPr>
        <p:txBody>
          <a:bodyPr wrap="square" lIns="91425" tIns="91425" rIns="91425" bIns="91425" anchor="t" anchorCtr="0">
            <a:noAutofit/>
          </a:bodyPr>
          <a:lstStyle/>
          <a:p>
            <a:pPr lvl="0">
              <a:spcBef>
                <a:spcPts val="0"/>
              </a:spcBef>
              <a:buNone/>
            </a:pPr>
            <a:r>
              <a:rPr lang="en"/>
              <a:t>Missing or duplicates</a:t>
            </a:r>
          </a:p>
        </p:txBody>
      </p:sp>
      <p:pic>
        <p:nvPicPr>
          <p:cNvPr id="138" name="Shape 138" descr="Screen Shot 2017-10-17 at 3.09.53 PM.png"/>
          <p:cNvPicPr preferRelativeResize="0"/>
          <p:nvPr/>
        </p:nvPicPr>
        <p:blipFill>
          <a:blip r:embed="rId4">
            <a:alphaModFix/>
          </a:blip>
          <a:stretch>
            <a:fillRect/>
          </a:stretch>
        </p:blipFill>
        <p:spPr>
          <a:xfrm>
            <a:off x="6380701" y="207941"/>
            <a:ext cx="2451599" cy="10468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rVertex Abstraction</a:t>
            </a:r>
          </a:p>
        </p:txBody>
      </p:sp>
      <p:sp>
        <p:nvSpPr>
          <p:cNvPr id="144" name="Shape 14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1. Running operations</a:t>
            </a:r>
          </a:p>
          <a:p>
            <a:pPr lvl="0" rtl="0">
              <a:spcBef>
                <a:spcPts val="0"/>
              </a:spcBef>
              <a:buNone/>
            </a:pPr>
            <a:r>
              <a:rPr lang="en"/>
              <a:t>2. Snapshot</a:t>
            </a:r>
          </a:p>
          <a:p>
            <a:pPr lvl="0">
              <a:spcBef>
                <a:spcPts val="0"/>
              </a:spcBef>
              <a:buNone/>
            </a:pPr>
            <a:r>
              <a:rPr lang="en" b="1"/>
              <a:t>3. Determinism</a:t>
            </a:r>
          </a:p>
        </p:txBody>
      </p:sp>
      <p:pic>
        <p:nvPicPr>
          <p:cNvPr id="145" name="Shape 145" descr="Screen Shot 2017-10-17 at 3.11.02 PM.png"/>
          <p:cNvPicPr preferRelativeResize="0"/>
          <p:nvPr/>
        </p:nvPicPr>
        <p:blipFill>
          <a:blip r:embed="rId3">
            <a:alphaModFix/>
          </a:blip>
          <a:stretch>
            <a:fillRect/>
          </a:stretch>
        </p:blipFill>
        <p:spPr>
          <a:xfrm>
            <a:off x="3055750" y="1209675"/>
            <a:ext cx="5912126" cy="328300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rVetex</a:t>
            </a:r>
          </a:p>
        </p:txBody>
      </p:sp>
      <p:pic>
        <p:nvPicPr>
          <p:cNvPr id="151" name="Shape 151" descr="Screen Shot 2017-10-17 at 3.35.33 PM.png"/>
          <p:cNvPicPr preferRelativeResize="0"/>
          <p:nvPr/>
        </p:nvPicPr>
        <p:blipFill>
          <a:blip r:embed="rId3">
            <a:alphaModFix/>
          </a:blip>
          <a:stretch>
            <a:fillRect/>
          </a:stretch>
        </p:blipFill>
        <p:spPr>
          <a:xfrm>
            <a:off x="971712" y="1087773"/>
            <a:ext cx="7200573" cy="373627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Failure Recovery</a:t>
            </a:r>
          </a:p>
        </p:txBody>
      </p:sp>
      <p:sp>
        <p:nvSpPr>
          <p:cNvPr id="157" name="Shape 15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t>1. rStream decouples upstream and downstream vertices.</a:t>
            </a:r>
          </a:p>
          <a:p>
            <a:pPr lvl="0">
              <a:spcBef>
                <a:spcPts val="0"/>
              </a:spcBef>
              <a:buNone/>
            </a:pPr>
            <a:r>
              <a:rPr lang="en"/>
              <a:t>2. Vertex restart execution from most recent snapshot.</a:t>
            </a:r>
          </a:p>
        </p:txBody>
      </p:sp>
      <p:pic>
        <p:nvPicPr>
          <p:cNvPr id="158" name="Shape 158" descr="Screen Shot 2017-10-17 at 3.12.17 PM.png"/>
          <p:cNvPicPr preferRelativeResize="0"/>
          <p:nvPr/>
        </p:nvPicPr>
        <p:blipFill>
          <a:blip r:embed="rId3">
            <a:alphaModFix/>
          </a:blip>
          <a:stretch>
            <a:fillRect/>
          </a:stretch>
        </p:blipFill>
        <p:spPr>
          <a:xfrm>
            <a:off x="1928813" y="2263129"/>
            <a:ext cx="5286378" cy="23918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Architecture and Implementation</a:t>
            </a:r>
          </a:p>
        </p:txBody>
      </p:sp>
      <p:sp>
        <p:nvSpPr>
          <p:cNvPr id="164" name="Shape 1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t>1. Compiler</a:t>
            </a:r>
          </a:p>
          <a:p>
            <a:pPr lvl="0" rtl="0">
              <a:spcBef>
                <a:spcPts val="0"/>
              </a:spcBef>
              <a:buNone/>
            </a:pPr>
            <a:r>
              <a:rPr lang="en"/>
              <a:t>2. Optimizer</a:t>
            </a:r>
          </a:p>
          <a:p>
            <a:pPr lvl="0">
              <a:spcBef>
                <a:spcPts val="0"/>
              </a:spcBef>
              <a:buNone/>
            </a:pPr>
            <a:r>
              <a:rPr lang="en"/>
              <a:t>3. Job Manager</a:t>
            </a:r>
          </a:p>
        </p:txBody>
      </p:sp>
      <p:pic>
        <p:nvPicPr>
          <p:cNvPr id="165" name="Shape 165" descr="Screen Shot 2017-10-17 at 9.57.26 AM.png"/>
          <p:cNvPicPr preferRelativeResize="0"/>
          <p:nvPr/>
        </p:nvPicPr>
        <p:blipFill>
          <a:blip r:embed="rId3">
            <a:alphaModFix/>
          </a:blip>
          <a:stretch>
            <a:fillRect/>
          </a:stretch>
        </p:blipFill>
        <p:spPr>
          <a:xfrm>
            <a:off x="3554099" y="1212825"/>
            <a:ext cx="5367650" cy="36137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Implementing rVertex</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t>1. Function determinism</a:t>
            </a:r>
          </a:p>
          <a:p>
            <a:pPr lvl="0" rtl="0">
              <a:spcBef>
                <a:spcPts val="0"/>
              </a:spcBef>
              <a:buNone/>
            </a:pPr>
            <a:r>
              <a:rPr lang="en"/>
              <a:t>2. Input determinism</a:t>
            </a:r>
          </a:p>
          <a:p>
            <a:pPr lvl="0" rtl="0">
              <a:spcBef>
                <a:spcPts val="0"/>
              </a:spcBef>
              <a:buNone/>
            </a:pPr>
            <a:r>
              <a:rPr lang="en" b="1"/>
              <a:t>3. </a:t>
            </a:r>
            <a:r>
              <a:rPr lang="en" b="1">
                <a:solidFill>
                  <a:schemeClr val="dk1"/>
                </a:solidFill>
              </a:rPr>
              <a:t>ordering of events across multiple input streams</a:t>
            </a:r>
          </a:p>
        </p:txBody>
      </p:sp>
      <p:pic>
        <p:nvPicPr>
          <p:cNvPr id="167" name="Shape 167" descr="Screen Shot 2017-10-18 at 11.39.36 AM.png"/>
          <p:cNvPicPr preferRelativeResize="0"/>
          <p:nvPr/>
        </p:nvPicPr>
        <p:blipFill>
          <a:blip r:embed="rId3">
            <a:alphaModFix/>
          </a:blip>
          <a:stretch>
            <a:fillRect/>
          </a:stretch>
        </p:blipFill>
        <p:spPr>
          <a:xfrm>
            <a:off x="6411500" y="1218388"/>
            <a:ext cx="2374525" cy="2706725"/>
          </a:xfrm>
          <a:prstGeom prst="rect">
            <a:avLst/>
          </a:prstGeom>
          <a:noFill/>
          <a:ln>
            <a:noFill/>
          </a:ln>
        </p:spPr>
      </p:pic>
    </p:spTree>
    <p:extLst>
      <p:ext uri="{BB962C8B-B14F-4D97-AF65-F5344CB8AC3E}">
        <p14:creationId xmlns:p14="http://schemas.microsoft.com/office/powerpoint/2010/main" val="1393029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Implementing rStream</a:t>
            </a:r>
          </a:p>
        </p:txBody>
      </p:sp>
      <p:sp>
        <p:nvSpPr>
          <p:cNvPr id="177" name="Shape 17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1. Reliable</a:t>
            </a:r>
          </a:p>
          <a:p>
            <a:pPr lvl="0">
              <a:spcBef>
                <a:spcPts val="0"/>
              </a:spcBef>
              <a:buNone/>
            </a:pPr>
            <a:r>
              <a:rPr lang="en"/>
              <a:t>2. Volatile</a:t>
            </a:r>
          </a:p>
          <a:p>
            <a:pPr lvl="0">
              <a:spcBef>
                <a:spcPts val="0"/>
              </a:spcBef>
              <a:buNone/>
            </a:pPr>
            <a:r>
              <a:rPr lang="en"/>
              <a:t>3. Garbage Collection</a:t>
            </a:r>
          </a:p>
          <a:p>
            <a:pPr lvl="0">
              <a:spcBef>
                <a:spcPts val="0"/>
              </a:spcBef>
              <a:buNone/>
            </a:pPr>
            <a:r>
              <a:rPr lang="en"/>
              <a:t>	</a:t>
            </a:r>
          </a:p>
        </p:txBody>
      </p:sp>
      <p:pic>
        <p:nvPicPr>
          <p:cNvPr id="178" name="Shape 178" descr="Screen Shot 2017-10-17 at 3.18.56 PM.png"/>
          <p:cNvPicPr preferRelativeResize="0"/>
          <p:nvPr/>
        </p:nvPicPr>
        <p:blipFill>
          <a:blip r:embed="rId3">
            <a:alphaModFix/>
          </a:blip>
          <a:stretch>
            <a:fillRect/>
          </a:stretch>
        </p:blipFill>
        <p:spPr>
          <a:xfrm>
            <a:off x="2978226" y="1648637"/>
            <a:ext cx="5756625" cy="18462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Garbage Collection</a:t>
            </a:r>
          </a:p>
        </p:txBody>
      </p:sp>
      <p:sp>
        <p:nvSpPr>
          <p:cNvPr id="184" name="Shape 1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When the snapshots, streams and others info can be GC?</a:t>
            </a:r>
          </a:p>
          <a:p>
            <a:pPr lvl="0" rtl="0">
              <a:spcBef>
                <a:spcPts val="0"/>
              </a:spcBef>
              <a:buNone/>
            </a:pPr>
            <a:r>
              <a:rPr lang="en"/>
              <a:t>1. Low-water marks</a:t>
            </a:r>
          </a:p>
          <a:p>
            <a:pPr lvl="0">
              <a:spcBef>
                <a:spcPts val="0"/>
              </a:spcBef>
              <a:buNone/>
            </a:pPr>
            <a:r>
              <a:rPr lang="en"/>
              <a:t>2. GC(o, m)</a:t>
            </a:r>
          </a:p>
        </p:txBody>
      </p:sp>
      <p:pic>
        <p:nvPicPr>
          <p:cNvPr id="185" name="Shape 185" descr="Screen Shot 2017-10-17 at 11.36.28 AM.png"/>
          <p:cNvPicPr preferRelativeResize="0"/>
          <p:nvPr/>
        </p:nvPicPr>
        <p:blipFill>
          <a:blip r:embed="rId3">
            <a:alphaModFix/>
          </a:blip>
          <a:stretch>
            <a:fillRect/>
          </a:stretch>
        </p:blipFill>
        <p:spPr>
          <a:xfrm>
            <a:off x="3712600" y="1802250"/>
            <a:ext cx="4701975" cy="2766625"/>
          </a:xfrm>
          <a:prstGeom prst="rect">
            <a:avLst/>
          </a:prstGeom>
          <a:noFill/>
          <a:ln>
            <a:noFill/>
          </a:ln>
        </p:spPr>
      </p:pic>
      <p:cxnSp>
        <p:nvCxnSpPr>
          <p:cNvPr id="186" name="Shape 186"/>
          <p:cNvCxnSpPr/>
          <p:nvPr/>
        </p:nvCxnSpPr>
        <p:spPr>
          <a:xfrm>
            <a:off x="4086900" y="3624650"/>
            <a:ext cx="400200" cy="0"/>
          </a:xfrm>
          <a:prstGeom prst="straightConnector1">
            <a:avLst/>
          </a:prstGeom>
          <a:noFill/>
          <a:ln w="19050" cap="flat" cmpd="sng">
            <a:solidFill>
              <a:srgbClr val="FF00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Other Streaming Systems - Overview</a:t>
            </a:r>
          </a:p>
        </p:txBody>
      </p:sp>
      <p:sp>
        <p:nvSpPr>
          <p:cNvPr id="62" name="Shape 62"/>
          <p:cNvSpPr txBox="1">
            <a:spLocks noGrp="1"/>
          </p:cNvSpPr>
          <p:nvPr>
            <p:ph type="body" idx="1"/>
          </p:nvPr>
        </p:nvSpPr>
        <p:spPr>
          <a:xfrm>
            <a:off x="311700" y="1369300"/>
            <a:ext cx="8520600" cy="3364800"/>
          </a:xfrm>
          <a:prstGeom prst="rect">
            <a:avLst/>
          </a:prstGeom>
        </p:spPr>
        <p:txBody>
          <a:bodyPr wrap="square" lIns="91425" tIns="91425" rIns="91425" bIns="91425" anchor="t" anchorCtr="0">
            <a:noAutofit/>
          </a:bodyPr>
          <a:lstStyle/>
          <a:p>
            <a:pPr marL="457200" lvl="0" indent="-381000" rtl="0">
              <a:spcBef>
                <a:spcPts val="0"/>
              </a:spcBef>
              <a:buClr>
                <a:schemeClr val="dk1"/>
              </a:buClr>
              <a:buSzPct val="100000"/>
              <a:buAutoNum type="arabicPeriod"/>
            </a:pPr>
            <a:r>
              <a:rPr lang="en" sz="2400" b="1">
                <a:solidFill>
                  <a:schemeClr val="dk1"/>
                </a:solidFill>
              </a:rPr>
              <a:t>Spark Streaming</a:t>
            </a:r>
          </a:p>
          <a:p>
            <a:pPr marL="0" lvl="0" indent="0" rtl="0">
              <a:lnSpc>
                <a:spcPct val="115000"/>
              </a:lnSpc>
              <a:spcBef>
                <a:spcPts val="0"/>
              </a:spcBef>
              <a:spcAft>
                <a:spcPts val="0"/>
              </a:spcAft>
              <a:buNone/>
            </a:pPr>
            <a:r>
              <a:rPr lang="en"/>
              <a:t>Spark Streaming integrates streaming, batch, interactive computation in the same platform</a:t>
            </a:r>
          </a:p>
          <a:p>
            <a:pPr lvl="0" rtl="0">
              <a:spcBef>
                <a:spcPts val="0"/>
              </a:spcBef>
              <a:buNone/>
            </a:pPr>
            <a:endParaRPr sz="2400" b="1">
              <a:solidFill>
                <a:schemeClr val="dk1"/>
              </a:solidFill>
            </a:endParaRPr>
          </a:p>
          <a:p>
            <a:pPr lvl="0" rtl="0">
              <a:spcBef>
                <a:spcPts val="0"/>
              </a:spcBef>
              <a:buNone/>
            </a:pPr>
            <a:endParaRPr sz="2400" b="1">
              <a:solidFill>
                <a:schemeClr val="dk1"/>
              </a:solidFill>
            </a:endParaRPr>
          </a:p>
          <a:p>
            <a:pPr lvl="0" rtl="0">
              <a:lnSpc>
                <a:spcPct val="100000"/>
              </a:lnSpc>
              <a:spcBef>
                <a:spcPts val="0"/>
              </a:spcBef>
              <a:spcAft>
                <a:spcPts val="0"/>
              </a:spcAft>
              <a:buNone/>
            </a:pPr>
            <a:endParaRPr b="1">
              <a:solidFill>
                <a:schemeClr val="dk1"/>
              </a:solidFill>
            </a:endParaRPr>
          </a:p>
        </p:txBody>
      </p:sp>
      <p:pic>
        <p:nvPicPr>
          <p:cNvPr id="63" name="Shape 63" descr="Screen Shot 2017-10-17 at 15.34.48.png"/>
          <p:cNvPicPr preferRelativeResize="0"/>
          <p:nvPr/>
        </p:nvPicPr>
        <p:blipFill>
          <a:blip r:embed="rId3">
            <a:alphaModFix/>
          </a:blip>
          <a:stretch>
            <a:fillRect/>
          </a:stretch>
        </p:blipFill>
        <p:spPr>
          <a:xfrm>
            <a:off x="1430875" y="2925125"/>
            <a:ext cx="6436301" cy="18089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Choices Discussion</a:t>
            </a:r>
          </a:p>
        </p:txBody>
      </p:sp>
      <p:sp>
        <p:nvSpPr>
          <p:cNvPr id="192" name="Shape 192"/>
          <p:cNvSpPr txBox="1">
            <a:spLocks noGrp="1"/>
          </p:cNvSpPr>
          <p:nvPr>
            <p:ph type="body" idx="1"/>
          </p:nvPr>
        </p:nvSpPr>
        <p:spPr>
          <a:xfrm>
            <a:off x="348450" y="1174275"/>
            <a:ext cx="7688700" cy="3702600"/>
          </a:xfrm>
          <a:prstGeom prst="rect">
            <a:avLst/>
          </a:prstGeom>
        </p:spPr>
        <p:txBody>
          <a:bodyPr wrap="square" lIns="91425" tIns="91425" rIns="91425" bIns="91425" anchor="t" anchorCtr="0">
            <a:noAutofit/>
          </a:bodyPr>
          <a:lstStyle/>
          <a:p>
            <a:pPr marL="457200" lvl="0" indent="-330200" rtl="0">
              <a:spcBef>
                <a:spcPts val="0"/>
              </a:spcBef>
              <a:buClr>
                <a:srgbClr val="000000"/>
              </a:buClr>
              <a:buSzPct val="100000"/>
            </a:pPr>
            <a:r>
              <a:rPr lang="en" sz="1600" b="1">
                <a:solidFill>
                  <a:srgbClr val="000000"/>
                </a:solidFill>
              </a:rPr>
              <a:t>Mini-batch Streaming with RDD Vs. Continuous Streaming</a:t>
            </a:r>
          </a:p>
          <a:p>
            <a:pPr lvl="0">
              <a:spcBef>
                <a:spcPts val="0"/>
              </a:spcBef>
              <a:buNone/>
            </a:pPr>
            <a:r>
              <a:rPr lang="en" sz="1400">
                <a:solidFill>
                  <a:srgbClr val="000000"/>
                </a:solidFill>
              </a:rPr>
              <a:t>	Problems: </a:t>
            </a:r>
            <a:r>
              <a:rPr lang="en" sz="1400">
                <a:solidFill>
                  <a:schemeClr val="dk1"/>
                </a:solidFill>
              </a:rPr>
              <a:t>(discretized streaming)</a:t>
            </a:r>
          </a:p>
          <a:p>
            <a:pPr marL="914400" lvl="0" indent="457200">
              <a:spcBef>
                <a:spcPts val="0"/>
              </a:spcBef>
              <a:buNone/>
            </a:pPr>
            <a:r>
              <a:rPr lang="en" sz="1400">
                <a:solidFill>
                  <a:srgbClr val="000000"/>
                </a:solidFill>
              </a:rPr>
              <a:t>breaking operators→ rebuilding state from previous batches needed</a:t>
            </a:r>
          </a:p>
          <a:p>
            <a:pPr lvl="0" rtl="0">
              <a:spcBef>
                <a:spcPts val="0"/>
              </a:spcBef>
              <a:buNone/>
            </a:pPr>
            <a:r>
              <a:rPr lang="en" sz="1400">
                <a:solidFill>
                  <a:srgbClr val="000000"/>
                </a:solidFill>
              </a:rPr>
              <a:t>			add unnecessary low-latency requirements</a:t>
            </a:r>
          </a:p>
          <a:p>
            <a:pPr marL="457200" lvl="0" indent="-330200" rtl="0">
              <a:spcBef>
                <a:spcPts val="0"/>
              </a:spcBef>
              <a:buClr>
                <a:srgbClr val="000000"/>
              </a:buClr>
              <a:buSzPct val="100000"/>
            </a:pPr>
            <a:r>
              <a:rPr lang="en" sz="1600">
                <a:solidFill>
                  <a:srgbClr val="000000"/>
                </a:solidFill>
              </a:rPr>
              <a:t>Non-determinism Vs. Determinism</a:t>
            </a:r>
          </a:p>
          <a:p>
            <a:pPr marL="457200" lvl="0" indent="-330200" rtl="0">
              <a:spcBef>
                <a:spcPts val="0"/>
              </a:spcBef>
              <a:buClr>
                <a:srgbClr val="000000"/>
              </a:buClr>
              <a:buSzPct val="100000"/>
            </a:pPr>
            <a:r>
              <a:rPr lang="en" sz="1600">
                <a:solidFill>
                  <a:srgbClr val="000000"/>
                </a:solidFill>
              </a:rPr>
              <a:t>Out-of-order Event Ordering</a:t>
            </a:r>
          </a:p>
          <a:p>
            <a:pPr lvl="0" rtl="0">
              <a:spcBef>
                <a:spcPts val="0"/>
              </a:spcBef>
              <a:buNone/>
            </a:pPr>
            <a:r>
              <a:rPr lang="en" sz="1400">
                <a:solidFill>
                  <a:srgbClr val="000000"/>
                </a:solidFill>
              </a:rPr>
              <a:t>	</a:t>
            </a:r>
          </a:p>
          <a:p>
            <a:pPr lvl="0" rtl="0">
              <a:spcBef>
                <a:spcPts val="0"/>
              </a:spcBef>
              <a:buNone/>
            </a:pPr>
            <a:endParaRP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Choices Discussion</a:t>
            </a:r>
          </a:p>
          <a:p>
            <a:pPr lvl="0">
              <a:spcBef>
                <a:spcPts val="0"/>
              </a:spcBef>
              <a:buNone/>
            </a:pPr>
            <a:endParaRPr/>
          </a:p>
        </p:txBody>
      </p:sp>
      <p:sp>
        <p:nvSpPr>
          <p:cNvPr id="198" name="Shape 19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buClr>
                <a:schemeClr val="dk1"/>
              </a:buClr>
              <a:buSzPct val="100000"/>
            </a:pPr>
            <a:r>
              <a:rPr lang="en" sz="1600">
                <a:solidFill>
                  <a:schemeClr val="dk1"/>
                </a:solidFill>
              </a:rPr>
              <a:t>Mini-batch Streaming with RDD Vs. Continuous Streaming</a:t>
            </a:r>
          </a:p>
          <a:p>
            <a:pPr marL="457200" lvl="0" indent="-330200" rtl="0">
              <a:spcBef>
                <a:spcPts val="0"/>
              </a:spcBef>
              <a:buClr>
                <a:schemeClr val="dk1"/>
              </a:buClr>
              <a:buSzPct val="100000"/>
            </a:pPr>
            <a:r>
              <a:rPr lang="en" sz="1600" b="1">
                <a:solidFill>
                  <a:schemeClr val="dk1"/>
                </a:solidFill>
              </a:rPr>
              <a:t>Non-determinism Vs. Determinism</a:t>
            </a:r>
          </a:p>
          <a:p>
            <a:pPr lvl="0">
              <a:spcBef>
                <a:spcPts val="0"/>
              </a:spcBef>
              <a:buClr>
                <a:schemeClr val="dk1"/>
              </a:buClr>
              <a:buSzPct val="78571"/>
              <a:buFont typeface="Arial"/>
              <a:buNone/>
            </a:pPr>
            <a:r>
              <a:rPr lang="en" sz="1400">
                <a:solidFill>
                  <a:schemeClr val="dk1"/>
                </a:solidFill>
              </a:rPr>
              <a:t>	Problems with non-determinism: inconsistency</a:t>
            </a:r>
          </a:p>
          <a:p>
            <a:pPr lvl="0">
              <a:spcBef>
                <a:spcPts val="0"/>
              </a:spcBef>
              <a:buNone/>
            </a:pPr>
            <a:r>
              <a:rPr lang="en" sz="1400">
                <a:solidFill>
                  <a:schemeClr val="dk1"/>
                </a:solidFill>
              </a:rPr>
              <a:t>			expensive checkpointing needed to avoid inconsistency</a:t>
            </a:r>
          </a:p>
          <a:p>
            <a:pPr lvl="0">
              <a:spcBef>
                <a:spcPts val="0"/>
              </a:spcBef>
              <a:buNone/>
            </a:pPr>
            <a:endParaRPr sz="1400">
              <a:solidFill>
                <a:schemeClr val="dk1"/>
              </a:solidFill>
            </a:endParaRPr>
          </a:p>
          <a:p>
            <a:pPr marL="457200" lvl="0" indent="-330200" rtl="0">
              <a:spcBef>
                <a:spcPts val="0"/>
              </a:spcBef>
              <a:buClr>
                <a:schemeClr val="dk1"/>
              </a:buClr>
              <a:buSzPct val="100000"/>
            </a:pPr>
            <a:r>
              <a:rPr lang="en" sz="1600">
                <a:solidFill>
                  <a:schemeClr val="dk1"/>
                </a:solidFill>
              </a:rPr>
              <a:t>Out-of-order Event Ordering</a:t>
            </a:r>
          </a:p>
          <a:p>
            <a:pPr lvl="0">
              <a:spcBef>
                <a:spcPts val="0"/>
              </a:spcBef>
              <a:buClr>
                <a:schemeClr val="dk1"/>
              </a:buClr>
              <a:buSzPct val="78571"/>
              <a:buFont typeface="Arial"/>
              <a:buNone/>
            </a:pPr>
            <a:endParaRPr sz="1400">
              <a:solidFill>
                <a:schemeClr val="dk1"/>
              </a:solidFill>
            </a:endParaRPr>
          </a:p>
        </p:txBody>
      </p:sp>
      <p:pic>
        <p:nvPicPr>
          <p:cNvPr id="199" name="Shape 199" descr="Screen Shot 2017-10-17 at 3.11.02 PM.png"/>
          <p:cNvPicPr preferRelativeResize="0"/>
          <p:nvPr/>
        </p:nvPicPr>
        <p:blipFill rotWithShape="1">
          <a:blip r:embed="rId3">
            <a:alphaModFix/>
          </a:blip>
          <a:srcRect r="69432"/>
          <a:stretch/>
        </p:blipFill>
        <p:spPr>
          <a:xfrm>
            <a:off x="6332350" y="1209675"/>
            <a:ext cx="1807202" cy="3283001"/>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Choices Discussion</a:t>
            </a:r>
          </a:p>
        </p:txBody>
      </p:sp>
      <p:sp>
        <p:nvSpPr>
          <p:cNvPr id="205" name="Shape 20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buClr>
                <a:schemeClr val="dk1"/>
              </a:buClr>
              <a:buSzPct val="100000"/>
            </a:pPr>
            <a:r>
              <a:rPr lang="en" sz="1600" dirty="0">
                <a:solidFill>
                  <a:schemeClr val="dk1"/>
                </a:solidFill>
              </a:rPr>
              <a:t>Mini-batch Streaming with RDD Vs. Continuous Streaming</a:t>
            </a:r>
          </a:p>
          <a:p>
            <a:pPr marL="457200" lvl="0" indent="-330200" rtl="0">
              <a:spcBef>
                <a:spcPts val="0"/>
              </a:spcBef>
              <a:buClr>
                <a:schemeClr val="dk1"/>
              </a:buClr>
              <a:buSzPct val="100000"/>
            </a:pPr>
            <a:r>
              <a:rPr lang="en" sz="1600" dirty="0">
                <a:solidFill>
                  <a:schemeClr val="dk1"/>
                </a:solidFill>
              </a:rPr>
              <a:t>Non-determinism Vs. Determinism</a:t>
            </a:r>
          </a:p>
          <a:p>
            <a:pPr marL="457200" lvl="0" indent="-330200" rtl="0">
              <a:spcBef>
                <a:spcPts val="0"/>
              </a:spcBef>
              <a:buClr>
                <a:schemeClr val="dk1"/>
              </a:buClr>
              <a:buSzPct val="100000"/>
            </a:pPr>
            <a:r>
              <a:rPr lang="en" sz="1600" b="1" dirty="0">
                <a:solidFill>
                  <a:schemeClr val="dk1"/>
                </a:solidFill>
              </a:rPr>
              <a:t>Out-of-order Event Ordering</a:t>
            </a:r>
          </a:p>
          <a:p>
            <a:pPr lvl="0">
              <a:spcBef>
                <a:spcPts val="0"/>
              </a:spcBef>
              <a:buNone/>
            </a:pPr>
            <a:r>
              <a:rPr lang="en" sz="1600" dirty="0">
                <a:solidFill>
                  <a:schemeClr val="dk1"/>
                </a:solidFill>
              </a:rPr>
              <a:t>	</a:t>
            </a:r>
            <a:r>
              <a:rPr lang="en" sz="1400" dirty="0">
                <a:solidFill>
                  <a:schemeClr val="dk1"/>
                </a:solidFill>
              </a:rPr>
              <a:t>(Storm, </a:t>
            </a:r>
            <a:r>
              <a:rPr lang="en" sz="1400" dirty="0" err="1">
                <a:solidFill>
                  <a:schemeClr val="dk1"/>
                </a:solidFill>
              </a:rPr>
              <a:t>MillWheel</a:t>
            </a:r>
            <a:r>
              <a:rPr lang="en" sz="1400" dirty="0">
                <a:solidFill>
                  <a:schemeClr val="dk1"/>
                </a:solidFill>
              </a:rPr>
              <a:t>) Assign unordered ID to each event.</a:t>
            </a:r>
          </a:p>
          <a:p>
            <a:pPr marL="1828800" lvl="0" indent="0">
              <a:spcBef>
                <a:spcPts val="0"/>
              </a:spcBef>
              <a:buNone/>
            </a:pPr>
            <a:r>
              <a:rPr lang="en" sz="1400" dirty="0">
                <a:solidFill>
                  <a:schemeClr val="dk1"/>
                </a:solidFill>
              </a:rPr>
              <a:t>   Track progress by responding ACKs to IDs. → performance overhead</a:t>
            </a:r>
          </a:p>
          <a:p>
            <a:pPr lvl="0">
              <a:spcBef>
                <a:spcPts val="0"/>
              </a:spcBef>
              <a:buNone/>
            </a:pPr>
            <a:r>
              <a:rPr lang="en" sz="1400" dirty="0">
                <a:solidFill>
                  <a:schemeClr val="dk1"/>
                </a:solidFill>
              </a:rPr>
              <a:t>	(</a:t>
            </a:r>
            <a:r>
              <a:rPr lang="en" sz="1400" dirty="0" err="1">
                <a:solidFill>
                  <a:schemeClr val="dk1"/>
                </a:solidFill>
              </a:rPr>
              <a:t>StreamScope</a:t>
            </a:r>
            <a:r>
              <a:rPr lang="en" sz="1400" dirty="0">
                <a:solidFill>
                  <a:schemeClr val="dk1"/>
                </a:solidFill>
              </a:rPr>
              <a:t>) Use CTI events. </a:t>
            </a:r>
          </a:p>
          <a:p>
            <a:pPr lvl="0" rtl="0">
              <a:spcBef>
                <a:spcPts val="0"/>
              </a:spcBef>
              <a:buNone/>
            </a:pPr>
            <a:r>
              <a:rPr lang="en" sz="1400" dirty="0">
                <a:solidFill>
                  <a:schemeClr val="dk1"/>
                </a:solidFill>
              </a:rPr>
              <a:t>		</a:t>
            </a:r>
            <a:r>
              <a:rPr lang="en-US" sz="1400" dirty="0" smtClean="0">
                <a:solidFill>
                  <a:schemeClr val="dk1"/>
                </a:solidFill>
              </a:rPr>
              <a:t>    </a:t>
            </a:r>
            <a:r>
              <a:rPr lang="en" sz="1400" dirty="0" smtClean="0">
                <a:solidFill>
                  <a:schemeClr val="dk1"/>
                </a:solidFill>
              </a:rPr>
              <a:t>Assign </a:t>
            </a:r>
            <a:r>
              <a:rPr lang="en" sz="1400" dirty="0">
                <a:solidFill>
                  <a:schemeClr val="dk1"/>
                </a:solidFill>
              </a:rPr>
              <a:t>sequence numbers. (Avoid using ACKs)</a:t>
            </a:r>
          </a:p>
          <a:p>
            <a:pPr lvl="0" rtl="0">
              <a:spcBef>
                <a:spcPts val="0"/>
              </a:spcBef>
              <a:buNone/>
            </a:pPr>
            <a:endParaRPr sz="1400" dirty="0">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29750"/>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Production Experience</a:t>
            </a:r>
          </a:p>
        </p:txBody>
      </p:sp>
      <p:sp>
        <p:nvSpPr>
          <p:cNvPr id="211" name="Shape 211"/>
          <p:cNvSpPr txBox="1">
            <a:spLocks noGrp="1"/>
          </p:cNvSpPr>
          <p:nvPr>
            <p:ph type="body" idx="1"/>
          </p:nvPr>
        </p:nvSpPr>
        <p:spPr>
          <a:xfrm>
            <a:off x="311700" y="431502"/>
            <a:ext cx="8520600" cy="3416400"/>
          </a:xfrm>
          <a:prstGeom prst="rect">
            <a:avLst/>
          </a:prstGeom>
        </p:spPr>
        <p:txBody>
          <a:bodyPr wrap="square" lIns="91425" tIns="91425" rIns="91425" bIns="91425" anchor="t" anchorCtr="0">
            <a:noAutofit/>
          </a:bodyPr>
          <a:lstStyle/>
          <a:p>
            <a:pPr marL="457200" lvl="0" indent="-330200" rtl="0">
              <a:spcBef>
                <a:spcPts val="0"/>
              </a:spcBef>
              <a:buClr>
                <a:schemeClr val="dk1"/>
              </a:buClr>
              <a:buSzPct val="100000"/>
            </a:pPr>
            <a:r>
              <a:rPr lang="en" sz="1600" b="1" dirty="0">
                <a:solidFill>
                  <a:schemeClr val="dk1"/>
                </a:solidFill>
              </a:rPr>
              <a:t>Achieve streaming from batch systems</a:t>
            </a:r>
          </a:p>
          <a:p>
            <a:pPr marL="914400" lvl="1" indent="-228600" rtl="0">
              <a:spcBef>
                <a:spcPts val="0"/>
              </a:spcBef>
              <a:buClr>
                <a:schemeClr val="dk1"/>
              </a:buClr>
            </a:pPr>
            <a:r>
              <a:rPr lang="en" dirty="0">
                <a:solidFill>
                  <a:schemeClr val="dk1"/>
                </a:solidFill>
              </a:rPr>
              <a:t>Developed from batch systems while maintaining low latency</a:t>
            </a:r>
          </a:p>
          <a:p>
            <a:pPr marL="457200" lvl="0" indent="-330200" rtl="0">
              <a:spcBef>
                <a:spcPts val="0"/>
              </a:spcBef>
              <a:buClr>
                <a:schemeClr val="dk1"/>
              </a:buClr>
              <a:buSzPct val="100000"/>
            </a:pPr>
            <a:r>
              <a:rPr lang="en" sz="1600" b="1" dirty="0">
                <a:solidFill>
                  <a:schemeClr val="dk1"/>
                </a:solidFill>
              </a:rPr>
              <a:t>Scaling and robustness to fluctuation</a:t>
            </a:r>
          </a:p>
          <a:p>
            <a:pPr marL="914400" lvl="1" indent="-228600" rtl="0">
              <a:spcBef>
                <a:spcPts val="0"/>
              </a:spcBef>
              <a:buClr>
                <a:schemeClr val="dk1"/>
              </a:buClr>
            </a:pPr>
            <a:r>
              <a:rPr lang="en" i="1" dirty="0">
                <a:solidFill>
                  <a:schemeClr val="dk1"/>
                </a:solidFill>
              </a:rPr>
              <a:t>scaling</a:t>
            </a:r>
            <a:r>
              <a:rPr lang="en" dirty="0">
                <a:solidFill>
                  <a:schemeClr val="dk1"/>
                </a:solidFill>
              </a:rPr>
              <a:t> achieved by new configurations with increased degrees of parallelism</a:t>
            </a:r>
          </a:p>
          <a:p>
            <a:pPr marL="914400" lvl="1" indent="-228600" rtl="0">
              <a:spcBef>
                <a:spcPts val="0"/>
              </a:spcBef>
              <a:buClr>
                <a:schemeClr val="dk1"/>
              </a:buClr>
            </a:pPr>
            <a:r>
              <a:rPr lang="en" sz="1600" b="1" i="1" dirty="0">
                <a:solidFill>
                  <a:schemeClr val="dk1"/>
                </a:solidFill>
              </a:rPr>
              <a:t> </a:t>
            </a:r>
            <a:r>
              <a:rPr lang="en" i="1" dirty="0">
                <a:solidFill>
                  <a:schemeClr val="dk1"/>
                </a:solidFill>
              </a:rPr>
              <a:t>robustness to fluctuation </a:t>
            </a:r>
            <a:r>
              <a:rPr lang="en" dirty="0">
                <a:solidFill>
                  <a:schemeClr val="dk1"/>
                </a:solidFill>
              </a:rPr>
              <a:t>achieved by decoupling vertices in </a:t>
            </a:r>
            <a:r>
              <a:rPr lang="en" dirty="0" err="1">
                <a:solidFill>
                  <a:schemeClr val="dk1"/>
                </a:solidFill>
              </a:rPr>
              <a:t>rStream</a:t>
            </a:r>
            <a:r>
              <a:rPr lang="en" dirty="0">
                <a:solidFill>
                  <a:schemeClr val="dk1"/>
                </a:solidFill>
              </a:rPr>
              <a:t>. Input events queuing on vertex failure.</a:t>
            </a:r>
          </a:p>
          <a:p>
            <a:pPr marL="457200" lvl="0" indent="-330200" rtl="0">
              <a:spcBef>
                <a:spcPts val="0"/>
              </a:spcBef>
              <a:buClr>
                <a:schemeClr val="dk1"/>
              </a:buClr>
              <a:buSzPct val="100000"/>
            </a:pPr>
            <a:r>
              <a:rPr lang="en" sz="1600" b="1" dirty="0">
                <a:solidFill>
                  <a:schemeClr val="dk1"/>
                </a:solidFill>
              </a:rPr>
              <a:t>Distributed Streaming</a:t>
            </a:r>
          </a:p>
          <a:p>
            <a:pPr marL="914400" lvl="1" indent="-228600" rtl="0">
              <a:spcBef>
                <a:spcPts val="0"/>
              </a:spcBef>
              <a:buClr>
                <a:schemeClr val="dk1"/>
              </a:buClr>
            </a:pPr>
            <a:r>
              <a:rPr lang="en" i="1" dirty="0" err="1">
                <a:solidFill>
                  <a:schemeClr val="dk1"/>
                </a:solidFill>
              </a:rPr>
              <a:t>rStream</a:t>
            </a:r>
            <a:r>
              <a:rPr lang="en" dirty="0">
                <a:solidFill>
                  <a:schemeClr val="dk1"/>
                </a:solidFill>
              </a:rPr>
              <a:t> pass off-line datasets to on-line streams</a:t>
            </a:r>
          </a:p>
          <a:p>
            <a:pPr marL="914400" lvl="1" indent="-228600" rtl="0">
              <a:spcBef>
                <a:spcPts val="0"/>
              </a:spcBef>
              <a:buClr>
                <a:schemeClr val="dk1"/>
              </a:buClr>
            </a:pPr>
            <a:r>
              <a:rPr lang="en" i="1" dirty="0">
                <a:solidFill>
                  <a:schemeClr val="dk1"/>
                </a:solidFill>
              </a:rPr>
              <a:t>Job manager</a:t>
            </a:r>
            <a:r>
              <a:rPr lang="en" dirty="0">
                <a:solidFill>
                  <a:schemeClr val="dk1"/>
                </a:solidFill>
              </a:rPr>
              <a:t> provides off-line mode for debugging</a:t>
            </a:r>
          </a:p>
          <a:p>
            <a:pPr marL="457200" lvl="0" indent="-330200" rtl="0">
              <a:spcBef>
                <a:spcPts val="0"/>
              </a:spcBef>
              <a:buClr>
                <a:schemeClr val="dk1"/>
              </a:buClr>
              <a:buSzPct val="100000"/>
            </a:pPr>
            <a:r>
              <a:rPr lang="en" sz="1600" b="1" dirty="0">
                <a:solidFill>
                  <a:schemeClr val="dk1"/>
                </a:solidFill>
              </a:rPr>
              <a:t>Supporting time travel to the past</a:t>
            </a:r>
          </a:p>
          <a:p>
            <a:pPr marL="914400" lvl="1" indent="-228600" rtl="0">
              <a:spcBef>
                <a:spcPts val="0"/>
              </a:spcBef>
              <a:buClr>
                <a:schemeClr val="dk1"/>
              </a:buClr>
            </a:pPr>
            <a:r>
              <a:rPr lang="en" dirty="0">
                <a:solidFill>
                  <a:schemeClr val="dk1"/>
                </a:solidFill>
              </a:rPr>
              <a:t>Maintains all past checkpoints in a global storage</a:t>
            </a:r>
          </a:p>
          <a:p>
            <a:pPr lvl="0" rtl="0">
              <a:spcBef>
                <a:spcPts val="0"/>
              </a:spcBef>
              <a:buNone/>
            </a:pPr>
            <a:endParaRPr sz="1600" b="1" dirty="0">
              <a:solidFill>
                <a:schemeClr val="dk1"/>
              </a:solidFill>
            </a:endParaRPr>
          </a:p>
          <a:p>
            <a:pPr lvl="0" rtl="0">
              <a:spcBef>
                <a:spcPts val="0"/>
              </a:spcBef>
              <a:buNone/>
            </a:pPr>
            <a:endParaRPr sz="1600" dirty="0">
              <a:solidFill>
                <a:schemeClr val="dk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Production Experience</a:t>
            </a:r>
          </a:p>
        </p:txBody>
      </p:sp>
      <p:sp>
        <p:nvSpPr>
          <p:cNvPr id="217" name="Shape 217"/>
          <p:cNvSpPr txBox="1">
            <a:spLocks noGrp="1"/>
          </p:cNvSpPr>
          <p:nvPr>
            <p:ph type="body" idx="1"/>
          </p:nvPr>
        </p:nvSpPr>
        <p:spPr>
          <a:xfrm>
            <a:off x="311700" y="1152475"/>
            <a:ext cx="8684700" cy="3416400"/>
          </a:xfrm>
          <a:prstGeom prst="rect">
            <a:avLst/>
          </a:prstGeom>
        </p:spPr>
        <p:txBody>
          <a:bodyPr wrap="square" lIns="91425" tIns="91425" rIns="91425" bIns="91425" anchor="t" anchorCtr="0">
            <a:noAutofit/>
          </a:bodyPr>
          <a:lstStyle/>
          <a:p>
            <a:pPr marL="457200" lvl="0" indent="-330200" rtl="0">
              <a:spcBef>
                <a:spcPts val="0"/>
              </a:spcBef>
              <a:buClr>
                <a:schemeClr val="dk1"/>
              </a:buClr>
              <a:buSzPct val="100000"/>
            </a:pPr>
            <a:r>
              <a:rPr lang="en" sz="1600" b="1">
                <a:solidFill>
                  <a:schemeClr val="dk1"/>
                </a:solidFill>
              </a:rPr>
              <a:t>Stragglers handling</a:t>
            </a:r>
          </a:p>
          <a:p>
            <a:pPr marL="914400" lvl="1" indent="-330200" rtl="0">
              <a:spcBef>
                <a:spcPts val="0"/>
              </a:spcBef>
              <a:buClr>
                <a:schemeClr val="dk1"/>
              </a:buClr>
              <a:buSzPct val="100000"/>
            </a:pPr>
            <a:r>
              <a:rPr lang="en" sz="1600">
                <a:solidFill>
                  <a:schemeClr val="dk1"/>
                </a:solidFill>
              </a:rPr>
              <a:t>Examine </a:t>
            </a:r>
            <a:r>
              <a:rPr lang="en" sz="1600" i="1">
                <a:solidFill>
                  <a:schemeClr val="dk1"/>
                </a:solidFill>
              </a:rPr>
              <a:t>machine health</a:t>
            </a:r>
            <a:r>
              <a:rPr lang="en" sz="1600">
                <a:solidFill>
                  <a:schemeClr val="dk1"/>
                </a:solidFill>
              </a:rPr>
              <a:t> and only use healthy ones for running.</a:t>
            </a:r>
          </a:p>
          <a:p>
            <a:pPr marL="914400" lvl="1" indent="-330200" rtl="0">
              <a:spcBef>
                <a:spcPts val="0"/>
              </a:spcBef>
              <a:buClr>
                <a:schemeClr val="dk1"/>
              </a:buClr>
              <a:buSzPct val="100000"/>
            </a:pPr>
            <a:r>
              <a:rPr lang="en" sz="1600">
                <a:solidFill>
                  <a:schemeClr val="dk1"/>
                </a:solidFill>
              </a:rPr>
              <a:t>Tracking resulting CTI events for each vertex. Assign </a:t>
            </a:r>
            <a:r>
              <a:rPr lang="en" sz="1600" i="1">
                <a:solidFill>
                  <a:schemeClr val="dk1"/>
                </a:solidFill>
              </a:rPr>
              <a:t>duplicate execution</a:t>
            </a:r>
            <a:r>
              <a:rPr lang="en" sz="1600">
                <a:solidFill>
                  <a:schemeClr val="dk1"/>
                </a:solidFill>
              </a:rPr>
              <a:t>.</a:t>
            </a:r>
          </a:p>
          <a:p>
            <a:pPr marL="914400" lvl="1" indent="-330200" rtl="0">
              <a:spcBef>
                <a:spcPts val="0"/>
              </a:spcBef>
              <a:buClr>
                <a:schemeClr val="dk1"/>
              </a:buClr>
              <a:buSzPct val="100000"/>
            </a:pPr>
            <a:r>
              <a:rPr lang="en" sz="1600" i="1">
                <a:solidFill>
                  <a:schemeClr val="dk1"/>
                </a:solidFill>
              </a:rPr>
              <a:t>Alert mechanism</a:t>
            </a:r>
            <a:r>
              <a:rPr lang="en" sz="1600">
                <a:solidFill>
                  <a:schemeClr val="dk1"/>
                </a:solidFill>
              </a:rPr>
              <a:t> is introduced. And it also</a:t>
            </a:r>
            <a:r>
              <a:rPr lang="en" sz="1600" i="1">
                <a:solidFill>
                  <a:schemeClr val="dk1"/>
                </a:solidFill>
              </a:rPr>
              <a:t> filters out</a:t>
            </a:r>
            <a:r>
              <a:rPr lang="en" sz="1600">
                <a:solidFill>
                  <a:schemeClr val="dk1"/>
                </a:solidFill>
              </a:rPr>
              <a:t> events consuming too much time</a:t>
            </a:r>
          </a:p>
          <a:p>
            <a:pPr lvl="0" rtl="0">
              <a:spcBef>
                <a:spcPts val="0"/>
              </a:spcBef>
              <a:buNone/>
            </a:pPr>
            <a:endParaRPr sz="1600" b="1">
              <a:solidFill>
                <a:schemeClr val="dk1"/>
              </a:solidFill>
            </a:endParaRPr>
          </a:p>
          <a:p>
            <a:pPr marL="457200" lvl="0" indent="-330200" rtl="0">
              <a:spcBef>
                <a:spcPts val="0"/>
              </a:spcBef>
              <a:buClr>
                <a:schemeClr val="dk1"/>
              </a:buClr>
              <a:buSzPct val="100000"/>
            </a:pPr>
            <a:r>
              <a:rPr lang="en" sz="1600" b="1">
                <a:solidFill>
                  <a:schemeClr val="dk1"/>
                </a:solidFill>
              </a:rPr>
              <a:t>Continuous Operation</a:t>
            </a:r>
          </a:p>
          <a:p>
            <a:pPr marL="914400" lvl="1" indent="-330200" rtl="0">
              <a:spcBef>
                <a:spcPts val="0"/>
              </a:spcBef>
              <a:buClr>
                <a:schemeClr val="dk1"/>
              </a:buClr>
              <a:buSzPct val="100000"/>
            </a:pPr>
            <a:r>
              <a:rPr lang="en" sz="1600">
                <a:solidFill>
                  <a:schemeClr val="dk1"/>
                </a:solidFill>
              </a:rPr>
              <a:t>Similar approach with stragglers handling(schedule duplicate execution)</a:t>
            </a:r>
          </a:p>
          <a:p>
            <a:pPr lvl="0" rtl="0">
              <a:spcBef>
                <a:spcPts val="0"/>
              </a:spcBef>
              <a:buNone/>
            </a:pPr>
            <a:endParaRPr sz="1600" b="1">
              <a:solidFill>
                <a:schemeClr val="dk1"/>
              </a:solidFill>
            </a:endParaRPr>
          </a:p>
          <a:p>
            <a:pPr lvl="0" rtl="0">
              <a:spcBef>
                <a:spcPts val="0"/>
              </a:spcBef>
              <a:buNone/>
            </a:pPr>
            <a:endParaRPr sz="1600">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Failure Recovery Strategies</a:t>
            </a:r>
          </a:p>
        </p:txBody>
      </p:sp>
      <p:sp>
        <p:nvSpPr>
          <p:cNvPr id="223" name="Shape 22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buClr>
                <a:schemeClr val="dk1"/>
              </a:buClr>
              <a:buSzPct val="100000"/>
            </a:pPr>
            <a:r>
              <a:rPr lang="en" sz="1600">
                <a:solidFill>
                  <a:schemeClr val="dk1"/>
                </a:solidFill>
              </a:rPr>
              <a:t>Replication:</a:t>
            </a:r>
          </a:p>
          <a:p>
            <a:pPr lvl="0" rtl="0">
              <a:spcBef>
                <a:spcPts val="0"/>
              </a:spcBef>
              <a:buNone/>
            </a:pPr>
            <a:r>
              <a:rPr lang="en" sz="1600">
                <a:solidFill>
                  <a:schemeClr val="dk1"/>
                </a:solidFill>
              </a:rPr>
              <a:t>	</a:t>
            </a:r>
            <a:r>
              <a:rPr lang="en" sz="1400">
                <a:solidFill>
                  <a:schemeClr val="dk1"/>
                </a:solidFill>
              </a:rPr>
              <a:t>No influence on latency. But expensive. </a:t>
            </a:r>
            <a:r>
              <a:rPr lang="en" sz="1400" u="sng">
                <a:solidFill>
                  <a:schemeClr val="dk1"/>
                </a:solidFill>
              </a:rPr>
              <a:t>Used in dealing with stragglers and enable migration.</a:t>
            </a:r>
          </a:p>
          <a:p>
            <a:pPr marL="457200" lvl="0" indent="-330200" rtl="0">
              <a:spcBef>
                <a:spcPts val="0"/>
              </a:spcBef>
              <a:buClr>
                <a:schemeClr val="dk1"/>
              </a:buClr>
              <a:buSzPct val="100000"/>
            </a:pPr>
            <a:r>
              <a:rPr lang="en" sz="1600">
                <a:solidFill>
                  <a:schemeClr val="dk1"/>
                </a:solidFill>
              </a:rPr>
              <a:t>Checkpointing:</a:t>
            </a:r>
          </a:p>
          <a:p>
            <a:pPr lvl="0" rtl="0">
              <a:spcBef>
                <a:spcPts val="0"/>
              </a:spcBef>
              <a:buClr>
                <a:schemeClr val="dk1"/>
              </a:buClr>
              <a:buSzPct val="78571"/>
              <a:buFont typeface="Arial"/>
              <a:buNone/>
            </a:pPr>
            <a:r>
              <a:rPr lang="en" sz="1400">
                <a:solidFill>
                  <a:schemeClr val="dk1"/>
                </a:solidFill>
              </a:rPr>
              <a:t>	Small latency introduced. But introduce checkpointing cost. </a:t>
            </a:r>
            <a:r>
              <a:rPr lang="en" sz="1400" u="sng">
                <a:solidFill>
                  <a:schemeClr val="dk1"/>
                </a:solidFill>
              </a:rPr>
              <a:t>(75%) vertices used for fast-recovery</a:t>
            </a:r>
          </a:p>
          <a:p>
            <a:pPr marL="457200" lvl="0" indent="-330200" rtl="0">
              <a:spcBef>
                <a:spcPts val="0"/>
              </a:spcBef>
              <a:buClr>
                <a:schemeClr val="dk1"/>
              </a:buClr>
              <a:buSzPct val="100000"/>
            </a:pPr>
            <a:r>
              <a:rPr lang="en" sz="1600">
                <a:solidFill>
                  <a:schemeClr val="dk1"/>
                </a:solidFill>
              </a:rPr>
              <a:t>Replaying input event:</a:t>
            </a:r>
          </a:p>
          <a:p>
            <a:pPr lvl="0" rtl="0">
              <a:spcBef>
                <a:spcPts val="0"/>
              </a:spcBef>
              <a:buNone/>
            </a:pPr>
            <a:r>
              <a:rPr lang="en" sz="1600">
                <a:solidFill>
                  <a:schemeClr val="dk1"/>
                </a:solidFill>
              </a:rPr>
              <a:t>	</a:t>
            </a:r>
            <a:r>
              <a:rPr lang="en" sz="1400">
                <a:solidFill>
                  <a:schemeClr val="dk1"/>
                </a:solidFill>
              </a:rPr>
              <a:t>Comparable to checkpointing. </a:t>
            </a:r>
            <a:r>
              <a:rPr lang="en" sz="1400" u="sng">
                <a:solidFill>
                  <a:schemeClr val="dk1"/>
                </a:solidFill>
              </a:rPr>
              <a:t>(25%) vertices used to avoid high latency.</a:t>
            </a:r>
          </a:p>
          <a:p>
            <a:pPr lvl="0" rtl="0">
              <a:spcBef>
                <a:spcPts val="0"/>
              </a:spcBef>
              <a:buNone/>
            </a:pPr>
            <a:r>
              <a:rPr lang="en" sz="1600">
                <a:solidFill>
                  <a:schemeClr val="dk1"/>
                </a:solidFill>
              </a:rPr>
              <a:t>	</a:t>
            </a:r>
          </a:p>
          <a:p>
            <a:pPr lvl="0" rtl="0">
              <a:spcBef>
                <a:spcPts val="0"/>
              </a:spcBef>
              <a:buClr>
                <a:schemeClr val="dk1"/>
              </a:buClr>
              <a:buSzPct val="78571"/>
              <a:buFont typeface="Arial"/>
              <a:buNone/>
            </a:pPr>
            <a:endParaRPr sz="1400">
              <a:solidFill>
                <a:schemeClr val="dk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Performance and Failures</a:t>
            </a:r>
          </a:p>
        </p:txBody>
      </p:sp>
      <p:sp>
        <p:nvSpPr>
          <p:cNvPr id="229" name="Shape 229"/>
          <p:cNvSpPr txBox="1">
            <a:spLocks noGrp="1"/>
          </p:cNvSpPr>
          <p:nvPr>
            <p:ph type="body" idx="1"/>
          </p:nvPr>
        </p:nvSpPr>
        <p:spPr>
          <a:xfrm>
            <a:off x="4794125" y="1152475"/>
            <a:ext cx="4038300" cy="3416400"/>
          </a:xfrm>
          <a:prstGeom prst="rect">
            <a:avLst/>
          </a:prstGeom>
        </p:spPr>
        <p:txBody>
          <a:bodyPr wrap="square" lIns="91425" tIns="91425" rIns="91425" bIns="91425" anchor="t" anchorCtr="0">
            <a:noAutofit/>
          </a:bodyPr>
          <a:lstStyle/>
          <a:p>
            <a:pPr lvl="0">
              <a:spcBef>
                <a:spcPts val="0"/>
              </a:spcBef>
              <a:buNone/>
            </a:pPr>
            <a:r>
              <a:rPr lang="en" sz="1400">
                <a:solidFill>
                  <a:srgbClr val="000000"/>
                </a:solidFill>
              </a:rPr>
              <a:t>A: # of failures small, but takes long time for recovery→ influence latency</a:t>
            </a:r>
          </a:p>
          <a:p>
            <a:pPr lvl="0">
              <a:spcBef>
                <a:spcPts val="0"/>
              </a:spcBef>
              <a:buNone/>
            </a:pPr>
            <a:r>
              <a:rPr lang="en" sz="1400">
                <a:solidFill>
                  <a:srgbClr val="000000"/>
                </a:solidFill>
              </a:rPr>
              <a:t>B: failures occurred mainly in vertex with small state. No big latency effects.</a:t>
            </a:r>
          </a:p>
          <a:p>
            <a:pPr lvl="0">
              <a:spcBef>
                <a:spcPts val="0"/>
              </a:spcBef>
              <a:buNone/>
            </a:pPr>
            <a:r>
              <a:rPr lang="en" sz="1400">
                <a:solidFill>
                  <a:srgbClr val="000000"/>
                </a:solidFill>
              </a:rPr>
              <a:t>C: large number of machines reboot → unplanned mis-config → significant latency spike.</a:t>
            </a:r>
          </a:p>
          <a:p>
            <a:pPr lvl="0">
              <a:spcBef>
                <a:spcPts val="0"/>
              </a:spcBef>
              <a:buNone/>
            </a:pPr>
            <a:r>
              <a:rPr lang="en" sz="1400">
                <a:solidFill>
                  <a:srgbClr val="000000"/>
                </a:solidFill>
              </a:rPr>
              <a:t>D: planned machine rebooting. successful migration.</a:t>
            </a:r>
          </a:p>
          <a:p>
            <a:pPr lvl="0">
              <a:spcBef>
                <a:spcPts val="0"/>
              </a:spcBef>
              <a:buNone/>
            </a:pPr>
            <a:r>
              <a:rPr lang="en" sz="1400">
                <a:solidFill>
                  <a:srgbClr val="000000"/>
                </a:solidFill>
              </a:rPr>
              <a:t>Dominant latency factor: Windows aggregations</a:t>
            </a:r>
          </a:p>
        </p:txBody>
      </p:sp>
      <p:pic>
        <p:nvPicPr>
          <p:cNvPr id="230" name="Shape 230" descr="屏幕快照 2017-10-17 上午1.03.21.png"/>
          <p:cNvPicPr preferRelativeResize="0"/>
          <p:nvPr/>
        </p:nvPicPr>
        <p:blipFill>
          <a:blip r:embed="rId3">
            <a:alphaModFix/>
          </a:blip>
          <a:stretch>
            <a:fillRect/>
          </a:stretch>
        </p:blipFill>
        <p:spPr>
          <a:xfrm>
            <a:off x="311698" y="1152475"/>
            <a:ext cx="4220600" cy="37156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Performance: Variations</a:t>
            </a:r>
          </a:p>
        </p:txBody>
      </p:sp>
      <p:sp>
        <p:nvSpPr>
          <p:cNvPr id="236" name="Shape 236"/>
          <p:cNvSpPr txBox="1">
            <a:spLocks noGrp="1"/>
          </p:cNvSpPr>
          <p:nvPr>
            <p:ph type="body" idx="1"/>
          </p:nvPr>
        </p:nvSpPr>
        <p:spPr>
          <a:xfrm>
            <a:off x="4862075" y="1152475"/>
            <a:ext cx="3970200" cy="3416400"/>
          </a:xfrm>
          <a:prstGeom prst="rect">
            <a:avLst/>
          </a:prstGeom>
        </p:spPr>
        <p:txBody>
          <a:bodyPr wrap="square" lIns="91425" tIns="91425" rIns="91425" bIns="91425" anchor="t" anchorCtr="0">
            <a:noAutofit/>
          </a:bodyPr>
          <a:lstStyle/>
          <a:p>
            <a:pPr lvl="0">
              <a:spcBef>
                <a:spcPts val="0"/>
              </a:spcBef>
              <a:buNone/>
            </a:pPr>
            <a:r>
              <a:rPr lang="en"/>
              <a:t>W: extracting input events from raw logs</a:t>
            </a:r>
          </a:p>
          <a:p>
            <a:pPr lvl="0">
              <a:spcBef>
                <a:spcPts val="0"/>
              </a:spcBef>
              <a:buNone/>
            </a:pPr>
            <a:r>
              <a:rPr lang="en"/>
              <a:t>X: window aggregations</a:t>
            </a:r>
          </a:p>
          <a:p>
            <a:pPr lvl="0">
              <a:spcBef>
                <a:spcPts val="0"/>
              </a:spcBef>
              <a:buNone/>
            </a:pPr>
            <a:r>
              <a:rPr lang="en"/>
              <a:t>Y: downstream stage</a:t>
            </a:r>
          </a:p>
          <a:p>
            <a:pPr lvl="0">
              <a:spcBef>
                <a:spcPts val="0"/>
              </a:spcBef>
              <a:buNone/>
            </a:pPr>
            <a:r>
              <a:rPr lang="en"/>
              <a:t>Z: final computation stage</a:t>
            </a:r>
          </a:p>
        </p:txBody>
      </p:sp>
      <p:pic>
        <p:nvPicPr>
          <p:cNvPr id="237" name="Shape 237" descr="屏幕快照 2017-10-17 上午1.20.18.png"/>
          <p:cNvPicPr preferRelativeResize="0"/>
          <p:nvPr/>
        </p:nvPicPr>
        <p:blipFill>
          <a:blip r:embed="rId3">
            <a:alphaModFix/>
          </a:blip>
          <a:stretch>
            <a:fillRect/>
          </a:stretch>
        </p:blipFill>
        <p:spPr>
          <a:xfrm>
            <a:off x="228600" y="1494075"/>
            <a:ext cx="4462300" cy="23684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Performance: Concurrent Channels</a:t>
            </a:r>
          </a:p>
        </p:txBody>
      </p:sp>
      <p:sp>
        <p:nvSpPr>
          <p:cNvPr id="243" name="Shape 243"/>
          <p:cNvSpPr txBox="1">
            <a:spLocks noGrp="1"/>
          </p:cNvSpPr>
          <p:nvPr>
            <p:ph type="body" idx="1"/>
          </p:nvPr>
        </p:nvSpPr>
        <p:spPr>
          <a:xfrm>
            <a:off x="4975650" y="1313000"/>
            <a:ext cx="4009200" cy="3103500"/>
          </a:xfrm>
          <a:prstGeom prst="rect">
            <a:avLst/>
          </a:prstGeom>
        </p:spPr>
        <p:txBody>
          <a:bodyPr wrap="square" lIns="91425" tIns="91425" rIns="91425" bIns="91425" anchor="t" anchorCtr="0">
            <a:noAutofit/>
          </a:bodyPr>
          <a:lstStyle/>
          <a:p>
            <a:pPr lvl="0">
              <a:spcBef>
                <a:spcPts val="0"/>
              </a:spcBef>
              <a:buNone/>
            </a:pPr>
            <a:r>
              <a:rPr lang="en" sz="1400">
                <a:solidFill>
                  <a:srgbClr val="000000"/>
                </a:solidFill>
              </a:rPr>
              <a:t>Concurrent Vs. Synchronized</a:t>
            </a:r>
          </a:p>
          <a:p>
            <a:pPr lvl="0">
              <a:spcBef>
                <a:spcPts val="0"/>
              </a:spcBef>
              <a:buNone/>
            </a:pPr>
            <a:endParaRPr sz="1400">
              <a:solidFill>
                <a:srgbClr val="000000"/>
              </a:solidFill>
            </a:endParaRPr>
          </a:p>
          <a:p>
            <a:pPr lvl="0">
              <a:spcBef>
                <a:spcPts val="0"/>
              </a:spcBef>
              <a:buNone/>
            </a:pPr>
            <a:r>
              <a:rPr lang="en" sz="1400" b="1">
                <a:solidFill>
                  <a:srgbClr val="000000"/>
                </a:solidFill>
              </a:rPr>
              <a:t>Advantage of concurrent design:</a:t>
            </a:r>
          </a:p>
          <a:p>
            <a:pPr lvl="0">
              <a:spcBef>
                <a:spcPts val="0"/>
              </a:spcBef>
              <a:buNone/>
            </a:pPr>
            <a:r>
              <a:rPr lang="en" sz="1400">
                <a:solidFill>
                  <a:srgbClr val="000000"/>
                </a:solidFill>
              </a:rPr>
              <a:t>Speed varies with concurrent channels at different time. Concurrent design allows individual downstream vertices to advance at different speed.</a:t>
            </a:r>
          </a:p>
          <a:p>
            <a:pPr lvl="0">
              <a:spcBef>
                <a:spcPts val="0"/>
              </a:spcBef>
              <a:buClr>
                <a:schemeClr val="dk1"/>
              </a:buClr>
              <a:buSzPct val="78571"/>
              <a:buFont typeface="Arial"/>
              <a:buNone/>
            </a:pPr>
            <a:endParaRPr sz="1400">
              <a:solidFill>
                <a:srgbClr val="000000"/>
              </a:solidFill>
            </a:endParaRPr>
          </a:p>
        </p:txBody>
      </p:sp>
      <p:pic>
        <p:nvPicPr>
          <p:cNvPr id="244" name="Shape 244" descr="屏幕快照 2017-10-17 上午1.21.24.png"/>
          <p:cNvPicPr preferRelativeResize="0"/>
          <p:nvPr/>
        </p:nvPicPr>
        <p:blipFill>
          <a:blip r:embed="rId3">
            <a:alphaModFix/>
          </a:blip>
          <a:stretch>
            <a:fillRect/>
          </a:stretch>
        </p:blipFill>
        <p:spPr>
          <a:xfrm>
            <a:off x="373975" y="1281025"/>
            <a:ext cx="4290600" cy="2995470"/>
          </a:xfrm>
          <a:prstGeom prst="rect">
            <a:avLst/>
          </a:prstGeom>
          <a:noFill/>
          <a:ln>
            <a:noFill/>
          </a:ln>
        </p:spPr>
      </p:pic>
      <p:sp>
        <p:nvSpPr>
          <p:cNvPr id="245" name="Shape 245"/>
          <p:cNvSpPr/>
          <p:nvPr/>
        </p:nvSpPr>
        <p:spPr>
          <a:xfrm>
            <a:off x="4832950" y="2164150"/>
            <a:ext cx="3888300" cy="1756500"/>
          </a:xfrm>
          <a:prstGeom prst="roundRect">
            <a:avLst>
              <a:gd name="adj" fmla="val 16667"/>
            </a:avLst>
          </a:prstGeom>
          <a:noFill/>
          <a:ln w="19050" cap="flat" cmpd="sng">
            <a:solidFill>
              <a:srgbClr val="3D85C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Performance: Stragglers</a:t>
            </a:r>
          </a:p>
        </p:txBody>
      </p:sp>
      <p:sp>
        <p:nvSpPr>
          <p:cNvPr id="251" name="Shape 251"/>
          <p:cNvSpPr txBox="1">
            <a:spLocks noGrp="1"/>
          </p:cNvSpPr>
          <p:nvPr>
            <p:ph type="body" idx="1"/>
          </p:nvPr>
        </p:nvSpPr>
        <p:spPr>
          <a:xfrm>
            <a:off x="4668400" y="1756550"/>
            <a:ext cx="3940800" cy="1533300"/>
          </a:xfrm>
          <a:prstGeom prst="rect">
            <a:avLst/>
          </a:prstGeom>
        </p:spPr>
        <p:txBody>
          <a:bodyPr wrap="square" lIns="91425" tIns="91425" rIns="91425" bIns="91425" anchor="t" anchorCtr="0">
            <a:noAutofit/>
          </a:bodyPr>
          <a:lstStyle/>
          <a:p>
            <a:pPr lvl="0">
              <a:spcBef>
                <a:spcPts val="0"/>
              </a:spcBef>
              <a:buNone/>
            </a:pPr>
            <a:r>
              <a:rPr lang="en" sz="1400">
                <a:solidFill>
                  <a:srgbClr val="000000"/>
                </a:solidFill>
              </a:rPr>
              <a:t>Recover by scheduling duplicate execution like batch systems.</a:t>
            </a:r>
          </a:p>
          <a:p>
            <a:pPr lvl="0">
              <a:spcBef>
                <a:spcPts val="0"/>
              </a:spcBef>
              <a:buNone/>
            </a:pPr>
            <a:r>
              <a:rPr lang="en" sz="1400">
                <a:solidFill>
                  <a:srgbClr val="000000"/>
                </a:solidFill>
              </a:rPr>
              <a:t>Conservatively classifying vertex as stragglers</a:t>
            </a:r>
          </a:p>
        </p:txBody>
      </p:sp>
      <p:pic>
        <p:nvPicPr>
          <p:cNvPr id="252" name="Shape 252" descr="屏幕快照 2017-10-17 上午1.21.35.png"/>
          <p:cNvPicPr preferRelativeResize="0"/>
          <p:nvPr/>
        </p:nvPicPr>
        <p:blipFill>
          <a:blip r:embed="rId3">
            <a:alphaModFix/>
          </a:blip>
          <a:stretch>
            <a:fillRect/>
          </a:stretch>
        </p:blipFill>
        <p:spPr>
          <a:xfrm>
            <a:off x="533750" y="1716450"/>
            <a:ext cx="3940750" cy="20004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Other Streaming Systems - Overview</a:t>
            </a:r>
          </a:p>
        </p:txBody>
      </p:sp>
      <p:pic>
        <p:nvPicPr>
          <p:cNvPr id="69" name="Shape 69" descr="Screen Shot 2017-10-17 at 15.54.11.png"/>
          <p:cNvPicPr preferRelativeResize="0"/>
          <p:nvPr/>
        </p:nvPicPr>
        <p:blipFill>
          <a:blip r:embed="rId3">
            <a:alphaModFix/>
          </a:blip>
          <a:stretch>
            <a:fillRect/>
          </a:stretch>
        </p:blipFill>
        <p:spPr>
          <a:xfrm rot="10800000" flipH="1">
            <a:off x="2336801" y="2187324"/>
            <a:ext cx="3770351" cy="2558701"/>
          </a:xfrm>
          <a:prstGeom prst="rect">
            <a:avLst/>
          </a:prstGeom>
          <a:noFill/>
          <a:ln>
            <a:noFill/>
          </a:ln>
        </p:spPr>
      </p:pic>
      <p:sp>
        <p:nvSpPr>
          <p:cNvPr id="70" name="Shape 70"/>
          <p:cNvSpPr txBox="1">
            <a:spLocks noGrp="1"/>
          </p:cNvSpPr>
          <p:nvPr>
            <p:ph type="body" idx="1"/>
          </p:nvPr>
        </p:nvSpPr>
        <p:spPr>
          <a:xfrm>
            <a:off x="371925" y="918425"/>
            <a:ext cx="8520600" cy="1415100"/>
          </a:xfrm>
          <a:prstGeom prst="rect">
            <a:avLst/>
          </a:prstGeom>
        </p:spPr>
        <p:txBody>
          <a:bodyPr wrap="square" lIns="91425" tIns="91425" rIns="91425" bIns="91425" anchor="t" anchorCtr="0">
            <a:noAutofit/>
          </a:bodyPr>
          <a:lstStyle/>
          <a:p>
            <a:pPr lvl="0">
              <a:spcBef>
                <a:spcPts val="0"/>
              </a:spcBef>
              <a:buNone/>
            </a:pPr>
            <a:r>
              <a:rPr lang="en" sz="2400" b="1"/>
              <a:t>2. Storm @Twitter</a:t>
            </a:r>
          </a:p>
          <a:p>
            <a:pPr lvl="0">
              <a:spcBef>
                <a:spcPts val="0"/>
              </a:spcBef>
              <a:buClr>
                <a:schemeClr val="dk1"/>
              </a:buClr>
              <a:buSzPct val="61111"/>
              <a:buFont typeface="Arial"/>
              <a:buNone/>
            </a:pPr>
            <a:r>
              <a:rPr lang="en">
                <a:solidFill>
                  <a:schemeClr val="dk1"/>
                </a:solidFill>
              </a:rPr>
              <a:t>A critical infrastructure at Twitter that powers many of the real-time data-driven decisions that are made at Twitter.</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sz="2400"/>
          </a:p>
          <a:p>
            <a:pPr lvl="0">
              <a:spcBef>
                <a:spcPts val="0"/>
              </a:spcBef>
              <a:buNone/>
            </a:pPr>
            <a:endParaRPr sz="2400"/>
          </a:p>
        </p:txBody>
      </p:sp>
      <p:sp>
        <p:nvSpPr>
          <p:cNvPr id="71" name="Shape 71"/>
          <p:cNvSpPr txBox="1"/>
          <p:nvPr/>
        </p:nvSpPr>
        <p:spPr>
          <a:xfrm>
            <a:off x="2625950" y="4505075"/>
            <a:ext cx="4974900" cy="572700"/>
          </a:xfrm>
          <a:prstGeom prst="rect">
            <a:avLst/>
          </a:prstGeom>
          <a:noFill/>
          <a:ln>
            <a:noFill/>
          </a:ln>
        </p:spPr>
        <p:txBody>
          <a:bodyPr wrap="square" lIns="91425" tIns="91425" rIns="91425" bIns="91425" anchor="t" anchorCtr="0">
            <a:noAutofit/>
          </a:bodyPr>
          <a:lstStyle/>
          <a:p>
            <a:pPr lvl="0" indent="3397250" rtl="0">
              <a:lnSpc>
                <a:spcPct val="115000"/>
              </a:lnSpc>
              <a:spcBef>
                <a:spcPts val="0"/>
              </a:spcBef>
              <a:buClr>
                <a:schemeClr val="dk1"/>
              </a:buClr>
              <a:buSzPct val="100000"/>
              <a:buFont typeface="Arial"/>
              <a:buNone/>
            </a:pPr>
            <a:r>
              <a:rPr lang="en" sz="1100">
                <a:solidFill>
                  <a:schemeClr val="dk1"/>
                </a:solidFill>
              </a:rPr>
              <a:t>		 	 	 	</a:t>
            </a:r>
            <a:r>
              <a:rPr lang="en" sz="900" b="1">
                <a:solidFill>
                  <a:schemeClr val="dk1"/>
                </a:solidFill>
              </a:rPr>
              <a:t>High Level Architecture of Storm </a:t>
            </a:r>
          </a:p>
          <a:p>
            <a:pPr lvl="0" indent="3397250" rtl="0">
              <a:lnSpc>
                <a:spcPct val="115000"/>
              </a:lnSpc>
              <a:spcBef>
                <a:spcPts val="0"/>
              </a:spcBef>
              <a:buClr>
                <a:schemeClr val="dk1"/>
              </a:buClr>
              <a:buSzPct val="100000"/>
              <a:buFont typeface="Arial"/>
              <a:buNone/>
            </a:pPr>
            <a:r>
              <a:rPr lang="en" sz="1100">
                <a:solidFill>
                  <a:schemeClr val="dk1"/>
                </a:solidFill>
              </a:rPr>
              <a:t>				</a:t>
            </a:r>
          </a:p>
          <a:p>
            <a:pPr lvl="0" indent="3397250" rtl="0">
              <a:lnSpc>
                <a:spcPct val="115000"/>
              </a:lnSpc>
              <a:spcBef>
                <a:spcPts val="0"/>
              </a:spcBef>
              <a:buClr>
                <a:schemeClr val="dk1"/>
              </a:buClr>
              <a:buSzPct val="100000"/>
              <a:buFont typeface="Arial"/>
              <a:buNone/>
            </a:pPr>
            <a:r>
              <a:rPr lang="en" sz="1100">
                <a:solidFill>
                  <a:schemeClr val="dk1"/>
                </a:solidFill>
              </a:rPr>
              <a:t>			</a:t>
            </a:r>
          </a:p>
          <a:p>
            <a:pPr lvl="0" indent="3397250" rtl="0">
              <a:lnSpc>
                <a:spcPct val="115000"/>
              </a:lnSpc>
              <a:spcBef>
                <a:spcPts val="0"/>
              </a:spcBef>
              <a:buClr>
                <a:schemeClr val="dk1"/>
              </a:buClr>
              <a:buSzPct val="100000"/>
              <a:buFont typeface="Arial"/>
              <a:buNone/>
            </a:pPr>
            <a:r>
              <a:rPr lang="en" sz="1100">
                <a:solidFill>
                  <a:schemeClr val="dk1"/>
                </a:solidFill>
              </a:rPr>
              <a:t>		</a:t>
            </a:r>
          </a:p>
          <a:p>
            <a:pPr lvl="0">
              <a:spcBef>
                <a:spcPts val="0"/>
              </a:spcBef>
              <a:buNone/>
            </a:pPr>
            <a:endParaRPr/>
          </a:p>
        </p:txBody>
      </p:sp>
      <p:pic>
        <p:nvPicPr>
          <p:cNvPr id="72" name="Shape 72" descr="Screen Shot 2017-10-18 at 11.28.55.png"/>
          <p:cNvPicPr preferRelativeResize="0"/>
          <p:nvPr/>
        </p:nvPicPr>
        <p:blipFill>
          <a:blip r:embed="rId4">
            <a:alphaModFix/>
          </a:blip>
          <a:stretch>
            <a:fillRect/>
          </a:stretch>
        </p:blipFill>
        <p:spPr>
          <a:xfrm>
            <a:off x="2264187" y="2211125"/>
            <a:ext cx="3915573" cy="2558700"/>
          </a:xfrm>
          <a:prstGeom prst="rect">
            <a:avLst/>
          </a:prstGeom>
          <a:noFill/>
          <a:ln>
            <a:noFill/>
          </a:ln>
        </p:spPr>
      </p:pic>
    </p:spTree>
    <p:extLst>
      <p:ext uri="{BB962C8B-B14F-4D97-AF65-F5344CB8AC3E}">
        <p14:creationId xmlns:p14="http://schemas.microsoft.com/office/powerpoint/2010/main" val="1098846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Scalability</a:t>
            </a:r>
          </a:p>
        </p:txBody>
      </p:sp>
      <p:pic>
        <p:nvPicPr>
          <p:cNvPr id="258" name="Shape 258" descr="屏幕快照 2017-10-17 上午1.27.14.png"/>
          <p:cNvPicPr preferRelativeResize="0"/>
          <p:nvPr/>
        </p:nvPicPr>
        <p:blipFill rotWithShape="1">
          <a:blip r:embed="rId3">
            <a:alphaModFix/>
          </a:blip>
          <a:srcRect b="17232"/>
          <a:stretch/>
        </p:blipFill>
        <p:spPr>
          <a:xfrm>
            <a:off x="928800" y="1086250"/>
            <a:ext cx="5518726" cy="2582125"/>
          </a:xfrm>
          <a:prstGeom prst="rect">
            <a:avLst/>
          </a:prstGeom>
          <a:noFill/>
          <a:ln>
            <a:noFill/>
          </a:ln>
        </p:spPr>
      </p:pic>
      <p:sp>
        <p:nvSpPr>
          <p:cNvPr id="259" name="Shape 259"/>
          <p:cNvSpPr txBox="1"/>
          <p:nvPr/>
        </p:nvSpPr>
        <p:spPr>
          <a:xfrm>
            <a:off x="1430325" y="3559425"/>
            <a:ext cx="5017200" cy="446400"/>
          </a:xfrm>
          <a:prstGeom prst="rect">
            <a:avLst/>
          </a:prstGeom>
          <a:noFill/>
          <a:ln>
            <a:noFill/>
          </a:ln>
        </p:spPr>
        <p:txBody>
          <a:bodyPr wrap="square" lIns="91425" tIns="91425" rIns="91425" bIns="91425" anchor="t" anchorCtr="0">
            <a:noAutofit/>
          </a:bodyPr>
          <a:lstStyle/>
          <a:p>
            <a:pPr lvl="0">
              <a:spcBef>
                <a:spcPts val="0"/>
              </a:spcBef>
              <a:buNone/>
            </a:pPr>
            <a:r>
              <a:rPr lang="en"/>
              <a:t>Figure: Maximum throughput the application can maintain under 1sec latency bound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Latency Vs. Throughput</a:t>
            </a:r>
          </a:p>
        </p:txBody>
      </p:sp>
      <p:pic>
        <p:nvPicPr>
          <p:cNvPr id="265" name="Shape 265" descr="屏幕快照 2017-10-17 上午1.28.01.png"/>
          <p:cNvPicPr preferRelativeResize="0"/>
          <p:nvPr/>
        </p:nvPicPr>
        <p:blipFill>
          <a:blip r:embed="rId3">
            <a:alphaModFix/>
          </a:blip>
          <a:stretch>
            <a:fillRect/>
          </a:stretch>
        </p:blipFill>
        <p:spPr>
          <a:xfrm>
            <a:off x="503150" y="1017725"/>
            <a:ext cx="3553580" cy="4049276"/>
          </a:xfrm>
          <a:prstGeom prst="rect">
            <a:avLst/>
          </a:prstGeom>
          <a:noFill/>
          <a:ln>
            <a:noFill/>
          </a:ln>
        </p:spPr>
      </p:pic>
      <p:sp>
        <p:nvSpPr>
          <p:cNvPr id="266" name="Shape 266"/>
          <p:cNvSpPr txBox="1">
            <a:spLocks noGrp="1"/>
          </p:cNvSpPr>
          <p:nvPr>
            <p:ph type="body" idx="1"/>
          </p:nvPr>
        </p:nvSpPr>
        <p:spPr>
          <a:xfrm>
            <a:off x="4668400" y="1125750"/>
            <a:ext cx="3940800" cy="2164200"/>
          </a:xfrm>
          <a:prstGeom prst="rect">
            <a:avLst/>
          </a:prstGeom>
        </p:spPr>
        <p:txBody>
          <a:bodyPr wrap="square" lIns="91425" tIns="91425" rIns="91425" bIns="91425" anchor="t" anchorCtr="0">
            <a:noAutofit/>
          </a:bodyPr>
          <a:lstStyle/>
          <a:p>
            <a:pPr lvl="0">
              <a:spcBef>
                <a:spcPts val="0"/>
              </a:spcBef>
              <a:buNone/>
            </a:pPr>
            <a:r>
              <a:rPr lang="en" sz="1400">
                <a:solidFill>
                  <a:srgbClr val="000000"/>
                </a:solidFill>
              </a:rPr>
              <a:t>Trade-off between </a:t>
            </a:r>
            <a:r>
              <a:rPr lang="en" sz="1400" b="1">
                <a:solidFill>
                  <a:srgbClr val="000000"/>
                </a:solidFill>
              </a:rPr>
              <a:t>latency</a:t>
            </a:r>
            <a:r>
              <a:rPr lang="en" sz="1400">
                <a:solidFill>
                  <a:srgbClr val="000000"/>
                </a:solidFill>
              </a:rPr>
              <a:t> and </a:t>
            </a:r>
            <a:r>
              <a:rPr lang="en" sz="1400" b="1">
                <a:solidFill>
                  <a:srgbClr val="000000"/>
                </a:solidFill>
              </a:rPr>
              <a:t>throughput</a:t>
            </a:r>
            <a:r>
              <a:rPr lang="en" sz="1400">
                <a:solidFill>
                  <a:srgbClr val="000000"/>
                </a:solidFill>
              </a:rPr>
              <a:t> </a:t>
            </a:r>
          </a:p>
          <a:p>
            <a:pPr lvl="0">
              <a:spcBef>
                <a:spcPts val="0"/>
              </a:spcBef>
              <a:buNone/>
            </a:pPr>
            <a:r>
              <a:rPr lang="en" sz="1400">
                <a:solidFill>
                  <a:srgbClr val="000000"/>
                </a:solidFill>
              </a:rPr>
              <a:t>Small buffer size:</a:t>
            </a:r>
          </a:p>
          <a:p>
            <a:pPr lvl="0" rtl="0">
              <a:spcBef>
                <a:spcPts val="0"/>
              </a:spcBef>
              <a:buNone/>
            </a:pPr>
            <a:r>
              <a:rPr lang="en" sz="1400">
                <a:solidFill>
                  <a:srgbClr val="000000"/>
                </a:solidFill>
              </a:rPr>
              <a:t>	low latency + low throughput</a:t>
            </a:r>
          </a:p>
          <a:p>
            <a:pPr lvl="0">
              <a:spcBef>
                <a:spcPts val="0"/>
              </a:spcBef>
              <a:buNone/>
            </a:pPr>
            <a:r>
              <a:rPr lang="en" sz="1400">
                <a:solidFill>
                  <a:srgbClr val="000000"/>
                </a:solidFill>
              </a:rPr>
              <a:t>Large buffer size:</a:t>
            </a:r>
          </a:p>
          <a:p>
            <a:pPr lvl="0" rtl="0">
              <a:spcBef>
                <a:spcPts val="0"/>
              </a:spcBef>
              <a:buNone/>
            </a:pPr>
            <a:r>
              <a:rPr lang="en" sz="1400">
                <a:solidFill>
                  <a:srgbClr val="000000"/>
                </a:solidFill>
              </a:rPr>
              <a:t>	high latency + high </a:t>
            </a:r>
            <a:r>
              <a:rPr lang="en" sz="1400">
                <a:solidFill>
                  <a:schemeClr val="dk1"/>
                </a:solidFill>
              </a:rPr>
              <a:t>throughput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Comparison with Other Stream Processing Systems</a:t>
            </a:r>
            <a:endParaRPr kumimoji="1" lang="zh-CN" altLang="en-US"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598941825"/>
                  </p:ext>
                </p:extLst>
              </p:nvPr>
            </p:nvGraphicFramePr>
            <p:xfrm>
              <a:off x="575467" y="1547447"/>
              <a:ext cx="7944277" cy="2646484"/>
            </p:xfrm>
            <a:graphic>
              <a:graphicData uri="http://schemas.openxmlformats.org/drawingml/2006/table">
                <a:tbl>
                  <a:tblPr firstRow="1" bandRow="1">
                    <a:tableStyleId>{5C22544A-7EE6-4342-B048-85BDC9FD1C3A}</a:tableStyleId>
                  </a:tblPr>
                  <a:tblGrid>
                    <a:gridCol w="985265"/>
                    <a:gridCol w="971450"/>
                    <a:gridCol w="1137793"/>
                    <a:gridCol w="1196550"/>
                    <a:gridCol w="1296880"/>
                    <a:gridCol w="1178170"/>
                    <a:gridCol w="1178169"/>
                  </a:tblGrid>
                  <a:tr h="550307">
                    <a:tc>
                      <a:txBody>
                        <a:bodyPr/>
                        <a:lstStyle/>
                        <a:p>
                          <a:endParaRPr lang="zh-CN" altLang="en-US" dirty="0"/>
                        </a:p>
                      </a:txBody>
                      <a:tcPr/>
                    </a:tc>
                    <a:tc>
                      <a:txBody>
                        <a:bodyPr/>
                        <a:lstStyle/>
                        <a:p>
                          <a:pPr algn="ctr"/>
                          <a:r>
                            <a:rPr lang="en-US" altLang="zh-CN" dirty="0" smtClean="0"/>
                            <a:t>Determinism</a:t>
                          </a:r>
                          <a:endParaRPr lang="zh-CN" altLang="en-US" dirty="0"/>
                        </a:p>
                      </a:txBody>
                      <a:tcPr/>
                    </a:tc>
                    <a:tc>
                      <a:txBody>
                        <a:bodyPr/>
                        <a:lstStyle/>
                        <a:p>
                          <a:pPr algn="ctr"/>
                          <a:r>
                            <a:rPr lang="en-US" altLang="zh-CN" dirty="0" smtClean="0"/>
                            <a:t>Batch</a:t>
                          </a:r>
                          <a:r>
                            <a:rPr lang="en-US" altLang="zh-CN" baseline="0" dirty="0" smtClean="0"/>
                            <a:t> streaming</a:t>
                          </a:r>
                          <a:endParaRPr lang="zh-CN" altLang="en-US" dirty="0"/>
                        </a:p>
                      </a:txBody>
                      <a:tcPr/>
                    </a:tc>
                    <a:tc>
                      <a:txBody>
                        <a:bodyPr/>
                        <a:lstStyle/>
                        <a:p>
                          <a:pPr algn="ctr"/>
                          <a:r>
                            <a:rPr lang="en-US" altLang="zh-CN" dirty="0" smtClean="0"/>
                            <a:t>Event Ordering</a:t>
                          </a:r>
                          <a:endParaRPr lang="zh-CN" altLang="en-US" dirty="0"/>
                        </a:p>
                      </a:txBody>
                      <a:tcPr/>
                    </a:tc>
                    <a:tc>
                      <a:txBody>
                        <a:bodyPr/>
                        <a:lstStyle/>
                        <a:p>
                          <a:pPr algn="ctr"/>
                          <a:r>
                            <a:rPr lang="en-US" altLang="zh-CN" dirty="0" smtClean="0"/>
                            <a:t>Fault Tolerance</a:t>
                          </a:r>
                          <a:endParaRPr lang="zh-CN" altLang="en-US" dirty="0"/>
                        </a:p>
                      </a:txBody>
                      <a:tcPr/>
                    </a:tc>
                    <a:tc>
                      <a:txBody>
                        <a:bodyPr/>
                        <a:lstStyle/>
                        <a:p>
                          <a:pPr algn="ctr"/>
                          <a:r>
                            <a:rPr lang="en-US" altLang="zh-CN" dirty="0" smtClean="0"/>
                            <a:t>Scalability</a:t>
                          </a:r>
                          <a:endParaRPr lang="zh-CN" altLang="en-US" dirty="0"/>
                        </a:p>
                      </a:txBody>
                      <a:tcPr/>
                    </a:tc>
                    <a:tc>
                      <a:txBody>
                        <a:bodyPr/>
                        <a:lstStyle/>
                        <a:p>
                          <a:pPr algn="ctr"/>
                          <a:r>
                            <a:rPr lang="en-US" altLang="zh-CN" dirty="0" smtClean="0"/>
                            <a:t>Debugging</a:t>
                          </a:r>
                          <a:endParaRPr lang="zh-CN" altLang="en-US" dirty="0"/>
                        </a:p>
                      </a:txBody>
                      <a:tcPr/>
                    </a:tc>
                  </a:tr>
                  <a:tr h="485565">
                    <a:tc>
                      <a:txBody>
                        <a:bodyPr/>
                        <a:lstStyle/>
                        <a:p>
                          <a:r>
                            <a:rPr lang="en-US" altLang="zh-CN" dirty="0" smtClean="0"/>
                            <a:t>D-Stream</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sz="1200" i="1" smtClean="0">
                                    <a:latin typeface="Cambria Math" charset="0"/>
                                    <a:ea typeface="Cambria Math" charset="0"/>
                                    <a:cs typeface="Cambria Math" charset="0"/>
                                  </a:rPr>
                                  <m:t>√</m:t>
                                </m:r>
                              </m:oMath>
                            </m:oMathPara>
                          </a14:m>
                          <a:endParaRPr lang="zh-CN" altLang="en-US" sz="1200" dirty="0"/>
                        </a:p>
                      </a:txBody>
                      <a:tcPr/>
                    </a:tc>
                    <a:tc>
                      <a:txBody>
                        <a:bodyPr/>
                        <a:lstStyle/>
                        <a:p>
                          <a:pPr algn="ctr"/>
                          <a:r>
                            <a:rPr lang="en-US" altLang="zh-CN" sz="1200" dirty="0" smtClean="0"/>
                            <a:t>discrete</a:t>
                          </a:r>
                          <a:endParaRPr lang="zh-CN" altLang="en-US" sz="1200" dirty="0"/>
                        </a:p>
                      </a:txBody>
                      <a:tcPr/>
                    </a:tc>
                    <a:tc>
                      <a:txBody>
                        <a:bodyPr/>
                        <a:lstStyle/>
                        <a:p>
                          <a:pPr algn="ctr"/>
                          <a:r>
                            <a:rPr lang="en-US" altLang="zh-CN" sz="1200" dirty="0" err="1" smtClean="0"/>
                            <a:t>Wait+Correct</a:t>
                          </a:r>
                          <a:r>
                            <a:rPr lang="en-US" altLang="zh-CN" sz="1200" dirty="0" smtClean="0"/>
                            <a:t>(count)</a:t>
                          </a:r>
                          <a:endParaRPr lang="zh-CN" altLang="en-US" sz="1200" dirty="0"/>
                        </a:p>
                      </a:txBody>
                      <a:tcPr/>
                    </a:tc>
                    <a:tc>
                      <a:txBody>
                        <a:bodyPr/>
                        <a:lstStyle/>
                        <a:p>
                          <a:pPr algn="ctr"/>
                          <a:r>
                            <a:rPr lang="en-US" altLang="zh-CN" sz="1200" dirty="0" smtClean="0"/>
                            <a:t>Parallel recovery</a:t>
                          </a:r>
                          <a:endParaRPr lang="zh-CN" altLang="en-US" sz="1200" dirty="0"/>
                        </a:p>
                      </a:txBody>
                      <a:tcPr/>
                    </a:tc>
                    <a:tc>
                      <a:txBody>
                        <a:bodyPr/>
                        <a:lstStyle/>
                        <a:p>
                          <a:pPr algn="ctr"/>
                          <a:r>
                            <a:rPr lang="en-US" altLang="zh-CN" sz="1200" dirty="0" smtClean="0"/>
                            <a:t>fair</a:t>
                          </a:r>
                          <a:endParaRPr lang="zh-CN" altLang="en-US" sz="1200" dirty="0"/>
                        </a:p>
                      </a:txBody>
                      <a:tcPr/>
                    </a:tc>
                    <a:tc>
                      <a:txBody>
                        <a:bodyPr/>
                        <a:lstStyle/>
                        <a:p>
                          <a:pPr algn="ctr"/>
                          <a:r>
                            <a:rPr lang="en-US" altLang="zh-CN" sz="1200" dirty="0" smtClean="0"/>
                            <a:t>fair</a:t>
                          </a:r>
                          <a:endParaRPr lang="zh-CN" altLang="en-US" sz="1200" dirty="0"/>
                        </a:p>
                      </a:txBody>
                      <a:tcPr/>
                    </a:tc>
                  </a:tr>
                  <a:tr h="393847">
                    <a:tc>
                      <a:txBody>
                        <a:bodyPr/>
                        <a:lstStyle/>
                        <a:p>
                          <a:r>
                            <a:rPr lang="en-US" altLang="zh-CN" dirty="0" smtClean="0"/>
                            <a:t>Storm</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algn="ctr"/>
                          <a:r>
                            <a:rPr lang="en-US" altLang="zh-CN" sz="1200" dirty="0" smtClean="0"/>
                            <a:t>Message ID</a:t>
                          </a:r>
                          <a:endParaRPr lang="zh-CN" altLang="en-US" sz="1200" dirty="0"/>
                        </a:p>
                      </a:txBody>
                      <a:tcPr/>
                    </a:tc>
                    <a:tc>
                      <a:txBody>
                        <a:bodyPr/>
                        <a:lstStyle/>
                        <a:p>
                          <a:pPr algn="ctr"/>
                          <a:r>
                            <a:rPr lang="en-US" altLang="zh-CN" sz="1200" b="1" u="sng" dirty="0" smtClean="0"/>
                            <a:t>Master</a:t>
                          </a:r>
                          <a:r>
                            <a:rPr lang="en-US" altLang="zh-CN" sz="1200" dirty="0" smtClean="0"/>
                            <a:t> +Worker</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poor</a:t>
                          </a:r>
                          <a:endParaRPr lang="zh-CN" altLang="en-US" sz="1200" dirty="0"/>
                        </a:p>
                      </a:txBody>
                      <a:tcPr/>
                    </a:tc>
                  </a:tr>
                  <a:tr h="393847">
                    <a:tc>
                      <a:txBody>
                        <a:bodyPr/>
                        <a:lstStyle/>
                        <a:p>
                          <a:r>
                            <a:rPr lang="en-US" altLang="zh-CN" dirty="0" smtClean="0"/>
                            <a:t>Heron</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Message ID</a:t>
                          </a:r>
                          <a:endParaRPr lang="zh-CN" altLang="en-US" sz="1200" dirty="0" smtClean="0"/>
                        </a:p>
                        <a:p>
                          <a:pPr algn="ctr"/>
                          <a:endParaRPr lang="zh-CN" altLang="en-US" sz="1200" dirty="0"/>
                        </a:p>
                      </a:txBody>
                      <a:tcPr/>
                    </a:tc>
                    <a:tc>
                      <a:txBody>
                        <a:bodyPr/>
                        <a:lstStyle/>
                        <a:p>
                          <a:pPr algn="ctr"/>
                          <a:r>
                            <a:rPr lang="en-US" altLang="zh-CN" sz="1200" dirty="0" smtClean="0"/>
                            <a:t>Heron</a:t>
                          </a:r>
                          <a:r>
                            <a:rPr lang="en-US" altLang="zh-CN" sz="1200" baseline="0" dirty="0" smtClean="0"/>
                            <a:t> tracker</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good</a:t>
                          </a:r>
                          <a:endParaRPr lang="zh-CN" altLang="en-US" sz="1200" dirty="0"/>
                        </a:p>
                      </a:txBody>
                      <a:tcPr/>
                    </a:tc>
                  </a:tr>
                  <a:tr h="3657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MillWheel</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i="1" smtClean="0">
                                    <a:latin typeface="Cambria Math" charset="0"/>
                                    <a:ea typeface="Cambria Math" charset="0"/>
                                    <a:cs typeface="Cambria Math" charset="0"/>
                                  </a:rPr>
                                  <m:t>×</m:t>
                                </m:r>
                              </m:oMath>
                            </m:oMathPara>
                          </a14:m>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Message ID</a:t>
                          </a:r>
                          <a:endParaRPr lang="zh-CN" altLang="en-US" sz="1200" dirty="0" smtClean="0"/>
                        </a:p>
                      </a:txBody>
                      <a:tcPr/>
                    </a:tc>
                    <a:tc>
                      <a:txBody>
                        <a:bodyPr/>
                        <a:lstStyle/>
                        <a:p>
                          <a:pPr algn="ctr"/>
                          <a:r>
                            <a:rPr lang="en-US" altLang="zh-CN" sz="1200" dirty="0" smtClean="0"/>
                            <a:t>Delivery +state</a:t>
                          </a:r>
                          <a:endParaRPr lang="zh-CN" altLang="en-US" sz="1200" dirty="0"/>
                        </a:p>
                      </a:txBody>
                      <a:tcPr/>
                    </a:tc>
                    <a:tc>
                      <a:txBody>
                        <a:bodyPr/>
                        <a:lstStyle/>
                        <a:p>
                          <a:pPr algn="ctr"/>
                          <a:r>
                            <a:rPr lang="en-US" altLang="zh-CN" sz="1200" dirty="0" smtClean="0"/>
                            <a:t>fair</a:t>
                          </a:r>
                          <a:endParaRPr lang="zh-CN" altLang="en-US" sz="1200" dirty="0"/>
                        </a:p>
                      </a:txBody>
                      <a:tcPr/>
                    </a:tc>
                    <a:tc>
                      <a:txBody>
                        <a:bodyPr/>
                        <a:lstStyle/>
                        <a:p>
                          <a:pPr algn="ctr"/>
                          <a:endParaRPr lang="zh-CN" altLang="en-US" sz="1200" dirty="0"/>
                        </a:p>
                      </a:txBody>
                      <a:tcPr/>
                    </a:tc>
                  </a:tr>
                  <a:tr h="393847">
                    <a:tc>
                      <a:txBody>
                        <a:bodyPr/>
                        <a:lstStyle/>
                        <a:p>
                          <a:r>
                            <a:rPr lang="en-US" altLang="zh-CN" dirty="0" err="1" smtClean="0"/>
                            <a:t>StreamS</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200" i="1" smtClean="0">
                                    <a:latin typeface="Cambria Math" charset="0"/>
                                    <a:ea typeface="Cambria Math" charset="0"/>
                                    <a:cs typeface="Cambria Math" charset="0"/>
                                  </a:rPr>
                                  <m:t>√</m:t>
                                </m:r>
                              </m:oMath>
                            </m:oMathPara>
                          </a14:m>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algn="ctr"/>
                          <a:r>
                            <a:rPr lang="en-US" altLang="zh-CN" sz="1200" dirty="0" err="1" smtClean="0"/>
                            <a:t>Seq</a:t>
                          </a:r>
                          <a:r>
                            <a:rPr lang="en-US" altLang="zh-CN" sz="1200" dirty="0" smtClean="0"/>
                            <a:t> number</a:t>
                          </a:r>
                          <a:endParaRPr lang="zh-CN" altLang="en-US" sz="1200" dirty="0"/>
                        </a:p>
                      </a:txBody>
                      <a:tcPr/>
                    </a:tc>
                    <a:tc>
                      <a:txBody>
                        <a:bodyPr/>
                        <a:lstStyle/>
                        <a:p>
                          <a:pPr algn="ctr"/>
                          <a:r>
                            <a:rPr lang="en-US" altLang="zh-CN" sz="1200" dirty="0" smtClean="0"/>
                            <a:t>snapshot</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good</a:t>
                          </a:r>
                          <a:endParaRPr lang="zh-CN" altLang="en-US" sz="1200" dirty="0"/>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598941825"/>
                  </p:ext>
                </p:extLst>
              </p:nvPr>
            </p:nvGraphicFramePr>
            <p:xfrm>
              <a:off x="575467" y="1547447"/>
              <a:ext cx="7944277" cy="2646484"/>
            </p:xfrm>
            <a:graphic>
              <a:graphicData uri="http://schemas.openxmlformats.org/drawingml/2006/table">
                <a:tbl>
                  <a:tblPr firstRow="1" bandRow="1">
                    <a:tableStyleId>{5C22544A-7EE6-4342-B048-85BDC9FD1C3A}</a:tableStyleId>
                  </a:tblPr>
                  <a:tblGrid>
                    <a:gridCol w="985265"/>
                    <a:gridCol w="971450"/>
                    <a:gridCol w="1137793"/>
                    <a:gridCol w="1196550"/>
                    <a:gridCol w="1296880"/>
                    <a:gridCol w="1178170"/>
                    <a:gridCol w="1178169"/>
                  </a:tblGrid>
                  <a:tr h="550307">
                    <a:tc>
                      <a:txBody>
                        <a:bodyPr/>
                        <a:lstStyle/>
                        <a:p>
                          <a:endParaRPr lang="zh-CN" altLang="en-US" dirty="0"/>
                        </a:p>
                      </a:txBody>
                      <a:tcPr/>
                    </a:tc>
                    <a:tc>
                      <a:txBody>
                        <a:bodyPr/>
                        <a:lstStyle/>
                        <a:p>
                          <a:pPr algn="ctr"/>
                          <a:r>
                            <a:rPr lang="en-US" altLang="zh-CN" dirty="0" smtClean="0"/>
                            <a:t>Determinism</a:t>
                          </a:r>
                          <a:endParaRPr lang="zh-CN" altLang="en-US" dirty="0"/>
                        </a:p>
                      </a:txBody>
                      <a:tcPr/>
                    </a:tc>
                    <a:tc>
                      <a:txBody>
                        <a:bodyPr/>
                        <a:lstStyle/>
                        <a:p>
                          <a:pPr algn="ctr"/>
                          <a:r>
                            <a:rPr lang="en-US" altLang="zh-CN" dirty="0" smtClean="0"/>
                            <a:t>Batch</a:t>
                          </a:r>
                          <a:r>
                            <a:rPr lang="en-US" altLang="zh-CN" baseline="0" dirty="0" smtClean="0"/>
                            <a:t> streaming</a:t>
                          </a:r>
                          <a:endParaRPr lang="zh-CN" altLang="en-US" dirty="0"/>
                        </a:p>
                      </a:txBody>
                      <a:tcPr/>
                    </a:tc>
                    <a:tc>
                      <a:txBody>
                        <a:bodyPr/>
                        <a:lstStyle/>
                        <a:p>
                          <a:pPr algn="ctr"/>
                          <a:r>
                            <a:rPr lang="en-US" altLang="zh-CN" dirty="0" smtClean="0"/>
                            <a:t>Event Ordering</a:t>
                          </a:r>
                          <a:endParaRPr lang="zh-CN" altLang="en-US" dirty="0"/>
                        </a:p>
                      </a:txBody>
                      <a:tcPr/>
                    </a:tc>
                    <a:tc>
                      <a:txBody>
                        <a:bodyPr/>
                        <a:lstStyle/>
                        <a:p>
                          <a:pPr algn="ctr"/>
                          <a:r>
                            <a:rPr lang="en-US" altLang="zh-CN" dirty="0" smtClean="0"/>
                            <a:t>Fault Tolerance</a:t>
                          </a:r>
                          <a:endParaRPr lang="zh-CN" altLang="en-US" dirty="0"/>
                        </a:p>
                      </a:txBody>
                      <a:tcPr/>
                    </a:tc>
                    <a:tc>
                      <a:txBody>
                        <a:bodyPr/>
                        <a:lstStyle/>
                        <a:p>
                          <a:pPr algn="ctr"/>
                          <a:r>
                            <a:rPr lang="en-US" altLang="zh-CN" dirty="0" smtClean="0"/>
                            <a:t>Scalability</a:t>
                          </a:r>
                          <a:endParaRPr lang="zh-CN" altLang="en-US" dirty="0"/>
                        </a:p>
                      </a:txBody>
                      <a:tcPr/>
                    </a:tc>
                    <a:tc>
                      <a:txBody>
                        <a:bodyPr/>
                        <a:lstStyle/>
                        <a:p>
                          <a:pPr algn="ctr"/>
                          <a:r>
                            <a:rPr lang="en-US" altLang="zh-CN" dirty="0" smtClean="0"/>
                            <a:t>Debugging</a:t>
                          </a:r>
                          <a:endParaRPr lang="zh-CN" altLang="en-US" dirty="0"/>
                        </a:p>
                      </a:txBody>
                      <a:tcPr/>
                    </a:tc>
                  </a:tr>
                  <a:tr h="485565">
                    <a:tc>
                      <a:txBody>
                        <a:bodyPr/>
                        <a:lstStyle/>
                        <a:p>
                          <a:r>
                            <a:rPr lang="en-US" altLang="zh-CN" dirty="0" smtClean="0"/>
                            <a:t>D-Stream</a:t>
                          </a:r>
                          <a:endParaRPr lang="zh-CN" altLang="en-US" dirty="0"/>
                        </a:p>
                      </a:txBody>
                      <a:tcPr/>
                    </a:tc>
                    <a:tc>
                      <a:txBody>
                        <a:bodyPr/>
                        <a:lstStyle/>
                        <a:p>
                          <a:endParaRPr lang="zh-CN"/>
                        </a:p>
                      </a:txBody>
                      <a:tcPr>
                        <a:blipFill rotWithShape="0">
                          <a:blip r:embed="rId3"/>
                          <a:stretch>
                            <a:fillRect l="-102516" t="-113750" r="-620755" b="-335000"/>
                          </a:stretch>
                        </a:blipFill>
                      </a:tcPr>
                    </a:tc>
                    <a:tc>
                      <a:txBody>
                        <a:bodyPr/>
                        <a:lstStyle/>
                        <a:p>
                          <a:pPr algn="ctr"/>
                          <a:r>
                            <a:rPr lang="en-US" altLang="zh-CN" sz="1200" dirty="0" smtClean="0"/>
                            <a:t>discrete</a:t>
                          </a:r>
                          <a:endParaRPr lang="zh-CN" altLang="en-US" sz="1200" dirty="0"/>
                        </a:p>
                      </a:txBody>
                      <a:tcPr/>
                    </a:tc>
                    <a:tc>
                      <a:txBody>
                        <a:bodyPr/>
                        <a:lstStyle/>
                        <a:p>
                          <a:pPr algn="ctr"/>
                          <a:r>
                            <a:rPr lang="en-US" altLang="zh-CN" sz="1200" dirty="0" err="1" smtClean="0"/>
                            <a:t>Wait+Correct</a:t>
                          </a:r>
                          <a:r>
                            <a:rPr lang="en-US" altLang="zh-CN" sz="1200" dirty="0" smtClean="0"/>
                            <a:t>(count)</a:t>
                          </a:r>
                          <a:endParaRPr lang="zh-CN" altLang="en-US" sz="1200" dirty="0"/>
                        </a:p>
                      </a:txBody>
                      <a:tcPr/>
                    </a:tc>
                    <a:tc>
                      <a:txBody>
                        <a:bodyPr/>
                        <a:lstStyle/>
                        <a:p>
                          <a:pPr algn="ctr"/>
                          <a:r>
                            <a:rPr lang="en-US" altLang="zh-CN" sz="1200" dirty="0" smtClean="0"/>
                            <a:t>Parallel recovery</a:t>
                          </a:r>
                          <a:endParaRPr lang="zh-CN" altLang="en-US" sz="1200" dirty="0"/>
                        </a:p>
                      </a:txBody>
                      <a:tcPr/>
                    </a:tc>
                    <a:tc>
                      <a:txBody>
                        <a:bodyPr/>
                        <a:lstStyle/>
                        <a:p>
                          <a:pPr algn="ctr"/>
                          <a:r>
                            <a:rPr lang="en-US" altLang="zh-CN" sz="1200" dirty="0" smtClean="0"/>
                            <a:t>fair</a:t>
                          </a:r>
                          <a:endParaRPr lang="zh-CN" altLang="en-US" sz="1200" dirty="0"/>
                        </a:p>
                      </a:txBody>
                      <a:tcPr/>
                    </a:tc>
                    <a:tc>
                      <a:txBody>
                        <a:bodyPr/>
                        <a:lstStyle/>
                        <a:p>
                          <a:pPr algn="ctr"/>
                          <a:r>
                            <a:rPr lang="en-US" altLang="zh-CN" sz="1200" dirty="0" smtClean="0"/>
                            <a:t>fair</a:t>
                          </a:r>
                          <a:endParaRPr lang="zh-CN" altLang="en-US" sz="1200" dirty="0"/>
                        </a:p>
                      </a:txBody>
                      <a:tcPr/>
                    </a:tc>
                  </a:tr>
                  <a:tr h="393847">
                    <a:tc>
                      <a:txBody>
                        <a:bodyPr/>
                        <a:lstStyle/>
                        <a:p>
                          <a:r>
                            <a:rPr lang="en-US" altLang="zh-CN" dirty="0" smtClean="0"/>
                            <a:t>Storm</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algn="ctr"/>
                          <a:r>
                            <a:rPr lang="en-US" altLang="zh-CN" sz="1200" dirty="0" smtClean="0"/>
                            <a:t>Message ID</a:t>
                          </a:r>
                          <a:endParaRPr lang="zh-CN" altLang="en-US" sz="1200" dirty="0"/>
                        </a:p>
                      </a:txBody>
                      <a:tcPr/>
                    </a:tc>
                    <a:tc>
                      <a:txBody>
                        <a:bodyPr/>
                        <a:lstStyle/>
                        <a:p>
                          <a:pPr algn="ctr"/>
                          <a:r>
                            <a:rPr lang="en-US" altLang="zh-CN" sz="1200" b="1" u="sng" dirty="0" smtClean="0"/>
                            <a:t>Master</a:t>
                          </a:r>
                          <a:r>
                            <a:rPr lang="en-US" altLang="zh-CN" sz="1200" dirty="0" smtClean="0"/>
                            <a:t> +Worker</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poor</a:t>
                          </a:r>
                          <a:endParaRPr lang="zh-CN" altLang="en-US" sz="1200" dirty="0"/>
                        </a:p>
                      </a:txBody>
                      <a:tcPr/>
                    </a:tc>
                  </a:tr>
                  <a:tr h="457200">
                    <a:tc>
                      <a:txBody>
                        <a:bodyPr/>
                        <a:lstStyle/>
                        <a:p>
                          <a:r>
                            <a:rPr lang="en-US" altLang="zh-CN" dirty="0" smtClean="0"/>
                            <a:t>Heron</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a:p>
                      </a:txBody>
                      <a:tcPr/>
                    </a:tc>
                    <a:tc>
                      <a:txBody>
                        <a:bodyPr/>
                        <a:lstStyle/>
                        <a:p>
                          <a:pPr algn="ctr"/>
                          <a:r>
                            <a:rPr lang="en-US" altLang="zh-CN" sz="1200" dirty="0" smtClean="0"/>
                            <a:t>continuous</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Message ID</a:t>
                          </a:r>
                          <a:endParaRPr lang="zh-CN" altLang="en-US" sz="1200" dirty="0" smtClean="0"/>
                        </a:p>
                        <a:p>
                          <a:pPr algn="ctr"/>
                          <a:endParaRPr lang="zh-CN" altLang="en-US" sz="1200" dirty="0"/>
                        </a:p>
                      </a:txBody>
                      <a:tcPr/>
                    </a:tc>
                    <a:tc>
                      <a:txBody>
                        <a:bodyPr/>
                        <a:lstStyle/>
                        <a:p>
                          <a:pPr algn="ctr"/>
                          <a:r>
                            <a:rPr lang="en-US" altLang="zh-CN" sz="1200" dirty="0" smtClean="0"/>
                            <a:t>Heron</a:t>
                          </a:r>
                          <a:r>
                            <a:rPr lang="en-US" altLang="zh-CN" sz="1200" baseline="0" dirty="0" smtClean="0"/>
                            <a:t> tracker</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good</a:t>
                          </a:r>
                          <a:endParaRPr lang="zh-CN" altLang="en-US" sz="1200" dirty="0"/>
                        </a:p>
                      </a:txBody>
                      <a:tcPr/>
                    </a:tc>
                  </a:tr>
                  <a:tr h="3657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MillWheel</a:t>
                          </a:r>
                          <a:endParaRPr lang="zh-CN" altLang="en-US" dirty="0" smtClean="0"/>
                        </a:p>
                      </a:txBody>
                      <a:tcPr/>
                    </a:tc>
                    <a:tc>
                      <a:txBody>
                        <a:bodyPr/>
                        <a:lstStyle/>
                        <a:p>
                          <a:endParaRPr lang="zh-CN"/>
                        </a:p>
                      </a:txBody>
                      <a:tcPr>
                        <a:blipFill rotWithShape="0">
                          <a:blip r:embed="rId3"/>
                          <a:stretch>
                            <a:fillRect l="-102516" t="-518333" r="-620755" b="-113333"/>
                          </a:stretch>
                        </a:blipFill>
                      </a:tcPr>
                    </a:tc>
                    <a:tc>
                      <a:txBody>
                        <a:bodyPr/>
                        <a:lstStyle/>
                        <a:p>
                          <a:pPr algn="ctr"/>
                          <a:r>
                            <a:rPr lang="en-US" altLang="zh-CN" sz="1200" dirty="0" smtClean="0"/>
                            <a:t>continuous</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Message ID</a:t>
                          </a:r>
                          <a:endParaRPr lang="zh-CN" altLang="en-US" sz="1200" dirty="0" smtClean="0"/>
                        </a:p>
                      </a:txBody>
                      <a:tcPr/>
                    </a:tc>
                    <a:tc>
                      <a:txBody>
                        <a:bodyPr/>
                        <a:lstStyle/>
                        <a:p>
                          <a:pPr algn="ctr"/>
                          <a:r>
                            <a:rPr lang="en-US" altLang="zh-CN" sz="1200" dirty="0" smtClean="0"/>
                            <a:t>Delivery +state</a:t>
                          </a:r>
                          <a:endParaRPr lang="zh-CN" altLang="en-US" sz="1200" dirty="0"/>
                        </a:p>
                      </a:txBody>
                      <a:tcPr/>
                    </a:tc>
                    <a:tc>
                      <a:txBody>
                        <a:bodyPr/>
                        <a:lstStyle/>
                        <a:p>
                          <a:pPr algn="ctr"/>
                          <a:r>
                            <a:rPr lang="en-US" altLang="zh-CN" sz="1200" dirty="0" smtClean="0"/>
                            <a:t>fair</a:t>
                          </a:r>
                          <a:endParaRPr lang="zh-CN" altLang="en-US" sz="1200" dirty="0"/>
                        </a:p>
                      </a:txBody>
                      <a:tcPr/>
                    </a:tc>
                    <a:tc>
                      <a:txBody>
                        <a:bodyPr/>
                        <a:lstStyle/>
                        <a:p>
                          <a:pPr algn="ctr"/>
                          <a:endParaRPr lang="zh-CN" altLang="en-US" sz="1200" dirty="0"/>
                        </a:p>
                      </a:txBody>
                      <a:tcPr/>
                    </a:tc>
                  </a:tr>
                  <a:tr h="393847">
                    <a:tc>
                      <a:txBody>
                        <a:bodyPr/>
                        <a:lstStyle/>
                        <a:p>
                          <a:r>
                            <a:rPr lang="en-US" altLang="zh-CN" dirty="0" err="1" smtClean="0"/>
                            <a:t>StreamS</a:t>
                          </a:r>
                          <a:endParaRPr lang="zh-CN" altLang="en-US" dirty="0"/>
                        </a:p>
                      </a:txBody>
                      <a:tcPr/>
                    </a:tc>
                    <a:tc>
                      <a:txBody>
                        <a:bodyPr/>
                        <a:lstStyle/>
                        <a:p>
                          <a:endParaRPr lang="zh-CN"/>
                        </a:p>
                      </a:txBody>
                      <a:tcPr>
                        <a:blipFill rotWithShape="0">
                          <a:blip r:embed="rId3"/>
                          <a:stretch>
                            <a:fillRect l="-102516" t="-570769" r="-620755" b="-4615"/>
                          </a:stretch>
                        </a:blipFill>
                      </a:tcPr>
                    </a:tc>
                    <a:tc>
                      <a:txBody>
                        <a:bodyPr/>
                        <a:lstStyle/>
                        <a:p>
                          <a:pPr algn="ctr"/>
                          <a:r>
                            <a:rPr lang="en-US" altLang="zh-CN" sz="1200" dirty="0" smtClean="0"/>
                            <a:t>continuous</a:t>
                          </a:r>
                          <a:endParaRPr lang="zh-CN" altLang="en-US" sz="1200" dirty="0"/>
                        </a:p>
                      </a:txBody>
                      <a:tcPr/>
                    </a:tc>
                    <a:tc>
                      <a:txBody>
                        <a:bodyPr/>
                        <a:lstStyle/>
                        <a:p>
                          <a:pPr algn="ctr"/>
                          <a:r>
                            <a:rPr lang="en-US" altLang="zh-CN" sz="1200" dirty="0" err="1" smtClean="0"/>
                            <a:t>Seq</a:t>
                          </a:r>
                          <a:r>
                            <a:rPr lang="en-US" altLang="zh-CN" sz="1200" dirty="0" smtClean="0"/>
                            <a:t> number</a:t>
                          </a:r>
                          <a:endParaRPr lang="zh-CN" altLang="en-US" sz="1200" dirty="0"/>
                        </a:p>
                      </a:txBody>
                      <a:tcPr/>
                    </a:tc>
                    <a:tc>
                      <a:txBody>
                        <a:bodyPr/>
                        <a:lstStyle/>
                        <a:p>
                          <a:pPr algn="ctr"/>
                          <a:r>
                            <a:rPr lang="en-US" altLang="zh-CN" sz="1200" dirty="0" smtClean="0"/>
                            <a:t>snapshot</a:t>
                          </a:r>
                          <a:endParaRPr lang="zh-CN" altLang="en-US" sz="1200" dirty="0"/>
                        </a:p>
                      </a:txBody>
                      <a:tcPr/>
                    </a:tc>
                    <a:tc>
                      <a:txBody>
                        <a:bodyPr/>
                        <a:lstStyle/>
                        <a:p>
                          <a:pPr algn="ctr"/>
                          <a:r>
                            <a:rPr lang="en-US" altLang="zh-CN" sz="1200" dirty="0" smtClean="0"/>
                            <a:t>good</a:t>
                          </a:r>
                          <a:endParaRPr lang="zh-CN" altLang="en-US" sz="1200" dirty="0"/>
                        </a:p>
                      </a:txBody>
                      <a:tcPr/>
                    </a:tc>
                    <a:tc>
                      <a:txBody>
                        <a:bodyPr/>
                        <a:lstStyle/>
                        <a:p>
                          <a:pPr algn="ctr"/>
                          <a:r>
                            <a:rPr lang="en-US" altLang="zh-CN" sz="1200" dirty="0" smtClean="0"/>
                            <a:t>good</a:t>
                          </a:r>
                          <a:endParaRPr lang="zh-CN" altLang="en-US" sz="1200" dirty="0"/>
                        </a:p>
                      </a:txBody>
                      <a:tcPr/>
                    </a:tc>
                  </a:tr>
                </a:tbl>
              </a:graphicData>
            </a:graphic>
          </p:graphicFrame>
        </mc:Fallback>
      </mc:AlternateContent>
    </p:spTree>
    <p:extLst>
      <p:ext uri="{BB962C8B-B14F-4D97-AF65-F5344CB8AC3E}">
        <p14:creationId xmlns:p14="http://schemas.microsoft.com/office/powerpoint/2010/main" val="1903621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Conclusion</a:t>
            </a:r>
          </a:p>
        </p:txBody>
      </p:sp>
      <p:sp>
        <p:nvSpPr>
          <p:cNvPr id="279" name="Shape 2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StreamScope provides a fault-tolerant cloud scale computation platform for performing continuous streaming tasks</a:t>
            </a:r>
          </a:p>
          <a:p>
            <a:pPr lvl="0">
              <a:spcBef>
                <a:spcPts val="0"/>
              </a:spcBef>
              <a:buNone/>
            </a:pPr>
            <a:r>
              <a:rPr lang="en"/>
              <a:t>Abstractions of rStream and rVertex contribute to achieve ideal performance goals</a:t>
            </a:r>
          </a:p>
          <a:p>
            <a:pPr lvl="0">
              <a:spcBef>
                <a:spcPts val="0"/>
              </a:spcBef>
              <a:buNone/>
            </a:pPr>
            <a:r>
              <a:rPr lang="en"/>
              <a:t>Implementation choices improves from both theoretical and engineering performance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p:nvPr/>
        </p:nvSpPr>
        <p:spPr>
          <a:xfrm>
            <a:off x="3153325" y="1680000"/>
            <a:ext cx="3027900" cy="980100"/>
          </a:xfrm>
          <a:prstGeom prst="rect">
            <a:avLst/>
          </a:prstGeom>
          <a:noFill/>
          <a:ln>
            <a:noFill/>
          </a:ln>
        </p:spPr>
        <p:txBody>
          <a:bodyPr wrap="square" lIns="91425" tIns="91425" rIns="91425" bIns="91425" anchor="t" anchorCtr="0">
            <a:noAutofit/>
          </a:bodyPr>
          <a:lstStyle/>
          <a:p>
            <a:pPr lvl="0">
              <a:spcBef>
                <a:spcPts val="0"/>
              </a:spcBef>
              <a:buNone/>
            </a:pPr>
            <a:r>
              <a:rPr lang="en" sz="3600"/>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Other Streaming Systems - Overview</a:t>
            </a:r>
          </a:p>
          <a:p>
            <a:pPr lvl="0">
              <a:spcBef>
                <a:spcPts val="0"/>
              </a:spcBef>
              <a:buNone/>
            </a:pPr>
            <a:endParaRP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sz="2400" b="1">
                <a:solidFill>
                  <a:srgbClr val="000000"/>
                </a:solidFill>
              </a:rPr>
              <a:t>3. Twitter Heron</a:t>
            </a:r>
          </a:p>
          <a:p>
            <a:pPr lvl="0" rtl="0">
              <a:lnSpc>
                <a:spcPct val="100000"/>
              </a:lnSpc>
              <a:spcBef>
                <a:spcPts val="0"/>
              </a:spcBef>
              <a:spcAft>
                <a:spcPts val="0"/>
              </a:spcAft>
              <a:buNone/>
            </a:pPr>
            <a:r>
              <a:rPr lang="en">
                <a:solidFill>
                  <a:schemeClr val="dk1"/>
                </a:solidFill>
              </a:rPr>
              <a:t>Scales better, has better debug-ability, has better performance, and is easier to manage – all while working in a shared cluster infrastructure. 	</a:t>
            </a:r>
          </a:p>
          <a:p>
            <a:pPr lvl="0" rtl="0">
              <a:lnSpc>
                <a:spcPct val="100000"/>
              </a:lnSpc>
              <a:spcBef>
                <a:spcPts val="0"/>
              </a:spcBef>
              <a:spcAft>
                <a:spcPts val="0"/>
              </a:spcAft>
              <a:buNone/>
            </a:pPr>
            <a:endParaRPr sz="2400">
              <a:solidFill>
                <a:srgbClr val="000000"/>
              </a:solidFill>
            </a:endParaRPr>
          </a:p>
          <a:p>
            <a:pPr lvl="0" rtl="0">
              <a:lnSpc>
                <a:spcPct val="100000"/>
              </a:lnSpc>
              <a:spcBef>
                <a:spcPts val="0"/>
              </a:spcBef>
              <a:spcAft>
                <a:spcPts val="0"/>
              </a:spcAft>
              <a:buNone/>
            </a:pPr>
            <a:endParaRPr sz="2400">
              <a:solidFill>
                <a:srgbClr val="000000"/>
              </a:solidFill>
            </a:endParaRPr>
          </a:p>
          <a:p>
            <a:pPr lvl="0">
              <a:spcBef>
                <a:spcPts val="0"/>
              </a:spcBef>
              <a:buNone/>
            </a:pPr>
            <a:endParaRPr/>
          </a:p>
        </p:txBody>
      </p:sp>
      <p:pic>
        <p:nvPicPr>
          <p:cNvPr id="79" name="Shape 79" descr="Screen Shot 2017-10-18 at 11.35.33.png"/>
          <p:cNvPicPr preferRelativeResize="0"/>
          <p:nvPr/>
        </p:nvPicPr>
        <p:blipFill>
          <a:blip r:embed="rId3">
            <a:alphaModFix/>
          </a:blip>
          <a:stretch>
            <a:fillRect/>
          </a:stretch>
        </p:blipFill>
        <p:spPr>
          <a:xfrm>
            <a:off x="1916377" y="2261725"/>
            <a:ext cx="4036774" cy="2772550"/>
          </a:xfrm>
          <a:prstGeom prst="rect">
            <a:avLst/>
          </a:prstGeom>
          <a:noFill/>
          <a:ln>
            <a:noFill/>
          </a:ln>
        </p:spPr>
      </p:pic>
    </p:spTree>
    <p:extLst>
      <p:ext uri="{BB962C8B-B14F-4D97-AF65-F5344CB8AC3E}">
        <p14:creationId xmlns:p14="http://schemas.microsoft.com/office/powerpoint/2010/main" val="7563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Introduction</a:t>
            </a:r>
          </a:p>
        </p:txBody>
      </p:sp>
      <p:sp>
        <p:nvSpPr>
          <p:cNvPr id="90" name="Shape 9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100">
                <a:solidFill>
                  <a:schemeClr val="dk1"/>
                </a:solidFill>
              </a:rPr>
              <a:t>		 	 	 		</a:t>
            </a:r>
          </a:p>
          <a:p>
            <a:pPr marL="0" lvl="0" indent="0" rtl="0">
              <a:spcBef>
                <a:spcPts val="0"/>
              </a:spcBef>
              <a:buNone/>
            </a:pPr>
            <a:r>
              <a:rPr lang="en">
                <a:solidFill>
                  <a:schemeClr val="dk1"/>
                </a:solidFill>
              </a:rPr>
              <a:t>StreamScope is </a:t>
            </a:r>
          </a:p>
          <a:p>
            <a:pPr marL="457200" lvl="0" indent="-228600" rtl="0">
              <a:spcBef>
                <a:spcPts val="0"/>
              </a:spcBef>
              <a:buClr>
                <a:schemeClr val="dk1"/>
              </a:buClr>
              <a:buAutoNum type="arabicPeriod"/>
            </a:pPr>
            <a:r>
              <a:rPr lang="en">
                <a:solidFill>
                  <a:schemeClr val="dk1"/>
                </a:solidFill>
              </a:rPr>
              <a:t>A </a:t>
            </a:r>
            <a:r>
              <a:rPr lang="en" b="1">
                <a:solidFill>
                  <a:schemeClr val="dk1"/>
                </a:solidFill>
              </a:rPr>
              <a:t>cloud-scale reliable</a:t>
            </a:r>
            <a:r>
              <a:rPr lang="en">
                <a:solidFill>
                  <a:schemeClr val="dk1"/>
                </a:solidFill>
              </a:rPr>
              <a:t> stream computation engine</a:t>
            </a:r>
          </a:p>
          <a:p>
            <a:pPr marL="457200" lvl="0" indent="-228600" rtl="0">
              <a:spcBef>
                <a:spcPts val="0"/>
              </a:spcBef>
              <a:buClr>
                <a:schemeClr val="dk1"/>
              </a:buClr>
              <a:buAutoNum type="arabicPeriod"/>
            </a:pPr>
            <a:r>
              <a:rPr lang="en">
                <a:solidFill>
                  <a:schemeClr val="dk1"/>
                </a:solidFill>
              </a:rPr>
              <a:t>STREAMS adopts a </a:t>
            </a:r>
            <a:r>
              <a:rPr lang="en" b="1">
                <a:solidFill>
                  <a:schemeClr val="dk1"/>
                </a:solidFill>
              </a:rPr>
              <a:t>declarative language</a:t>
            </a:r>
            <a:r>
              <a:rPr lang="en">
                <a:solidFill>
                  <a:schemeClr val="dk1"/>
                </a:solidFill>
              </a:rPr>
              <a:t>.</a:t>
            </a: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sz="1100">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311700" y="1162400"/>
            <a:ext cx="8520600" cy="3416400"/>
          </a:xfrm>
          <a:prstGeom prst="rect">
            <a:avLst/>
          </a:prstGeom>
        </p:spPr>
        <p:txBody>
          <a:bodyPr wrap="square" lIns="91425" tIns="91425" rIns="91425" bIns="91425" anchor="t" anchorCtr="0">
            <a:noAutofit/>
          </a:bodyPr>
          <a:lstStyle/>
          <a:p>
            <a:pPr lvl="0">
              <a:spcBef>
                <a:spcPts val="0"/>
              </a:spcBef>
              <a:buNone/>
            </a:pPr>
            <a:r>
              <a:rPr lang="en">
                <a:solidFill>
                  <a:schemeClr val="dk1"/>
                </a:solidFill>
              </a:rPr>
              <a:t>rVertex : models continuous computation on each vertex, introduces the notion of </a:t>
            </a:r>
            <a:r>
              <a:rPr lang="en" i="1">
                <a:solidFill>
                  <a:schemeClr val="dk1"/>
                </a:solidFill>
              </a:rPr>
              <a:t>snapshots </a:t>
            </a:r>
            <a:r>
              <a:rPr lang="en">
                <a:solidFill>
                  <a:schemeClr val="dk1"/>
                </a:solidFill>
              </a:rPr>
              <a:t>along the time dimension, and allows the computation to restart from a snapshot. </a:t>
            </a:r>
          </a:p>
          <a:p>
            <a:pPr lvl="0">
              <a:spcBef>
                <a:spcPts val="0"/>
              </a:spcBef>
              <a:buNone/>
            </a:pPr>
            <a:r>
              <a:rPr lang="en">
                <a:solidFill>
                  <a:schemeClr val="dk1"/>
                </a:solidFill>
              </a:rPr>
              <a:t>rStream: abstracts out the data and communication aspects of distributed stream computation, provides the illusion of reliable and asynchronous communication channels, and de- couples upstream and downstream vertices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a:solidFill>
                <a:schemeClr val="dk1"/>
              </a:solidFill>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sz="1100">
              <a:solidFill>
                <a:schemeClr val="dk1"/>
              </a:solidFill>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sz="1000">
              <a:solidFill>
                <a:schemeClr val="dk1"/>
              </a:solidFill>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Clr>
                <a:schemeClr val="dk1"/>
              </a:buClr>
              <a:buSzPct val="100000"/>
              <a:buFont typeface="Arial"/>
              <a:buNone/>
            </a:pPr>
            <a:endParaRPr sz="1100">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78571"/>
              <a:buFont typeface="Arial"/>
              <a:buNone/>
            </a:pPr>
            <a:endParaRPr sz="1400">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Contributions</a:t>
            </a:r>
          </a:p>
        </p:txBody>
      </p:sp>
      <p:sp>
        <p:nvSpPr>
          <p:cNvPr id="101" name="Shape 101"/>
          <p:cNvSpPr txBox="1">
            <a:spLocks noGrp="1"/>
          </p:cNvSpPr>
          <p:nvPr>
            <p:ph type="body" idx="1"/>
          </p:nvPr>
        </p:nvSpPr>
        <p:spPr>
          <a:xfrm>
            <a:off x="311700" y="1261050"/>
            <a:ext cx="8520600" cy="3058200"/>
          </a:xfrm>
          <a:prstGeom prst="rect">
            <a:avLst/>
          </a:prstGeom>
        </p:spPr>
        <p:txBody>
          <a:bodyPr wrap="square" lIns="91425" tIns="91425" rIns="91425" bIns="91425" anchor="t" anchorCtr="0">
            <a:noAutofit/>
          </a:bodyPr>
          <a:lstStyle/>
          <a:p>
            <a:pPr marL="457200" lvl="0" indent="-228600" rtl="0">
              <a:spcBef>
                <a:spcPts val="0"/>
              </a:spcBef>
              <a:buClr>
                <a:schemeClr val="dk1"/>
              </a:buClr>
              <a:buAutoNum type="arabicPeriod"/>
            </a:pPr>
            <a:r>
              <a:rPr lang="en">
                <a:solidFill>
                  <a:schemeClr val="dk1"/>
                </a:solidFill>
              </a:rPr>
              <a:t>STREAMS shows that a cloud-scale distributed fault-tolerant stream engine can support a continuous stream computation model</a:t>
            </a:r>
          </a:p>
          <a:p>
            <a:pPr marL="457200" lvl="0" indent="-228600" rtl="0">
              <a:spcBef>
                <a:spcPts val="0"/>
              </a:spcBef>
              <a:buClr>
                <a:schemeClr val="dk1"/>
              </a:buClr>
              <a:buAutoNum type="arabicPeriod"/>
            </a:pPr>
            <a:r>
              <a:rPr lang="en">
                <a:solidFill>
                  <a:schemeClr val="dk1"/>
                </a:solidFill>
              </a:rPr>
              <a:t>STREAMS introduces two new abstractions, rVertex and rStream.</a:t>
            </a:r>
          </a:p>
          <a:p>
            <a:pPr marL="457200" lvl="0" indent="-228600" rtl="0">
              <a:spcBef>
                <a:spcPts val="0"/>
              </a:spcBef>
              <a:buClr>
                <a:schemeClr val="dk1"/>
              </a:buClr>
              <a:buAutoNum type="arabicPeriod"/>
            </a:pPr>
            <a:r>
              <a:rPr lang="en">
                <a:solidFill>
                  <a:schemeClr val="dk1"/>
                </a:solidFill>
              </a:rPr>
              <a:t>STREAMS is deployed in production and runs critical stream applications continuously on thousands of machines while coping well with failures and variations.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Programming Model</a:t>
            </a:r>
          </a:p>
        </p:txBody>
      </p:sp>
      <p:sp>
        <p:nvSpPr>
          <p:cNvPr id="107" name="Shape 10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2400" b="1"/>
              <a:t>Continues Events Stream</a:t>
            </a:r>
          </a:p>
          <a:p>
            <a:pPr lvl="0" indent="387350" rtl="0">
              <a:spcBef>
                <a:spcPts val="0"/>
              </a:spcBef>
              <a:buClr>
                <a:schemeClr val="dk1"/>
              </a:buClr>
              <a:buSzPct val="61111"/>
              <a:buFont typeface="Arial"/>
              <a:buNone/>
            </a:pPr>
            <a:endParaRPr>
              <a:solidFill>
                <a:schemeClr val="dk1"/>
              </a:solidFill>
            </a:endParaRPr>
          </a:p>
          <a:p>
            <a:pPr lvl="0" indent="387350" rtl="0">
              <a:spcBef>
                <a:spcPts val="0"/>
              </a:spcBef>
              <a:buClr>
                <a:schemeClr val="dk1"/>
              </a:buClr>
              <a:buSzPct val="100000"/>
              <a:buFont typeface="Arial"/>
              <a:buNone/>
            </a:pPr>
            <a:r>
              <a:rPr lang="en">
                <a:solidFill>
                  <a:schemeClr val="dk1"/>
                </a:solidFill>
              </a:rPr>
              <a:t>STREAMS supports </a:t>
            </a:r>
            <a:r>
              <a:rPr lang="en" i="1">
                <a:solidFill>
                  <a:schemeClr val="dk1"/>
                </a:solidFill>
              </a:rPr>
              <a:t>Current Time Increments </a:t>
            </a:r>
            <a:r>
              <a:rPr lang="en">
                <a:solidFill>
                  <a:schemeClr val="dk1"/>
                </a:solidFill>
              </a:rPr>
              <a:t>(CTI) events that assert the completeness of event delivery up to start time </a:t>
            </a:r>
            <a:r>
              <a:rPr lang="en" i="1">
                <a:solidFill>
                  <a:schemeClr val="dk1"/>
                </a:solidFill>
              </a:rPr>
              <a:t>Vs </a:t>
            </a:r>
            <a:r>
              <a:rPr lang="en">
                <a:solidFill>
                  <a:schemeClr val="dk1"/>
                </a:solidFill>
              </a:rPr>
              <a:t>of the CTI event.</a:t>
            </a: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sz="24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
              <a:t>Programming Model</a:t>
            </a:r>
          </a:p>
          <a:p>
            <a:pPr lvl="0">
              <a:spcBef>
                <a:spcPts val="0"/>
              </a:spcBef>
              <a:buNone/>
            </a:pPr>
            <a:endParaRPr/>
          </a:p>
        </p:txBody>
      </p:sp>
      <p:sp>
        <p:nvSpPr>
          <p:cNvPr id="113" name="Shape 11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2400" b="1"/>
              <a:t>Declarative Query Language</a:t>
            </a:r>
          </a:p>
          <a:p>
            <a:pPr lvl="0">
              <a:spcBef>
                <a:spcPts val="0"/>
              </a:spcBef>
              <a:buNone/>
            </a:pPr>
            <a:endParaRPr sz="1100">
              <a:solidFill>
                <a:schemeClr val="dk1"/>
              </a:solidFill>
            </a:endParaRPr>
          </a:p>
          <a:p>
            <a:pPr marL="457200" lvl="0" indent="-228600" rtl="0">
              <a:spcBef>
                <a:spcPts val="0"/>
              </a:spcBef>
              <a:buClr>
                <a:schemeClr val="dk1"/>
              </a:buClr>
              <a:buAutoNum type="arabicPeriod"/>
            </a:pPr>
            <a:r>
              <a:rPr lang="en">
                <a:solidFill>
                  <a:schemeClr val="dk1"/>
                </a:solidFill>
              </a:rPr>
              <a:t>STREAMS supports a comprehensive set of relational operators </a:t>
            </a:r>
          </a:p>
          <a:p>
            <a:pPr marL="457200" lvl="0" indent="-228600" rtl="0">
              <a:spcBef>
                <a:spcPts val="0"/>
              </a:spcBef>
              <a:buClr>
                <a:schemeClr val="dk1"/>
              </a:buClr>
              <a:buAutoNum type="arabicPeriod"/>
            </a:pPr>
            <a:r>
              <a:rPr lang="en">
                <a:solidFill>
                  <a:schemeClr val="dk1"/>
                </a:solidFill>
              </a:rPr>
              <a:t>STREAMS supports several types of time-based windows, such as hopping, tumbling, and snapshot windows.</a:t>
            </a:r>
            <a:r>
              <a:rPr lang="en" sz="10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sz="2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3654</Words>
  <Application>Microsoft Macintosh PowerPoint</Application>
  <PresentationFormat>全屏显示(16:9)</PresentationFormat>
  <Paragraphs>396</Paragraphs>
  <Slides>34</Slides>
  <Notes>34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Cambria Math</vt:lpstr>
      <vt:lpstr>Wingdings</vt:lpstr>
      <vt:lpstr>宋体</vt:lpstr>
      <vt:lpstr>Arial</vt:lpstr>
      <vt:lpstr>Simple Light</vt:lpstr>
      <vt:lpstr>                         STREAMSCOPE: Continuous Reliable Distributed Processing of Big Data Streams     </vt:lpstr>
      <vt:lpstr>Other Streaming Systems - Overview</vt:lpstr>
      <vt:lpstr>Other Streaming Systems - Overview</vt:lpstr>
      <vt:lpstr>Other Streaming Systems - Overview </vt:lpstr>
      <vt:lpstr>Introduction</vt:lpstr>
      <vt:lpstr>PowerPoint 演示文稿</vt:lpstr>
      <vt:lpstr>Contributions</vt:lpstr>
      <vt:lpstr>Programming Model</vt:lpstr>
      <vt:lpstr>Programming Model </vt:lpstr>
      <vt:lpstr>A Simplified Stream Program</vt:lpstr>
      <vt:lpstr>StreamS Abstractions</vt:lpstr>
      <vt:lpstr>rStream Abstraction</vt:lpstr>
      <vt:lpstr>rVertex Abstraction</vt:lpstr>
      <vt:lpstr>rVetex</vt:lpstr>
      <vt:lpstr>Failure Recovery</vt:lpstr>
      <vt:lpstr>Architecture and Implementation</vt:lpstr>
      <vt:lpstr>Implementing rVertex</vt:lpstr>
      <vt:lpstr>Implementing rStream</vt:lpstr>
      <vt:lpstr>Garbage Collection</vt:lpstr>
      <vt:lpstr>Choices Discussion</vt:lpstr>
      <vt:lpstr>Choices Discussion </vt:lpstr>
      <vt:lpstr>Choices Discussion</vt:lpstr>
      <vt:lpstr>Production Experience</vt:lpstr>
      <vt:lpstr>Production Experience</vt:lpstr>
      <vt:lpstr>Failure Recovery Strategies</vt:lpstr>
      <vt:lpstr>Performance and Failures</vt:lpstr>
      <vt:lpstr>Performance: Variations</vt:lpstr>
      <vt:lpstr>Performance: Concurrent Channels</vt:lpstr>
      <vt:lpstr>Performance: Stragglers</vt:lpstr>
      <vt:lpstr>Scalability</vt:lpstr>
      <vt:lpstr>Latency Vs. Throughput</vt:lpstr>
      <vt:lpstr>Comparison with Other Stream Processing Systems</vt:lpstr>
      <vt:lpstr>Conclusion</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STREAMSCOPE: Continuous Reliable Distributed Processing of Big Data Streams     </dc:title>
  <cp:lastModifiedBy>ZhangChi</cp:lastModifiedBy>
  <cp:revision>13</cp:revision>
  <dcterms:modified xsi:type="dcterms:W3CDTF">2017-10-18T18:21:08Z</dcterms:modified>
</cp:coreProperties>
</file>