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57" r:id="rId3"/>
    <p:sldId id="258" r:id="rId4"/>
    <p:sldId id="259" r:id="rId5"/>
    <p:sldId id="261" r:id="rId6"/>
    <p:sldId id="262" r:id="rId7"/>
    <p:sldId id="263" r:id="rId8"/>
    <p:sldId id="312" r:id="rId9"/>
    <p:sldId id="313" r:id="rId10"/>
    <p:sldId id="289" r:id="rId11"/>
    <p:sldId id="269" r:id="rId12"/>
    <p:sldId id="270" r:id="rId13"/>
    <p:sldId id="271" r:id="rId14"/>
    <p:sldId id="291" r:id="rId15"/>
    <p:sldId id="272" r:id="rId16"/>
    <p:sldId id="273" r:id="rId17"/>
    <p:sldId id="274" r:id="rId18"/>
    <p:sldId id="275" r:id="rId19"/>
    <p:sldId id="277" r:id="rId20"/>
    <p:sldId id="278" r:id="rId21"/>
    <p:sldId id="279" r:id="rId22"/>
    <p:sldId id="280" r:id="rId23"/>
    <p:sldId id="281" r:id="rId24"/>
    <p:sldId id="282" r:id="rId25"/>
    <p:sldId id="290" r:id="rId26"/>
    <p:sldId id="288" r:id="rId27"/>
    <p:sldId id="283" r:id="rId28"/>
    <p:sldId id="284" r:id="rId29"/>
    <p:sldId id="285" r:id="rId30"/>
    <p:sldId id="286" r:id="rId31"/>
    <p:sldId id="287" r:id="rId32"/>
    <p:sldId id="292" r:id="rId33"/>
    <p:sldId id="314" r:id="rId34"/>
    <p:sldId id="296" r:id="rId35"/>
    <p:sldId id="300" r:id="rId36"/>
    <p:sldId id="297" r:id="rId37"/>
    <p:sldId id="301" r:id="rId38"/>
    <p:sldId id="303" r:id="rId39"/>
    <p:sldId id="305" r:id="rId40"/>
    <p:sldId id="306" r:id="rId41"/>
    <p:sldId id="308" r:id="rId42"/>
    <p:sldId id="309" r:id="rId43"/>
    <p:sldId id="310" r:id="rId44"/>
    <p:sldId id="31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43"/>
  </p:normalViewPr>
  <p:slideViewPr>
    <p:cSldViewPr snapToGrid="0" snapToObjects="1">
      <p:cViewPr varScale="1">
        <p:scale>
          <a:sx n="109" d="100"/>
          <a:sy n="109" d="100"/>
        </p:scale>
        <p:origin x="636" y="10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4D10A-81D1-8748-8404-C44E2799F913}" type="datetimeFigureOut">
              <a:rPr lang="en-US" smtClean="0"/>
              <a:t>1/31/2019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F5F-E884-8D4B-8536-498293E3FBD0}" type="slidenum">
              <a:rPr lang="en-US" smtClean="0"/>
              <a:t>‹#›</a:t>
            </a:fld>
            <a:endParaRPr lang="en-US"/>
          </a:p>
        </p:txBody>
      </p:sp>
    </p:spTree>
    <p:extLst>
      <p:ext uri="{BB962C8B-B14F-4D97-AF65-F5344CB8AC3E}">
        <p14:creationId xmlns:p14="http://schemas.microsoft.com/office/powerpoint/2010/main" val="995821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2DBF5F-E884-8D4B-8536-498293E3FBD0}" type="slidenum">
              <a:rPr lang="en-US" smtClean="0"/>
              <a:t>1</a:t>
            </a:fld>
            <a:endParaRPr lang="en-US"/>
          </a:p>
        </p:txBody>
      </p:sp>
    </p:spTree>
    <p:extLst>
      <p:ext uri="{BB962C8B-B14F-4D97-AF65-F5344CB8AC3E}">
        <p14:creationId xmlns:p14="http://schemas.microsoft.com/office/powerpoint/2010/main" val="1236802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Rescheduling is rate-limited to prevent a rescheduling cascade (e.g., during widespread machine failures).</a:t>
            </a:r>
            <a:endParaRPr lang="en-US" sz="1200" b="0" i="0" u="none" strike="noStrike" kern="1200" dirty="0" smtClean="0">
              <a:solidFill>
                <a:schemeClr val="tx1"/>
              </a:solidFill>
              <a:effectLst/>
              <a:latin typeface="+mn-lt"/>
              <a:ea typeface="+mn-ea"/>
              <a:cs typeface="+mn-cs"/>
            </a:endParaRP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If the agent kept on running the tasks after it lost contact with the controller and reestablishes contact with the controller, its tasks will “win” over the restarted tasks.</a:t>
            </a:r>
            <a:endParaRPr lang="en-US" b="0" dirty="0" smtClean="0">
              <a:effectLst/>
            </a:endParaRPr>
          </a:p>
        </p:txBody>
      </p:sp>
      <p:sp>
        <p:nvSpPr>
          <p:cNvPr id="4" name="Slide Number Placeholder 3"/>
          <p:cNvSpPr>
            <a:spLocks noGrp="1"/>
          </p:cNvSpPr>
          <p:nvPr>
            <p:ph type="sldNum" sz="quarter" idx="10"/>
          </p:nvPr>
        </p:nvSpPr>
        <p:spPr/>
        <p:txBody>
          <a:bodyPr/>
          <a:lstStyle/>
          <a:p>
            <a:fld id="{862DBF5F-E884-8D4B-8536-498293E3FBD0}" type="slidenum">
              <a:rPr lang="en-US" smtClean="0"/>
              <a:t>13</a:t>
            </a:fld>
            <a:endParaRPr lang="en-US"/>
          </a:p>
        </p:txBody>
      </p:sp>
    </p:spTree>
    <p:extLst>
      <p:ext uri="{BB962C8B-B14F-4D97-AF65-F5344CB8AC3E}">
        <p14:creationId xmlns:p14="http://schemas.microsoft.com/office/powerpoint/2010/main" val="3850851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Chroot</a:t>
            </a:r>
            <a:r>
              <a:rPr lang="en-US" dirty="0" smtClean="0"/>
              <a:t> jails protect the</a:t>
            </a:r>
            <a:r>
              <a:rPr lang="en-US" baseline="0" dirty="0" smtClean="0"/>
              <a:t> system as well as the task from other tasks on the same system.</a:t>
            </a:r>
            <a:endParaRPr lang="en-US" dirty="0" smtClean="0"/>
          </a:p>
          <a:p>
            <a:endParaRPr lang="en-US" dirty="0" smtClean="0"/>
          </a:p>
          <a:p>
            <a:r>
              <a:rPr lang="en-US" dirty="0" smtClean="0"/>
              <a:t>High priority latency</a:t>
            </a:r>
            <a:r>
              <a:rPr lang="en-US" baseline="0" dirty="0" smtClean="0"/>
              <a:t> sensitive tasks are prioritized and can starve batch tasks for instances of multiple seconds. However, this starvation time is limited by adjusting resource caps of greedy LS tasks.</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LS can reserve cores against other LS tasks to increase performance</a:t>
            </a:r>
          </a:p>
          <a:p>
            <a:r>
              <a:rPr lang="en-US" baseline="0" dirty="0" smtClean="0"/>
              <a:t>In addition to reserving cores, allocating entire cores to apps with </a:t>
            </a:r>
            <a:r>
              <a:rPr lang="en-US" baseline="0" dirty="0" err="1" smtClean="0"/>
              <a:t>cpuset</a:t>
            </a:r>
            <a:r>
              <a:rPr lang="en-US" baseline="0" dirty="0" smtClean="0"/>
              <a:t> can be used in apps that require extremely low latency.</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14</a:t>
            </a:fld>
            <a:endParaRPr lang="en-US"/>
          </a:p>
        </p:txBody>
      </p:sp>
    </p:spTree>
    <p:extLst>
      <p:ext uri="{BB962C8B-B14F-4D97-AF65-F5344CB8AC3E}">
        <p14:creationId xmlns:p14="http://schemas.microsoft.com/office/powerpoint/2010/main" val="495803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Borg’s fine-grained priority</a:t>
            </a:r>
            <a:r>
              <a:rPr lang="en-US" sz="1200" b="0" i="0" u="none" strike="noStrike" kern="1200" baseline="0" dirty="0" smtClean="0">
                <a:solidFill>
                  <a:schemeClr val="tx1"/>
                </a:solidFill>
                <a:effectLst/>
                <a:latin typeface="+mn-lt"/>
                <a:ea typeface="+mn-ea"/>
                <a:cs typeface="+mn-cs"/>
              </a:rPr>
              <a:t> systems lets users indicate the relative importance of many tasks against each other. Fine-grained resource requests allow users to use exactly as much of their quota they need to, instead of using too much by forcing tasks into buckets. In addition, the Borg system handles many other complex mechanisms, including scheduling and installing packages.</a:t>
            </a:r>
            <a:endParaRPr lang="en-US" sz="1200" b="0" i="0" u="none" strike="noStrike" kern="1200" dirty="0" smtClean="0">
              <a:solidFill>
                <a:schemeClr val="tx1"/>
              </a:solidFill>
              <a:effectLst/>
              <a:latin typeface="+mn-lt"/>
              <a:ea typeface="+mn-ea"/>
              <a:cs typeface="+mn-cs"/>
            </a:endParaRP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Job/task property changes will sometimes require that tasks be restarted or rescheduled</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Borg name service (BNS) names contain cell name, job name, and task number</a:t>
            </a:r>
            <a:endParaRPr lang="en-US" b="0" dirty="0" smtClean="0">
              <a:effectLst/>
            </a:endParaRPr>
          </a:p>
          <a:p>
            <a:pPr rtl="0"/>
            <a:r>
              <a:rPr lang="en-US" sz="1200" b="0" i="0" u="none" strike="noStrike" kern="1200" dirty="0" smtClean="0">
                <a:solidFill>
                  <a:schemeClr val="tx1"/>
                </a:solidFill>
                <a:effectLst/>
                <a:latin typeface="+mn-lt"/>
                <a:ea typeface="+mn-ea"/>
                <a:cs typeface="+mn-cs"/>
              </a:rPr>
              <a:t>Hostname and port are written into highly-available storage (Chubby)</a:t>
            </a:r>
            <a:endParaRPr lang="en-US" b="0" dirty="0" smtClean="0">
              <a:effectLst/>
            </a:endParaRPr>
          </a:p>
        </p:txBody>
      </p:sp>
      <p:sp>
        <p:nvSpPr>
          <p:cNvPr id="4" name="Slide Number Placeholder 3"/>
          <p:cNvSpPr>
            <a:spLocks noGrp="1"/>
          </p:cNvSpPr>
          <p:nvPr>
            <p:ph type="sldNum" sz="quarter" idx="10"/>
          </p:nvPr>
        </p:nvSpPr>
        <p:spPr/>
        <p:txBody>
          <a:bodyPr/>
          <a:lstStyle/>
          <a:p>
            <a:fld id="{862DBF5F-E884-8D4B-8536-498293E3FBD0}" type="slidenum">
              <a:rPr lang="en-US" smtClean="0"/>
              <a:t>15</a:t>
            </a:fld>
            <a:endParaRPr lang="en-US"/>
          </a:p>
        </p:txBody>
      </p:sp>
    </p:spTree>
    <p:extLst>
      <p:ext uri="{BB962C8B-B14F-4D97-AF65-F5344CB8AC3E}">
        <p14:creationId xmlns:p14="http://schemas.microsoft.com/office/powerpoint/2010/main" val="85506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difficult</a:t>
            </a:r>
            <a:r>
              <a:rPr lang="en-US" baseline="0" dirty="0" smtClean="0"/>
              <a:t> to evaluate such a large system quantitatively, so the authors chose to evaluate how efficient Borg was at making use of the computation resources it is in charge of scheduling.</a:t>
            </a:r>
          </a:p>
          <a:p>
            <a:endParaRPr lang="en-US" baseline="0" dirty="0" smtClean="0"/>
          </a:p>
          <a:p>
            <a:r>
              <a:rPr lang="en-US" baseline="0" dirty="0" smtClean="0"/>
              <a:t>In order to provide realistic input data to their experiments, they used traces from 15 clusters in use at Google, eliminating “small” cells, test cells, and special-purpose cells. They replayed these traces on “</a:t>
            </a:r>
            <a:r>
              <a:rPr lang="en-US" baseline="0" dirty="0" err="1" smtClean="0"/>
              <a:t>Fauxmaster</a:t>
            </a:r>
            <a:r>
              <a:rPr lang="en-US" baseline="0" dirty="0" smtClean="0"/>
              <a:t>”, a </a:t>
            </a:r>
            <a:r>
              <a:rPr lang="en-US" baseline="0" dirty="0" err="1" smtClean="0"/>
              <a:t>Borgmaster</a:t>
            </a:r>
            <a:r>
              <a:rPr lang="en-US" baseline="0" dirty="0" smtClean="0"/>
              <a:t> simulator developed for debugging purposes.</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18</a:t>
            </a:fld>
            <a:endParaRPr lang="en-US"/>
          </a:p>
        </p:txBody>
      </p:sp>
    </p:spTree>
    <p:extLst>
      <p:ext uri="{BB962C8B-B14F-4D97-AF65-F5344CB8AC3E}">
        <p14:creationId xmlns:p14="http://schemas.microsoft.com/office/powerpoint/2010/main" val="1867053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aseline="0" dirty="0" smtClean="0"/>
              <a:t>How well does Borg fit tasks into the available computational resources? To evaluate this, they first needed to define a metric. They chose to use “cell compaction”, which refers to the smallest cell that can hold a workload.</a:t>
            </a:r>
            <a:endParaRPr lang="en-US" sz="1200" b="0" i="0" u="none" strike="noStrike" kern="1200" baseline="0" dirty="0" smtClean="0">
              <a:solidFill>
                <a:schemeClr val="tx1"/>
              </a:solidFill>
              <a:effectLst/>
              <a:latin typeface="+mn-lt"/>
              <a:ea typeface="+mn-ea"/>
              <a:cs typeface="+mn-cs"/>
            </a:endParaRPr>
          </a:p>
          <a:p>
            <a:pPr rtl="0"/>
            <a:endParaRPr lang="en-US" sz="1200" b="0" i="0" u="none" strike="noStrike" kern="1200" baseline="0" dirty="0" smtClean="0">
              <a:solidFill>
                <a:schemeClr val="tx1"/>
              </a:solidFill>
              <a:effectLst/>
              <a:latin typeface="+mn-lt"/>
              <a:ea typeface="+mn-ea"/>
              <a:cs typeface="+mn-cs"/>
            </a:endParaRPr>
          </a:p>
          <a:p>
            <a:pPr rtl="0"/>
            <a:r>
              <a:rPr lang="en-US" sz="1200" b="0" i="0" u="none" strike="noStrike" kern="1200" baseline="0" dirty="0" smtClean="0">
                <a:solidFill>
                  <a:schemeClr val="tx1"/>
                </a:solidFill>
                <a:effectLst/>
                <a:latin typeface="+mn-lt"/>
                <a:ea typeface="+mn-ea"/>
                <a:cs typeface="+mn-cs"/>
              </a:rPr>
              <a:t>To determine this, they removed </a:t>
            </a:r>
            <a:r>
              <a:rPr lang="en-US" sz="1200" b="0" i="0" u="none" strike="noStrike" kern="1200" dirty="0" smtClean="0">
                <a:solidFill>
                  <a:schemeClr val="tx1"/>
                </a:solidFill>
                <a:effectLst/>
                <a:latin typeface="+mn-lt"/>
                <a:ea typeface="+mn-ea"/>
                <a:cs typeface="+mn-cs"/>
              </a:rPr>
              <a:t>as many machines from</a:t>
            </a:r>
            <a:r>
              <a:rPr lang="en-US" sz="1200" b="0" i="0" u="none" strike="noStrike" kern="1200" baseline="0" dirty="0" smtClean="0">
                <a:solidFill>
                  <a:schemeClr val="tx1"/>
                </a:solidFill>
                <a:effectLst/>
                <a:latin typeface="+mn-lt"/>
                <a:ea typeface="+mn-ea"/>
                <a:cs typeface="+mn-cs"/>
              </a:rPr>
              <a:t> the cell as possible and determine how many were left compared to the original cell size. These results show that many cells in use at Google are significantly larger than they need to be. However, they purposefully leave extra headroom to handle usage spikes.</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11 trials</a:t>
            </a:r>
            <a:endParaRPr lang="en-US" b="0" dirty="0" smtClean="0">
              <a:effectLst/>
            </a:endParaRPr>
          </a:p>
        </p:txBody>
      </p:sp>
      <p:sp>
        <p:nvSpPr>
          <p:cNvPr id="4" name="Slide Number Placeholder 3"/>
          <p:cNvSpPr>
            <a:spLocks noGrp="1"/>
          </p:cNvSpPr>
          <p:nvPr>
            <p:ph type="sldNum" sz="quarter" idx="10"/>
          </p:nvPr>
        </p:nvSpPr>
        <p:spPr/>
        <p:txBody>
          <a:bodyPr/>
          <a:lstStyle/>
          <a:p>
            <a:fld id="{862DBF5F-E884-8D4B-8536-498293E3FBD0}" type="slidenum">
              <a:rPr lang="en-US" smtClean="0"/>
              <a:t>19</a:t>
            </a:fld>
            <a:endParaRPr lang="en-US"/>
          </a:p>
        </p:txBody>
      </p:sp>
    </p:spTree>
    <p:extLst>
      <p:ext uri="{BB962C8B-B14F-4D97-AF65-F5344CB8AC3E}">
        <p14:creationId xmlns:p14="http://schemas.microsoft.com/office/powerpoint/2010/main" val="1746620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Median of 20-30% more machines needed if prod and non-prod segregated. Because of resource reclamation, fewer resources needed overall.</a:t>
            </a:r>
            <a:endParaRPr lang="en-US" b="0" dirty="0" smtClean="0">
              <a:effectLst/>
            </a:endParaRP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Left side shows original cell size. Right side shows workload if segregated</a:t>
            </a:r>
            <a:endParaRPr lang="en-US" b="0" dirty="0" smtClean="0">
              <a:effectLst/>
            </a:endParaRPr>
          </a:p>
        </p:txBody>
      </p:sp>
      <p:sp>
        <p:nvSpPr>
          <p:cNvPr id="4" name="Slide Number Placeholder 3"/>
          <p:cNvSpPr>
            <a:spLocks noGrp="1"/>
          </p:cNvSpPr>
          <p:nvPr>
            <p:ph type="sldNum" sz="quarter" idx="10"/>
          </p:nvPr>
        </p:nvSpPr>
        <p:spPr/>
        <p:txBody>
          <a:bodyPr/>
          <a:lstStyle/>
          <a:p>
            <a:fld id="{862DBF5F-E884-8D4B-8536-498293E3FBD0}" type="slidenum">
              <a:rPr lang="en-US" smtClean="0"/>
              <a:t>20</a:t>
            </a:fld>
            <a:endParaRPr lang="en-US"/>
          </a:p>
        </p:txBody>
      </p:sp>
    </p:spTree>
    <p:extLst>
      <p:ext uri="{BB962C8B-B14F-4D97-AF65-F5344CB8AC3E}">
        <p14:creationId xmlns:p14="http://schemas.microsoft.com/office/powerpoint/2010/main" val="132924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While CPI (cycles per instruction) might be raised slightly, less hardware is needed overall → balance between priorities</a:t>
            </a:r>
            <a:endParaRPr lang="en-US" sz="1200" b="0" i="0" u="none" strike="noStrike" kern="1200" dirty="0" smtClean="0">
              <a:solidFill>
                <a:schemeClr val="tx1"/>
              </a:solidFill>
              <a:effectLst/>
              <a:latin typeface="+mn-lt"/>
              <a:ea typeface="+mn-ea"/>
              <a:cs typeface="+mn-cs"/>
            </a:endParaRP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Evaluation of all 15 cells. Error bars are 90% confidence intervals.</a:t>
            </a:r>
            <a:endParaRPr lang="en-US" b="0" dirty="0" smtClean="0">
              <a:effectLst/>
            </a:endParaRPr>
          </a:p>
        </p:txBody>
      </p:sp>
      <p:sp>
        <p:nvSpPr>
          <p:cNvPr id="4" name="Slide Number Placeholder 3"/>
          <p:cNvSpPr>
            <a:spLocks noGrp="1"/>
          </p:cNvSpPr>
          <p:nvPr>
            <p:ph type="sldNum" sz="quarter" idx="10"/>
          </p:nvPr>
        </p:nvSpPr>
        <p:spPr/>
        <p:txBody>
          <a:bodyPr/>
          <a:lstStyle/>
          <a:p>
            <a:fld id="{862DBF5F-E884-8D4B-8536-498293E3FBD0}" type="slidenum">
              <a:rPr lang="en-US" smtClean="0"/>
              <a:t>21</a:t>
            </a:fld>
            <a:endParaRPr lang="en-US"/>
          </a:p>
        </p:txBody>
      </p:sp>
    </p:spTree>
    <p:extLst>
      <p:ext uri="{BB962C8B-B14F-4D97-AF65-F5344CB8AC3E}">
        <p14:creationId xmlns:p14="http://schemas.microsoft.com/office/powerpoint/2010/main" val="2385602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This measures the additional number of machines needed if users above a certain memory usage threshold were segregated off into their own cell. This shows that pooling resources reduces </a:t>
            </a:r>
            <a:r>
              <a:rPr lang="en-US" sz="1200" b="0" i="0" u="none" strike="noStrike" kern="1200" dirty="0" err="1" smtClean="0">
                <a:solidFill>
                  <a:schemeClr val="tx1"/>
                </a:solidFill>
                <a:effectLst/>
                <a:latin typeface="+mn-lt"/>
                <a:ea typeface="+mn-ea"/>
                <a:cs typeface="+mn-cs"/>
              </a:rPr>
              <a:t>overhead.E</a:t>
            </a:r>
            <a:endParaRPr lang="en-US" b="0" dirty="0" smtClean="0">
              <a:effectLst/>
            </a:endParaRPr>
          </a:p>
        </p:txBody>
      </p:sp>
      <p:sp>
        <p:nvSpPr>
          <p:cNvPr id="4" name="Slide Number Placeholder 3"/>
          <p:cNvSpPr>
            <a:spLocks noGrp="1"/>
          </p:cNvSpPr>
          <p:nvPr>
            <p:ph type="sldNum" sz="quarter" idx="10"/>
          </p:nvPr>
        </p:nvSpPr>
        <p:spPr/>
        <p:txBody>
          <a:bodyPr/>
          <a:lstStyle/>
          <a:p>
            <a:fld id="{862DBF5F-E884-8D4B-8536-498293E3FBD0}" type="slidenum">
              <a:rPr lang="en-US" smtClean="0"/>
              <a:t>22</a:t>
            </a:fld>
            <a:endParaRPr lang="en-US"/>
          </a:p>
        </p:txBody>
      </p:sp>
    </p:spTree>
    <p:extLst>
      <p:ext uri="{BB962C8B-B14F-4D97-AF65-F5344CB8AC3E}">
        <p14:creationId xmlns:p14="http://schemas.microsoft.com/office/powerpoint/2010/main" val="3937885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Reduces resource fragmentation. Not many details given in paper (internal to Google?)</a:t>
            </a:r>
            <a:endParaRPr lang="en-US" b="0" dirty="0" smtClean="0">
              <a:effectLst/>
            </a:endParaRPr>
          </a:p>
        </p:txBody>
      </p:sp>
      <p:sp>
        <p:nvSpPr>
          <p:cNvPr id="4" name="Slide Number Placeholder 3"/>
          <p:cNvSpPr>
            <a:spLocks noGrp="1"/>
          </p:cNvSpPr>
          <p:nvPr>
            <p:ph type="sldNum" sz="quarter" idx="10"/>
          </p:nvPr>
        </p:nvSpPr>
        <p:spPr/>
        <p:txBody>
          <a:bodyPr/>
          <a:lstStyle/>
          <a:p>
            <a:fld id="{862DBF5F-E884-8D4B-8536-498293E3FBD0}" type="slidenum">
              <a:rPr lang="en-US" smtClean="0"/>
              <a:t>23</a:t>
            </a:fld>
            <a:endParaRPr lang="en-US"/>
          </a:p>
        </p:txBody>
      </p:sp>
    </p:spTree>
    <p:extLst>
      <p:ext uri="{BB962C8B-B14F-4D97-AF65-F5344CB8AC3E}">
        <p14:creationId xmlns:p14="http://schemas.microsoft.com/office/powerpoint/2010/main" val="2153002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From evaluations, authors found few obvious “sweet spots” to bucket resource requests into.</a:t>
            </a:r>
            <a:endParaRPr lang="en-US" b="0" dirty="0" smtClean="0">
              <a:effectLst/>
            </a:endParaRPr>
          </a:p>
          <a:p>
            <a:pPr rtl="0"/>
            <a:endParaRPr lang="en-US" b="0" dirty="0" smtClean="0">
              <a:effectLst/>
            </a:endParaRPr>
          </a:p>
          <a:p>
            <a:pPr rtl="0"/>
            <a:r>
              <a:rPr lang="en-US" b="0" dirty="0" smtClean="0">
                <a:effectLst/>
              </a:rPr>
              <a:t>Found that bucketing resources required a median of 30-50% more resources.</a:t>
            </a:r>
          </a:p>
          <a:p>
            <a:pPr rtl="0"/>
            <a:r>
              <a:rPr lang="en-US" b="0" dirty="0" smtClean="0">
                <a:effectLst/>
              </a:rPr>
              <a:t/>
            </a:r>
            <a:br>
              <a:rPr lang="en-US" b="0" dirty="0" smtClean="0">
                <a:effectLst/>
              </a:rPr>
            </a:br>
            <a:r>
              <a:rPr lang="en-US" sz="1200" b="0" i="0" u="none" strike="noStrike" kern="1200" dirty="0" smtClean="0">
                <a:solidFill>
                  <a:schemeClr val="tx1"/>
                </a:solidFill>
                <a:effectLst/>
                <a:latin typeface="+mn-lt"/>
                <a:ea typeface="+mn-ea"/>
                <a:cs typeface="+mn-cs"/>
              </a:rPr>
              <a:t>In this figure, rounded up resource request to nearest power of two for CPU cores and RAM (starting at 0.5 cores and 1 GB, respectively).</a:t>
            </a:r>
            <a:endParaRPr lang="en-US" b="0" dirty="0" smtClean="0">
              <a:effectLst/>
            </a:endParaRPr>
          </a:p>
        </p:txBody>
      </p:sp>
      <p:sp>
        <p:nvSpPr>
          <p:cNvPr id="4" name="Slide Number Placeholder 3"/>
          <p:cNvSpPr>
            <a:spLocks noGrp="1"/>
          </p:cNvSpPr>
          <p:nvPr>
            <p:ph type="sldNum" sz="quarter" idx="10"/>
          </p:nvPr>
        </p:nvSpPr>
        <p:spPr/>
        <p:txBody>
          <a:bodyPr/>
          <a:lstStyle/>
          <a:p>
            <a:fld id="{862DBF5F-E884-8D4B-8536-498293E3FBD0}" type="slidenum">
              <a:rPr lang="en-US" smtClean="0"/>
              <a:t>24</a:t>
            </a:fld>
            <a:endParaRPr lang="en-US"/>
          </a:p>
        </p:txBody>
      </p:sp>
    </p:spTree>
    <p:extLst>
      <p:ext uri="{BB962C8B-B14F-4D97-AF65-F5344CB8AC3E}">
        <p14:creationId xmlns:p14="http://schemas.microsoft.com/office/powerpoint/2010/main" val="665118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Selected</a:t>
            </a:r>
            <a:r>
              <a:rPr lang="en-US" baseline="0" dirty="0" smtClean="0"/>
              <a:t> list of cluster management systems preceding Borg</a:t>
            </a:r>
            <a:endParaRPr lang="en-US" dirty="0" smtClean="0"/>
          </a:p>
          <a:p>
            <a:endParaRPr lang="en-US" dirty="0" smtClean="0"/>
          </a:p>
          <a:p>
            <a:r>
              <a:rPr lang="en-US" dirty="0" smtClean="0"/>
              <a:t>Not many details are publicly available about the</a:t>
            </a:r>
            <a:r>
              <a:rPr lang="en-US" baseline="0" dirty="0" smtClean="0"/>
              <a:t> Global Work Queue System, but it was Borg’s predecessor. However, unlike Borg, it was only intended to for batch jobs and production jobs were scheduled on separate clusters using another system.</a:t>
            </a:r>
          </a:p>
          <a:p>
            <a:endParaRPr lang="en-US" baseline="0" dirty="0" smtClean="0"/>
          </a:p>
          <a:p>
            <a:r>
              <a:rPr lang="en-US" baseline="0" dirty="0" smtClean="0"/>
              <a:t>Apache </a:t>
            </a:r>
            <a:r>
              <a:rPr lang="en-US" baseline="0" dirty="0" err="1" smtClean="0"/>
              <a:t>Mesos</a:t>
            </a:r>
            <a:r>
              <a:rPr lang="en-US" baseline="0" dirty="0" smtClean="0"/>
              <a:t> is notable because it attempts to split resource management between multiple frameworks, such as Hadoop and Spark, running on the same cluster.</a:t>
            </a:r>
          </a:p>
          <a:p>
            <a:endParaRPr lang="en-US" baseline="0" dirty="0" smtClean="0"/>
          </a:p>
          <a:p>
            <a:r>
              <a:rPr lang="en-US" baseline="0" dirty="0" smtClean="0"/>
              <a:t>Many of the advanced features present in Borg, such as task priorities and preemption, have recently been implemented in YARN.</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3</a:t>
            </a:fld>
            <a:endParaRPr lang="en-US"/>
          </a:p>
        </p:txBody>
      </p:sp>
    </p:spTree>
    <p:extLst>
      <p:ext uri="{BB962C8B-B14F-4D97-AF65-F5344CB8AC3E}">
        <p14:creationId xmlns:p14="http://schemas.microsoft.com/office/powerpoint/2010/main" val="1765227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show percentage</a:t>
            </a:r>
            <a:r>
              <a:rPr lang="en-US" baseline="0" dirty="0" smtClean="0"/>
              <a:t> of additional machines that would be required if resource reclamation were not used. In the average cell, it has been found that 20% of total workload runs in reclaimed resources.</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25</a:t>
            </a:fld>
            <a:endParaRPr lang="en-US"/>
          </a:p>
        </p:txBody>
      </p:sp>
    </p:spTree>
    <p:extLst>
      <p:ext uri="{BB962C8B-B14F-4D97-AF65-F5344CB8AC3E}">
        <p14:creationId xmlns:p14="http://schemas.microsoft.com/office/powerpoint/2010/main" val="3806844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show success of reclamation algorithm at identifying</a:t>
            </a:r>
            <a:r>
              <a:rPr lang="en-US" baseline="0" dirty="0" smtClean="0"/>
              <a:t> unused resources. Most tasks appear to use significantly less than their limit. Note the gaps between the solid and dashed lines. These indicate unused resources that are unused but not reallocated. After noting this, the authors found that their reclamation algorithm was too conservative and deployed a more aggressive one on their production cells.</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26</a:t>
            </a:fld>
            <a:endParaRPr lang="en-US"/>
          </a:p>
        </p:txBody>
      </p:sp>
    </p:spTree>
    <p:extLst>
      <p:ext uri="{BB962C8B-B14F-4D97-AF65-F5344CB8AC3E}">
        <p14:creationId xmlns:p14="http://schemas.microsoft.com/office/powerpoint/2010/main" val="4107996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Many jobs depend on complex services (e.g., naming) and providing</a:t>
            </a:r>
            <a:r>
              <a:rPr lang="en-US" baseline="0" dirty="0" smtClean="0"/>
              <a:t> them at the cluster level </a:t>
            </a:r>
            <a:r>
              <a:rPr lang="en-US" dirty="0" smtClean="0"/>
              <a:t>simplifies their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Providing</a:t>
            </a:r>
            <a:r>
              <a:rPr lang="en-US" baseline="0" dirty="0" smtClean="0"/>
              <a:t> debugging info directly to users </a:t>
            </a:r>
            <a:r>
              <a:rPr lang="en-US" dirty="0" smtClean="0"/>
              <a:t>reduces time </a:t>
            </a:r>
            <a:r>
              <a:rPr lang="en-US" dirty="0" err="1" smtClean="0"/>
              <a:t>sysadmins</a:t>
            </a:r>
            <a:r>
              <a:rPr lang="en-US" dirty="0" smtClean="0"/>
              <a:t> must spend helping developers resolve errors.</a:t>
            </a:r>
          </a:p>
        </p:txBody>
      </p:sp>
      <p:sp>
        <p:nvSpPr>
          <p:cNvPr id="4" name="Slide Number Placeholder 3"/>
          <p:cNvSpPr>
            <a:spLocks noGrp="1"/>
          </p:cNvSpPr>
          <p:nvPr>
            <p:ph type="sldNum" sz="quarter" idx="10"/>
          </p:nvPr>
        </p:nvSpPr>
        <p:spPr/>
        <p:txBody>
          <a:bodyPr/>
          <a:lstStyle/>
          <a:p>
            <a:fld id="{862DBF5F-E884-8D4B-8536-498293E3FBD0}" type="slidenum">
              <a:rPr lang="en-US" smtClean="0"/>
              <a:t>27</a:t>
            </a:fld>
            <a:endParaRPr lang="en-US"/>
          </a:p>
        </p:txBody>
      </p:sp>
    </p:spTree>
    <p:extLst>
      <p:ext uri="{BB962C8B-B14F-4D97-AF65-F5344CB8AC3E}">
        <p14:creationId xmlns:p14="http://schemas.microsoft.com/office/powerpoint/2010/main" val="3658369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32</a:t>
            </a:fld>
            <a:endParaRPr lang="en-US"/>
          </a:p>
        </p:txBody>
      </p:sp>
    </p:spTree>
    <p:extLst>
      <p:ext uri="{BB962C8B-B14F-4D97-AF65-F5344CB8AC3E}">
        <p14:creationId xmlns:p14="http://schemas.microsoft.com/office/powerpoint/2010/main" val="475221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Borg was originally developed to enable resources to be shared between high-priority latency-sensitive jobs and lower-priority batch jobs.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Omega makes Borg architecture most consistent by integrating many services into manager from the beginning, instead of letting</a:t>
            </a:r>
            <a:r>
              <a:rPr lang="en-US" baseline="0" dirty="0" smtClean="0"/>
              <a:t> them being developed separately.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Kubernetes’ goal</a:t>
            </a:r>
            <a:r>
              <a:rPr lang="en-US" baseline="0" dirty="0" smtClean="0"/>
              <a:t> was to ease the development and management of jobs. </a:t>
            </a:r>
            <a:r>
              <a:rPr lang="en-US" dirty="0" smtClean="0"/>
              <a:t>“REST API [provides] higher-level versioning, validation, semantics,</a:t>
            </a:r>
            <a:r>
              <a:rPr lang="en-US" baseline="0" dirty="0" smtClean="0"/>
              <a:t> and policy, in support of a more diverse array of clients”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Borg is mature, but heterogeneous,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Omega state: </a:t>
            </a:r>
            <a:r>
              <a:rPr lang="en-US" dirty="0" smtClean="0"/>
              <a:t>Optimistic concurrency control handles (rare) conflicts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Containers enable the</a:t>
            </a:r>
            <a:r>
              <a:rPr lang="en-US" baseline="0" dirty="0" smtClean="0"/>
              <a:t> isolation of latency-sensitive jobs and batch jobs, which often require large amount of CPU, but are less sensitive to latency.</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Many innovations</a:t>
            </a:r>
            <a:r>
              <a:rPr lang="en-US" baseline="0" dirty="0" smtClean="0"/>
              <a:t> developed for Omega were later added into Borg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Services developed later for Borg: </a:t>
            </a:r>
            <a:r>
              <a:rPr lang="en-US" dirty="0" smtClean="0"/>
              <a:t>Job management, load balancing, quota checking, job lifecycle management, …</a:t>
            </a:r>
          </a:p>
        </p:txBody>
      </p:sp>
      <p:sp>
        <p:nvSpPr>
          <p:cNvPr id="4" name="Slide Number Placeholder 3"/>
          <p:cNvSpPr>
            <a:spLocks noGrp="1"/>
          </p:cNvSpPr>
          <p:nvPr>
            <p:ph type="sldNum" sz="quarter" idx="10"/>
          </p:nvPr>
        </p:nvSpPr>
        <p:spPr/>
        <p:txBody>
          <a:bodyPr/>
          <a:lstStyle/>
          <a:p>
            <a:fld id="{862DBF5F-E884-8D4B-8536-498293E3FBD0}" type="slidenum">
              <a:rPr lang="en-US" smtClean="0"/>
              <a:t>33</a:t>
            </a:fld>
            <a:endParaRPr lang="en-US"/>
          </a:p>
        </p:txBody>
      </p:sp>
    </p:spTree>
    <p:extLst>
      <p:ext uri="{BB962C8B-B14F-4D97-AF65-F5344CB8AC3E}">
        <p14:creationId xmlns:p14="http://schemas.microsoft.com/office/powerpoint/2010/main" val="3817135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Isolation</a:t>
            </a:r>
            <a:r>
              <a:rPr lang="en-US" baseline="0" dirty="0" smtClean="0"/>
              <a:t> cannot prevent interference between processes for resources not managed by the OS, such as: processor caches (L3), memory bandwidth, security attacks (VMs help protect here)</a:t>
            </a:r>
          </a:p>
          <a:p>
            <a:endParaRPr lang="en-US" baseline="0" dirty="0" smtClean="0"/>
          </a:p>
          <a:p>
            <a:r>
              <a:rPr lang="en-US" baseline="0" dirty="0" smtClean="0"/>
              <a:t>Images built and deployed with Midas Package Manager (MPM) within Google</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34</a:t>
            </a:fld>
            <a:endParaRPr lang="en-US"/>
          </a:p>
        </p:txBody>
      </p:sp>
    </p:spTree>
    <p:extLst>
      <p:ext uri="{BB962C8B-B14F-4D97-AF65-F5344CB8AC3E}">
        <p14:creationId xmlns:p14="http://schemas.microsoft.com/office/powerpoint/2010/main" val="238447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Borg</a:t>
            </a:r>
            <a:r>
              <a:rPr lang="en-US" baseline="0" dirty="0" smtClean="0"/>
              <a:t> still allows tasks to be run outside of an </a:t>
            </a:r>
            <a:r>
              <a:rPr lang="en-US" baseline="0" dirty="0" err="1" smtClean="0"/>
              <a:t>alloc</a:t>
            </a:r>
            <a:r>
              <a:rPr lang="en-US" baseline="0" dirty="0" smtClean="0"/>
              <a:t>, but Kubernetes does not. In Kubernetes, this may result in many outer contains only containing a single inner container.</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35</a:t>
            </a:fld>
            <a:endParaRPr lang="en-US"/>
          </a:p>
        </p:txBody>
      </p:sp>
    </p:spTree>
    <p:extLst>
      <p:ext uri="{BB962C8B-B14F-4D97-AF65-F5344CB8AC3E}">
        <p14:creationId xmlns:p14="http://schemas.microsoft.com/office/powerpoint/2010/main" val="16815606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a:t>
            </a:r>
            <a:r>
              <a:rPr lang="en-US" baseline="0" dirty="0" smtClean="0"/>
              <a:t> when including dependencies in image, the system call interface must be external (through the kernel) and may change.</a:t>
            </a:r>
          </a:p>
          <a:p>
            <a:endParaRPr lang="en-US" baseline="0" dirty="0" smtClean="0"/>
          </a:p>
          <a:p>
            <a:r>
              <a:rPr lang="en-US" baseline="0" dirty="0" smtClean="0"/>
              <a:t>The shared base image in Borg can lead to issues with upgrades to system utilities and libraries (e.g., </a:t>
            </a:r>
            <a:r>
              <a:rPr lang="en-US" baseline="0" dirty="0" err="1" smtClean="0"/>
              <a:t>libc</a:t>
            </a:r>
            <a:r>
              <a:rPr lang="en-US" baseline="0" dirty="0" smtClean="0"/>
              <a:t>). Docker eliminates host OS dependencies.</a:t>
            </a:r>
            <a:endParaRPr lang="en-US" dirty="0" smtClean="0"/>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Only need to manage the app, not the machine, because the container essentially only runs the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API between</a:t>
            </a:r>
            <a:r>
              <a:rPr lang="en-US" baseline="0" dirty="0" smtClean="0"/>
              <a:t> container and management allow self-healing (restarting unhealthy) containers and communication of resource utilization, among other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Logging, etc. – no need to </a:t>
            </a:r>
            <a:r>
              <a:rPr lang="en-US" dirty="0" err="1" smtClean="0"/>
              <a:t>demux</a:t>
            </a:r>
            <a:r>
              <a:rPr lang="en-US" dirty="0" smtClean="0"/>
              <a:t> signals from different apps. Logs</a:t>
            </a:r>
            <a:r>
              <a:rPr lang="en-US" baseline="0" dirty="0" smtClean="0"/>
              <a:t> tied to container, not machine</a:t>
            </a:r>
            <a:endParaRPr lang="en-US" dirty="0" smtClean="0"/>
          </a:p>
        </p:txBody>
      </p:sp>
      <p:sp>
        <p:nvSpPr>
          <p:cNvPr id="4" name="Slide Number Placeholder 3"/>
          <p:cNvSpPr>
            <a:spLocks noGrp="1"/>
          </p:cNvSpPr>
          <p:nvPr>
            <p:ph type="sldNum" sz="quarter" idx="10"/>
          </p:nvPr>
        </p:nvSpPr>
        <p:spPr/>
        <p:txBody>
          <a:bodyPr/>
          <a:lstStyle/>
          <a:p>
            <a:fld id="{862DBF5F-E884-8D4B-8536-498293E3FBD0}" type="slidenum">
              <a:rPr lang="en-US" smtClean="0"/>
              <a:t>36</a:t>
            </a:fld>
            <a:endParaRPr lang="en-US"/>
          </a:p>
        </p:txBody>
      </p:sp>
    </p:spTree>
    <p:extLst>
      <p:ext uri="{BB962C8B-B14F-4D97-AF65-F5344CB8AC3E}">
        <p14:creationId xmlns:p14="http://schemas.microsoft.com/office/powerpoint/2010/main" val="104839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Having a uniform API simplifies tool development,</a:t>
            </a:r>
            <a:r>
              <a:rPr lang="en-US" baseline="0" dirty="0" smtClean="0"/>
              <a:t> s</a:t>
            </a:r>
            <a:r>
              <a:rPr lang="en-US" dirty="0" smtClean="0"/>
              <a:t>implifies the</a:t>
            </a:r>
            <a:r>
              <a:rPr lang="en-US" baseline="0" dirty="0" smtClean="0"/>
              <a:t> </a:t>
            </a:r>
            <a:r>
              <a:rPr lang="en-US" dirty="0" smtClean="0"/>
              <a:t>development of cluster manager itself</a:t>
            </a:r>
            <a:r>
              <a:rPr lang="en-US" baseline="0" dirty="0" smtClean="0"/>
              <a:t>, and provides a b</a:t>
            </a:r>
            <a:r>
              <a:rPr lang="en-US" dirty="0" smtClean="0"/>
              <a:t>etter user experience.</a:t>
            </a:r>
          </a:p>
        </p:txBody>
      </p:sp>
      <p:sp>
        <p:nvSpPr>
          <p:cNvPr id="4" name="Slide Number Placeholder 3"/>
          <p:cNvSpPr>
            <a:spLocks noGrp="1"/>
          </p:cNvSpPr>
          <p:nvPr>
            <p:ph type="sldNum" sz="quarter" idx="10"/>
          </p:nvPr>
        </p:nvSpPr>
        <p:spPr/>
        <p:txBody>
          <a:bodyPr/>
          <a:lstStyle/>
          <a:p>
            <a:fld id="{862DBF5F-E884-8D4B-8536-498293E3FBD0}" type="slidenum">
              <a:rPr lang="en-US" smtClean="0"/>
              <a:t>38</a:t>
            </a:fld>
            <a:endParaRPr lang="en-US"/>
          </a:p>
        </p:txBody>
      </p:sp>
    </p:spTree>
    <p:extLst>
      <p:ext uri="{BB962C8B-B14F-4D97-AF65-F5344CB8AC3E}">
        <p14:creationId xmlns:p14="http://schemas.microsoft.com/office/powerpoint/2010/main" val="3477506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Reconciliation controller checks whether a desired state holds. If not, it take</a:t>
            </a:r>
            <a:r>
              <a:rPr lang="en-US" baseline="0" dirty="0" smtClean="0"/>
              <a:t>s actions to make this the case. No state machines, so no need to save state to stable storage.</a:t>
            </a:r>
          </a:p>
          <a:p>
            <a:endParaRPr lang="en-US" baseline="0" dirty="0" smtClean="0"/>
          </a:p>
          <a:p>
            <a:r>
              <a:rPr lang="en-US" baseline="0" dirty="0" smtClean="0"/>
              <a:t>Orchestration systems “[tend] to become brittle and rigid over time”.</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39</a:t>
            </a:fld>
            <a:endParaRPr lang="en-US"/>
          </a:p>
        </p:txBody>
      </p:sp>
    </p:spTree>
    <p:extLst>
      <p:ext uri="{BB962C8B-B14F-4D97-AF65-F5344CB8AC3E}">
        <p14:creationId xmlns:p14="http://schemas.microsoft.com/office/powerpoint/2010/main" val="665467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 scalability and resiliency are critical when using such</a:t>
            </a:r>
            <a:r>
              <a:rPr lang="en-US" baseline="0" dirty="0" smtClean="0"/>
              <a:t> a large-scale system in production</a:t>
            </a:r>
          </a:p>
        </p:txBody>
      </p:sp>
      <p:sp>
        <p:nvSpPr>
          <p:cNvPr id="4" name="Slide Number Placeholder 3"/>
          <p:cNvSpPr>
            <a:spLocks noGrp="1"/>
          </p:cNvSpPr>
          <p:nvPr>
            <p:ph type="sldNum" sz="quarter" idx="10"/>
          </p:nvPr>
        </p:nvSpPr>
        <p:spPr/>
        <p:txBody>
          <a:bodyPr/>
          <a:lstStyle/>
          <a:p>
            <a:fld id="{862DBF5F-E884-8D4B-8536-498293E3FBD0}" type="slidenum">
              <a:rPr lang="en-US" smtClean="0"/>
              <a:t>4</a:t>
            </a:fld>
            <a:endParaRPr lang="en-US"/>
          </a:p>
        </p:txBody>
      </p:sp>
    </p:spTree>
    <p:extLst>
      <p:ext uri="{BB962C8B-B14F-4D97-AF65-F5344CB8AC3E}">
        <p14:creationId xmlns:p14="http://schemas.microsoft.com/office/powerpoint/2010/main" val="3392597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DNS had major issues with Borg, as clients needed to be kept informed of port</a:t>
            </a:r>
            <a:r>
              <a:rPr lang="en-US" baseline="0" dirty="0" smtClean="0"/>
              <a:t> changes, name-based redirection systems, tools modified to handle custom ports</a:t>
            </a:r>
          </a:p>
          <a:p>
            <a:endParaRPr lang="en-US" baseline="0" dirty="0" smtClean="0"/>
          </a:p>
          <a:p>
            <a:r>
              <a:rPr lang="en-US" baseline="0" dirty="0" smtClean="0"/>
              <a:t>Numeric IDs in Borg jobs made this complicated: in the event of failure, had to keep track of both old, failed task and replacement task</a:t>
            </a:r>
          </a:p>
          <a:p>
            <a:endParaRPr lang="en-US" baseline="0" dirty="0" smtClean="0"/>
          </a:p>
          <a:p>
            <a:r>
              <a:rPr lang="en-US" baseline="0" dirty="0" smtClean="0"/>
              <a:t>Labels can be added, deleted, modified by both users and tools</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40</a:t>
            </a:fld>
            <a:endParaRPr lang="en-US"/>
          </a:p>
        </p:txBody>
      </p:sp>
    </p:spTree>
    <p:extLst>
      <p:ext uri="{BB962C8B-B14F-4D97-AF65-F5344CB8AC3E}">
        <p14:creationId xmlns:p14="http://schemas.microsoft.com/office/powerpoint/2010/main" val="3129658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Containers can be “orphaned” and “adopted”</a:t>
            </a:r>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41</a:t>
            </a:fld>
            <a:endParaRPr lang="en-US"/>
          </a:p>
        </p:txBody>
      </p:sp>
    </p:spTree>
    <p:extLst>
      <p:ext uri="{BB962C8B-B14F-4D97-AF65-F5344CB8AC3E}">
        <p14:creationId xmlns:p14="http://schemas.microsoft.com/office/powerpoint/2010/main" val="3636213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Services often added via application</a:t>
            </a:r>
            <a:r>
              <a:rPr lang="en-US" baseline="0" dirty="0" smtClean="0"/>
              <a:t> </a:t>
            </a:r>
            <a:r>
              <a:rPr lang="en-US" dirty="0" smtClean="0"/>
              <a:t>configuration</a:t>
            </a:r>
            <a:r>
              <a:rPr lang="en-US" baseline="0" dirty="0" smtClean="0"/>
              <a:t> (in Borg) include: release management, specifying image version,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anose="05000000000000000000" pitchFamily="2" charset="2"/>
              </a:rPr>
              <a:t>Turing-complete</a:t>
            </a:r>
            <a:r>
              <a:rPr lang="en-US" baseline="0" dirty="0" smtClean="0">
                <a:sym typeface="Wingdings" panose="05000000000000000000" pitchFamily="2" charset="2"/>
              </a:rPr>
              <a:t> language: </a:t>
            </a:r>
            <a:r>
              <a:rPr lang="en-US" dirty="0" smtClean="0">
                <a:sym typeface="Wingdings" panose="05000000000000000000" pitchFamily="2" charset="2"/>
              </a:rPr>
              <a:t>have to make new debugging tools, etc.</a:t>
            </a:r>
          </a:p>
        </p:txBody>
      </p:sp>
      <p:sp>
        <p:nvSpPr>
          <p:cNvPr id="4" name="Slide Number Placeholder 3"/>
          <p:cNvSpPr>
            <a:spLocks noGrp="1"/>
          </p:cNvSpPr>
          <p:nvPr>
            <p:ph type="sldNum" sz="quarter" idx="10"/>
          </p:nvPr>
        </p:nvSpPr>
        <p:spPr/>
        <p:txBody>
          <a:bodyPr/>
          <a:lstStyle/>
          <a:p>
            <a:fld id="{862DBF5F-E884-8D4B-8536-498293E3FBD0}" type="slidenum">
              <a:rPr lang="en-US" smtClean="0"/>
              <a:t>42</a:t>
            </a:fld>
            <a:endParaRPr lang="en-US"/>
          </a:p>
        </p:txBody>
      </p:sp>
    </p:spTree>
    <p:extLst>
      <p:ext uri="{BB962C8B-B14F-4D97-AF65-F5344CB8AC3E}">
        <p14:creationId xmlns:p14="http://schemas.microsoft.com/office/powerpoint/2010/main" val="62252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6</a:t>
            </a:fld>
            <a:endParaRPr lang="en-US"/>
          </a:p>
        </p:txBody>
      </p:sp>
    </p:spTree>
    <p:extLst>
      <p:ext uri="{BB962C8B-B14F-4D97-AF65-F5344CB8AC3E}">
        <p14:creationId xmlns:p14="http://schemas.microsoft.com/office/powerpoint/2010/main" val="3535132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Borg is intended to simultaneously</a:t>
            </a:r>
            <a:r>
              <a:rPr lang="en-US" baseline="0" dirty="0" smtClean="0"/>
              <a:t> </a:t>
            </a:r>
            <a:r>
              <a:rPr lang="en-US" dirty="0" smtClean="0"/>
              <a:t>run both production and batch jobs on the same machine. Therefore, we need some mechanism to declare which</a:t>
            </a:r>
            <a:r>
              <a:rPr lang="en-US" baseline="0" dirty="0" smtClean="0"/>
              <a:t> tasks are higher priority than others.</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Expedited preemption for exceeding memory allocation even applies to production tasks. Exceeding CPU allocation is less critical, since usage can</a:t>
            </a:r>
            <a:r>
              <a:rPr lang="en-US" baseline="0" dirty="0" smtClean="0"/>
              <a:t> be throttled.</a:t>
            </a:r>
          </a:p>
          <a:p>
            <a:endParaRPr lang="en-US" baseline="0" dirty="0" smtClean="0"/>
          </a:p>
          <a:p>
            <a:r>
              <a:rPr lang="en-US" baseline="0" dirty="0" smtClean="0"/>
              <a:t>Quota is how many resources the user is allowed to use during a fixed period of time. The “admission control” system will reject jobs when the user does not have enough remaining quota to run the job.</a:t>
            </a:r>
          </a:p>
        </p:txBody>
      </p:sp>
      <p:sp>
        <p:nvSpPr>
          <p:cNvPr id="4" name="Slide Number Placeholder 3"/>
          <p:cNvSpPr>
            <a:spLocks noGrp="1"/>
          </p:cNvSpPr>
          <p:nvPr>
            <p:ph type="sldNum" sz="quarter" idx="10"/>
          </p:nvPr>
        </p:nvSpPr>
        <p:spPr/>
        <p:txBody>
          <a:bodyPr/>
          <a:lstStyle/>
          <a:p>
            <a:fld id="{862DBF5F-E884-8D4B-8536-498293E3FBD0}" type="slidenum">
              <a:rPr lang="en-US" smtClean="0"/>
              <a:t>8</a:t>
            </a:fld>
            <a:endParaRPr lang="en-US"/>
          </a:p>
        </p:txBody>
      </p:sp>
    </p:spTree>
    <p:extLst>
      <p:ext uri="{BB962C8B-B14F-4D97-AF65-F5344CB8AC3E}">
        <p14:creationId xmlns:p14="http://schemas.microsoft.com/office/powerpoint/2010/main" val="3195954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Jobs are split into tasks.</a:t>
            </a:r>
            <a:r>
              <a:rPr lang="en-US" sz="1200" b="0" i="0" u="none" strike="noStrike" kern="1200" baseline="0" dirty="0" smtClean="0">
                <a:solidFill>
                  <a:schemeClr val="tx1"/>
                </a:solidFill>
                <a:effectLst/>
                <a:latin typeface="+mn-lt"/>
                <a:ea typeface="+mn-ea"/>
                <a:cs typeface="+mn-cs"/>
              </a:rPr>
              <a:t> Each task is scheduled independently.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The feasibility checking algorithm considers resources in use by lower priority tasks to be free for its purposes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Borg is notable in that it</a:t>
            </a:r>
            <a:r>
              <a:rPr lang="en-US" sz="1200" b="0" i="0" u="none" strike="noStrike" kern="1200" baseline="0" dirty="0" smtClean="0">
                <a:solidFill>
                  <a:schemeClr val="tx1"/>
                </a:solidFill>
                <a:effectLst/>
                <a:latin typeface="+mn-lt"/>
                <a:ea typeface="+mn-ea"/>
                <a:cs typeface="+mn-cs"/>
              </a:rPr>
              <a:t> mostly does not consider data locality, only considering the presence of task packages as a factor in its goodness score.</a:t>
            </a:r>
            <a:endParaRPr lang="en-US"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Goodness</a:t>
            </a:r>
            <a:r>
              <a:rPr lang="en-US" sz="1200" b="0" i="0" u="none" strike="noStrike" kern="1200" baseline="0" dirty="0" smtClean="0">
                <a:solidFill>
                  <a:schemeClr val="tx1"/>
                </a:solidFill>
                <a:effectLst/>
                <a:latin typeface="+mn-lt"/>
                <a:ea typeface="+mn-ea"/>
                <a:cs typeface="+mn-cs"/>
              </a:rPr>
              <a:t> is n</a:t>
            </a:r>
            <a:r>
              <a:rPr lang="en-US" sz="1200" b="0" i="0" u="none" strike="noStrike" kern="1200" dirty="0" smtClean="0">
                <a:solidFill>
                  <a:schemeClr val="tx1"/>
                </a:solidFill>
                <a:effectLst/>
                <a:latin typeface="+mn-lt"/>
                <a:ea typeface="+mn-ea"/>
                <a:cs typeface="+mn-cs"/>
              </a:rPr>
              <a:t>ot the first scoring mechanism used by Borg. Originally E-PVM was used, which resulted in more even load distribution, but increased fragmentation (“worst fit”). “Best fit” leaves some machines without jobs running and penalizes </a:t>
            </a:r>
            <a:r>
              <a:rPr lang="en-US" sz="1200" b="0" i="0" u="none" strike="noStrike" kern="1200" dirty="0" err="1" smtClean="0">
                <a:solidFill>
                  <a:schemeClr val="tx1"/>
                </a:solidFill>
                <a:effectLst/>
                <a:latin typeface="+mn-lt"/>
                <a:ea typeface="+mn-ea"/>
                <a:cs typeface="+mn-cs"/>
              </a:rPr>
              <a:t>mis</a:t>
            </a:r>
            <a:r>
              <a:rPr lang="en-US" sz="1200" b="0" i="0" u="none" strike="noStrike" kern="1200" dirty="0" smtClean="0">
                <a:solidFill>
                  <a:schemeClr val="tx1"/>
                </a:solidFill>
                <a:effectLst/>
                <a:latin typeface="+mn-lt"/>
                <a:ea typeface="+mn-ea"/>
                <a:cs typeface="+mn-cs"/>
              </a:rPr>
              <a:t>-estimations of resource usage.</a:t>
            </a:r>
          </a:p>
        </p:txBody>
      </p:sp>
      <p:sp>
        <p:nvSpPr>
          <p:cNvPr id="4" name="Slide Number Placeholder 3"/>
          <p:cNvSpPr>
            <a:spLocks noGrp="1"/>
          </p:cNvSpPr>
          <p:nvPr>
            <p:ph type="sldNum" sz="quarter" idx="10"/>
          </p:nvPr>
        </p:nvSpPr>
        <p:spPr/>
        <p:txBody>
          <a:bodyPr/>
          <a:lstStyle/>
          <a:p>
            <a:fld id="{862DBF5F-E884-8D4B-8536-498293E3FBD0}" type="slidenum">
              <a:rPr lang="en-US" smtClean="0"/>
              <a:t>9</a:t>
            </a:fld>
            <a:endParaRPr lang="en-US"/>
          </a:p>
        </p:txBody>
      </p:sp>
    </p:spTree>
    <p:extLst>
      <p:ext uri="{BB962C8B-B14F-4D97-AF65-F5344CB8AC3E}">
        <p14:creationId xmlns:p14="http://schemas.microsoft.com/office/powerpoint/2010/main" val="817504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2DBF5F-E884-8D4B-8536-498293E3FBD0}" type="slidenum">
              <a:rPr lang="en-US" smtClean="0"/>
              <a:t>10</a:t>
            </a:fld>
            <a:endParaRPr lang="en-US"/>
          </a:p>
        </p:txBody>
      </p:sp>
    </p:spTree>
    <p:extLst>
      <p:ext uri="{BB962C8B-B14F-4D97-AF65-F5344CB8AC3E}">
        <p14:creationId xmlns:p14="http://schemas.microsoft.com/office/powerpoint/2010/main" val="1285871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Having the controller manage communication between itself and the agents prevents the controller from being overloaded by “storms” of requests that may occur in the event of the simultaneous recovery of many agents.</a:t>
            </a:r>
          </a:p>
          <a:p>
            <a:pPr rtl="0"/>
            <a:endParaRPr lang="en-US" sz="1200" b="0" i="0" u="none" strike="noStrik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To further increase scalability in the </a:t>
            </a:r>
            <a:r>
              <a:rPr lang="en-US" sz="1200" b="0" i="0" u="none" strike="noStrike" kern="1200" dirty="0" err="1" smtClean="0">
                <a:solidFill>
                  <a:schemeClr val="tx1"/>
                </a:solidFill>
                <a:effectLst/>
                <a:latin typeface="+mn-lt"/>
                <a:ea typeface="+mn-ea"/>
                <a:cs typeface="+mn-cs"/>
              </a:rPr>
              <a:t>sharding</a:t>
            </a:r>
            <a:r>
              <a:rPr lang="en-US" sz="1200" b="0" i="0" u="none" strike="noStrike" kern="1200" dirty="0" smtClean="0">
                <a:solidFill>
                  <a:schemeClr val="tx1"/>
                </a:solidFill>
                <a:effectLst/>
                <a:latin typeface="+mn-lt"/>
                <a:ea typeface="+mn-ea"/>
                <a:cs typeface="+mn-cs"/>
              </a:rPr>
              <a:t> mechanism, </a:t>
            </a:r>
            <a:r>
              <a:rPr lang="en-US" sz="1200" b="0" i="0" u="none" strike="noStrike" kern="1200" dirty="0" err="1" smtClean="0">
                <a:solidFill>
                  <a:schemeClr val="tx1"/>
                </a:solidFill>
                <a:effectLst/>
                <a:latin typeface="+mn-lt"/>
                <a:ea typeface="+mn-ea"/>
                <a:cs typeface="+mn-cs"/>
              </a:rPr>
              <a:t>Borgmaster</a:t>
            </a:r>
            <a:r>
              <a:rPr lang="en-US" sz="1200" b="0" i="0" u="none" strike="noStrike" kern="1200" dirty="0" smtClean="0">
                <a:solidFill>
                  <a:schemeClr val="tx1"/>
                </a:solidFill>
                <a:effectLst/>
                <a:latin typeface="+mn-lt"/>
                <a:ea typeface="+mn-ea"/>
                <a:cs typeface="+mn-cs"/>
              </a:rPr>
              <a:t> replicas will</a:t>
            </a:r>
            <a:r>
              <a:rPr lang="en-US" sz="1200" b="0" i="0" u="none" strike="noStrike" kern="1200" baseline="0" dirty="0" smtClean="0">
                <a:solidFill>
                  <a:schemeClr val="tx1"/>
                </a:solidFill>
                <a:effectLst/>
                <a:latin typeface="+mn-lt"/>
                <a:ea typeface="+mn-ea"/>
                <a:cs typeface="+mn-cs"/>
              </a:rPr>
              <a:t> o</a:t>
            </a:r>
            <a:r>
              <a:rPr lang="en-US" dirty="0" smtClean="0"/>
              <a:t>nly send state changes</a:t>
            </a:r>
            <a:r>
              <a:rPr lang="en-US" baseline="0" dirty="0" smtClean="0"/>
              <a:t> on </a:t>
            </a:r>
            <a:r>
              <a:rPr lang="en-US" dirty="0" smtClean="0"/>
              <a:t>to the primary.</a:t>
            </a:r>
          </a:p>
        </p:txBody>
      </p:sp>
      <p:sp>
        <p:nvSpPr>
          <p:cNvPr id="4" name="Slide Number Placeholder 3"/>
          <p:cNvSpPr>
            <a:spLocks noGrp="1"/>
          </p:cNvSpPr>
          <p:nvPr>
            <p:ph type="sldNum" sz="quarter" idx="10"/>
          </p:nvPr>
        </p:nvSpPr>
        <p:spPr/>
        <p:txBody>
          <a:bodyPr/>
          <a:lstStyle/>
          <a:p>
            <a:fld id="{862DBF5F-E884-8D4B-8536-498293E3FBD0}" type="slidenum">
              <a:rPr lang="en-US" smtClean="0"/>
              <a:t>11</a:t>
            </a:fld>
            <a:endParaRPr lang="en-US"/>
          </a:p>
        </p:txBody>
      </p:sp>
    </p:spTree>
    <p:extLst>
      <p:ext uri="{BB962C8B-B14F-4D97-AF65-F5344CB8AC3E}">
        <p14:creationId xmlns:p14="http://schemas.microsoft.com/office/powerpoint/2010/main" val="1678122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fontAlgn="base"/>
            <a:r>
              <a:rPr lang="en-US" dirty="0" smtClean="0"/>
              <a:t>In experiments, choosing a random subset of nodes t</a:t>
            </a:r>
            <a:r>
              <a:rPr lang="en-US" baseline="0" dirty="0" smtClean="0"/>
              <a:t>o calculate goodness for </a:t>
            </a:r>
            <a:r>
              <a:rPr lang="en-US" dirty="0" smtClean="0"/>
              <a:t>reduced the cumulative scheduling time from 3 days to O(100) seconds.</a:t>
            </a:r>
            <a:r>
              <a:rPr lang="en-US" baseline="0" dirty="0" smtClean="0"/>
              <a:t> However, g</a:t>
            </a:r>
            <a:r>
              <a:rPr lang="en-US" dirty="0" smtClean="0"/>
              <a:t>enerally takes less than a second to schedule the tasks</a:t>
            </a:r>
            <a:r>
              <a:rPr lang="en-US" baseline="0" dirty="0" smtClean="0"/>
              <a:t> that are </a:t>
            </a:r>
            <a:r>
              <a:rPr lang="en-US" dirty="0" smtClean="0"/>
              <a:t>pending at a given moment.</a:t>
            </a:r>
          </a:p>
        </p:txBody>
      </p:sp>
      <p:sp>
        <p:nvSpPr>
          <p:cNvPr id="4" name="Slide Number Placeholder 3"/>
          <p:cNvSpPr>
            <a:spLocks noGrp="1"/>
          </p:cNvSpPr>
          <p:nvPr>
            <p:ph type="sldNum" sz="quarter" idx="10"/>
          </p:nvPr>
        </p:nvSpPr>
        <p:spPr/>
        <p:txBody>
          <a:bodyPr/>
          <a:lstStyle/>
          <a:p>
            <a:fld id="{862DBF5F-E884-8D4B-8536-498293E3FBD0}" type="slidenum">
              <a:rPr lang="en-US" smtClean="0"/>
              <a:t>12</a:t>
            </a:fld>
            <a:endParaRPr lang="en-US"/>
          </a:p>
        </p:txBody>
      </p:sp>
    </p:spTree>
    <p:extLst>
      <p:ext uri="{BB962C8B-B14F-4D97-AF65-F5344CB8AC3E}">
        <p14:creationId xmlns:p14="http://schemas.microsoft.com/office/powerpoint/2010/main" val="18414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39A753D-4D01-6B43-AED8-C7F86AD863CD}" type="datetime1">
              <a:rPr lang="en-US" smtClean="0"/>
              <a:t>1/31/2019</a:t>
            </a:fld>
            <a:endParaRPr lang="en-US"/>
          </a:p>
        </p:txBody>
      </p:sp>
      <p:sp>
        <p:nvSpPr>
          <p:cNvPr id="5" name="Footer Placeholder 4"/>
          <p:cNvSpPr>
            <a:spLocks noGrp="1"/>
          </p:cNvSpPr>
          <p:nvPr>
            <p:ph type="ftr" sz="quarter" idx="11"/>
          </p:nvPr>
        </p:nvSpPr>
        <p:spPr/>
        <p:txBody>
          <a:bodyPr/>
          <a:lstStyle/>
          <a:p>
            <a:r>
              <a:rPr lang="en-US"/>
              <a:t>EECS 598 – W19</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2095256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94D95C-5A72-4648-B62A-891206D2E361}" type="datetime1">
              <a:rPr lang="en-US" smtClean="0"/>
              <a:t>1/31/2019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687760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6362D4-F788-B045-B5A6-BC205EFFDF89}" type="datetime1">
              <a:rPr lang="en-US" smtClean="0"/>
              <a:t>1/31/2019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42970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97721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B84183-D547-154B-9A07-F1FFFB674B6F}" type="datetime1">
              <a:rPr lang="en-US" smtClean="0"/>
              <a:t>1/31/2019</a:t>
            </a:fld>
            <a:endParaRPr lang="en-US"/>
          </a:p>
        </p:txBody>
      </p:sp>
      <p:sp>
        <p:nvSpPr>
          <p:cNvPr id="5" name="Footer Placeholder 4"/>
          <p:cNvSpPr>
            <a:spLocks noGrp="1"/>
          </p:cNvSpPr>
          <p:nvPr>
            <p:ph type="ftr" sz="quarter" idx="11"/>
          </p:nvPr>
        </p:nvSpPr>
        <p:spPr/>
        <p:txBody>
          <a:bodyPr/>
          <a:lstStyle/>
          <a:p>
            <a:r>
              <a:rPr lang="en-US"/>
              <a:t>EECS 598 – W19</a:t>
            </a:r>
          </a:p>
        </p:txBody>
      </p:sp>
      <p:sp>
        <p:nvSpPr>
          <p:cNvPr id="6" name="Slide Number Placeholder 5"/>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90776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6462B0-0AF1-194C-8051-9E4D91C09F44}" type="datetime1">
              <a:rPr lang="en-US" smtClean="0"/>
              <a:t>1/31/2019</a:t>
            </a:fld>
            <a:endParaRPr lang="en-US"/>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02689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45929F-0A73-CE4D-840E-A1A46BB675CB}" type="datetime1">
              <a:rPr lang="en-US" smtClean="0"/>
              <a:t>1/31/2019</a:t>
            </a:fld>
            <a:endParaRPr lang="en-US"/>
          </a:p>
        </p:txBody>
      </p:sp>
      <p:sp>
        <p:nvSpPr>
          <p:cNvPr id="8" name="Footer Placeholder 7"/>
          <p:cNvSpPr>
            <a:spLocks noGrp="1"/>
          </p:cNvSpPr>
          <p:nvPr>
            <p:ph type="ftr" sz="quarter" idx="11"/>
          </p:nvPr>
        </p:nvSpPr>
        <p:spPr/>
        <p:txBody>
          <a:bodyPr/>
          <a:lstStyle/>
          <a:p>
            <a:r>
              <a:rPr lang="en-US"/>
              <a:t>EECS 598 – W19</a:t>
            </a:r>
          </a:p>
        </p:txBody>
      </p:sp>
      <p:sp>
        <p:nvSpPr>
          <p:cNvPr id="9" name="Slide Number Placeholder 8"/>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54787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88F279-1111-5144-9DB4-A95DE0E9E5B2}" type="datetime1">
              <a:rPr lang="en-US" smtClean="0"/>
              <a:t>1/31/2019</a:t>
            </a:fld>
            <a:endParaRPr lang="en-US"/>
          </a:p>
        </p:txBody>
      </p:sp>
      <p:sp>
        <p:nvSpPr>
          <p:cNvPr id="4" name="Footer Placeholder 3"/>
          <p:cNvSpPr>
            <a:spLocks noGrp="1"/>
          </p:cNvSpPr>
          <p:nvPr>
            <p:ph type="ftr" sz="quarter" idx="11"/>
          </p:nvPr>
        </p:nvSpPr>
        <p:spPr/>
        <p:txBody>
          <a:bodyPr/>
          <a:lstStyle/>
          <a:p>
            <a:r>
              <a:rPr lang="en-US"/>
              <a:t>EECS 598 – W19</a:t>
            </a:r>
          </a:p>
        </p:txBody>
      </p:sp>
      <p:sp>
        <p:nvSpPr>
          <p:cNvPr id="5" name="Slide Number Placeholder 4"/>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534203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2FC8C-4B6E-D343-8B39-A21BB41B927E}" type="datetime1">
              <a:rPr lang="en-US" smtClean="0"/>
              <a:t>1/31/2019</a:t>
            </a:fld>
            <a:endParaRPr lang="en-US"/>
          </a:p>
        </p:txBody>
      </p:sp>
      <p:sp>
        <p:nvSpPr>
          <p:cNvPr id="3" name="Footer Placeholder 2"/>
          <p:cNvSpPr>
            <a:spLocks noGrp="1"/>
          </p:cNvSpPr>
          <p:nvPr>
            <p:ph type="ftr" sz="quarter" idx="11"/>
          </p:nvPr>
        </p:nvSpPr>
        <p:spPr/>
        <p:txBody>
          <a:bodyPr/>
          <a:lstStyle/>
          <a:p>
            <a:r>
              <a:rPr lang="en-US"/>
              <a:t>EECS 598 – W19</a:t>
            </a:r>
          </a:p>
        </p:txBody>
      </p:sp>
      <p:sp>
        <p:nvSpPr>
          <p:cNvPr id="4" name="Slide Number Placeholder 3"/>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875941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nchor="t"/>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69CCB-74DC-0C4E-90C9-39CEE7B8DBB9}" type="datetime1">
              <a:rPr lang="en-US" smtClean="0"/>
              <a:t>1/31/2019</a:t>
            </a:fld>
            <a:endParaRPr lang="en-US"/>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173925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94E948-AFA9-C643-8BFE-C18C90F6B6F7}" type="datetime1">
              <a:rPr lang="en-US" smtClean="0"/>
              <a:t>1/31/2019</a:t>
            </a:fld>
            <a:endParaRPr lang="en-US"/>
          </a:p>
        </p:txBody>
      </p:sp>
      <p:sp>
        <p:nvSpPr>
          <p:cNvPr id="6" name="Footer Placeholder 5"/>
          <p:cNvSpPr>
            <a:spLocks noGrp="1"/>
          </p:cNvSpPr>
          <p:nvPr>
            <p:ph type="ftr" sz="quarter" idx="11"/>
          </p:nvPr>
        </p:nvSpPr>
        <p:spPr/>
        <p:txBody>
          <a:bodyPr/>
          <a:lstStyle/>
          <a:p>
            <a:r>
              <a:rPr lang="en-US"/>
              <a:t>EECS 598 – W19</a:t>
            </a:r>
          </a:p>
        </p:txBody>
      </p:sp>
      <p:sp>
        <p:nvSpPr>
          <p:cNvPr id="7" name="Slide Number Placeholder 6"/>
          <p:cNvSpPr>
            <a:spLocks noGrp="1"/>
          </p:cNvSpPr>
          <p:nvPr>
            <p:ph type="sldNum" sz="quarter" idx="12"/>
          </p:nvPr>
        </p:nvSpPr>
        <p:spPr/>
        <p:txBody>
          <a:bodyPr/>
          <a:lstStyle/>
          <a:p>
            <a:fld id="{4EEF9975-6C58-5C4C-8961-54FFA2646BAA}" type="slidenum">
              <a:rPr lang="en-US" smtClean="0"/>
              <a:t>‹#›</a:t>
            </a:fld>
            <a:endParaRPr lang="en-US"/>
          </a:p>
        </p:txBody>
      </p:sp>
    </p:spTree>
    <p:extLst>
      <p:ext uri="{BB962C8B-B14F-4D97-AF65-F5344CB8AC3E}">
        <p14:creationId xmlns:p14="http://schemas.microsoft.com/office/powerpoint/2010/main" val="4770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ill Sans Light" charset="0"/>
                <a:ea typeface="Gill Sans Light" charset="0"/>
                <a:cs typeface="Gill Sans Light" charset="0"/>
              </a:defRPr>
            </a:lvl1pPr>
          </a:lstStyle>
          <a:p>
            <a:fld id="{50138A73-9F0B-3844-8C19-1BC53A762510}" type="datetime1">
              <a:rPr lang="en-US" smtClean="0"/>
              <a:t>1/31/2019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ill Sans Light" charset="0"/>
                <a:ea typeface="Gill Sans Light" charset="0"/>
                <a:cs typeface="Gill Sans Light" charset="0"/>
              </a:defRPr>
            </a:lvl1pPr>
          </a:lstStyle>
          <a:p>
            <a:r>
              <a:rPr lang="en-US"/>
              <a:t>EECS 598 – W19</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ill Sans Light" charset="0"/>
                <a:ea typeface="Gill Sans Light" charset="0"/>
                <a:cs typeface="Gill Sans Light" charset="0"/>
              </a:defRPr>
            </a:lvl1pPr>
          </a:lstStyle>
          <a:p>
            <a:fld id="{4EEF9975-6C58-5C4C-8961-54FFA2646BAA}" type="slidenum">
              <a:rPr lang="en-US" smtClean="0"/>
              <a:pPr/>
              <a:t>‹#›</a:t>
            </a:fld>
            <a:endParaRPr lang="en-US"/>
          </a:p>
        </p:txBody>
      </p:sp>
    </p:spTree>
    <p:extLst>
      <p:ext uri="{BB962C8B-B14F-4D97-AF65-F5344CB8AC3E}">
        <p14:creationId xmlns:p14="http://schemas.microsoft.com/office/powerpoint/2010/main" val="87268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Gill Sans" charset="0"/>
          <a:ea typeface="Gill Sans" charset="0"/>
          <a:cs typeface="Gill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Gill Sans" charset="0"/>
          <a:ea typeface="Gill Sans" charset="0"/>
          <a:cs typeface="Gill Sans"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Large scale cluster management at Google with Borg</a:t>
            </a:r>
            <a:endParaRPr lang="en-US" sz="4800" dirty="0"/>
          </a:p>
        </p:txBody>
      </p:sp>
      <p:sp>
        <p:nvSpPr>
          <p:cNvPr id="3" name="Subtitle 2"/>
          <p:cNvSpPr>
            <a:spLocks noGrp="1"/>
          </p:cNvSpPr>
          <p:nvPr>
            <p:ph type="subTitle" idx="1"/>
          </p:nvPr>
        </p:nvSpPr>
        <p:spPr>
          <a:xfrm>
            <a:off x="1524000" y="3830638"/>
            <a:ext cx="9144000" cy="1655762"/>
          </a:xfrm>
        </p:spPr>
        <p:txBody>
          <a:bodyPr>
            <a:normAutofit fontScale="77500" lnSpcReduction="20000"/>
          </a:bodyPr>
          <a:lstStyle/>
          <a:p>
            <a:r>
              <a:rPr lang="en-US" dirty="0" smtClean="0"/>
              <a:t>Abhishek </a:t>
            </a:r>
            <a:r>
              <a:rPr lang="en-US" dirty="0" err="1"/>
              <a:t>Verma</a:t>
            </a:r>
            <a:r>
              <a:rPr lang="en-US" dirty="0"/>
              <a:t>, Luis </a:t>
            </a:r>
            <a:r>
              <a:rPr lang="en-US" dirty="0" err="1"/>
              <a:t>Pedrosa</a:t>
            </a:r>
            <a:r>
              <a:rPr lang="en-US" dirty="0"/>
              <a:t>, </a:t>
            </a:r>
            <a:r>
              <a:rPr lang="en-US" dirty="0" err="1"/>
              <a:t>Madhukar</a:t>
            </a:r>
            <a:r>
              <a:rPr lang="en-US" dirty="0"/>
              <a:t> </a:t>
            </a:r>
            <a:r>
              <a:rPr lang="en-US" dirty="0" err="1"/>
              <a:t>Korupolu</a:t>
            </a:r>
            <a:r>
              <a:rPr lang="en-US" dirty="0"/>
              <a:t>,</a:t>
            </a:r>
          </a:p>
          <a:p>
            <a:r>
              <a:rPr lang="en-US" dirty="0"/>
              <a:t>David Oppenheimer, Eric Tune, John Wilkes</a:t>
            </a:r>
          </a:p>
          <a:p>
            <a:r>
              <a:rPr lang="en-US" dirty="0"/>
              <a:t>Google</a:t>
            </a:r>
          </a:p>
          <a:p>
            <a:endParaRPr lang="en-US" dirty="0"/>
          </a:p>
          <a:p>
            <a:r>
              <a:rPr lang="en-US" dirty="0"/>
              <a:t>Presentation by Eric Newberry, University of Michigan</a:t>
            </a:r>
          </a:p>
          <a:p>
            <a:endParaRPr lang="en-US" dirty="0"/>
          </a:p>
        </p:txBody>
      </p:sp>
      <p:sp>
        <p:nvSpPr>
          <p:cNvPr id="4" name="Footer Placeholder 3"/>
          <p:cNvSpPr>
            <a:spLocks noGrp="1"/>
          </p:cNvSpPr>
          <p:nvPr>
            <p:ph type="ftr" sz="quarter" idx="11"/>
          </p:nvPr>
        </p:nvSpPr>
        <p:spPr/>
        <p:txBody>
          <a:bodyPr/>
          <a:lstStyle/>
          <a:p>
            <a:r>
              <a:rPr lang="en-US"/>
              <a:t>EECS 598 – W19</a:t>
            </a:r>
            <a:endParaRPr lang="en-US" dirty="0"/>
          </a:p>
        </p:txBody>
      </p:sp>
      <p:sp>
        <p:nvSpPr>
          <p:cNvPr id="5" name="Slide Number Placeholder 4"/>
          <p:cNvSpPr>
            <a:spLocks noGrp="1"/>
          </p:cNvSpPr>
          <p:nvPr>
            <p:ph type="sldNum" sz="quarter" idx="12"/>
          </p:nvPr>
        </p:nvSpPr>
        <p:spPr/>
        <p:txBody>
          <a:bodyPr/>
          <a:lstStyle/>
          <a:p>
            <a:fld id="{4EEF9975-6C58-5C4C-8961-54FFA2646BAA}" type="slidenum">
              <a:rPr lang="en-US" smtClean="0"/>
              <a:t>1</a:t>
            </a:fld>
            <a:endParaRPr lang="en-US"/>
          </a:p>
        </p:txBody>
      </p:sp>
      <p:sp>
        <p:nvSpPr>
          <p:cNvPr id="6" name="Date Placeholder 5">
            <a:extLst>
              <a:ext uri="{FF2B5EF4-FFF2-40B4-BE49-F238E27FC236}">
                <a16:creationId xmlns:a16="http://schemas.microsoft.com/office/drawing/2014/main" id="{8AC1E511-B623-744A-BBC2-8341508042ED}"/>
              </a:ext>
            </a:extLst>
          </p:cNvPr>
          <p:cNvSpPr>
            <a:spLocks noGrp="1"/>
          </p:cNvSpPr>
          <p:nvPr>
            <p:ph type="dt" sz="half" idx="10"/>
          </p:nvPr>
        </p:nvSpPr>
        <p:spPr/>
        <p:txBody>
          <a:bodyPr/>
          <a:lstStyle/>
          <a:p>
            <a:fld id="{12142CCA-AFE3-A541-8226-D04F04A6DD14}" type="datetime1">
              <a:rPr lang="en-US" smtClean="0"/>
              <a:t>1/31/2019</a:t>
            </a:fld>
            <a:endParaRPr lang="en-US"/>
          </a:p>
        </p:txBody>
      </p:sp>
    </p:spTree>
    <p:extLst>
      <p:ext uri="{BB962C8B-B14F-4D97-AF65-F5344CB8AC3E}">
        <p14:creationId xmlns:p14="http://schemas.microsoft.com/office/powerpoint/2010/main" val="532126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Reclamation</a:t>
            </a:r>
            <a:endParaRPr lang="en-US" dirty="0"/>
          </a:p>
        </p:txBody>
      </p:sp>
      <p:sp>
        <p:nvSpPr>
          <p:cNvPr id="3" name="Content Placeholder 2"/>
          <p:cNvSpPr>
            <a:spLocks noGrp="1"/>
          </p:cNvSpPr>
          <p:nvPr>
            <p:ph idx="1"/>
          </p:nvPr>
        </p:nvSpPr>
        <p:spPr/>
        <p:txBody>
          <a:bodyPr/>
          <a:lstStyle/>
          <a:p>
            <a:r>
              <a:rPr lang="en-US" dirty="0" smtClean="0"/>
              <a:t>“Reclaim” allocated but unused resources</a:t>
            </a:r>
          </a:p>
          <a:p>
            <a:r>
              <a:rPr lang="en-US" dirty="0" smtClean="0"/>
              <a:t>Resource “reservation” is calculated</a:t>
            </a:r>
          </a:p>
          <a:p>
            <a:pPr lvl="1"/>
            <a:r>
              <a:rPr lang="en-US" dirty="0" smtClean="0"/>
              <a:t>Decays toward actual resource usage (plus margin)</a:t>
            </a:r>
          </a:p>
          <a:p>
            <a:pPr lvl="1"/>
            <a:r>
              <a:rPr lang="en-US" dirty="0" smtClean="0"/>
              <a:t>If usage increases, increases to actual usage</a:t>
            </a:r>
          </a:p>
          <a:p>
            <a:r>
              <a:rPr lang="en-US" dirty="0" smtClean="0"/>
              <a:t>Reclaimed resources only used for non-production tasks</a:t>
            </a:r>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10</a:t>
            </a:fld>
            <a:endParaRPr lang="en-US"/>
          </a:p>
        </p:txBody>
      </p:sp>
    </p:spTree>
    <p:extLst>
      <p:ext uri="{BB962C8B-B14F-4D97-AF65-F5344CB8AC3E}">
        <p14:creationId xmlns:p14="http://schemas.microsoft.com/office/powerpoint/2010/main" val="3665449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Scalability</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err="1"/>
              <a:t>Borgmaster</a:t>
            </a:r>
            <a:r>
              <a:rPr lang="en-US" dirty="0"/>
              <a:t> is resource intensive</a:t>
            </a:r>
          </a:p>
          <a:p>
            <a:pPr lvl="1" fontAlgn="base"/>
            <a:r>
              <a:rPr lang="en-US" dirty="0"/>
              <a:t>10-14 </a:t>
            </a:r>
            <a:r>
              <a:rPr lang="en-US" dirty="0" smtClean="0"/>
              <a:t>cores</a:t>
            </a:r>
          </a:p>
          <a:p>
            <a:pPr lvl="1" fontAlgn="base"/>
            <a:r>
              <a:rPr lang="en-US" dirty="0"/>
              <a:t>U</a:t>
            </a:r>
            <a:r>
              <a:rPr lang="en-US" dirty="0" smtClean="0"/>
              <a:t>p </a:t>
            </a:r>
            <a:r>
              <a:rPr lang="en-US" dirty="0"/>
              <a:t>to 50 GB of RAM</a:t>
            </a:r>
          </a:p>
          <a:p>
            <a:pPr fontAlgn="base"/>
            <a:r>
              <a:rPr lang="en-US" dirty="0"/>
              <a:t>Scheduler runs in separate </a:t>
            </a:r>
            <a:r>
              <a:rPr lang="en-US" dirty="0" smtClean="0"/>
              <a:t>process</a:t>
            </a:r>
          </a:p>
          <a:p>
            <a:pPr lvl="1" fontAlgn="base"/>
            <a:r>
              <a:rPr lang="en-US" dirty="0" smtClean="0"/>
              <a:t>Uses </a:t>
            </a:r>
            <a:r>
              <a:rPr lang="en-US" dirty="0"/>
              <a:t>cached version of state</a:t>
            </a:r>
          </a:p>
          <a:p>
            <a:pPr lvl="1" fontAlgn="base"/>
            <a:r>
              <a:rPr lang="en-US" dirty="0"/>
              <a:t>Suggests </a:t>
            </a:r>
            <a:r>
              <a:rPr lang="en-US" dirty="0" smtClean="0"/>
              <a:t>task assignments</a:t>
            </a:r>
          </a:p>
          <a:p>
            <a:pPr lvl="1" fontAlgn="base"/>
            <a:r>
              <a:rPr lang="en-US" dirty="0" smtClean="0"/>
              <a:t>Controller may </a:t>
            </a:r>
            <a:r>
              <a:rPr lang="en-US" dirty="0"/>
              <a:t>reject if no longer correct</a:t>
            </a:r>
          </a:p>
          <a:p>
            <a:pPr fontAlgn="base"/>
            <a:r>
              <a:rPr lang="en-US" dirty="0"/>
              <a:t>Multiple controller threads </a:t>
            </a:r>
            <a:r>
              <a:rPr lang="en-US" dirty="0" smtClean="0"/>
              <a:t>for read-only </a:t>
            </a:r>
            <a:r>
              <a:rPr lang="en-US" dirty="0"/>
              <a:t>RPCs</a:t>
            </a:r>
          </a:p>
          <a:p>
            <a:pPr fontAlgn="base"/>
            <a:r>
              <a:rPr lang="en-US" dirty="0" err="1"/>
              <a:t>Borgmaster</a:t>
            </a:r>
            <a:r>
              <a:rPr lang="en-US" dirty="0"/>
              <a:t> controls rate of communication with </a:t>
            </a:r>
            <a:r>
              <a:rPr lang="en-US" dirty="0" err="1"/>
              <a:t>borglets</a:t>
            </a:r>
            <a:endParaRPr lang="en-US" dirty="0"/>
          </a:p>
          <a:p>
            <a:pPr lvl="1" fontAlgn="base"/>
            <a:r>
              <a:rPr lang="en-US" dirty="0"/>
              <a:t>Polls every few </a:t>
            </a:r>
            <a:r>
              <a:rPr lang="en-US" dirty="0" smtClean="0"/>
              <a:t>seconds</a:t>
            </a:r>
            <a:endParaRPr lang="en-US" dirty="0"/>
          </a:p>
          <a:p>
            <a:pPr fontAlgn="base"/>
            <a:r>
              <a:rPr lang="en-US" dirty="0" err="1" smtClean="0"/>
              <a:t>Sharding</a:t>
            </a:r>
            <a:r>
              <a:rPr lang="en-US" dirty="0" smtClean="0"/>
              <a:t>: Each replica communicates with subset of </a:t>
            </a:r>
            <a:r>
              <a:rPr lang="en-US" dirty="0" err="1" smtClean="0"/>
              <a:t>borglets</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11</a:t>
            </a:fld>
            <a:endParaRPr lang="en-US"/>
          </a:p>
        </p:txBody>
      </p:sp>
      <p:pic>
        <p:nvPicPr>
          <p:cNvPr id="7" name="Picture 6"/>
          <p:cNvPicPr>
            <a:picLocks noChangeAspect="1"/>
          </p:cNvPicPr>
          <p:nvPr/>
        </p:nvPicPr>
        <p:blipFill>
          <a:blip r:embed="rId3"/>
          <a:stretch>
            <a:fillRect/>
          </a:stretch>
        </p:blipFill>
        <p:spPr>
          <a:xfrm>
            <a:off x="6375522" y="436746"/>
            <a:ext cx="5677709" cy="2642821"/>
          </a:xfrm>
          <a:prstGeom prst="rect">
            <a:avLst/>
          </a:prstGeom>
        </p:spPr>
      </p:pic>
      <p:sp>
        <p:nvSpPr>
          <p:cNvPr id="8" name="TextBox 7"/>
          <p:cNvSpPr txBox="1"/>
          <p:nvPr/>
        </p:nvSpPr>
        <p:spPr>
          <a:xfrm>
            <a:off x="7251156" y="3114211"/>
            <a:ext cx="4190571" cy="246221"/>
          </a:xfrm>
          <a:prstGeom prst="rect">
            <a:avLst/>
          </a:prstGeom>
          <a:noFill/>
        </p:spPr>
        <p:txBody>
          <a:bodyPr wrap="none" rtlCol="0">
            <a:spAutoFit/>
          </a:bodyPr>
          <a:lstStyle/>
          <a:p>
            <a:r>
              <a:rPr lang="en-US" sz="1000" dirty="0"/>
              <a:t>A. </a:t>
            </a:r>
            <a:r>
              <a:rPr lang="en-US" sz="1000" dirty="0" err="1"/>
              <a:t>Verma</a:t>
            </a:r>
            <a:r>
              <a:rPr lang="en-US" sz="1000" dirty="0"/>
              <a:t> et al, “Large-scale cluster management at Google with Borg”, </a:t>
            </a:r>
            <a:r>
              <a:rPr lang="en-US" sz="1000" dirty="0" smtClean="0"/>
              <a:t>2015.</a:t>
            </a:r>
            <a:endParaRPr lang="en-US" sz="1000" dirty="0"/>
          </a:p>
        </p:txBody>
      </p:sp>
    </p:spTree>
    <p:extLst>
      <p:ext uri="{BB962C8B-B14F-4D97-AF65-F5344CB8AC3E}">
        <p14:creationId xmlns:p14="http://schemas.microsoft.com/office/powerpoint/2010/main" val="464140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Scalability</a:t>
            </a:r>
            <a:endParaRPr lang="en-US" dirty="0"/>
          </a:p>
        </p:txBody>
      </p:sp>
      <p:sp>
        <p:nvSpPr>
          <p:cNvPr id="3" name="Content Placeholder 2"/>
          <p:cNvSpPr>
            <a:spLocks noGrp="1"/>
          </p:cNvSpPr>
          <p:nvPr>
            <p:ph idx="1"/>
          </p:nvPr>
        </p:nvSpPr>
        <p:spPr/>
        <p:txBody>
          <a:bodyPr>
            <a:normAutofit/>
          </a:bodyPr>
          <a:lstStyle/>
          <a:p>
            <a:pPr fontAlgn="base"/>
            <a:r>
              <a:rPr lang="en-US" dirty="0" smtClean="0"/>
              <a:t>Goodness only </a:t>
            </a:r>
            <a:r>
              <a:rPr lang="en-US" dirty="0"/>
              <a:t>calculated for </a:t>
            </a:r>
            <a:r>
              <a:rPr lang="en-US" dirty="0" smtClean="0"/>
              <a:t>random subset of </a:t>
            </a:r>
            <a:r>
              <a:rPr lang="en-US" dirty="0" err="1" smtClean="0"/>
              <a:t>borglets</a:t>
            </a:r>
            <a:endParaRPr lang="en-US" dirty="0"/>
          </a:p>
          <a:p>
            <a:pPr fontAlgn="base"/>
            <a:r>
              <a:rPr lang="en-US" dirty="0" smtClean="0"/>
              <a:t>Goodness cached until change in machine/task properties</a:t>
            </a:r>
          </a:p>
          <a:p>
            <a:pPr fontAlgn="base"/>
            <a:r>
              <a:rPr lang="en-US" dirty="0" smtClean="0"/>
              <a:t>Equivalence classes</a:t>
            </a:r>
          </a:p>
          <a:p>
            <a:pPr lvl="1" fontAlgn="base"/>
            <a:r>
              <a:rPr lang="en-US" dirty="0" smtClean="0"/>
              <a:t>Tasks </a:t>
            </a:r>
            <a:r>
              <a:rPr lang="en-US" dirty="0"/>
              <a:t>with same feasibility requirements</a:t>
            </a:r>
          </a:p>
          <a:p>
            <a:pPr lvl="1" fontAlgn="base"/>
            <a:r>
              <a:rPr lang="en-US" dirty="0" smtClean="0"/>
              <a:t>Only need to compute goodness score once for each class</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12</a:t>
            </a:fld>
            <a:endParaRPr lang="en-US"/>
          </a:p>
        </p:txBody>
      </p:sp>
    </p:spTree>
    <p:extLst>
      <p:ext uri="{BB962C8B-B14F-4D97-AF65-F5344CB8AC3E}">
        <p14:creationId xmlns:p14="http://schemas.microsoft.com/office/powerpoint/2010/main" val="1720213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Availability</a:t>
            </a:r>
            <a:endParaRPr lang="en-US" dirty="0"/>
          </a:p>
        </p:txBody>
      </p:sp>
      <p:sp>
        <p:nvSpPr>
          <p:cNvPr id="3" name="Content Placeholder 2"/>
          <p:cNvSpPr>
            <a:spLocks noGrp="1"/>
          </p:cNvSpPr>
          <p:nvPr>
            <p:ph idx="1"/>
          </p:nvPr>
        </p:nvSpPr>
        <p:spPr/>
        <p:txBody>
          <a:bodyPr>
            <a:normAutofit/>
          </a:bodyPr>
          <a:lstStyle/>
          <a:p>
            <a:pPr fontAlgn="base"/>
            <a:r>
              <a:rPr lang="en-US" dirty="0"/>
              <a:t>Tasks must handle resiliency of </a:t>
            </a:r>
            <a:r>
              <a:rPr lang="en-US" dirty="0" smtClean="0"/>
              <a:t>own data</a:t>
            </a:r>
          </a:p>
          <a:p>
            <a:pPr fontAlgn="base"/>
            <a:r>
              <a:rPr lang="en-US" dirty="0" smtClean="0"/>
              <a:t>Tasks </a:t>
            </a:r>
            <a:r>
              <a:rPr lang="en-US" dirty="0"/>
              <a:t>running on failed machines will be rescheduled</a:t>
            </a:r>
          </a:p>
          <a:p>
            <a:pPr fontAlgn="base"/>
            <a:r>
              <a:rPr lang="en-US" dirty="0" smtClean="0"/>
              <a:t>Preempted </a:t>
            </a:r>
            <a:r>
              <a:rPr lang="en-US" dirty="0"/>
              <a:t>tasks will be rescheduled</a:t>
            </a:r>
          </a:p>
          <a:p>
            <a:pPr fontAlgn="base"/>
            <a:r>
              <a:rPr lang="en-US" dirty="0"/>
              <a:t>Related tasks </a:t>
            </a:r>
            <a:r>
              <a:rPr lang="en-US" dirty="0" smtClean="0"/>
              <a:t>spread </a:t>
            </a:r>
            <a:r>
              <a:rPr lang="en-US" dirty="0"/>
              <a:t>across failure domains </a:t>
            </a:r>
            <a:r>
              <a:rPr lang="en-US" dirty="0" smtClean="0"/>
              <a:t>(if possible)</a:t>
            </a:r>
            <a:endParaRPr lang="en-US" dirty="0"/>
          </a:p>
          <a:p>
            <a:pPr fontAlgn="base"/>
            <a:r>
              <a:rPr lang="en-US" dirty="0" smtClean="0"/>
              <a:t>Avoids </a:t>
            </a:r>
            <a:r>
              <a:rPr lang="en-US" dirty="0" err="1" smtClean="0"/>
              <a:t>task</a:t>
            </a:r>
            <a:r>
              <a:rPr lang="en-US" dirty="0" err="1" smtClean="0">
                <a:sym typeface="Wingdings" panose="05000000000000000000" pitchFamily="2" charset="2"/>
              </a:rPr>
              <a:t></a:t>
            </a:r>
            <a:r>
              <a:rPr lang="en-US" dirty="0" err="1" smtClean="0"/>
              <a:t>machine</a:t>
            </a:r>
            <a:r>
              <a:rPr lang="en-US" dirty="0" smtClean="0"/>
              <a:t> </a:t>
            </a:r>
            <a:r>
              <a:rPr lang="en-US" dirty="0"/>
              <a:t>pairings (</a:t>
            </a:r>
            <a:r>
              <a:rPr lang="en-US" dirty="0" smtClean="0"/>
              <a:t>prior failures)</a:t>
            </a:r>
            <a:endParaRPr lang="en-US" dirty="0"/>
          </a:p>
          <a:p>
            <a:pPr fontAlgn="base"/>
            <a:r>
              <a:rPr lang="en-US" dirty="0"/>
              <a:t>Independence of </a:t>
            </a:r>
            <a:r>
              <a:rPr lang="en-US" dirty="0" smtClean="0"/>
              <a:t>cells (to avoid failure </a:t>
            </a:r>
            <a:r>
              <a:rPr lang="en-US" dirty="0"/>
              <a:t>propagation)</a:t>
            </a:r>
          </a:p>
          <a:p>
            <a:pPr fontAlgn="base"/>
            <a:r>
              <a:rPr lang="en-US" dirty="0" err="1"/>
              <a:t>Logsaver</a:t>
            </a:r>
            <a:r>
              <a:rPr lang="en-US" dirty="0"/>
              <a:t> </a:t>
            </a:r>
            <a:r>
              <a:rPr lang="en-US" dirty="0" smtClean="0"/>
              <a:t>to </a:t>
            </a:r>
            <a:r>
              <a:rPr lang="en-US" dirty="0"/>
              <a:t>recover intermediate </a:t>
            </a:r>
            <a:r>
              <a:rPr lang="en-US" dirty="0" smtClean="0"/>
              <a:t>disk data</a:t>
            </a:r>
            <a:endParaRPr lang="en-US" dirty="0"/>
          </a:p>
          <a:p>
            <a:pPr fontAlgn="base"/>
            <a:r>
              <a:rPr lang="en-US" dirty="0" smtClean="0"/>
              <a:t>99.99</a:t>
            </a:r>
            <a:r>
              <a:rPr lang="en-US" dirty="0"/>
              <a:t>% </a:t>
            </a:r>
            <a:r>
              <a:rPr lang="en-US" dirty="0" smtClean="0"/>
              <a:t>availability</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13</a:t>
            </a:fld>
            <a:endParaRPr lang="en-US"/>
          </a:p>
        </p:txBody>
      </p:sp>
    </p:spTree>
    <p:extLst>
      <p:ext uri="{BB962C8B-B14F-4D97-AF65-F5344CB8AC3E}">
        <p14:creationId xmlns:p14="http://schemas.microsoft.com/office/powerpoint/2010/main" val="3076274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Isolating Processes</a:t>
            </a:r>
            <a:endParaRPr lang="en-US" dirty="0"/>
          </a:p>
        </p:txBody>
      </p:sp>
      <p:sp>
        <p:nvSpPr>
          <p:cNvPr id="3" name="Content Placeholder 2"/>
          <p:cNvSpPr>
            <a:spLocks noGrp="1"/>
          </p:cNvSpPr>
          <p:nvPr>
            <p:ph idx="1"/>
          </p:nvPr>
        </p:nvSpPr>
        <p:spPr/>
        <p:txBody>
          <a:bodyPr/>
          <a:lstStyle/>
          <a:p>
            <a:r>
              <a:rPr lang="en-US" dirty="0" err="1"/>
              <a:t>c</a:t>
            </a:r>
            <a:r>
              <a:rPr lang="en-US" dirty="0" err="1" smtClean="0"/>
              <a:t>hroot</a:t>
            </a:r>
            <a:r>
              <a:rPr lang="en-US" dirty="0" smtClean="0"/>
              <a:t> jails (security)</a:t>
            </a:r>
          </a:p>
          <a:p>
            <a:r>
              <a:rPr lang="en-US" dirty="0" err="1"/>
              <a:t>c</a:t>
            </a:r>
            <a:r>
              <a:rPr lang="en-US" dirty="0" err="1" smtClean="0"/>
              <a:t>group</a:t>
            </a:r>
            <a:r>
              <a:rPr lang="en-US" dirty="0" smtClean="0"/>
              <a:t> containers (resource utilization)</a:t>
            </a:r>
          </a:p>
          <a:p>
            <a:r>
              <a:rPr lang="en-US" dirty="0" smtClean="0"/>
              <a:t>“</a:t>
            </a:r>
            <a:r>
              <a:rPr lang="en-US" dirty="0" err="1" smtClean="0"/>
              <a:t>Appclasses</a:t>
            </a:r>
            <a:r>
              <a:rPr lang="en-US" dirty="0" smtClean="0"/>
              <a:t>”</a:t>
            </a:r>
          </a:p>
          <a:p>
            <a:pPr lvl="1"/>
            <a:r>
              <a:rPr lang="en-US" dirty="0" smtClean="0"/>
              <a:t>Latency sensitive (LS) vs batch</a:t>
            </a:r>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14</a:t>
            </a:fld>
            <a:endParaRPr lang="en-US"/>
          </a:p>
        </p:txBody>
      </p:sp>
      <p:sp>
        <p:nvSpPr>
          <p:cNvPr id="7" name="Rectangle 6"/>
          <p:cNvSpPr/>
          <p:nvPr/>
        </p:nvSpPr>
        <p:spPr>
          <a:xfrm>
            <a:off x="8476516" y="973016"/>
            <a:ext cx="3346939" cy="50995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476516" y="1308145"/>
            <a:ext cx="3346939" cy="523220"/>
          </a:xfrm>
          <a:prstGeom prst="rect">
            <a:avLst/>
          </a:prstGeom>
          <a:noFill/>
        </p:spPr>
        <p:txBody>
          <a:bodyPr wrap="square" rtlCol="0">
            <a:spAutoFit/>
          </a:bodyPr>
          <a:lstStyle/>
          <a:p>
            <a:pPr algn="ctr"/>
            <a:r>
              <a:rPr lang="en-US" sz="2800" dirty="0" err="1" smtClean="0"/>
              <a:t>Borglet</a:t>
            </a:r>
            <a:endParaRPr lang="en-US" sz="2800" dirty="0"/>
          </a:p>
        </p:txBody>
      </p:sp>
      <p:grpSp>
        <p:nvGrpSpPr>
          <p:cNvPr id="19" name="Group 18"/>
          <p:cNvGrpSpPr/>
          <p:nvPr/>
        </p:nvGrpSpPr>
        <p:grpSpPr>
          <a:xfrm>
            <a:off x="9140708" y="2031434"/>
            <a:ext cx="2097699" cy="1608635"/>
            <a:chOff x="8610600" y="2667174"/>
            <a:chExt cx="2097699" cy="1608635"/>
          </a:xfrm>
        </p:grpSpPr>
        <p:sp>
          <p:nvSpPr>
            <p:cNvPr id="8" name="Rectangle 7"/>
            <p:cNvSpPr/>
            <p:nvPr/>
          </p:nvSpPr>
          <p:spPr>
            <a:xfrm>
              <a:off x="8610600" y="2702107"/>
              <a:ext cx="2097699" cy="157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 name="Rectangle 8"/>
            <p:cNvSpPr/>
            <p:nvPr/>
          </p:nvSpPr>
          <p:spPr>
            <a:xfrm>
              <a:off x="8899281" y="3039854"/>
              <a:ext cx="1520336" cy="11840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Rectangle 14"/>
            <p:cNvSpPr/>
            <p:nvPr/>
          </p:nvSpPr>
          <p:spPr>
            <a:xfrm>
              <a:off x="9070363" y="3528402"/>
              <a:ext cx="1178169" cy="5275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Task</a:t>
              </a:r>
              <a:endParaRPr lang="en-US" sz="2000" dirty="0"/>
            </a:p>
          </p:txBody>
        </p:sp>
        <p:sp>
          <p:nvSpPr>
            <p:cNvPr id="17" name="TextBox 16"/>
            <p:cNvSpPr txBox="1"/>
            <p:nvPr/>
          </p:nvSpPr>
          <p:spPr>
            <a:xfrm>
              <a:off x="8610600" y="2667174"/>
              <a:ext cx="2097698" cy="400110"/>
            </a:xfrm>
            <a:prstGeom prst="rect">
              <a:avLst/>
            </a:prstGeom>
            <a:noFill/>
          </p:spPr>
          <p:txBody>
            <a:bodyPr wrap="square" rtlCol="0">
              <a:spAutoFit/>
            </a:bodyPr>
            <a:lstStyle/>
            <a:p>
              <a:pPr algn="ctr"/>
              <a:r>
                <a:rPr lang="en-US" sz="2000" dirty="0" err="1">
                  <a:solidFill>
                    <a:schemeClr val="bg1"/>
                  </a:solidFill>
                </a:rPr>
                <a:t>c</a:t>
              </a:r>
              <a:r>
                <a:rPr lang="en-US" sz="2000" dirty="0" err="1" smtClean="0">
                  <a:solidFill>
                    <a:schemeClr val="bg1"/>
                  </a:solidFill>
                </a:rPr>
                <a:t>group</a:t>
              </a:r>
              <a:r>
                <a:rPr lang="en-US" sz="2000" dirty="0" smtClean="0">
                  <a:solidFill>
                    <a:schemeClr val="bg1"/>
                  </a:solidFill>
                </a:rPr>
                <a:t> container</a:t>
              </a:r>
              <a:endParaRPr lang="en-US" sz="2000" dirty="0">
                <a:solidFill>
                  <a:schemeClr val="bg1"/>
                </a:solidFill>
              </a:endParaRPr>
            </a:p>
          </p:txBody>
        </p:sp>
        <p:sp>
          <p:nvSpPr>
            <p:cNvPr id="18" name="TextBox 17"/>
            <p:cNvSpPr txBox="1"/>
            <p:nvPr/>
          </p:nvSpPr>
          <p:spPr>
            <a:xfrm>
              <a:off x="8899280" y="3097788"/>
              <a:ext cx="1520337" cy="400110"/>
            </a:xfrm>
            <a:prstGeom prst="rect">
              <a:avLst/>
            </a:prstGeom>
            <a:noFill/>
          </p:spPr>
          <p:txBody>
            <a:bodyPr wrap="square" rtlCol="0">
              <a:spAutoFit/>
            </a:bodyPr>
            <a:lstStyle/>
            <a:p>
              <a:pPr algn="ctr"/>
              <a:r>
                <a:rPr lang="en-US" sz="2000" dirty="0" err="1" smtClean="0">
                  <a:solidFill>
                    <a:schemeClr val="bg1"/>
                  </a:solidFill>
                </a:rPr>
                <a:t>chroot</a:t>
              </a:r>
              <a:r>
                <a:rPr lang="en-US" sz="2000" dirty="0" smtClean="0">
                  <a:solidFill>
                    <a:schemeClr val="bg1"/>
                  </a:solidFill>
                </a:rPr>
                <a:t> jail</a:t>
              </a:r>
              <a:endParaRPr lang="en-US" sz="2000" dirty="0">
                <a:solidFill>
                  <a:schemeClr val="bg1"/>
                </a:solidFill>
              </a:endParaRPr>
            </a:p>
          </p:txBody>
        </p:sp>
      </p:grpSp>
      <p:grpSp>
        <p:nvGrpSpPr>
          <p:cNvPr id="20" name="Group 19"/>
          <p:cNvGrpSpPr/>
          <p:nvPr/>
        </p:nvGrpSpPr>
        <p:grpSpPr>
          <a:xfrm>
            <a:off x="9140705" y="3982296"/>
            <a:ext cx="2097699" cy="1608635"/>
            <a:chOff x="8610600" y="2667174"/>
            <a:chExt cx="2097699" cy="1608635"/>
          </a:xfrm>
        </p:grpSpPr>
        <p:sp>
          <p:nvSpPr>
            <p:cNvPr id="21" name="Rectangle 20"/>
            <p:cNvSpPr/>
            <p:nvPr/>
          </p:nvSpPr>
          <p:spPr>
            <a:xfrm>
              <a:off x="8610600" y="2702107"/>
              <a:ext cx="2097699" cy="1573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Rectangle 21"/>
            <p:cNvSpPr/>
            <p:nvPr/>
          </p:nvSpPr>
          <p:spPr>
            <a:xfrm>
              <a:off x="8899281" y="3039854"/>
              <a:ext cx="1520336" cy="11840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Rectangle 22"/>
            <p:cNvSpPr/>
            <p:nvPr/>
          </p:nvSpPr>
          <p:spPr>
            <a:xfrm>
              <a:off x="9070363" y="3528402"/>
              <a:ext cx="1178169" cy="5275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Task</a:t>
              </a:r>
              <a:endParaRPr lang="en-US" sz="2000" dirty="0"/>
            </a:p>
          </p:txBody>
        </p:sp>
        <p:sp>
          <p:nvSpPr>
            <p:cNvPr id="24" name="TextBox 23"/>
            <p:cNvSpPr txBox="1"/>
            <p:nvPr/>
          </p:nvSpPr>
          <p:spPr>
            <a:xfrm>
              <a:off x="8610600" y="2667174"/>
              <a:ext cx="2097698" cy="400110"/>
            </a:xfrm>
            <a:prstGeom prst="rect">
              <a:avLst/>
            </a:prstGeom>
            <a:noFill/>
          </p:spPr>
          <p:txBody>
            <a:bodyPr wrap="square" rtlCol="0">
              <a:spAutoFit/>
            </a:bodyPr>
            <a:lstStyle/>
            <a:p>
              <a:pPr algn="ctr"/>
              <a:r>
                <a:rPr lang="en-US" sz="2000" dirty="0" err="1">
                  <a:solidFill>
                    <a:schemeClr val="bg1"/>
                  </a:solidFill>
                </a:rPr>
                <a:t>c</a:t>
              </a:r>
              <a:r>
                <a:rPr lang="en-US" sz="2000" dirty="0" err="1" smtClean="0">
                  <a:solidFill>
                    <a:schemeClr val="bg1"/>
                  </a:solidFill>
                </a:rPr>
                <a:t>group</a:t>
              </a:r>
              <a:r>
                <a:rPr lang="en-US" sz="2000" dirty="0" smtClean="0">
                  <a:solidFill>
                    <a:schemeClr val="bg1"/>
                  </a:solidFill>
                </a:rPr>
                <a:t> container</a:t>
              </a:r>
              <a:endParaRPr lang="en-US" sz="2000" dirty="0">
                <a:solidFill>
                  <a:schemeClr val="bg1"/>
                </a:solidFill>
              </a:endParaRPr>
            </a:p>
          </p:txBody>
        </p:sp>
        <p:sp>
          <p:nvSpPr>
            <p:cNvPr id="25" name="TextBox 24"/>
            <p:cNvSpPr txBox="1"/>
            <p:nvPr/>
          </p:nvSpPr>
          <p:spPr>
            <a:xfrm>
              <a:off x="8899280" y="3097788"/>
              <a:ext cx="1520337" cy="400110"/>
            </a:xfrm>
            <a:prstGeom prst="rect">
              <a:avLst/>
            </a:prstGeom>
            <a:noFill/>
          </p:spPr>
          <p:txBody>
            <a:bodyPr wrap="square" rtlCol="0">
              <a:spAutoFit/>
            </a:bodyPr>
            <a:lstStyle/>
            <a:p>
              <a:pPr algn="ctr"/>
              <a:r>
                <a:rPr lang="en-US" sz="2000" dirty="0" err="1" smtClean="0">
                  <a:solidFill>
                    <a:schemeClr val="bg1"/>
                  </a:solidFill>
                </a:rPr>
                <a:t>chroot</a:t>
              </a:r>
              <a:r>
                <a:rPr lang="en-US" sz="2000" dirty="0" smtClean="0">
                  <a:solidFill>
                    <a:schemeClr val="bg1"/>
                  </a:solidFill>
                </a:rPr>
                <a:t> jail</a:t>
              </a:r>
              <a:endParaRPr lang="en-US" sz="2000" dirty="0">
                <a:solidFill>
                  <a:schemeClr val="bg1"/>
                </a:solidFill>
              </a:endParaRPr>
            </a:p>
          </p:txBody>
        </p:sp>
      </p:grpSp>
    </p:spTree>
    <p:extLst>
      <p:ext uri="{BB962C8B-B14F-4D97-AF65-F5344CB8AC3E}">
        <p14:creationId xmlns:p14="http://schemas.microsoft.com/office/powerpoint/2010/main" val="3841787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Borg and the Improved User Experience</a:t>
            </a:r>
            <a:endParaRPr lang="en-US" dirty="0"/>
          </a:p>
        </p:txBody>
      </p:sp>
      <p:sp>
        <p:nvSpPr>
          <p:cNvPr id="3" name="Content Placeholder 2"/>
          <p:cNvSpPr>
            <a:spLocks noGrp="1"/>
          </p:cNvSpPr>
          <p:nvPr>
            <p:ph idx="1"/>
          </p:nvPr>
        </p:nvSpPr>
        <p:spPr/>
        <p:txBody>
          <a:bodyPr>
            <a:normAutofit/>
          </a:bodyPr>
          <a:lstStyle/>
          <a:p>
            <a:pPr fontAlgn="base"/>
            <a:r>
              <a:rPr lang="en-US" dirty="0" smtClean="0"/>
              <a:t>Fine-grained priority and resources requests</a:t>
            </a:r>
          </a:p>
          <a:p>
            <a:pPr fontAlgn="base"/>
            <a:r>
              <a:rPr lang="en-US" dirty="0" smtClean="0"/>
              <a:t>Handles complex scheduling </a:t>
            </a:r>
            <a:r>
              <a:rPr lang="en-US" dirty="0"/>
              <a:t>and task management, installation</a:t>
            </a:r>
          </a:p>
          <a:p>
            <a:pPr fontAlgn="base"/>
            <a:r>
              <a:rPr lang="en-US" dirty="0" smtClean="0"/>
              <a:t>Job/task </a:t>
            </a:r>
            <a:r>
              <a:rPr lang="en-US" dirty="0"/>
              <a:t>properties </a:t>
            </a:r>
            <a:r>
              <a:rPr lang="en-US" dirty="0" smtClean="0"/>
              <a:t>mutable during </a:t>
            </a:r>
            <a:r>
              <a:rPr lang="en-US" dirty="0"/>
              <a:t>runtime</a:t>
            </a:r>
          </a:p>
          <a:p>
            <a:pPr fontAlgn="base"/>
            <a:r>
              <a:rPr lang="en-US" dirty="0"/>
              <a:t>Name </a:t>
            </a:r>
            <a:r>
              <a:rPr lang="en-US" dirty="0" smtClean="0"/>
              <a:t>service and health info </a:t>
            </a:r>
            <a:r>
              <a:rPr lang="en-US" dirty="0" smtClean="0">
                <a:sym typeface="Wingdings" panose="05000000000000000000" pitchFamily="2" charset="2"/>
              </a:rPr>
              <a:t> task </a:t>
            </a:r>
            <a:r>
              <a:rPr lang="en-US" dirty="0" smtClean="0"/>
              <a:t>discovery</a:t>
            </a:r>
          </a:p>
          <a:p>
            <a:pPr fontAlgn="base"/>
            <a:r>
              <a:rPr lang="en-US" dirty="0" smtClean="0"/>
              <a:t>Web-based </a:t>
            </a:r>
            <a:r>
              <a:rPr lang="en-US" dirty="0"/>
              <a:t>UI </a:t>
            </a:r>
            <a:r>
              <a:rPr lang="en-US" dirty="0" smtClean="0">
                <a:sym typeface="Wingdings" panose="05000000000000000000" pitchFamily="2" charset="2"/>
              </a:rPr>
              <a:t></a:t>
            </a:r>
            <a:r>
              <a:rPr lang="en-US" dirty="0" smtClean="0"/>
              <a:t> </a:t>
            </a:r>
            <a:r>
              <a:rPr lang="en-US" dirty="0"/>
              <a:t>detailed job information</a:t>
            </a:r>
          </a:p>
          <a:p>
            <a:pPr fontAlgn="base"/>
            <a:r>
              <a:rPr lang="en-US" dirty="0" smtClean="0"/>
              <a:t>Persistent resource allocations on a machine </a:t>
            </a:r>
            <a:r>
              <a:rPr lang="en-US" dirty="0"/>
              <a:t>(“</a:t>
            </a:r>
            <a:r>
              <a:rPr lang="en-US" dirty="0" err="1"/>
              <a:t>allocs</a:t>
            </a:r>
            <a:r>
              <a:rPr lang="en-US" dirty="0"/>
              <a:t>”)</a:t>
            </a:r>
          </a:p>
          <a:p>
            <a:pPr lvl="1" fontAlgn="base"/>
            <a:r>
              <a:rPr lang="en-US" dirty="0"/>
              <a:t>Reserved for future tasks</a:t>
            </a:r>
          </a:p>
          <a:p>
            <a:pPr lvl="1" fontAlgn="base"/>
            <a:r>
              <a:rPr lang="en-US" dirty="0"/>
              <a:t>Associated </a:t>
            </a:r>
            <a:r>
              <a:rPr lang="en-US" dirty="0" err="1"/>
              <a:t>allocs</a:t>
            </a:r>
            <a:r>
              <a:rPr lang="en-US" dirty="0"/>
              <a:t> on multiple machines → “</a:t>
            </a:r>
            <a:r>
              <a:rPr lang="en-US" dirty="0" err="1"/>
              <a:t>alloc</a:t>
            </a:r>
            <a:r>
              <a:rPr lang="en-US" dirty="0"/>
              <a:t> set</a:t>
            </a:r>
            <a:r>
              <a:rPr lang="en-US" dirty="0" smtClean="0"/>
              <a:t>”</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15</a:t>
            </a:fld>
            <a:endParaRPr lang="en-US"/>
          </a:p>
        </p:txBody>
      </p:sp>
    </p:spTree>
    <p:extLst>
      <p:ext uri="{BB962C8B-B14F-4D97-AF65-F5344CB8AC3E}">
        <p14:creationId xmlns:p14="http://schemas.microsoft.com/office/powerpoint/2010/main" val="2662400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pPr fontAlgn="base"/>
            <a:r>
              <a:rPr lang="en-US" dirty="0" err="1" smtClean="0"/>
              <a:t>Sysadmins</a:t>
            </a:r>
            <a:r>
              <a:rPr lang="en-US" dirty="0"/>
              <a:t>:</a:t>
            </a:r>
          </a:p>
          <a:p>
            <a:pPr lvl="1" fontAlgn="base"/>
            <a:r>
              <a:rPr lang="en-US" dirty="0"/>
              <a:t>“</a:t>
            </a:r>
            <a:r>
              <a:rPr lang="en-US" dirty="0" err="1"/>
              <a:t>Fauxmaster</a:t>
            </a:r>
            <a:r>
              <a:rPr lang="en-US" dirty="0"/>
              <a:t>” </a:t>
            </a:r>
            <a:r>
              <a:rPr lang="en-US" dirty="0" smtClean="0"/>
              <a:t>as </a:t>
            </a:r>
            <a:r>
              <a:rPr lang="en-US" dirty="0"/>
              <a:t>a </a:t>
            </a:r>
            <a:r>
              <a:rPr lang="en-US" dirty="0" err="1"/>
              <a:t>Borgmaster</a:t>
            </a:r>
            <a:r>
              <a:rPr lang="en-US" dirty="0"/>
              <a:t> simulator</a:t>
            </a:r>
          </a:p>
          <a:p>
            <a:pPr lvl="1" fontAlgn="base"/>
            <a:r>
              <a:rPr lang="en-US" dirty="0"/>
              <a:t>Reads checkpoints and runs traces to recreate failures</a:t>
            </a:r>
          </a:p>
          <a:p>
            <a:pPr fontAlgn="base"/>
            <a:r>
              <a:rPr lang="en-US" dirty="0" smtClean="0"/>
              <a:t>Developers</a:t>
            </a:r>
            <a:r>
              <a:rPr lang="en-US" dirty="0"/>
              <a:t>:</a:t>
            </a:r>
          </a:p>
          <a:p>
            <a:pPr lvl="1" fontAlgn="base"/>
            <a:r>
              <a:rPr lang="en-US" dirty="0"/>
              <a:t>Notification of </a:t>
            </a:r>
            <a:r>
              <a:rPr lang="en-US" dirty="0" smtClean="0"/>
              <a:t>reason </a:t>
            </a:r>
            <a:r>
              <a:rPr lang="en-US" dirty="0"/>
              <a:t>for stuck jobs</a:t>
            </a:r>
          </a:p>
          <a:p>
            <a:pPr lvl="1" fontAlgn="base"/>
            <a:r>
              <a:rPr lang="en-US" dirty="0" smtClean="0"/>
              <a:t>Rich, verbose </a:t>
            </a:r>
            <a:r>
              <a:rPr lang="en-US" dirty="0"/>
              <a:t>logging</a:t>
            </a:r>
          </a:p>
          <a:p>
            <a:pPr lvl="1" fontAlgn="base"/>
            <a:r>
              <a:rPr lang="en-US" dirty="0"/>
              <a:t>Remote debugging on </a:t>
            </a:r>
            <a:r>
              <a:rPr lang="en-US" dirty="0" err="1" smtClean="0"/>
              <a:t>borglets</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16</a:t>
            </a:fld>
            <a:endParaRPr lang="en-US"/>
          </a:p>
        </p:txBody>
      </p:sp>
    </p:spTree>
    <p:extLst>
      <p:ext uri="{BB962C8B-B14F-4D97-AF65-F5344CB8AC3E}">
        <p14:creationId xmlns:p14="http://schemas.microsoft.com/office/powerpoint/2010/main" val="2697598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fontAlgn="base"/>
            <a:r>
              <a:rPr lang="en-US" dirty="0" smtClean="0"/>
              <a:t>Written </a:t>
            </a:r>
            <a:r>
              <a:rPr lang="en-US" dirty="0"/>
              <a:t>in C++</a:t>
            </a:r>
          </a:p>
          <a:p>
            <a:pPr fontAlgn="base"/>
            <a:r>
              <a:rPr lang="en-US" dirty="0" smtClean="0"/>
              <a:t>Modified Linux kernel</a:t>
            </a:r>
            <a:endParaRPr lang="en-US" dirty="0"/>
          </a:p>
          <a:p>
            <a:pPr lvl="1" fontAlgn="base"/>
            <a:r>
              <a:rPr lang="en-US" dirty="0" smtClean="0"/>
              <a:t>CFS </a:t>
            </a:r>
            <a:r>
              <a:rPr lang="en-US" dirty="0"/>
              <a:t>CPU scheduler </a:t>
            </a:r>
            <a:r>
              <a:rPr lang="en-US" dirty="0" smtClean="0"/>
              <a:t>for </a:t>
            </a:r>
            <a:r>
              <a:rPr lang="en-US" dirty="0"/>
              <a:t>low latency + high frequency</a:t>
            </a:r>
          </a:p>
          <a:p>
            <a:pPr fontAlgn="base"/>
            <a:r>
              <a:rPr lang="en-US" dirty="0"/>
              <a:t>Not many </a:t>
            </a:r>
            <a:r>
              <a:rPr lang="en-US" dirty="0" smtClean="0"/>
              <a:t>specific details</a:t>
            </a:r>
          </a:p>
          <a:p>
            <a:pPr lvl="1" fontAlgn="base"/>
            <a:r>
              <a:rPr lang="en-US" dirty="0" smtClean="0"/>
              <a:t>Likely </a:t>
            </a:r>
            <a:r>
              <a:rPr lang="en-US" dirty="0"/>
              <a:t>Google </a:t>
            </a:r>
            <a:r>
              <a:rPr lang="en-US" dirty="0" smtClean="0"/>
              <a:t>internal!</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17</a:t>
            </a:fld>
            <a:endParaRPr lang="en-US"/>
          </a:p>
        </p:txBody>
      </p:sp>
    </p:spTree>
    <p:extLst>
      <p:ext uri="{BB962C8B-B14F-4D97-AF65-F5344CB8AC3E}">
        <p14:creationId xmlns:p14="http://schemas.microsoft.com/office/powerpoint/2010/main" val="26414752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a:bodyPr>
          <a:lstStyle/>
          <a:p>
            <a:pPr fontAlgn="base"/>
            <a:r>
              <a:rPr lang="en-US" dirty="0" smtClean="0"/>
              <a:t>Q: Does Borg make </a:t>
            </a:r>
            <a:r>
              <a:rPr lang="en-US" dirty="0"/>
              <a:t>efficient use of computational resources?</a:t>
            </a:r>
          </a:p>
          <a:p>
            <a:pPr fontAlgn="base"/>
            <a:r>
              <a:rPr lang="en-US" dirty="0"/>
              <a:t>“Cell compaction” - </a:t>
            </a:r>
            <a:r>
              <a:rPr lang="en-US" dirty="0" smtClean="0"/>
              <a:t>Smallest </a:t>
            </a:r>
            <a:r>
              <a:rPr lang="en-US" dirty="0"/>
              <a:t>cell that can </a:t>
            </a:r>
            <a:r>
              <a:rPr lang="en-US" dirty="0" smtClean="0"/>
              <a:t>fit workload</a:t>
            </a:r>
            <a:endParaRPr lang="en-US" dirty="0"/>
          </a:p>
          <a:p>
            <a:pPr fontAlgn="base"/>
            <a:r>
              <a:rPr lang="en-US" dirty="0" smtClean="0"/>
              <a:t>Combining priorities/users in a cell</a:t>
            </a:r>
          </a:p>
          <a:p>
            <a:pPr fontAlgn="base"/>
            <a:r>
              <a:rPr lang="en-US" dirty="0" smtClean="0"/>
              <a:t>Larger vs. smaller cells</a:t>
            </a:r>
          </a:p>
          <a:p>
            <a:pPr fontAlgn="base"/>
            <a:r>
              <a:rPr lang="en-US" dirty="0" smtClean="0"/>
              <a:t>Resource requests granularity</a:t>
            </a:r>
          </a:p>
          <a:p>
            <a:pPr fontAlgn="base"/>
            <a:r>
              <a:rPr lang="en-US" dirty="0" smtClean="0"/>
              <a:t>Resource reclamation</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18</a:t>
            </a:fld>
            <a:endParaRPr lang="en-US"/>
          </a:p>
        </p:txBody>
      </p:sp>
    </p:spTree>
    <p:extLst>
      <p:ext uri="{BB962C8B-B14F-4D97-AF65-F5344CB8AC3E}">
        <p14:creationId xmlns:p14="http://schemas.microsoft.com/office/powerpoint/2010/main" val="35424733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Cell Compaction</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19</a:t>
            </a:fld>
            <a:endParaRPr lang="en-US"/>
          </a:p>
        </p:txBody>
      </p:sp>
      <p:pic>
        <p:nvPicPr>
          <p:cNvPr id="2050" name="Picture 2" descr="https://lh4.googleusercontent.com/7DKXo5MrvgJ7fDVfcHGKsyvzOJJGc-U6HvR6gipcXq93ALZcrx6e6pEV2hoEzgMA0wlYUbCEiooDQ5CwX4TYrSbXlW3wfCizGW5di7ZZOpzUv6pdyq-xss1xxNBFM5GxNVMJMqfTy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108" y="1382431"/>
            <a:ext cx="7145215" cy="49739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347737" y="6233239"/>
            <a:ext cx="4190571" cy="246221"/>
          </a:xfrm>
          <a:prstGeom prst="rect">
            <a:avLst/>
          </a:prstGeom>
          <a:noFill/>
        </p:spPr>
        <p:txBody>
          <a:bodyPr wrap="none" rtlCol="0">
            <a:spAutoFit/>
          </a:bodyPr>
          <a:lstStyle/>
          <a:p>
            <a:r>
              <a:rPr lang="en-US" sz="1000" dirty="0"/>
              <a:t>A. </a:t>
            </a:r>
            <a:r>
              <a:rPr lang="en-US" sz="1000" dirty="0" err="1"/>
              <a:t>Verma</a:t>
            </a:r>
            <a:r>
              <a:rPr lang="en-US" sz="1000" dirty="0"/>
              <a:t> et al, “Large-scale cluster management at Google with Borg”, 2015</a:t>
            </a:r>
            <a:r>
              <a:rPr lang="en-US" sz="1000" dirty="0" smtClean="0"/>
              <a:t>.</a:t>
            </a:r>
            <a:endParaRPr lang="en-US" sz="1000" dirty="0"/>
          </a:p>
        </p:txBody>
      </p:sp>
    </p:spTree>
    <p:extLst>
      <p:ext uri="{BB962C8B-B14F-4D97-AF65-F5344CB8AC3E}">
        <p14:creationId xmlns:p14="http://schemas.microsoft.com/office/powerpoint/2010/main" val="1491966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Borg?</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Cluster manager used at Google</a:t>
            </a:r>
          </a:p>
          <a:p>
            <a:pPr fontAlgn="base"/>
            <a:r>
              <a:rPr lang="en-US" dirty="0"/>
              <a:t>Verified in production use (for over 10+ </a:t>
            </a:r>
            <a:r>
              <a:rPr lang="en-US" dirty="0" smtClean="0"/>
              <a:t>years)</a:t>
            </a:r>
          </a:p>
          <a:p>
            <a:pPr fontAlgn="base"/>
            <a:r>
              <a:rPr lang="en-US" dirty="0"/>
              <a:t>M</a:t>
            </a:r>
            <a:r>
              <a:rPr lang="en-US" dirty="0" smtClean="0"/>
              <a:t>any </a:t>
            </a:r>
            <a:r>
              <a:rPr lang="en-US" dirty="0"/>
              <a:t>applications:</a:t>
            </a:r>
          </a:p>
          <a:p>
            <a:pPr lvl="1" fontAlgn="base"/>
            <a:r>
              <a:rPr lang="en-US" dirty="0" err="1"/>
              <a:t>MapReduce</a:t>
            </a:r>
            <a:r>
              <a:rPr lang="en-US" dirty="0"/>
              <a:t>, </a:t>
            </a:r>
            <a:r>
              <a:rPr lang="en-US" dirty="0" err="1"/>
              <a:t>FlumeJava</a:t>
            </a:r>
            <a:r>
              <a:rPr lang="en-US" dirty="0"/>
              <a:t>, Millwheel, </a:t>
            </a:r>
            <a:r>
              <a:rPr lang="en-US" dirty="0" err="1"/>
              <a:t>Pregel</a:t>
            </a:r>
            <a:r>
              <a:rPr lang="en-US" dirty="0"/>
              <a:t>, GFS, CFS (next-gen GFS), </a:t>
            </a:r>
            <a:r>
              <a:rPr lang="en-US" dirty="0" err="1"/>
              <a:t>BigTable</a:t>
            </a:r>
            <a:r>
              <a:rPr lang="en-US" dirty="0"/>
              <a:t>, </a:t>
            </a:r>
            <a:r>
              <a:rPr lang="en-US" dirty="0" err="1" smtClean="0"/>
              <a:t>MegaStore</a:t>
            </a:r>
            <a:r>
              <a:rPr lang="en-US" dirty="0" smtClean="0"/>
              <a:t>, …</a:t>
            </a:r>
            <a:endParaRPr lang="en-US" dirty="0"/>
          </a:p>
          <a:p>
            <a:pPr fontAlgn="base"/>
            <a:r>
              <a:rPr lang="en-US" dirty="0"/>
              <a:t>Highly scalable</a:t>
            </a:r>
          </a:p>
          <a:p>
            <a:pPr lvl="1" fontAlgn="base"/>
            <a:r>
              <a:rPr lang="en-US" dirty="0"/>
              <a:t>Clusters of “up to tens of thousands of machines” in production use</a:t>
            </a:r>
          </a:p>
          <a:p>
            <a:pPr fontAlgn="base"/>
            <a:r>
              <a:rPr lang="en-US" dirty="0"/>
              <a:t>Combines </a:t>
            </a:r>
            <a:r>
              <a:rPr lang="en-US" dirty="0" smtClean="0"/>
              <a:t>different priority tasks </a:t>
            </a:r>
            <a:r>
              <a:rPr lang="en-US" dirty="0"/>
              <a:t>on same cluster</a:t>
            </a:r>
          </a:p>
          <a:p>
            <a:pPr fontAlgn="base"/>
            <a:r>
              <a:rPr lang="en-US" dirty="0" smtClean="0"/>
              <a:t>Heterogeneous </a:t>
            </a:r>
            <a:r>
              <a:rPr lang="en-US" dirty="0"/>
              <a:t>compute nodes</a:t>
            </a:r>
          </a:p>
          <a:p>
            <a:pPr lvl="1" fontAlgn="base"/>
            <a:r>
              <a:rPr lang="en-US" dirty="0"/>
              <a:t>Fine-grained resource management</a:t>
            </a:r>
          </a:p>
          <a:p>
            <a:pPr fontAlgn="base"/>
            <a:r>
              <a:rPr lang="en-US" dirty="0"/>
              <a:t>Resilient to controller </a:t>
            </a:r>
            <a:r>
              <a:rPr lang="en-US" dirty="0" smtClean="0"/>
              <a:t>failure</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dirty="0" smtClean="0"/>
              <a:t>EECS 598 – W19</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2</a:t>
            </a:fld>
            <a:endParaRPr lang="en-US"/>
          </a:p>
        </p:txBody>
      </p:sp>
    </p:spTree>
    <p:extLst>
      <p:ext uri="{BB962C8B-B14F-4D97-AF65-F5344CB8AC3E}">
        <p14:creationId xmlns:p14="http://schemas.microsoft.com/office/powerpoint/2010/main" val="39785757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Combining Priorities</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20</a:t>
            </a:fld>
            <a:endParaRPr lang="en-US"/>
          </a:p>
        </p:txBody>
      </p:sp>
      <p:sp>
        <p:nvSpPr>
          <p:cNvPr id="7" name="TextBox 6"/>
          <p:cNvSpPr txBox="1"/>
          <p:nvPr/>
        </p:nvSpPr>
        <p:spPr>
          <a:xfrm>
            <a:off x="3917064" y="6202632"/>
            <a:ext cx="4190571" cy="246221"/>
          </a:xfrm>
          <a:prstGeom prst="rect">
            <a:avLst/>
          </a:prstGeom>
          <a:noFill/>
        </p:spPr>
        <p:txBody>
          <a:bodyPr wrap="none" rtlCol="0">
            <a:spAutoFit/>
          </a:bodyPr>
          <a:lstStyle/>
          <a:p>
            <a:r>
              <a:rPr lang="en-US" sz="1000" dirty="0"/>
              <a:t>A. </a:t>
            </a:r>
            <a:r>
              <a:rPr lang="en-US" sz="1000" dirty="0" err="1"/>
              <a:t>Verma</a:t>
            </a:r>
            <a:r>
              <a:rPr lang="en-US" sz="1000" dirty="0"/>
              <a:t> et al, “Large-scale cluster management at Google with Borg”, 2015</a:t>
            </a:r>
            <a:r>
              <a:rPr lang="en-US" sz="1000" dirty="0" smtClean="0"/>
              <a:t>.</a:t>
            </a:r>
            <a:endParaRPr lang="en-US" sz="1000" dirty="0"/>
          </a:p>
        </p:txBody>
      </p:sp>
      <p:pic>
        <p:nvPicPr>
          <p:cNvPr id="3076" name="Picture 4" descr="https://lh6.googleusercontent.com/EKTDllyaLkgyIZZUGdjlnTs6Wybs7oBaV2FZdx0IPCP1bbkVby9-g7ojNn80hwbGRP0PZ9IuGyQfhiGrHYPXm37Vlo1aapH-lbZma2ao8cDLAfKI_0A_rvn8l704ZPfIF8KcXN3QMI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575" y="1523999"/>
            <a:ext cx="6615466" cy="474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026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Combining Priorities</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21</a:t>
            </a:fld>
            <a:endParaRPr lang="en-US"/>
          </a:p>
        </p:txBody>
      </p:sp>
      <p:sp>
        <p:nvSpPr>
          <p:cNvPr id="7" name="TextBox 6"/>
          <p:cNvSpPr txBox="1"/>
          <p:nvPr/>
        </p:nvSpPr>
        <p:spPr>
          <a:xfrm>
            <a:off x="4154307" y="6203554"/>
            <a:ext cx="4190571" cy="246221"/>
          </a:xfrm>
          <a:prstGeom prst="rect">
            <a:avLst/>
          </a:prstGeom>
          <a:noFill/>
        </p:spPr>
        <p:txBody>
          <a:bodyPr wrap="none" rtlCol="0">
            <a:spAutoFit/>
          </a:bodyPr>
          <a:lstStyle/>
          <a:p>
            <a:r>
              <a:rPr lang="en-US" sz="1000" dirty="0"/>
              <a:t>A. </a:t>
            </a:r>
            <a:r>
              <a:rPr lang="en-US" sz="1000" dirty="0" err="1"/>
              <a:t>Verma</a:t>
            </a:r>
            <a:r>
              <a:rPr lang="en-US" sz="1000" dirty="0"/>
              <a:t> et al, “Large-scale cluster management at Google with Borg”, 2015</a:t>
            </a:r>
            <a:r>
              <a:rPr lang="en-US" sz="1000" dirty="0" smtClean="0"/>
              <a:t>.</a:t>
            </a:r>
            <a:endParaRPr lang="en-US" sz="1000" dirty="0"/>
          </a:p>
        </p:txBody>
      </p:sp>
      <p:pic>
        <p:nvPicPr>
          <p:cNvPr id="4098" name="Picture 2" descr="https://lh6.googleusercontent.com/BfdH5sHj9gZBvClSsFDnZON3btuvdjZefyW2lNNubQZes4-voX_Y2-Kac4W7mI27edzPaWMD-OX3kTvsPXAaHIQSm_2wVfGu-nBA4LZtAiBveDF_JAYXjAbpyhc1muHxF2918XadOu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296" y="1551784"/>
            <a:ext cx="6639902" cy="4651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369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Combining Users</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22</a:t>
            </a:fld>
            <a:endParaRPr lang="en-US"/>
          </a:p>
        </p:txBody>
      </p:sp>
      <p:pic>
        <p:nvPicPr>
          <p:cNvPr id="5122" name="Picture 2" descr="https://lh5.googleusercontent.com/IQk2ufBxZ2Pc6vStU0dpHP0pqFfgSnwTn7zgePmc1BGteKjC7_AYMkc2KT-2aqn5NcYv1FjYHu15g6jL5_6NPNzi2utzIeIOr8bkvR90XWIvdykj4IDGByJtxKdg90t-L68gTWs7I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384" y="1349449"/>
            <a:ext cx="9214339" cy="48837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14467" y="6171684"/>
            <a:ext cx="4190571" cy="246221"/>
          </a:xfrm>
          <a:prstGeom prst="rect">
            <a:avLst/>
          </a:prstGeom>
          <a:noFill/>
        </p:spPr>
        <p:txBody>
          <a:bodyPr wrap="none" rtlCol="0">
            <a:spAutoFit/>
          </a:bodyPr>
          <a:lstStyle/>
          <a:p>
            <a:r>
              <a:rPr lang="en-US" sz="1000" dirty="0"/>
              <a:t>A. </a:t>
            </a:r>
            <a:r>
              <a:rPr lang="en-US" sz="1000" dirty="0" err="1"/>
              <a:t>Verma</a:t>
            </a:r>
            <a:r>
              <a:rPr lang="en-US" sz="1000" dirty="0"/>
              <a:t> et al, “Large-scale cluster management at Google with Borg”, 2015</a:t>
            </a:r>
            <a:r>
              <a:rPr lang="en-US" sz="1000" dirty="0" smtClean="0"/>
              <a:t>.</a:t>
            </a:r>
            <a:endParaRPr lang="en-US" sz="1000" dirty="0"/>
          </a:p>
        </p:txBody>
      </p:sp>
    </p:spTree>
    <p:extLst>
      <p:ext uri="{BB962C8B-B14F-4D97-AF65-F5344CB8AC3E}">
        <p14:creationId xmlns:p14="http://schemas.microsoft.com/office/powerpoint/2010/main" val="2540038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Cell Size</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23</a:t>
            </a:fld>
            <a:endParaRPr lang="en-US"/>
          </a:p>
        </p:txBody>
      </p:sp>
      <p:pic>
        <p:nvPicPr>
          <p:cNvPr id="6146" name="Picture 2" descr="https://lh5.googleusercontent.com/xrYEc9UQtu9FesRoQTXEGUZ_JFG3IYYZJzunmMjxwvEetEGs0cHYYVp49p6NvyF6NlY0d_1bocc89ysFLJtG-LEP3ZTdZhLzGdQel41wuYuEcBTip3SvArz2b2Dq-ZpeVoHadWzw8M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067" y="1438012"/>
            <a:ext cx="7011133" cy="48373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114467" y="6171684"/>
            <a:ext cx="4190571" cy="246221"/>
          </a:xfrm>
          <a:prstGeom prst="rect">
            <a:avLst/>
          </a:prstGeom>
          <a:noFill/>
        </p:spPr>
        <p:txBody>
          <a:bodyPr wrap="none" rtlCol="0">
            <a:spAutoFit/>
          </a:bodyPr>
          <a:lstStyle/>
          <a:p>
            <a:r>
              <a:rPr lang="en-US" sz="1000" dirty="0"/>
              <a:t>A. </a:t>
            </a:r>
            <a:r>
              <a:rPr lang="en-US" sz="1000" dirty="0" err="1"/>
              <a:t>Verma</a:t>
            </a:r>
            <a:r>
              <a:rPr lang="en-US" sz="1000" dirty="0"/>
              <a:t> et al, “Large-scale cluster management at Google with Borg”, 2015</a:t>
            </a:r>
            <a:r>
              <a:rPr lang="en-US" sz="1000" dirty="0" smtClean="0"/>
              <a:t>.</a:t>
            </a:r>
            <a:endParaRPr lang="en-US" sz="1000" dirty="0"/>
          </a:p>
        </p:txBody>
      </p:sp>
    </p:spTree>
    <p:extLst>
      <p:ext uri="{BB962C8B-B14F-4D97-AF65-F5344CB8AC3E}">
        <p14:creationId xmlns:p14="http://schemas.microsoft.com/office/powerpoint/2010/main" val="333409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Resource Granularity</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24</a:t>
            </a:fld>
            <a:endParaRPr lang="en-US"/>
          </a:p>
        </p:txBody>
      </p:sp>
      <p:pic>
        <p:nvPicPr>
          <p:cNvPr id="7174" name="Picture 6" descr="https://lh4.googleusercontent.com/QNGlHxR_4EFhxIHE-QeRD-w7lHy7TtYKzVxLXsIFoxUl-1lEvIJlyquAj0kQJVufOT3jDZFiSXVmHlJ2MXojHxfCx1L7So0RZX1cV07UJOQz3_OyoIYp1FsWWGa7JlBaIEAzU3ji-p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052" y="1690688"/>
            <a:ext cx="6663533" cy="45928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114467" y="6171684"/>
            <a:ext cx="4190571" cy="246221"/>
          </a:xfrm>
          <a:prstGeom prst="rect">
            <a:avLst/>
          </a:prstGeom>
          <a:noFill/>
        </p:spPr>
        <p:txBody>
          <a:bodyPr wrap="none" rtlCol="0">
            <a:spAutoFit/>
          </a:bodyPr>
          <a:lstStyle/>
          <a:p>
            <a:r>
              <a:rPr lang="en-US" sz="1000" dirty="0"/>
              <a:t>A. </a:t>
            </a:r>
            <a:r>
              <a:rPr lang="en-US" sz="1000" dirty="0" err="1"/>
              <a:t>Verma</a:t>
            </a:r>
            <a:r>
              <a:rPr lang="en-US" sz="1000" dirty="0"/>
              <a:t> et al, “Large-scale cluster management at Google with Borg”, 2015</a:t>
            </a:r>
            <a:r>
              <a:rPr lang="en-US" sz="1000" dirty="0" smtClean="0"/>
              <a:t>.</a:t>
            </a:r>
            <a:endParaRPr lang="en-US" sz="1000" dirty="0"/>
          </a:p>
        </p:txBody>
      </p:sp>
    </p:spTree>
    <p:extLst>
      <p:ext uri="{BB962C8B-B14F-4D97-AF65-F5344CB8AC3E}">
        <p14:creationId xmlns:p14="http://schemas.microsoft.com/office/powerpoint/2010/main" val="35354574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Resource Reclamation</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25</a:t>
            </a:fld>
            <a:endParaRPr lang="en-US"/>
          </a:p>
        </p:txBody>
      </p:sp>
      <p:sp>
        <p:nvSpPr>
          <p:cNvPr id="7" name="TextBox 6"/>
          <p:cNvSpPr txBox="1"/>
          <p:nvPr/>
        </p:nvSpPr>
        <p:spPr>
          <a:xfrm>
            <a:off x="4114467" y="6171684"/>
            <a:ext cx="4190571" cy="246221"/>
          </a:xfrm>
          <a:prstGeom prst="rect">
            <a:avLst/>
          </a:prstGeom>
          <a:noFill/>
        </p:spPr>
        <p:txBody>
          <a:bodyPr wrap="none" rtlCol="0">
            <a:spAutoFit/>
          </a:bodyPr>
          <a:lstStyle/>
          <a:p>
            <a:r>
              <a:rPr lang="en-US" sz="1000" dirty="0"/>
              <a:t>A. </a:t>
            </a:r>
            <a:r>
              <a:rPr lang="en-US" sz="1000" dirty="0" err="1"/>
              <a:t>Verma</a:t>
            </a:r>
            <a:r>
              <a:rPr lang="en-US" sz="1000" dirty="0"/>
              <a:t> et al, “Large-scale cluster management at Google with Borg”, 2015</a:t>
            </a:r>
            <a:r>
              <a:rPr lang="en-US" sz="1000" dirty="0" smtClean="0"/>
              <a:t>.</a:t>
            </a:r>
            <a:endParaRPr lang="en-US" sz="1000" dirty="0"/>
          </a:p>
        </p:txBody>
      </p:sp>
      <p:pic>
        <p:nvPicPr>
          <p:cNvPr id="8" name="Picture 7"/>
          <p:cNvPicPr>
            <a:picLocks noChangeAspect="1"/>
          </p:cNvPicPr>
          <p:nvPr/>
        </p:nvPicPr>
        <p:blipFill>
          <a:blip r:embed="rId3"/>
          <a:stretch>
            <a:fillRect/>
          </a:stretch>
        </p:blipFill>
        <p:spPr>
          <a:xfrm>
            <a:off x="2366108" y="1240198"/>
            <a:ext cx="6957646" cy="4931486"/>
          </a:xfrm>
          <a:prstGeom prst="rect">
            <a:avLst/>
          </a:prstGeom>
        </p:spPr>
      </p:pic>
    </p:spTree>
    <p:extLst>
      <p:ext uri="{BB962C8B-B14F-4D97-AF65-F5344CB8AC3E}">
        <p14:creationId xmlns:p14="http://schemas.microsoft.com/office/powerpoint/2010/main" val="40205164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Resource Reclamation</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26</a:t>
            </a:fld>
            <a:endParaRPr lang="en-US"/>
          </a:p>
        </p:txBody>
      </p:sp>
      <p:sp>
        <p:nvSpPr>
          <p:cNvPr id="7" name="TextBox 6"/>
          <p:cNvSpPr txBox="1"/>
          <p:nvPr/>
        </p:nvSpPr>
        <p:spPr>
          <a:xfrm>
            <a:off x="4114467" y="6171684"/>
            <a:ext cx="4190571" cy="246221"/>
          </a:xfrm>
          <a:prstGeom prst="rect">
            <a:avLst/>
          </a:prstGeom>
          <a:noFill/>
        </p:spPr>
        <p:txBody>
          <a:bodyPr wrap="none" rtlCol="0">
            <a:spAutoFit/>
          </a:bodyPr>
          <a:lstStyle/>
          <a:p>
            <a:r>
              <a:rPr lang="en-US" sz="1000" dirty="0"/>
              <a:t>A. </a:t>
            </a:r>
            <a:r>
              <a:rPr lang="en-US" sz="1000" dirty="0" err="1"/>
              <a:t>Verma</a:t>
            </a:r>
            <a:r>
              <a:rPr lang="en-US" sz="1000" dirty="0"/>
              <a:t> et al, “Large-scale cluster management at Google with Borg”, 2015</a:t>
            </a:r>
            <a:r>
              <a:rPr lang="en-US" sz="1000" dirty="0" smtClean="0"/>
              <a:t>.</a:t>
            </a:r>
            <a:endParaRPr lang="en-US" sz="1000" dirty="0"/>
          </a:p>
        </p:txBody>
      </p:sp>
      <p:pic>
        <p:nvPicPr>
          <p:cNvPr id="8" name="Picture 7"/>
          <p:cNvPicPr>
            <a:picLocks noChangeAspect="1"/>
          </p:cNvPicPr>
          <p:nvPr/>
        </p:nvPicPr>
        <p:blipFill>
          <a:blip r:embed="rId3"/>
          <a:stretch>
            <a:fillRect/>
          </a:stretch>
        </p:blipFill>
        <p:spPr>
          <a:xfrm>
            <a:off x="2202228" y="1492739"/>
            <a:ext cx="6843150" cy="4678946"/>
          </a:xfrm>
          <a:prstGeom prst="rect">
            <a:avLst/>
          </a:prstGeom>
        </p:spPr>
      </p:pic>
    </p:spTree>
    <p:extLst>
      <p:ext uri="{BB962C8B-B14F-4D97-AF65-F5344CB8AC3E}">
        <p14:creationId xmlns:p14="http://schemas.microsoft.com/office/powerpoint/2010/main" val="20201864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Works Well</a:t>
            </a:r>
            <a:endParaRPr lang="en-US" dirty="0"/>
          </a:p>
        </p:txBody>
      </p:sp>
      <p:sp>
        <p:nvSpPr>
          <p:cNvPr id="3" name="Content Placeholder 2"/>
          <p:cNvSpPr>
            <a:spLocks noGrp="1"/>
          </p:cNvSpPr>
          <p:nvPr>
            <p:ph idx="1"/>
          </p:nvPr>
        </p:nvSpPr>
        <p:spPr/>
        <p:txBody>
          <a:bodyPr/>
          <a:lstStyle/>
          <a:p>
            <a:r>
              <a:rPr lang="en-US" dirty="0" smtClean="0"/>
              <a:t>Treating cluster as distributed system vs. centralized system</a:t>
            </a:r>
          </a:p>
          <a:p>
            <a:r>
              <a:rPr lang="en-US" dirty="0" smtClean="0"/>
              <a:t>Resource reclamation </a:t>
            </a:r>
            <a:r>
              <a:rPr lang="en-US" dirty="0" smtClean="0">
                <a:sym typeface="Wingdings" panose="05000000000000000000" pitchFamily="2" charset="2"/>
              </a:rPr>
              <a:t></a:t>
            </a:r>
            <a:r>
              <a:rPr lang="en-US" dirty="0" smtClean="0"/>
              <a:t> more efficient use of resources</a:t>
            </a:r>
          </a:p>
          <a:p>
            <a:r>
              <a:rPr lang="en-US" dirty="0" smtClean="0"/>
              <a:t>“</a:t>
            </a:r>
            <a:r>
              <a:rPr lang="en-US" dirty="0" err="1" smtClean="0"/>
              <a:t>Allocs</a:t>
            </a:r>
            <a:r>
              <a:rPr lang="en-US" dirty="0" smtClean="0"/>
              <a:t>” – resources available for service when needed</a:t>
            </a:r>
          </a:p>
          <a:p>
            <a:r>
              <a:rPr lang="en-US" dirty="0" smtClean="0"/>
              <a:t>Additional services beyond scheduling</a:t>
            </a:r>
          </a:p>
          <a:p>
            <a:r>
              <a:rPr lang="en-US" dirty="0" smtClean="0"/>
              <a:t>Debugging info for users</a:t>
            </a:r>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27</a:t>
            </a:fld>
            <a:endParaRPr lang="en-US"/>
          </a:p>
        </p:txBody>
      </p:sp>
    </p:spTree>
    <p:extLst>
      <p:ext uri="{BB962C8B-B14F-4D97-AF65-F5344CB8AC3E}">
        <p14:creationId xmlns:p14="http://schemas.microsoft.com/office/powerpoint/2010/main" val="472744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pPr fontAlgn="base"/>
            <a:r>
              <a:rPr lang="en-US" dirty="0" smtClean="0"/>
              <a:t>Shared use of network resources</a:t>
            </a:r>
          </a:p>
          <a:p>
            <a:pPr lvl="1" fontAlgn="base"/>
            <a:r>
              <a:rPr lang="en-US" dirty="0" smtClean="0"/>
              <a:t>Tasks </a:t>
            </a:r>
            <a:r>
              <a:rPr lang="en-US" dirty="0"/>
              <a:t>on a compute node must share ports on </a:t>
            </a:r>
            <a:r>
              <a:rPr lang="en-US" dirty="0" smtClean="0"/>
              <a:t>single IP</a:t>
            </a:r>
          </a:p>
          <a:p>
            <a:pPr fontAlgn="base"/>
            <a:r>
              <a:rPr lang="en-US" dirty="0" smtClean="0"/>
              <a:t>Jobs are not a good mechanism to organize related services</a:t>
            </a:r>
          </a:p>
          <a:p>
            <a:pPr lvl="1" fontAlgn="base"/>
            <a:r>
              <a:rPr lang="en-US" dirty="0" smtClean="0"/>
              <a:t>How could we do this?</a:t>
            </a:r>
          </a:p>
          <a:p>
            <a:pPr fontAlgn="base"/>
            <a:r>
              <a:rPr lang="en-US" dirty="0" smtClean="0"/>
              <a:t>Availability of many advanced features can confuse users</a:t>
            </a:r>
          </a:p>
          <a:p>
            <a:pPr lvl="1" fontAlgn="base"/>
            <a:r>
              <a:rPr lang="en-US" dirty="0" smtClean="0"/>
              <a:t>Reduced by automation tools</a:t>
            </a:r>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28</a:t>
            </a:fld>
            <a:endParaRPr lang="en-US"/>
          </a:p>
        </p:txBody>
      </p:sp>
    </p:spTree>
    <p:extLst>
      <p:ext uri="{BB962C8B-B14F-4D97-AF65-F5344CB8AC3E}">
        <p14:creationId xmlns:p14="http://schemas.microsoft.com/office/powerpoint/2010/main" val="591976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Work (as of writing)</a:t>
            </a:r>
            <a:endParaRPr lang="en-US" dirty="0"/>
          </a:p>
        </p:txBody>
      </p:sp>
      <p:sp>
        <p:nvSpPr>
          <p:cNvPr id="3" name="Content Placeholder 2"/>
          <p:cNvSpPr>
            <a:spLocks noGrp="1"/>
          </p:cNvSpPr>
          <p:nvPr>
            <p:ph idx="1"/>
          </p:nvPr>
        </p:nvSpPr>
        <p:spPr/>
        <p:txBody>
          <a:bodyPr/>
          <a:lstStyle/>
          <a:p>
            <a:pPr fontAlgn="base"/>
            <a:r>
              <a:rPr lang="en-US" dirty="0"/>
              <a:t>Reducing time between job submission and </a:t>
            </a:r>
            <a:r>
              <a:rPr lang="en-US" dirty="0" smtClean="0"/>
              <a:t>start</a:t>
            </a:r>
            <a:endParaRPr lang="en-US" dirty="0"/>
          </a:p>
          <a:p>
            <a:pPr lvl="1" fontAlgn="base"/>
            <a:r>
              <a:rPr lang="en-US" dirty="0"/>
              <a:t>Median </a:t>
            </a:r>
            <a:r>
              <a:rPr lang="en-US" dirty="0" smtClean="0"/>
              <a:t>of </a:t>
            </a:r>
            <a:r>
              <a:rPr lang="en-US" dirty="0"/>
              <a:t>25 seconds </a:t>
            </a:r>
            <a:r>
              <a:rPr lang="en-US" dirty="0" smtClean="0"/>
              <a:t>(as </a:t>
            </a:r>
            <a:r>
              <a:rPr lang="en-US" dirty="0"/>
              <a:t>of </a:t>
            </a:r>
            <a:r>
              <a:rPr lang="en-US" dirty="0" smtClean="0"/>
              <a:t>writing)</a:t>
            </a:r>
          </a:p>
          <a:p>
            <a:pPr fontAlgn="base"/>
            <a:r>
              <a:rPr lang="en-US" dirty="0" smtClean="0"/>
              <a:t>Scheduling based on </a:t>
            </a:r>
            <a:r>
              <a:rPr lang="en-US" dirty="0" err="1" smtClean="0"/>
              <a:t>hyperthreading</a:t>
            </a:r>
            <a:r>
              <a:rPr lang="en-US" dirty="0" smtClean="0"/>
              <a:t>, NUMA, and power</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29</a:t>
            </a:fld>
            <a:endParaRPr lang="en-US"/>
          </a:p>
        </p:txBody>
      </p:sp>
    </p:spTree>
    <p:extLst>
      <p:ext uri="{BB962C8B-B14F-4D97-AF65-F5344CB8AC3E}">
        <p14:creationId xmlns:p14="http://schemas.microsoft.com/office/powerpoint/2010/main" val="383565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Cluster Management Systems</a:t>
            </a:r>
            <a:endParaRPr lang="en-US" dirty="0"/>
          </a:p>
        </p:txBody>
      </p:sp>
      <p:sp>
        <p:nvSpPr>
          <p:cNvPr id="3" name="Content Placeholder 2"/>
          <p:cNvSpPr>
            <a:spLocks noGrp="1"/>
          </p:cNvSpPr>
          <p:nvPr>
            <p:ph idx="1"/>
          </p:nvPr>
        </p:nvSpPr>
        <p:spPr/>
        <p:txBody>
          <a:bodyPr/>
          <a:lstStyle/>
          <a:p>
            <a:pPr fontAlgn="base"/>
            <a:r>
              <a:rPr lang="en-US" dirty="0"/>
              <a:t>Global Work Queue System (Google)</a:t>
            </a:r>
          </a:p>
          <a:p>
            <a:pPr lvl="1" fontAlgn="base"/>
            <a:r>
              <a:rPr lang="en-US" dirty="0" smtClean="0"/>
              <a:t>Borg’s </a:t>
            </a:r>
            <a:r>
              <a:rPr lang="en-US" dirty="0"/>
              <a:t>predecessor [1]</a:t>
            </a:r>
          </a:p>
          <a:p>
            <a:pPr lvl="1" fontAlgn="base"/>
            <a:r>
              <a:rPr lang="en-US" dirty="0" smtClean="0"/>
              <a:t>Batch jobs only </a:t>
            </a:r>
            <a:r>
              <a:rPr lang="en-US" dirty="0"/>
              <a:t>[1]</a:t>
            </a:r>
          </a:p>
          <a:p>
            <a:pPr fontAlgn="base"/>
            <a:r>
              <a:rPr lang="en-US" dirty="0" err="1"/>
              <a:t>Mesos</a:t>
            </a:r>
            <a:r>
              <a:rPr lang="en-US" dirty="0"/>
              <a:t> (</a:t>
            </a:r>
            <a:r>
              <a:rPr lang="en-US" dirty="0" smtClean="0"/>
              <a:t>Apache)</a:t>
            </a:r>
            <a:endParaRPr lang="en-US" dirty="0"/>
          </a:p>
          <a:p>
            <a:pPr lvl="1" fontAlgn="base"/>
            <a:r>
              <a:rPr lang="en-US" dirty="0" smtClean="0"/>
              <a:t>Multiple frameworks (Hadoop, Spark, …)</a:t>
            </a:r>
            <a:endParaRPr lang="en-US" dirty="0"/>
          </a:p>
          <a:p>
            <a:pPr fontAlgn="base"/>
            <a:r>
              <a:rPr lang="en-US" dirty="0"/>
              <a:t>YARN (</a:t>
            </a:r>
            <a:r>
              <a:rPr lang="en-US" dirty="0" smtClean="0"/>
              <a:t>Apache)</a:t>
            </a:r>
            <a:endParaRPr lang="en-US" dirty="0"/>
          </a:p>
          <a:p>
            <a:pPr lvl="1" fontAlgn="base"/>
            <a:r>
              <a:rPr lang="en-US" dirty="0" smtClean="0"/>
              <a:t>No task priorities, preemption, …</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3</a:t>
            </a:fld>
            <a:endParaRPr lang="en-US"/>
          </a:p>
        </p:txBody>
      </p:sp>
      <p:sp>
        <p:nvSpPr>
          <p:cNvPr id="7" name="TextBox 6"/>
          <p:cNvSpPr txBox="1"/>
          <p:nvPr/>
        </p:nvSpPr>
        <p:spPr>
          <a:xfrm>
            <a:off x="1556937" y="5984081"/>
            <a:ext cx="9078126" cy="246221"/>
          </a:xfrm>
          <a:prstGeom prst="rect">
            <a:avLst/>
          </a:prstGeom>
          <a:noFill/>
        </p:spPr>
        <p:txBody>
          <a:bodyPr wrap="none" rtlCol="0">
            <a:spAutoFit/>
          </a:bodyPr>
          <a:lstStyle/>
          <a:p>
            <a:r>
              <a:rPr lang="en-US" sz="1000" dirty="0"/>
              <a:t>[1] Software Engineering Daily, “Google Cluster Evolution with Brian Grant”, https://softwareengineeringdaily.com/2018/04/27/google-cluster-evolution-with-brian-grant</a:t>
            </a:r>
            <a:r>
              <a:rPr lang="en-US" sz="1000" dirty="0" smtClean="0"/>
              <a:t>/</a:t>
            </a:r>
            <a:endParaRPr lang="en-US" sz="1000" dirty="0"/>
          </a:p>
        </p:txBody>
      </p:sp>
    </p:spTree>
    <p:extLst>
      <p:ext uri="{BB962C8B-B14F-4D97-AF65-F5344CB8AC3E}">
        <p14:creationId xmlns:p14="http://schemas.microsoft.com/office/powerpoint/2010/main" val="3740930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fontAlgn="base"/>
            <a:r>
              <a:rPr lang="en-US" dirty="0"/>
              <a:t>Borg is an effective cluster manager</a:t>
            </a:r>
          </a:p>
          <a:p>
            <a:pPr fontAlgn="base"/>
            <a:r>
              <a:rPr lang="en-US" dirty="0" smtClean="0"/>
              <a:t>Can </a:t>
            </a:r>
            <a:r>
              <a:rPr lang="en-US" dirty="0"/>
              <a:t>scale to clusters </a:t>
            </a:r>
            <a:r>
              <a:rPr lang="en-US" dirty="0" smtClean="0"/>
              <a:t>of </a:t>
            </a:r>
            <a:r>
              <a:rPr lang="en-US" dirty="0"/>
              <a:t>tens of thousands of machines</a:t>
            </a:r>
          </a:p>
          <a:p>
            <a:pPr fontAlgn="base"/>
            <a:r>
              <a:rPr lang="en-US" dirty="0"/>
              <a:t>High availability through redundant controller </a:t>
            </a:r>
            <a:r>
              <a:rPr lang="en-US" dirty="0" smtClean="0"/>
              <a:t>processes</a:t>
            </a:r>
          </a:p>
          <a:p>
            <a:pPr fontAlgn="base"/>
            <a:r>
              <a:rPr lang="en-US" dirty="0" smtClean="0"/>
              <a:t>Efficient resource management through resource reclamation</a:t>
            </a:r>
          </a:p>
          <a:p>
            <a:pPr fontAlgn="base"/>
            <a:r>
              <a:rPr lang="en-US" dirty="0" smtClean="0"/>
              <a:t>However, some aspects do not fit all types of jobs:</a:t>
            </a:r>
          </a:p>
          <a:p>
            <a:pPr lvl="1" fontAlgn="base"/>
            <a:r>
              <a:rPr lang="en-US" dirty="0" smtClean="0"/>
              <a:t>Difficult to keep track of related jobs</a:t>
            </a:r>
          </a:p>
          <a:p>
            <a:pPr lvl="1" fontAlgn="base"/>
            <a:r>
              <a:rPr lang="en-US" dirty="0" smtClean="0"/>
              <a:t>Sharing ports on a single IP</a:t>
            </a:r>
          </a:p>
          <a:p>
            <a:pPr fontAlgn="base"/>
            <a:r>
              <a:rPr lang="en-US" dirty="0"/>
              <a:t>Looking to the future: Omega and </a:t>
            </a:r>
            <a:r>
              <a:rPr lang="en-US" dirty="0" smtClean="0"/>
              <a:t>Kubernetes</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30</a:t>
            </a:fld>
            <a:endParaRPr lang="en-US"/>
          </a:p>
        </p:txBody>
      </p:sp>
    </p:spTree>
    <p:extLst>
      <p:ext uri="{BB962C8B-B14F-4D97-AF65-F5344CB8AC3E}">
        <p14:creationId xmlns:p14="http://schemas.microsoft.com/office/powerpoint/2010/main" val="36340073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Borg, Omega, and Kubernetes</a:t>
            </a:r>
            <a:endParaRPr lang="en-US" dirty="0"/>
          </a:p>
        </p:txBody>
      </p:sp>
      <p:sp>
        <p:nvSpPr>
          <p:cNvPr id="3" name="Subtitle 2"/>
          <p:cNvSpPr>
            <a:spLocks noGrp="1"/>
          </p:cNvSpPr>
          <p:nvPr>
            <p:ph type="subTitle" idx="1"/>
          </p:nvPr>
        </p:nvSpPr>
        <p:spPr/>
        <p:txBody>
          <a:bodyPr>
            <a:normAutofit fontScale="92500" lnSpcReduction="20000"/>
          </a:bodyPr>
          <a:lstStyle/>
          <a:p>
            <a:r>
              <a:rPr lang="en-US" dirty="0"/>
              <a:t>Brendan Burns, Brian Grant, David </a:t>
            </a:r>
            <a:r>
              <a:rPr lang="en-US" dirty="0" smtClean="0"/>
              <a:t>Oppenheimer,</a:t>
            </a:r>
            <a:br>
              <a:rPr lang="en-US" dirty="0" smtClean="0"/>
            </a:br>
            <a:r>
              <a:rPr lang="en-US" dirty="0" smtClean="0"/>
              <a:t>Eric </a:t>
            </a:r>
            <a:r>
              <a:rPr lang="en-US" dirty="0"/>
              <a:t>Brewer, and John Wilkes</a:t>
            </a:r>
          </a:p>
          <a:p>
            <a:r>
              <a:rPr lang="en-US" dirty="0"/>
              <a:t>Google</a:t>
            </a:r>
          </a:p>
          <a:p>
            <a:r>
              <a:rPr lang="en-US" dirty="0"/>
              <a:t/>
            </a:r>
            <a:br>
              <a:rPr lang="en-US" dirty="0"/>
            </a:br>
            <a:r>
              <a:rPr lang="en-US" dirty="0"/>
              <a:t>Presentation by Eric Newberry, University of </a:t>
            </a:r>
            <a:r>
              <a:rPr lang="en-US" dirty="0" smtClean="0"/>
              <a:t>Michigan</a:t>
            </a:r>
            <a:endParaRPr lang="en-US" dirty="0"/>
          </a:p>
        </p:txBody>
      </p:sp>
      <p:sp>
        <p:nvSpPr>
          <p:cNvPr id="4" name="Date Placeholder 3"/>
          <p:cNvSpPr>
            <a:spLocks noGrp="1"/>
          </p:cNvSpPr>
          <p:nvPr>
            <p:ph type="dt" sz="half" idx="10"/>
          </p:nvPr>
        </p:nvSpPr>
        <p:spPr/>
        <p:txBody>
          <a:bodyPr/>
          <a:lstStyle/>
          <a:p>
            <a:fld id="{739A753D-4D01-6B43-AED8-C7F86AD863CD}"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31</a:t>
            </a:fld>
            <a:endParaRPr lang="en-US"/>
          </a:p>
        </p:txBody>
      </p:sp>
    </p:spTree>
    <p:extLst>
      <p:ext uri="{BB962C8B-B14F-4D97-AF65-F5344CB8AC3E}">
        <p14:creationId xmlns:p14="http://schemas.microsoft.com/office/powerpoint/2010/main" val="10376457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Borg, Omega, and Kubernetes</a:t>
            </a:r>
            <a:endParaRPr lang="en-US" dirty="0"/>
          </a:p>
        </p:txBody>
      </p:sp>
      <p:sp>
        <p:nvSpPr>
          <p:cNvPr id="3" name="Content Placeholder 2"/>
          <p:cNvSpPr>
            <a:spLocks noGrp="1"/>
          </p:cNvSpPr>
          <p:nvPr>
            <p:ph idx="1"/>
          </p:nvPr>
        </p:nvSpPr>
        <p:spPr/>
        <p:txBody>
          <a:bodyPr/>
          <a:lstStyle/>
          <a:p>
            <a:r>
              <a:rPr lang="en-US" dirty="0" smtClean="0"/>
              <a:t>Google’s cluster management history:</a:t>
            </a:r>
          </a:p>
          <a:p>
            <a:pPr lvl="1"/>
            <a:r>
              <a:rPr lang="en-US" dirty="0" smtClean="0"/>
              <a:t>Borg </a:t>
            </a:r>
            <a:r>
              <a:rPr lang="en-US" dirty="0" smtClean="0">
                <a:sym typeface="Wingdings" panose="05000000000000000000" pitchFamily="2" charset="2"/>
              </a:rPr>
              <a:t></a:t>
            </a:r>
            <a:r>
              <a:rPr lang="en-US" dirty="0" smtClean="0"/>
              <a:t> Omega </a:t>
            </a:r>
            <a:r>
              <a:rPr lang="en-US" dirty="0" smtClean="0">
                <a:sym typeface="Wingdings" panose="05000000000000000000" pitchFamily="2" charset="2"/>
              </a:rPr>
              <a:t></a:t>
            </a:r>
            <a:r>
              <a:rPr lang="en-US" dirty="0" smtClean="0"/>
              <a:t> Kubernetes</a:t>
            </a:r>
          </a:p>
          <a:p>
            <a:r>
              <a:rPr lang="en-US" dirty="0"/>
              <a:t>Enabled by advances in </a:t>
            </a:r>
            <a:r>
              <a:rPr lang="en-US" dirty="0" smtClean="0"/>
              <a:t>containerization</a:t>
            </a:r>
          </a:p>
          <a:p>
            <a:r>
              <a:rPr lang="en-US" dirty="0" smtClean="0"/>
              <a:t>Focus has shifted from machines to containerized apps</a:t>
            </a:r>
          </a:p>
          <a:p>
            <a:r>
              <a:rPr lang="en-US" dirty="0" smtClean="0"/>
              <a:t>Many lessons learned on this path</a:t>
            </a:r>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32</a:t>
            </a:fld>
            <a:endParaRPr lang="en-US"/>
          </a:p>
        </p:txBody>
      </p:sp>
    </p:spTree>
    <p:extLst>
      <p:ext uri="{BB962C8B-B14F-4D97-AF65-F5344CB8AC3E}">
        <p14:creationId xmlns:p14="http://schemas.microsoft.com/office/powerpoint/2010/main" val="35742929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Borg, Omega, and Kubernetes</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33</a:t>
            </a:fld>
            <a:endParaRPr lang="en-US"/>
          </a:p>
        </p:txBody>
      </p:sp>
      <p:sp>
        <p:nvSpPr>
          <p:cNvPr id="7" name="Rectangle 6"/>
          <p:cNvSpPr/>
          <p:nvPr/>
        </p:nvSpPr>
        <p:spPr>
          <a:xfrm>
            <a:off x="838186" y="1811987"/>
            <a:ext cx="3012831"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89570" y="1811987"/>
            <a:ext cx="3012831"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40955" y="1811987"/>
            <a:ext cx="3012831"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38185" y="1811987"/>
            <a:ext cx="3012831" cy="523220"/>
          </a:xfrm>
          <a:prstGeom prst="rect">
            <a:avLst/>
          </a:prstGeom>
          <a:noFill/>
        </p:spPr>
        <p:txBody>
          <a:bodyPr wrap="square" rtlCol="0">
            <a:spAutoFit/>
          </a:bodyPr>
          <a:lstStyle/>
          <a:p>
            <a:pPr algn="ctr"/>
            <a:r>
              <a:rPr lang="en-US" sz="2800" dirty="0" smtClean="0"/>
              <a:t>Borg</a:t>
            </a:r>
            <a:endParaRPr lang="en-US" sz="2800" dirty="0"/>
          </a:p>
        </p:txBody>
      </p:sp>
      <p:sp>
        <p:nvSpPr>
          <p:cNvPr id="12" name="TextBox 11"/>
          <p:cNvSpPr txBox="1"/>
          <p:nvPr/>
        </p:nvSpPr>
        <p:spPr>
          <a:xfrm>
            <a:off x="4589569" y="1811987"/>
            <a:ext cx="3012831" cy="523220"/>
          </a:xfrm>
          <a:prstGeom prst="rect">
            <a:avLst/>
          </a:prstGeom>
          <a:noFill/>
        </p:spPr>
        <p:txBody>
          <a:bodyPr wrap="square" rtlCol="0">
            <a:spAutoFit/>
          </a:bodyPr>
          <a:lstStyle/>
          <a:p>
            <a:pPr algn="ctr"/>
            <a:r>
              <a:rPr lang="en-US" sz="2800" dirty="0" smtClean="0"/>
              <a:t>Omega</a:t>
            </a:r>
            <a:endParaRPr lang="en-US" sz="2800" dirty="0"/>
          </a:p>
        </p:txBody>
      </p:sp>
      <p:sp>
        <p:nvSpPr>
          <p:cNvPr id="13" name="TextBox 12"/>
          <p:cNvSpPr txBox="1"/>
          <p:nvPr/>
        </p:nvSpPr>
        <p:spPr>
          <a:xfrm>
            <a:off x="8340955" y="1823710"/>
            <a:ext cx="3012831" cy="523220"/>
          </a:xfrm>
          <a:prstGeom prst="rect">
            <a:avLst/>
          </a:prstGeom>
          <a:noFill/>
        </p:spPr>
        <p:txBody>
          <a:bodyPr wrap="square" rtlCol="0">
            <a:spAutoFit/>
          </a:bodyPr>
          <a:lstStyle/>
          <a:p>
            <a:pPr algn="ctr"/>
            <a:r>
              <a:rPr lang="en-US" sz="2800" dirty="0" smtClean="0"/>
              <a:t>Kubernetes</a:t>
            </a:r>
            <a:endParaRPr lang="en-US" sz="2800" dirty="0"/>
          </a:p>
        </p:txBody>
      </p:sp>
      <p:sp>
        <p:nvSpPr>
          <p:cNvPr id="14" name="Rectangle 13"/>
          <p:cNvSpPr/>
          <p:nvPr/>
        </p:nvSpPr>
        <p:spPr>
          <a:xfrm>
            <a:off x="838185" y="2409864"/>
            <a:ext cx="3012832" cy="5363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Manager: Monolithic, Centralized</a:t>
            </a:r>
            <a:endParaRPr lang="en-US" sz="1600" dirty="0"/>
          </a:p>
        </p:txBody>
      </p:sp>
      <p:sp>
        <p:nvSpPr>
          <p:cNvPr id="15" name="Rectangle 14"/>
          <p:cNvSpPr/>
          <p:nvPr/>
        </p:nvSpPr>
        <p:spPr>
          <a:xfrm>
            <a:off x="4589570" y="2409864"/>
            <a:ext cx="3012832" cy="53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 Peers</a:t>
            </a:r>
            <a:endParaRPr lang="en-US" dirty="0"/>
          </a:p>
        </p:txBody>
      </p:sp>
      <p:sp>
        <p:nvSpPr>
          <p:cNvPr id="16" name="Rectangle 15"/>
          <p:cNvSpPr/>
          <p:nvPr/>
        </p:nvSpPr>
        <p:spPr>
          <a:xfrm>
            <a:off x="838184" y="3149455"/>
            <a:ext cx="3012832" cy="5363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Centralized</a:t>
            </a:r>
            <a:endParaRPr lang="en-US" dirty="0"/>
          </a:p>
        </p:txBody>
      </p:sp>
      <p:sp>
        <p:nvSpPr>
          <p:cNvPr id="17" name="Rectangle 16"/>
          <p:cNvSpPr/>
          <p:nvPr/>
        </p:nvSpPr>
        <p:spPr>
          <a:xfrm>
            <a:off x="4589570" y="3149455"/>
            <a:ext cx="3012832" cy="53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Decentralized (</a:t>
            </a:r>
            <a:r>
              <a:rPr lang="en-US" dirty="0" err="1" smtClean="0"/>
              <a:t>Paxos</a:t>
            </a:r>
            <a:r>
              <a:rPr lang="en-US" dirty="0" smtClean="0"/>
              <a:t>)</a:t>
            </a:r>
            <a:endParaRPr lang="en-US" dirty="0"/>
          </a:p>
        </p:txBody>
      </p:sp>
      <p:sp>
        <p:nvSpPr>
          <p:cNvPr id="18" name="Right Arrow 17"/>
          <p:cNvSpPr/>
          <p:nvPr/>
        </p:nvSpPr>
        <p:spPr>
          <a:xfrm>
            <a:off x="3993157" y="3557260"/>
            <a:ext cx="454269" cy="624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7744543" y="3557260"/>
            <a:ext cx="454269" cy="624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38186" y="3889046"/>
            <a:ext cx="3012832" cy="5363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 contains state</a:t>
            </a:r>
            <a:endParaRPr lang="en-US" dirty="0"/>
          </a:p>
        </p:txBody>
      </p:sp>
      <p:sp>
        <p:nvSpPr>
          <p:cNvPr id="21" name="Rectangle 20"/>
          <p:cNvSpPr/>
          <p:nvPr/>
        </p:nvSpPr>
        <p:spPr>
          <a:xfrm>
            <a:off x="4589572" y="3889046"/>
            <a:ext cx="3012832" cy="53633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Components interact directly with state</a:t>
            </a:r>
            <a:endParaRPr lang="en-US" dirty="0"/>
          </a:p>
        </p:txBody>
      </p:sp>
      <p:sp>
        <p:nvSpPr>
          <p:cNvPr id="22" name="Rectangle 21"/>
          <p:cNvSpPr/>
          <p:nvPr/>
        </p:nvSpPr>
        <p:spPr>
          <a:xfrm>
            <a:off x="838186" y="4628637"/>
            <a:ext cx="3012832" cy="5363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Services developed separately </a:t>
            </a:r>
            <a:r>
              <a:rPr lang="en-US" dirty="0" smtClean="0">
                <a:sym typeface="Wingdings" panose="05000000000000000000" pitchFamily="2" charset="2"/>
              </a:rPr>
              <a:t> d</a:t>
            </a:r>
            <a:r>
              <a:rPr lang="en-US" dirty="0" smtClean="0"/>
              <a:t>isparate APIs</a:t>
            </a:r>
            <a:endParaRPr lang="en-US" dirty="0"/>
          </a:p>
        </p:txBody>
      </p:sp>
      <p:sp>
        <p:nvSpPr>
          <p:cNvPr id="23" name="Rectangle 22"/>
          <p:cNvSpPr/>
          <p:nvPr/>
        </p:nvSpPr>
        <p:spPr>
          <a:xfrm>
            <a:off x="4589572" y="4628637"/>
            <a:ext cx="3012832" cy="53633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Services developed centrally</a:t>
            </a:r>
            <a:br>
              <a:rPr lang="en-US" dirty="0" smtClean="0"/>
            </a:br>
            <a:r>
              <a:rPr lang="en-US" dirty="0" smtClean="0">
                <a:sym typeface="Wingdings" panose="05000000000000000000" pitchFamily="2" charset="2"/>
              </a:rPr>
              <a:t> similar APIs</a:t>
            </a:r>
            <a:endParaRPr lang="en-US" dirty="0"/>
          </a:p>
        </p:txBody>
      </p:sp>
      <p:sp>
        <p:nvSpPr>
          <p:cNvPr id="24" name="Rectangle 23"/>
          <p:cNvSpPr/>
          <p:nvPr/>
        </p:nvSpPr>
        <p:spPr>
          <a:xfrm>
            <a:off x="8340951" y="2409864"/>
            <a:ext cx="3012832" cy="53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Manager: Peers</a:t>
            </a:r>
            <a:endParaRPr lang="en-US" dirty="0"/>
          </a:p>
        </p:txBody>
      </p:sp>
      <p:sp>
        <p:nvSpPr>
          <p:cNvPr id="25" name="Rectangle 24"/>
          <p:cNvSpPr/>
          <p:nvPr/>
        </p:nvSpPr>
        <p:spPr>
          <a:xfrm>
            <a:off x="8340951" y="3149455"/>
            <a:ext cx="3012832" cy="53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State: Decentralized (</a:t>
            </a:r>
            <a:r>
              <a:rPr lang="en-US" dirty="0" err="1" smtClean="0"/>
              <a:t>Paxos</a:t>
            </a:r>
            <a:r>
              <a:rPr lang="en-US" dirty="0" smtClean="0"/>
              <a:t>)</a:t>
            </a:r>
            <a:endParaRPr lang="en-US" dirty="0"/>
          </a:p>
        </p:txBody>
      </p:sp>
      <p:sp>
        <p:nvSpPr>
          <p:cNvPr id="26" name="Rectangle 25"/>
          <p:cNvSpPr/>
          <p:nvPr/>
        </p:nvSpPr>
        <p:spPr>
          <a:xfrm>
            <a:off x="8340953" y="3889046"/>
            <a:ext cx="3012832" cy="53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Components&lt;-&gt;State via API</a:t>
            </a:r>
            <a:endParaRPr lang="en-US" dirty="0"/>
          </a:p>
        </p:txBody>
      </p:sp>
      <p:sp>
        <p:nvSpPr>
          <p:cNvPr id="27" name="Rectangle 26"/>
          <p:cNvSpPr/>
          <p:nvPr/>
        </p:nvSpPr>
        <p:spPr>
          <a:xfrm>
            <a:off x="8340953" y="4628637"/>
            <a:ext cx="3012832" cy="53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Consistent APIs/components</a:t>
            </a:r>
            <a:endParaRPr lang="en-US" dirty="0"/>
          </a:p>
        </p:txBody>
      </p:sp>
      <p:sp>
        <p:nvSpPr>
          <p:cNvPr id="28" name="Rectangle 27"/>
          <p:cNvSpPr/>
          <p:nvPr/>
        </p:nvSpPr>
        <p:spPr>
          <a:xfrm>
            <a:off x="838183" y="5368228"/>
            <a:ext cx="3012832" cy="5363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Google internal</a:t>
            </a:r>
            <a:endParaRPr lang="en-US" dirty="0"/>
          </a:p>
        </p:txBody>
      </p:sp>
      <p:sp>
        <p:nvSpPr>
          <p:cNvPr id="29" name="Rectangle 28"/>
          <p:cNvSpPr/>
          <p:nvPr/>
        </p:nvSpPr>
        <p:spPr>
          <a:xfrm>
            <a:off x="4589566" y="5368228"/>
            <a:ext cx="3012832" cy="53633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Google internal</a:t>
            </a:r>
            <a:endParaRPr lang="en-US" dirty="0"/>
          </a:p>
        </p:txBody>
      </p:sp>
      <p:sp>
        <p:nvSpPr>
          <p:cNvPr id="30" name="Rectangle 29"/>
          <p:cNvSpPr/>
          <p:nvPr/>
        </p:nvSpPr>
        <p:spPr>
          <a:xfrm>
            <a:off x="8340947" y="5371097"/>
            <a:ext cx="3012832" cy="53633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Open source!</a:t>
            </a:r>
            <a:endParaRPr lang="en-US" dirty="0"/>
          </a:p>
        </p:txBody>
      </p:sp>
    </p:spTree>
    <p:extLst>
      <p:ext uri="{BB962C8B-B14F-4D97-AF65-F5344CB8AC3E}">
        <p14:creationId xmlns:p14="http://schemas.microsoft.com/office/powerpoint/2010/main" val="1094581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
        <p:nvSpPr>
          <p:cNvPr id="3" name="Content Placeholder 2"/>
          <p:cNvSpPr>
            <a:spLocks noGrp="1"/>
          </p:cNvSpPr>
          <p:nvPr>
            <p:ph idx="1"/>
          </p:nvPr>
        </p:nvSpPr>
        <p:spPr>
          <a:xfrm>
            <a:off x="838200" y="1825625"/>
            <a:ext cx="5905500" cy="4351338"/>
          </a:xfrm>
        </p:spPr>
        <p:txBody>
          <a:bodyPr>
            <a:normAutofit fontScale="92500"/>
          </a:bodyPr>
          <a:lstStyle/>
          <a:p>
            <a:r>
              <a:rPr lang="en-US" dirty="0" smtClean="0"/>
              <a:t>Tasks run in containers</a:t>
            </a:r>
          </a:p>
          <a:p>
            <a:r>
              <a:rPr lang="en-US" dirty="0" smtClean="0"/>
              <a:t>Isolate resources at kernel level</a:t>
            </a:r>
          </a:p>
          <a:p>
            <a:r>
              <a:rPr lang="en-US" dirty="0"/>
              <a:t>Images </a:t>
            </a:r>
            <a:r>
              <a:rPr lang="en-US" dirty="0">
                <a:sym typeface="Wingdings" panose="05000000000000000000" pitchFamily="2" charset="2"/>
              </a:rPr>
              <a:t> </a:t>
            </a:r>
            <a:r>
              <a:rPr lang="en-US" dirty="0"/>
              <a:t>generate once and </a:t>
            </a:r>
            <a:r>
              <a:rPr lang="en-US" dirty="0" smtClean="0"/>
              <a:t>reuse</a:t>
            </a:r>
          </a:p>
          <a:p>
            <a:r>
              <a:rPr lang="en-US" dirty="0" smtClean="0"/>
              <a:t>Latency-sensitive tasks can claim extra resources to handle load spikes</a:t>
            </a:r>
          </a:p>
          <a:p>
            <a:r>
              <a:rPr lang="en-US" dirty="0" smtClean="0"/>
              <a:t>Even with kernel-level isolation, what interference could still occur between processes? (Discussion time!)</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34</a:t>
            </a:fld>
            <a:endParaRPr lang="en-US"/>
          </a:p>
        </p:txBody>
      </p:sp>
      <p:sp>
        <p:nvSpPr>
          <p:cNvPr id="7" name="Rectangle 6"/>
          <p:cNvSpPr/>
          <p:nvPr/>
        </p:nvSpPr>
        <p:spPr>
          <a:xfrm>
            <a:off x="7772400" y="808892"/>
            <a:ext cx="4123592" cy="536807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72401" y="808892"/>
            <a:ext cx="4123591" cy="461665"/>
          </a:xfrm>
          <a:prstGeom prst="rect">
            <a:avLst/>
          </a:prstGeom>
          <a:noFill/>
        </p:spPr>
        <p:txBody>
          <a:bodyPr wrap="square" rtlCol="0">
            <a:spAutoFit/>
          </a:bodyPr>
          <a:lstStyle/>
          <a:p>
            <a:pPr algn="ctr"/>
            <a:r>
              <a:rPr lang="en-US" sz="2400" dirty="0" smtClean="0"/>
              <a:t>Host machine</a:t>
            </a:r>
            <a:endParaRPr lang="en-US" sz="2400" dirty="0"/>
          </a:p>
        </p:txBody>
      </p:sp>
      <p:grpSp>
        <p:nvGrpSpPr>
          <p:cNvPr id="15" name="Group 14"/>
          <p:cNvGrpSpPr/>
          <p:nvPr/>
        </p:nvGrpSpPr>
        <p:grpSpPr>
          <a:xfrm>
            <a:off x="7992208" y="1336431"/>
            <a:ext cx="3710354" cy="1257300"/>
            <a:chOff x="7992208" y="1336431"/>
            <a:chExt cx="3710354" cy="1257300"/>
          </a:xfrm>
        </p:grpSpPr>
        <p:sp>
          <p:nvSpPr>
            <p:cNvPr id="10" name="Rectangle 9"/>
            <p:cNvSpPr/>
            <p:nvPr/>
          </p:nvSpPr>
          <p:spPr>
            <a:xfrm>
              <a:off x="7992208" y="1336431"/>
              <a:ext cx="3710354"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992208" y="1336431"/>
              <a:ext cx="3710354" cy="369332"/>
            </a:xfrm>
            <a:prstGeom prst="rect">
              <a:avLst/>
            </a:prstGeom>
            <a:noFill/>
          </p:spPr>
          <p:txBody>
            <a:bodyPr wrap="square" rtlCol="0">
              <a:spAutoFit/>
            </a:bodyPr>
            <a:lstStyle/>
            <a:p>
              <a:pPr algn="ctr"/>
              <a:r>
                <a:rPr lang="en-US" dirty="0" smtClean="0"/>
                <a:t>Container 1</a:t>
              </a:r>
              <a:endParaRPr lang="en-US" dirty="0"/>
            </a:p>
          </p:txBody>
        </p:sp>
        <p:sp>
          <p:nvSpPr>
            <p:cNvPr id="12" name="Rectangle 11"/>
            <p:cNvSpPr/>
            <p:nvPr/>
          </p:nvSpPr>
          <p:spPr>
            <a:xfrm>
              <a:off x="8153400" y="1690688"/>
              <a:ext cx="1395046" cy="3403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CPU</a:t>
              </a:r>
              <a:endParaRPr lang="en-US" dirty="0"/>
            </a:p>
          </p:txBody>
        </p:sp>
        <p:sp>
          <p:nvSpPr>
            <p:cNvPr id="13" name="Rectangle 12"/>
            <p:cNvSpPr/>
            <p:nvPr/>
          </p:nvSpPr>
          <p:spPr>
            <a:xfrm>
              <a:off x="10178562" y="1693674"/>
              <a:ext cx="1395046" cy="3403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Memory</a:t>
              </a:r>
              <a:endParaRPr lang="en-US" dirty="0"/>
            </a:p>
          </p:txBody>
        </p:sp>
        <p:sp>
          <p:nvSpPr>
            <p:cNvPr id="14" name="Rectangle 13"/>
            <p:cNvSpPr/>
            <p:nvPr/>
          </p:nvSpPr>
          <p:spPr>
            <a:xfrm>
              <a:off x="9149862" y="2142209"/>
              <a:ext cx="1395046" cy="3403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Task 1</a:t>
              </a:r>
              <a:endParaRPr lang="en-US" dirty="0"/>
            </a:p>
          </p:txBody>
        </p:sp>
      </p:grpSp>
      <p:grpSp>
        <p:nvGrpSpPr>
          <p:cNvPr id="16" name="Group 15"/>
          <p:cNvGrpSpPr/>
          <p:nvPr/>
        </p:nvGrpSpPr>
        <p:grpSpPr>
          <a:xfrm>
            <a:off x="7992208" y="4728770"/>
            <a:ext cx="3710354" cy="1257300"/>
            <a:chOff x="7992208" y="1336431"/>
            <a:chExt cx="3710354" cy="1257300"/>
          </a:xfrm>
        </p:grpSpPr>
        <p:sp>
          <p:nvSpPr>
            <p:cNvPr id="17" name="Rectangle 16"/>
            <p:cNvSpPr/>
            <p:nvPr/>
          </p:nvSpPr>
          <p:spPr>
            <a:xfrm>
              <a:off x="7992208" y="1336431"/>
              <a:ext cx="3710354"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992208" y="1336431"/>
              <a:ext cx="3710354" cy="369332"/>
            </a:xfrm>
            <a:prstGeom prst="rect">
              <a:avLst/>
            </a:prstGeom>
            <a:noFill/>
          </p:spPr>
          <p:txBody>
            <a:bodyPr wrap="square" rtlCol="0">
              <a:spAutoFit/>
            </a:bodyPr>
            <a:lstStyle/>
            <a:p>
              <a:pPr algn="ctr"/>
              <a:r>
                <a:rPr lang="en-US" dirty="0" smtClean="0"/>
                <a:t>Container …</a:t>
              </a:r>
              <a:endParaRPr lang="en-US" dirty="0"/>
            </a:p>
          </p:txBody>
        </p:sp>
        <p:sp>
          <p:nvSpPr>
            <p:cNvPr id="19" name="Rectangle 18"/>
            <p:cNvSpPr/>
            <p:nvPr/>
          </p:nvSpPr>
          <p:spPr>
            <a:xfrm>
              <a:off x="8153400" y="1690688"/>
              <a:ext cx="1395046" cy="3403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CPU</a:t>
              </a:r>
              <a:endParaRPr lang="en-US" dirty="0"/>
            </a:p>
          </p:txBody>
        </p:sp>
        <p:sp>
          <p:nvSpPr>
            <p:cNvPr id="20" name="Rectangle 19"/>
            <p:cNvSpPr/>
            <p:nvPr/>
          </p:nvSpPr>
          <p:spPr>
            <a:xfrm>
              <a:off x="10178562" y="1693674"/>
              <a:ext cx="1395046" cy="3403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Memory</a:t>
              </a:r>
              <a:endParaRPr lang="en-US" dirty="0"/>
            </a:p>
          </p:txBody>
        </p:sp>
        <p:sp>
          <p:nvSpPr>
            <p:cNvPr id="21" name="Rectangle 20"/>
            <p:cNvSpPr/>
            <p:nvPr/>
          </p:nvSpPr>
          <p:spPr>
            <a:xfrm>
              <a:off x="9149862" y="2142209"/>
              <a:ext cx="1395046" cy="3403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Task …</a:t>
              </a:r>
              <a:endParaRPr lang="en-US" dirty="0"/>
            </a:p>
          </p:txBody>
        </p:sp>
      </p:grpSp>
      <p:grpSp>
        <p:nvGrpSpPr>
          <p:cNvPr id="22" name="Group 21"/>
          <p:cNvGrpSpPr/>
          <p:nvPr/>
        </p:nvGrpSpPr>
        <p:grpSpPr>
          <a:xfrm>
            <a:off x="7992208" y="3037498"/>
            <a:ext cx="3710354" cy="1257300"/>
            <a:chOff x="7992208" y="1336431"/>
            <a:chExt cx="3710354" cy="1257300"/>
          </a:xfrm>
        </p:grpSpPr>
        <p:sp>
          <p:nvSpPr>
            <p:cNvPr id="23" name="Rectangle 22"/>
            <p:cNvSpPr/>
            <p:nvPr/>
          </p:nvSpPr>
          <p:spPr>
            <a:xfrm>
              <a:off x="7992208" y="1336431"/>
              <a:ext cx="3710354"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992208" y="1336431"/>
              <a:ext cx="3710354" cy="369332"/>
            </a:xfrm>
            <a:prstGeom prst="rect">
              <a:avLst/>
            </a:prstGeom>
            <a:noFill/>
          </p:spPr>
          <p:txBody>
            <a:bodyPr wrap="square" rtlCol="0">
              <a:spAutoFit/>
            </a:bodyPr>
            <a:lstStyle/>
            <a:p>
              <a:pPr algn="ctr"/>
              <a:r>
                <a:rPr lang="en-US" dirty="0" smtClean="0"/>
                <a:t>Container 2</a:t>
              </a:r>
              <a:endParaRPr lang="en-US" dirty="0"/>
            </a:p>
          </p:txBody>
        </p:sp>
        <p:sp>
          <p:nvSpPr>
            <p:cNvPr id="25" name="Rectangle 24"/>
            <p:cNvSpPr/>
            <p:nvPr/>
          </p:nvSpPr>
          <p:spPr>
            <a:xfrm>
              <a:off x="8153400" y="1690688"/>
              <a:ext cx="1395046" cy="3403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CPU</a:t>
              </a:r>
              <a:endParaRPr lang="en-US" dirty="0"/>
            </a:p>
          </p:txBody>
        </p:sp>
        <p:sp>
          <p:nvSpPr>
            <p:cNvPr id="26" name="Rectangle 25"/>
            <p:cNvSpPr/>
            <p:nvPr/>
          </p:nvSpPr>
          <p:spPr>
            <a:xfrm>
              <a:off x="10178562" y="1693674"/>
              <a:ext cx="1395046" cy="3403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Memory</a:t>
              </a:r>
              <a:endParaRPr lang="en-US" dirty="0"/>
            </a:p>
          </p:txBody>
        </p:sp>
        <p:sp>
          <p:nvSpPr>
            <p:cNvPr id="27" name="Rectangle 26"/>
            <p:cNvSpPr/>
            <p:nvPr/>
          </p:nvSpPr>
          <p:spPr>
            <a:xfrm>
              <a:off x="9149862" y="2142209"/>
              <a:ext cx="1395046" cy="3403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Task 2</a:t>
              </a:r>
              <a:endParaRPr lang="en-US" dirty="0"/>
            </a:p>
          </p:txBody>
        </p:sp>
      </p:grpSp>
    </p:spTree>
    <p:extLst>
      <p:ext uri="{BB962C8B-B14F-4D97-AF65-F5344CB8AC3E}">
        <p14:creationId xmlns:p14="http://schemas.microsoft.com/office/powerpoint/2010/main" val="40307396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Containers</a:t>
            </a:r>
            <a:endParaRPr lang="en-US" dirty="0"/>
          </a:p>
        </p:txBody>
      </p:sp>
      <p:sp>
        <p:nvSpPr>
          <p:cNvPr id="3" name="Content Placeholder 2"/>
          <p:cNvSpPr>
            <a:spLocks noGrp="1"/>
          </p:cNvSpPr>
          <p:nvPr>
            <p:ph idx="1"/>
          </p:nvPr>
        </p:nvSpPr>
        <p:spPr>
          <a:xfrm>
            <a:off x="838200" y="1825625"/>
            <a:ext cx="6512169" cy="4351338"/>
          </a:xfrm>
        </p:spPr>
        <p:txBody>
          <a:bodyPr>
            <a:normAutofit fontScale="92500" lnSpcReduction="10000"/>
          </a:bodyPr>
          <a:lstStyle/>
          <a:p>
            <a:r>
              <a:rPr lang="en-US" dirty="0" smtClean="0"/>
              <a:t>Google uses nested containers to manage resources</a:t>
            </a:r>
          </a:p>
          <a:p>
            <a:r>
              <a:rPr lang="en-US" dirty="0" smtClean="0"/>
              <a:t>Outer container pools resources</a:t>
            </a:r>
          </a:p>
          <a:p>
            <a:pPr lvl="1"/>
            <a:r>
              <a:rPr lang="en-US" dirty="0" smtClean="0"/>
              <a:t>Borg: </a:t>
            </a:r>
            <a:r>
              <a:rPr lang="en-US" dirty="0" err="1" smtClean="0"/>
              <a:t>allocs</a:t>
            </a:r>
            <a:endParaRPr lang="en-US" dirty="0" smtClean="0"/>
          </a:p>
          <a:p>
            <a:pPr lvl="1"/>
            <a:r>
              <a:rPr lang="en-US" dirty="0" smtClean="0"/>
              <a:t>Kubernetes: pods</a:t>
            </a:r>
          </a:p>
          <a:p>
            <a:r>
              <a:rPr lang="en-US" dirty="0" smtClean="0"/>
              <a:t>Inner container isolates tasks</a:t>
            </a:r>
          </a:p>
          <a:p>
            <a:r>
              <a:rPr lang="en-US" dirty="0" smtClean="0"/>
              <a:t>Pod may contain entire instance of application (support tasks running in separate inner containers)</a:t>
            </a:r>
          </a:p>
          <a:p>
            <a:pPr lvl="1"/>
            <a:r>
              <a:rPr lang="en-US" dirty="0" smtClean="0"/>
              <a:t>Benefits for robustness, modularity, resource isolation within app</a:t>
            </a:r>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35</a:t>
            </a:fld>
            <a:endParaRPr lang="en-US"/>
          </a:p>
        </p:txBody>
      </p:sp>
      <p:sp>
        <p:nvSpPr>
          <p:cNvPr id="7" name="Rectangle 6"/>
          <p:cNvSpPr/>
          <p:nvPr/>
        </p:nvSpPr>
        <p:spPr>
          <a:xfrm>
            <a:off x="7772400" y="808892"/>
            <a:ext cx="4123592" cy="536807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772401" y="808892"/>
            <a:ext cx="4123591" cy="461665"/>
          </a:xfrm>
          <a:prstGeom prst="rect">
            <a:avLst/>
          </a:prstGeom>
          <a:noFill/>
        </p:spPr>
        <p:txBody>
          <a:bodyPr wrap="square" rtlCol="0">
            <a:spAutoFit/>
          </a:bodyPr>
          <a:lstStyle/>
          <a:p>
            <a:pPr algn="ctr"/>
            <a:r>
              <a:rPr lang="en-US" sz="2400" dirty="0" smtClean="0"/>
              <a:t>Host machine</a:t>
            </a:r>
            <a:endParaRPr lang="en-US" sz="2400" dirty="0"/>
          </a:p>
        </p:txBody>
      </p:sp>
      <p:grpSp>
        <p:nvGrpSpPr>
          <p:cNvPr id="32" name="Group 31"/>
          <p:cNvGrpSpPr/>
          <p:nvPr/>
        </p:nvGrpSpPr>
        <p:grpSpPr>
          <a:xfrm>
            <a:off x="7992208" y="1336430"/>
            <a:ext cx="3710354" cy="1987061"/>
            <a:chOff x="7992208" y="1336430"/>
            <a:chExt cx="3710354" cy="1987061"/>
          </a:xfrm>
        </p:grpSpPr>
        <p:sp>
          <p:nvSpPr>
            <p:cNvPr id="10" name="Rectangle 9"/>
            <p:cNvSpPr/>
            <p:nvPr/>
          </p:nvSpPr>
          <p:spPr>
            <a:xfrm>
              <a:off x="7992208" y="1336430"/>
              <a:ext cx="3710354" cy="1987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992208" y="1336431"/>
              <a:ext cx="3710354" cy="369332"/>
            </a:xfrm>
            <a:prstGeom prst="rect">
              <a:avLst/>
            </a:prstGeom>
            <a:noFill/>
          </p:spPr>
          <p:txBody>
            <a:bodyPr wrap="square" rtlCol="0">
              <a:spAutoFit/>
            </a:bodyPr>
            <a:lstStyle/>
            <a:p>
              <a:pPr algn="ctr"/>
              <a:r>
                <a:rPr lang="en-US" dirty="0" smtClean="0"/>
                <a:t>Outer Container</a:t>
              </a:r>
              <a:endParaRPr lang="en-US" dirty="0"/>
            </a:p>
          </p:txBody>
        </p:sp>
        <p:sp>
          <p:nvSpPr>
            <p:cNvPr id="12" name="Rectangle 11"/>
            <p:cNvSpPr/>
            <p:nvPr/>
          </p:nvSpPr>
          <p:spPr>
            <a:xfrm>
              <a:off x="8153400" y="1690688"/>
              <a:ext cx="1395046" cy="3403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CPU</a:t>
              </a:r>
              <a:endParaRPr lang="en-US" dirty="0"/>
            </a:p>
          </p:txBody>
        </p:sp>
        <p:sp>
          <p:nvSpPr>
            <p:cNvPr id="13" name="Rectangle 12"/>
            <p:cNvSpPr/>
            <p:nvPr/>
          </p:nvSpPr>
          <p:spPr>
            <a:xfrm>
              <a:off x="10178562" y="1693674"/>
              <a:ext cx="1395046" cy="3403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Memory</a:t>
              </a:r>
              <a:endParaRPr lang="en-US" dirty="0"/>
            </a:p>
          </p:txBody>
        </p:sp>
        <p:sp>
          <p:nvSpPr>
            <p:cNvPr id="27" name="Rectangle 26"/>
            <p:cNvSpPr/>
            <p:nvPr/>
          </p:nvSpPr>
          <p:spPr>
            <a:xfrm>
              <a:off x="8153401" y="2329960"/>
              <a:ext cx="1395046" cy="8792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p:cNvSpPr/>
            <p:nvPr/>
          </p:nvSpPr>
          <p:spPr>
            <a:xfrm>
              <a:off x="8282354" y="2763837"/>
              <a:ext cx="1125415" cy="34033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Task</a:t>
              </a:r>
              <a:endParaRPr lang="en-US" dirty="0">
                <a:solidFill>
                  <a:schemeClr val="tx1"/>
                </a:solidFill>
              </a:endParaRPr>
            </a:p>
          </p:txBody>
        </p:sp>
        <p:sp>
          <p:nvSpPr>
            <p:cNvPr id="28" name="TextBox 27"/>
            <p:cNvSpPr txBox="1"/>
            <p:nvPr/>
          </p:nvSpPr>
          <p:spPr>
            <a:xfrm>
              <a:off x="8153402" y="2349445"/>
              <a:ext cx="1395045" cy="307777"/>
            </a:xfrm>
            <a:prstGeom prst="rect">
              <a:avLst/>
            </a:prstGeom>
            <a:noFill/>
          </p:spPr>
          <p:txBody>
            <a:bodyPr wrap="square" rtlCol="0">
              <a:spAutoFit/>
            </a:bodyPr>
            <a:lstStyle/>
            <a:p>
              <a:pPr algn="ctr"/>
              <a:r>
                <a:rPr lang="en-US" sz="1400" dirty="0" smtClean="0"/>
                <a:t>Inner Container</a:t>
              </a:r>
              <a:endParaRPr lang="en-US" sz="1400" dirty="0"/>
            </a:p>
          </p:txBody>
        </p:sp>
        <p:sp>
          <p:nvSpPr>
            <p:cNvPr id="29" name="Rectangle 28"/>
            <p:cNvSpPr/>
            <p:nvPr/>
          </p:nvSpPr>
          <p:spPr>
            <a:xfrm>
              <a:off x="10178562" y="2329960"/>
              <a:ext cx="1395046" cy="8792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0" name="Rectangle 29"/>
            <p:cNvSpPr/>
            <p:nvPr/>
          </p:nvSpPr>
          <p:spPr>
            <a:xfrm>
              <a:off x="10307515" y="2763837"/>
              <a:ext cx="1125415" cy="34033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Task</a:t>
              </a:r>
              <a:endParaRPr lang="en-US" dirty="0">
                <a:solidFill>
                  <a:schemeClr val="tx1"/>
                </a:solidFill>
              </a:endParaRPr>
            </a:p>
          </p:txBody>
        </p:sp>
        <p:sp>
          <p:nvSpPr>
            <p:cNvPr id="31" name="TextBox 30"/>
            <p:cNvSpPr txBox="1"/>
            <p:nvPr/>
          </p:nvSpPr>
          <p:spPr>
            <a:xfrm>
              <a:off x="10178563" y="2349445"/>
              <a:ext cx="1395045" cy="307777"/>
            </a:xfrm>
            <a:prstGeom prst="rect">
              <a:avLst/>
            </a:prstGeom>
            <a:noFill/>
          </p:spPr>
          <p:txBody>
            <a:bodyPr wrap="square" rtlCol="0">
              <a:spAutoFit/>
            </a:bodyPr>
            <a:lstStyle/>
            <a:p>
              <a:pPr algn="ctr"/>
              <a:r>
                <a:rPr lang="en-US" sz="1400" dirty="0" smtClean="0"/>
                <a:t>Inner Container</a:t>
              </a:r>
              <a:endParaRPr lang="en-US" sz="1400" dirty="0"/>
            </a:p>
          </p:txBody>
        </p:sp>
      </p:grpSp>
      <p:grpSp>
        <p:nvGrpSpPr>
          <p:cNvPr id="33" name="Group 32"/>
          <p:cNvGrpSpPr/>
          <p:nvPr/>
        </p:nvGrpSpPr>
        <p:grpSpPr>
          <a:xfrm>
            <a:off x="7992208" y="3767258"/>
            <a:ext cx="3710354" cy="1987061"/>
            <a:chOff x="7992208" y="1336430"/>
            <a:chExt cx="3710354" cy="1987061"/>
          </a:xfrm>
        </p:grpSpPr>
        <p:sp>
          <p:nvSpPr>
            <p:cNvPr id="34" name="Rectangle 33"/>
            <p:cNvSpPr/>
            <p:nvPr/>
          </p:nvSpPr>
          <p:spPr>
            <a:xfrm>
              <a:off x="7992208" y="1336430"/>
              <a:ext cx="3710354" cy="1987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7992208" y="1336431"/>
              <a:ext cx="3710354" cy="369332"/>
            </a:xfrm>
            <a:prstGeom prst="rect">
              <a:avLst/>
            </a:prstGeom>
            <a:noFill/>
          </p:spPr>
          <p:txBody>
            <a:bodyPr wrap="square" rtlCol="0">
              <a:spAutoFit/>
            </a:bodyPr>
            <a:lstStyle/>
            <a:p>
              <a:pPr algn="ctr"/>
              <a:r>
                <a:rPr lang="en-US" dirty="0" smtClean="0"/>
                <a:t>Outer Container</a:t>
              </a:r>
              <a:endParaRPr lang="en-US" dirty="0"/>
            </a:p>
          </p:txBody>
        </p:sp>
        <p:sp>
          <p:nvSpPr>
            <p:cNvPr id="36" name="Rectangle 35"/>
            <p:cNvSpPr/>
            <p:nvPr/>
          </p:nvSpPr>
          <p:spPr>
            <a:xfrm>
              <a:off x="8153400" y="1690688"/>
              <a:ext cx="1395046" cy="3403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CPU</a:t>
              </a:r>
              <a:endParaRPr lang="en-US" dirty="0"/>
            </a:p>
          </p:txBody>
        </p:sp>
        <p:sp>
          <p:nvSpPr>
            <p:cNvPr id="37" name="Rectangle 36"/>
            <p:cNvSpPr/>
            <p:nvPr/>
          </p:nvSpPr>
          <p:spPr>
            <a:xfrm>
              <a:off x="10178562" y="1693674"/>
              <a:ext cx="1395046" cy="34033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Memory</a:t>
              </a:r>
              <a:endParaRPr lang="en-US" dirty="0"/>
            </a:p>
          </p:txBody>
        </p:sp>
        <p:sp>
          <p:nvSpPr>
            <p:cNvPr id="38" name="Rectangle 37"/>
            <p:cNvSpPr/>
            <p:nvPr/>
          </p:nvSpPr>
          <p:spPr>
            <a:xfrm>
              <a:off x="8153401" y="2329960"/>
              <a:ext cx="1395046" cy="8792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ectangle 38"/>
            <p:cNvSpPr/>
            <p:nvPr/>
          </p:nvSpPr>
          <p:spPr>
            <a:xfrm>
              <a:off x="8282354" y="2763837"/>
              <a:ext cx="1125415" cy="34033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Task</a:t>
              </a:r>
              <a:endParaRPr lang="en-US" dirty="0">
                <a:solidFill>
                  <a:schemeClr val="tx1"/>
                </a:solidFill>
              </a:endParaRPr>
            </a:p>
          </p:txBody>
        </p:sp>
        <p:sp>
          <p:nvSpPr>
            <p:cNvPr id="40" name="TextBox 39"/>
            <p:cNvSpPr txBox="1"/>
            <p:nvPr/>
          </p:nvSpPr>
          <p:spPr>
            <a:xfrm>
              <a:off x="8153402" y="2349445"/>
              <a:ext cx="1395045" cy="307777"/>
            </a:xfrm>
            <a:prstGeom prst="rect">
              <a:avLst/>
            </a:prstGeom>
            <a:noFill/>
          </p:spPr>
          <p:txBody>
            <a:bodyPr wrap="square" rtlCol="0">
              <a:spAutoFit/>
            </a:bodyPr>
            <a:lstStyle/>
            <a:p>
              <a:pPr algn="ctr"/>
              <a:r>
                <a:rPr lang="en-US" sz="1400" dirty="0" smtClean="0"/>
                <a:t>Inner Container</a:t>
              </a:r>
              <a:endParaRPr lang="en-US" sz="1400" dirty="0"/>
            </a:p>
          </p:txBody>
        </p:sp>
        <p:sp>
          <p:nvSpPr>
            <p:cNvPr id="41" name="Rectangle 40"/>
            <p:cNvSpPr/>
            <p:nvPr/>
          </p:nvSpPr>
          <p:spPr>
            <a:xfrm>
              <a:off x="10178562" y="2329960"/>
              <a:ext cx="1395046" cy="8792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Rectangle 41"/>
            <p:cNvSpPr/>
            <p:nvPr/>
          </p:nvSpPr>
          <p:spPr>
            <a:xfrm>
              <a:off x="10307515" y="2763837"/>
              <a:ext cx="1125415" cy="34033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Task</a:t>
              </a:r>
              <a:endParaRPr lang="en-US" dirty="0">
                <a:solidFill>
                  <a:schemeClr val="tx1"/>
                </a:solidFill>
              </a:endParaRPr>
            </a:p>
          </p:txBody>
        </p:sp>
        <p:sp>
          <p:nvSpPr>
            <p:cNvPr id="43" name="TextBox 42"/>
            <p:cNvSpPr txBox="1"/>
            <p:nvPr/>
          </p:nvSpPr>
          <p:spPr>
            <a:xfrm>
              <a:off x="10178563" y="2349445"/>
              <a:ext cx="1395045" cy="307777"/>
            </a:xfrm>
            <a:prstGeom prst="rect">
              <a:avLst/>
            </a:prstGeom>
            <a:noFill/>
          </p:spPr>
          <p:txBody>
            <a:bodyPr wrap="square" rtlCol="0">
              <a:spAutoFit/>
            </a:bodyPr>
            <a:lstStyle/>
            <a:p>
              <a:pPr algn="ctr"/>
              <a:r>
                <a:rPr lang="en-US" sz="1400" dirty="0" smtClean="0"/>
                <a:t>Inner Container</a:t>
              </a:r>
              <a:endParaRPr lang="en-US" sz="1400" dirty="0"/>
            </a:p>
          </p:txBody>
        </p:sp>
      </p:grpSp>
    </p:spTree>
    <p:extLst>
      <p:ext uri="{BB962C8B-B14F-4D97-AF65-F5344CB8AC3E}">
        <p14:creationId xmlns:p14="http://schemas.microsoft.com/office/powerpoint/2010/main" val="824679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Application-Oriented Infrastructure</a:t>
            </a:r>
            <a:endParaRPr lang="en-US" dirty="0"/>
          </a:p>
        </p:txBody>
      </p:sp>
      <p:sp>
        <p:nvSpPr>
          <p:cNvPr id="3" name="Content Placeholder 2"/>
          <p:cNvSpPr>
            <a:spLocks noGrp="1"/>
          </p:cNvSpPr>
          <p:nvPr>
            <p:ph idx="1"/>
          </p:nvPr>
        </p:nvSpPr>
        <p:spPr/>
        <p:txBody>
          <a:bodyPr>
            <a:normAutofit/>
          </a:bodyPr>
          <a:lstStyle/>
          <a:p>
            <a:r>
              <a:rPr lang="en-US" dirty="0" smtClean="0"/>
              <a:t>Containerization changes focus from machines to the apps</a:t>
            </a:r>
            <a:br>
              <a:rPr lang="en-US" dirty="0" smtClean="0"/>
            </a:br>
            <a:r>
              <a:rPr lang="en-US" dirty="0" smtClean="0">
                <a:sym typeface="Wingdings" panose="05000000000000000000" pitchFamily="2" charset="2"/>
              </a:rPr>
              <a:t> </a:t>
            </a:r>
            <a:r>
              <a:rPr lang="en-US" dirty="0" smtClean="0"/>
              <a:t>Manage the app, not the machine</a:t>
            </a:r>
          </a:p>
          <a:p>
            <a:r>
              <a:rPr lang="en-US" dirty="0" smtClean="0"/>
              <a:t>App </a:t>
            </a:r>
            <a:r>
              <a:rPr lang="en-US" dirty="0" err="1" smtClean="0"/>
              <a:t>devs</a:t>
            </a:r>
            <a:r>
              <a:rPr lang="en-US" dirty="0" smtClean="0"/>
              <a:t>: don’t worry about machine environment</a:t>
            </a:r>
          </a:p>
          <a:p>
            <a:pPr lvl="1"/>
            <a:r>
              <a:rPr lang="en-US" dirty="0" smtClean="0"/>
              <a:t>Same dev and deployment environments</a:t>
            </a:r>
          </a:p>
          <a:p>
            <a:pPr lvl="1"/>
            <a:r>
              <a:rPr lang="en-US" dirty="0" smtClean="0"/>
              <a:t>Must include (almost) all dependencies in image to ensure consistency</a:t>
            </a:r>
          </a:p>
          <a:p>
            <a:pPr lvl="1"/>
            <a:r>
              <a:rPr lang="en-US" dirty="0" smtClean="0"/>
              <a:t>Borg: statically-linked executables, but shared base image</a:t>
            </a:r>
          </a:p>
          <a:p>
            <a:r>
              <a:rPr lang="en-US" dirty="0" err="1"/>
              <a:t>Sysadmins</a:t>
            </a:r>
            <a:r>
              <a:rPr lang="en-US" dirty="0"/>
              <a:t>: </a:t>
            </a:r>
            <a:r>
              <a:rPr lang="en-US" dirty="0" smtClean="0"/>
              <a:t>don’t worry about apps</a:t>
            </a:r>
          </a:p>
          <a:p>
            <a:pPr lvl="1"/>
            <a:r>
              <a:rPr lang="en-US" dirty="0" smtClean="0"/>
              <a:t>OS </a:t>
            </a:r>
            <a:r>
              <a:rPr lang="en-US" dirty="0"/>
              <a:t>and HW upgrades (mostly) don’t interfere with </a:t>
            </a:r>
            <a:r>
              <a:rPr lang="en-US" dirty="0" smtClean="0"/>
              <a:t>apps</a:t>
            </a:r>
          </a:p>
          <a:p>
            <a:pPr lvl="1"/>
            <a:r>
              <a:rPr lang="en-US" dirty="0" err="1"/>
              <a:t>Single+uniform</a:t>
            </a:r>
            <a:r>
              <a:rPr lang="en-US" dirty="0"/>
              <a:t> API between container and </a:t>
            </a:r>
            <a:r>
              <a:rPr lang="en-US" dirty="0" smtClean="0"/>
              <a:t>management</a:t>
            </a:r>
          </a:p>
          <a:p>
            <a:pPr lvl="1"/>
            <a:r>
              <a:rPr lang="en-US" dirty="0"/>
              <a:t>Load balance between containers (not machines</a:t>
            </a:r>
            <a:r>
              <a:rPr lang="en-US" dirty="0" smtClean="0"/>
              <a:t>)</a:t>
            </a:r>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36</a:t>
            </a:fld>
            <a:endParaRPr lang="en-US"/>
          </a:p>
        </p:txBody>
      </p:sp>
    </p:spTree>
    <p:extLst>
      <p:ext uri="{BB962C8B-B14F-4D97-AF65-F5344CB8AC3E}">
        <p14:creationId xmlns:p14="http://schemas.microsoft.com/office/powerpoint/2010/main" val="14305872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Services of Cluster Managers</a:t>
            </a:r>
            <a:endParaRPr lang="en-US" dirty="0"/>
          </a:p>
        </p:txBody>
      </p:sp>
      <p:sp>
        <p:nvSpPr>
          <p:cNvPr id="3" name="Content Placeholder 2"/>
          <p:cNvSpPr>
            <a:spLocks noGrp="1"/>
          </p:cNvSpPr>
          <p:nvPr>
            <p:ph idx="1"/>
          </p:nvPr>
        </p:nvSpPr>
        <p:spPr/>
        <p:txBody>
          <a:bodyPr>
            <a:normAutofit lnSpcReduction="10000"/>
          </a:bodyPr>
          <a:lstStyle/>
          <a:p>
            <a:r>
              <a:rPr lang="en-US" dirty="0" smtClean="0"/>
              <a:t>Naming and service discovery</a:t>
            </a:r>
          </a:p>
          <a:p>
            <a:pPr lvl="1"/>
            <a:r>
              <a:rPr lang="en-US" dirty="0" smtClean="0"/>
              <a:t>Borg Name Service (BNS)</a:t>
            </a:r>
          </a:p>
          <a:p>
            <a:r>
              <a:rPr lang="en-US" dirty="0" smtClean="0"/>
              <a:t>Electing </a:t>
            </a:r>
            <a:r>
              <a:rPr lang="en-US" dirty="0" err="1" smtClean="0"/>
              <a:t>Paxos</a:t>
            </a:r>
            <a:r>
              <a:rPr lang="en-US" dirty="0" smtClean="0"/>
              <a:t> masters (Chubby)</a:t>
            </a:r>
          </a:p>
          <a:p>
            <a:r>
              <a:rPr lang="en-US" dirty="0" smtClean="0"/>
              <a:t>Load balancing (app-aware)</a:t>
            </a:r>
          </a:p>
          <a:p>
            <a:r>
              <a:rPr lang="en-US" dirty="0" err="1" smtClean="0"/>
              <a:t>Autoscaling</a:t>
            </a:r>
            <a:endParaRPr lang="en-US" dirty="0" smtClean="0"/>
          </a:p>
          <a:p>
            <a:pPr lvl="1"/>
            <a:r>
              <a:rPr lang="en-US" dirty="0" smtClean="0"/>
              <a:t>Size of instances (vertical)</a:t>
            </a:r>
          </a:p>
          <a:p>
            <a:pPr lvl="1"/>
            <a:r>
              <a:rPr lang="en-US" dirty="0" smtClean="0"/>
              <a:t>Number of instances (horizontal)</a:t>
            </a:r>
          </a:p>
          <a:p>
            <a:r>
              <a:rPr lang="en-US" dirty="0" smtClean="0"/>
              <a:t>Easing app deployment</a:t>
            </a:r>
          </a:p>
          <a:p>
            <a:r>
              <a:rPr lang="en-US" dirty="0" smtClean="0"/>
              <a:t>Workflow analysis</a:t>
            </a:r>
          </a:p>
          <a:p>
            <a:r>
              <a:rPr lang="en-US" dirty="0" smtClean="0"/>
              <a:t>Monitoring tools (e.g., status and alerting)</a:t>
            </a:r>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37</a:t>
            </a:fld>
            <a:endParaRPr lang="en-US"/>
          </a:p>
        </p:txBody>
      </p:sp>
    </p:spTree>
    <p:extLst>
      <p:ext uri="{BB962C8B-B14F-4D97-AF65-F5344CB8AC3E}">
        <p14:creationId xmlns:p14="http://schemas.microsoft.com/office/powerpoint/2010/main" val="144762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Kubernetes API</a:t>
            </a:r>
            <a:endParaRPr lang="en-US" dirty="0"/>
          </a:p>
        </p:txBody>
      </p:sp>
      <p:sp>
        <p:nvSpPr>
          <p:cNvPr id="3" name="Content Placeholder 2"/>
          <p:cNvSpPr>
            <a:spLocks noGrp="1"/>
          </p:cNvSpPr>
          <p:nvPr>
            <p:ph idx="1"/>
          </p:nvPr>
        </p:nvSpPr>
        <p:spPr>
          <a:xfrm>
            <a:off x="838200" y="1825625"/>
            <a:ext cx="6019800" cy="4351338"/>
          </a:xfrm>
        </p:spPr>
        <p:txBody>
          <a:bodyPr>
            <a:normAutofit/>
          </a:bodyPr>
          <a:lstStyle/>
          <a:p>
            <a:r>
              <a:rPr lang="en-US" dirty="0" smtClean="0"/>
              <a:t>Uniform API for interacting with Kubernetes services</a:t>
            </a:r>
          </a:p>
          <a:p>
            <a:r>
              <a:rPr lang="en-US" dirty="0" smtClean="0"/>
              <a:t>Same API used by internal/external tools + users</a:t>
            </a:r>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38</a:t>
            </a:fld>
            <a:endParaRPr lang="en-US"/>
          </a:p>
        </p:txBody>
      </p:sp>
      <p:sp>
        <p:nvSpPr>
          <p:cNvPr id="7" name="Rectangle 6"/>
          <p:cNvSpPr/>
          <p:nvPr/>
        </p:nvSpPr>
        <p:spPr>
          <a:xfrm>
            <a:off x="7658100" y="1690688"/>
            <a:ext cx="3894992" cy="5802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2400" dirty="0" err="1" smtClean="0"/>
              <a:t>ObjectMetadata</a:t>
            </a:r>
            <a:endParaRPr lang="en-US" sz="2400" dirty="0"/>
          </a:p>
        </p:txBody>
      </p:sp>
      <p:sp>
        <p:nvSpPr>
          <p:cNvPr id="8" name="Rectangle 7"/>
          <p:cNvSpPr/>
          <p:nvPr/>
        </p:nvSpPr>
        <p:spPr>
          <a:xfrm>
            <a:off x="7658100" y="3067630"/>
            <a:ext cx="3894992" cy="5802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2400" dirty="0" smtClean="0"/>
              <a:t>Specification</a:t>
            </a:r>
            <a:endParaRPr lang="en-US" sz="2400" dirty="0"/>
          </a:p>
        </p:txBody>
      </p:sp>
      <p:sp>
        <p:nvSpPr>
          <p:cNvPr id="9" name="Rectangle 8"/>
          <p:cNvSpPr/>
          <p:nvPr/>
        </p:nvSpPr>
        <p:spPr>
          <a:xfrm>
            <a:off x="7658099" y="2276810"/>
            <a:ext cx="1947497" cy="386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Name</a:t>
            </a:r>
            <a:endParaRPr lang="en-US" dirty="0"/>
          </a:p>
        </p:txBody>
      </p:sp>
      <p:sp>
        <p:nvSpPr>
          <p:cNvPr id="10" name="Rectangle 9"/>
          <p:cNvSpPr/>
          <p:nvPr/>
        </p:nvSpPr>
        <p:spPr>
          <a:xfrm>
            <a:off x="9605596" y="2276810"/>
            <a:ext cx="1947496" cy="386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Unique ID</a:t>
            </a:r>
            <a:endParaRPr lang="en-US" dirty="0"/>
          </a:p>
        </p:txBody>
      </p:sp>
      <p:sp>
        <p:nvSpPr>
          <p:cNvPr id="11" name="Rectangle 10"/>
          <p:cNvSpPr/>
          <p:nvPr/>
        </p:nvSpPr>
        <p:spPr>
          <a:xfrm>
            <a:off x="7658100" y="2672220"/>
            <a:ext cx="1947496" cy="386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Version</a:t>
            </a:r>
            <a:endParaRPr lang="en-US" dirty="0"/>
          </a:p>
        </p:txBody>
      </p:sp>
      <p:sp>
        <p:nvSpPr>
          <p:cNvPr id="12" name="Rectangle 11"/>
          <p:cNvSpPr/>
          <p:nvPr/>
        </p:nvSpPr>
        <p:spPr>
          <a:xfrm>
            <a:off x="9605596" y="2672220"/>
            <a:ext cx="1947496" cy="386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Labels</a:t>
            </a:r>
            <a:endParaRPr lang="en-US" dirty="0"/>
          </a:p>
        </p:txBody>
      </p:sp>
      <p:sp>
        <p:nvSpPr>
          <p:cNvPr id="13" name="Rectangle 12"/>
          <p:cNvSpPr/>
          <p:nvPr/>
        </p:nvSpPr>
        <p:spPr>
          <a:xfrm>
            <a:off x="7658100" y="3656471"/>
            <a:ext cx="3894992" cy="386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Desired state of object</a:t>
            </a:r>
            <a:endParaRPr lang="en-US" dirty="0"/>
          </a:p>
        </p:txBody>
      </p:sp>
      <p:sp>
        <p:nvSpPr>
          <p:cNvPr id="14" name="Rectangle 13"/>
          <p:cNvSpPr/>
          <p:nvPr/>
        </p:nvSpPr>
        <p:spPr>
          <a:xfrm>
            <a:off x="7658100" y="4051881"/>
            <a:ext cx="3894992" cy="5802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2400" dirty="0" smtClean="0"/>
              <a:t>Status</a:t>
            </a:r>
            <a:endParaRPr lang="en-US" sz="2400" dirty="0"/>
          </a:p>
        </p:txBody>
      </p:sp>
      <p:sp>
        <p:nvSpPr>
          <p:cNvPr id="15" name="Rectangle 14"/>
          <p:cNvSpPr/>
          <p:nvPr/>
        </p:nvSpPr>
        <p:spPr>
          <a:xfrm>
            <a:off x="7658100" y="4640722"/>
            <a:ext cx="3894992" cy="386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Current state of object</a:t>
            </a:r>
            <a:endParaRPr lang="en-US" dirty="0"/>
          </a:p>
        </p:txBody>
      </p:sp>
    </p:spTree>
    <p:extLst>
      <p:ext uri="{BB962C8B-B14F-4D97-AF65-F5344CB8AC3E}">
        <p14:creationId xmlns:p14="http://schemas.microsoft.com/office/powerpoint/2010/main" val="32405061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Modularity in Kubernetes</a:t>
            </a:r>
            <a:endParaRPr lang="en-US" dirty="0"/>
          </a:p>
        </p:txBody>
      </p:sp>
      <p:sp>
        <p:nvSpPr>
          <p:cNvPr id="3" name="Content Placeholder 2"/>
          <p:cNvSpPr>
            <a:spLocks noGrp="1"/>
          </p:cNvSpPr>
          <p:nvPr>
            <p:ph idx="1"/>
          </p:nvPr>
        </p:nvSpPr>
        <p:spPr/>
        <p:txBody>
          <a:bodyPr>
            <a:normAutofit/>
          </a:bodyPr>
          <a:lstStyle/>
          <a:p>
            <a:r>
              <a:rPr lang="en-US" dirty="0" smtClean="0"/>
              <a:t>Separate development concerns</a:t>
            </a:r>
          </a:p>
          <a:p>
            <a:pPr lvl="1"/>
            <a:r>
              <a:rPr lang="en-US" dirty="0" smtClean="0"/>
              <a:t>E.g., </a:t>
            </a:r>
            <a:r>
              <a:rPr lang="en-US" dirty="0" err="1" smtClean="0"/>
              <a:t>autoscaler</a:t>
            </a:r>
            <a:r>
              <a:rPr lang="en-US" dirty="0" smtClean="0"/>
              <a:t> doesn’t need to know how replication controller creates/deletes pods</a:t>
            </a:r>
          </a:p>
          <a:p>
            <a:r>
              <a:rPr lang="en-US" dirty="0" smtClean="0"/>
              <a:t>Components build on base blocks</a:t>
            </a:r>
          </a:p>
          <a:p>
            <a:r>
              <a:rPr lang="en-US" dirty="0" smtClean="0"/>
              <a:t>Consistent design patterns</a:t>
            </a:r>
          </a:p>
          <a:p>
            <a:pPr lvl="1"/>
            <a:r>
              <a:rPr lang="en-US" dirty="0" smtClean="0"/>
              <a:t>E.g., reconciliation controller </a:t>
            </a:r>
            <a:r>
              <a:rPr lang="en-US" dirty="0" smtClean="0">
                <a:sym typeface="Wingdings" panose="05000000000000000000" pitchFamily="2" charset="2"/>
              </a:rPr>
              <a:t> </a:t>
            </a:r>
            <a:r>
              <a:rPr lang="en-US" dirty="0" smtClean="0"/>
              <a:t>increased resiliency</a:t>
            </a:r>
          </a:p>
          <a:p>
            <a:r>
              <a:rPr lang="en-US" dirty="0" smtClean="0"/>
              <a:t>“</a:t>
            </a:r>
            <a:r>
              <a:rPr lang="en-US" dirty="0" err="1" smtClean="0"/>
              <a:t>Choreograpy</a:t>
            </a:r>
            <a:r>
              <a:rPr lang="en-US" dirty="0" smtClean="0"/>
              <a:t>”-based design</a:t>
            </a:r>
          </a:p>
          <a:p>
            <a:pPr lvl="1"/>
            <a:r>
              <a:rPr lang="en-US" dirty="0" smtClean="0"/>
              <a:t>Independent components collaborate to achieve goals</a:t>
            </a:r>
          </a:p>
          <a:p>
            <a:pPr lvl="1"/>
            <a:r>
              <a:rPr lang="en-US" dirty="0" smtClean="0"/>
              <a:t>Vs. “orchestration system” (centralized system instructs components)</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dirty="0"/>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39</a:t>
            </a:fld>
            <a:endParaRPr lang="en-US"/>
          </a:p>
        </p:txBody>
      </p:sp>
    </p:spTree>
    <p:extLst>
      <p:ext uri="{BB962C8B-B14F-4D97-AF65-F5344CB8AC3E}">
        <p14:creationId xmlns:p14="http://schemas.microsoft.com/office/powerpoint/2010/main" val="88057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Borg?</a:t>
            </a:r>
            <a:endParaRPr lang="en-US" dirty="0"/>
          </a:p>
        </p:txBody>
      </p:sp>
      <p:sp>
        <p:nvSpPr>
          <p:cNvPr id="3" name="Content Placeholder 2"/>
          <p:cNvSpPr>
            <a:spLocks noGrp="1"/>
          </p:cNvSpPr>
          <p:nvPr>
            <p:ph idx="1"/>
          </p:nvPr>
        </p:nvSpPr>
        <p:spPr>
          <a:xfrm>
            <a:off x="838200" y="1825625"/>
            <a:ext cx="6011008" cy="4351338"/>
          </a:xfrm>
        </p:spPr>
        <p:txBody>
          <a:bodyPr/>
          <a:lstStyle/>
          <a:p>
            <a:pPr fontAlgn="base"/>
            <a:r>
              <a:rPr lang="en-US" dirty="0" smtClean="0"/>
              <a:t>Highly scalable </a:t>
            </a:r>
            <a:r>
              <a:rPr lang="en-US" dirty="0"/>
              <a:t>and </a:t>
            </a:r>
            <a:r>
              <a:rPr lang="en-US" dirty="0" smtClean="0"/>
              <a:t>resilient</a:t>
            </a:r>
          </a:p>
          <a:p>
            <a:pPr fontAlgn="base"/>
            <a:r>
              <a:rPr lang="en-US" dirty="0" smtClean="0"/>
              <a:t>Separate failure domains via “cells”</a:t>
            </a:r>
            <a:endParaRPr lang="en-US" dirty="0"/>
          </a:p>
          <a:p>
            <a:pPr fontAlgn="base"/>
            <a:r>
              <a:rPr lang="en-US" dirty="0" smtClean="0"/>
              <a:t>Task scheduling to share resources</a:t>
            </a:r>
            <a:endParaRPr lang="en-US" dirty="0"/>
          </a:p>
          <a:p>
            <a:pPr fontAlgn="base"/>
            <a:r>
              <a:rPr lang="en-US" dirty="0" smtClean="0"/>
              <a:t>Reclaims unused </a:t>
            </a:r>
            <a:r>
              <a:rPr lang="en-US" dirty="0"/>
              <a:t>resources</a:t>
            </a:r>
          </a:p>
          <a:p>
            <a:pPr fontAlgn="base"/>
            <a:r>
              <a:rPr lang="en-US" dirty="0"/>
              <a:t>Tested in production at Google</a:t>
            </a:r>
          </a:p>
          <a:p>
            <a:pPr lvl="1" fontAlgn="base"/>
            <a:r>
              <a:rPr lang="en-US" dirty="0"/>
              <a:t>For over 10 </a:t>
            </a:r>
            <a:r>
              <a:rPr lang="en-US" dirty="0" smtClean="0"/>
              <a:t>years</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4</a:t>
            </a:fld>
            <a:endParaRPr lang="en-US"/>
          </a:p>
        </p:txBody>
      </p:sp>
    </p:spTree>
    <p:extLst>
      <p:ext uri="{BB962C8B-B14F-4D97-AF65-F5344CB8AC3E}">
        <p14:creationId xmlns:p14="http://schemas.microsoft.com/office/powerpoint/2010/main" val="834827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smtClean="0"/>
              <a:t>Assign unique IP address to each pod</a:t>
            </a:r>
          </a:p>
          <a:p>
            <a:pPr lvl="1"/>
            <a:r>
              <a:rPr lang="en-US" dirty="0" smtClean="0"/>
              <a:t>SDN works around migration and routing issues</a:t>
            </a:r>
          </a:p>
          <a:p>
            <a:pPr lvl="1"/>
            <a:r>
              <a:rPr lang="en-US" dirty="0" smtClean="0"/>
              <a:t>Use well-known ports</a:t>
            </a:r>
          </a:p>
          <a:p>
            <a:pPr lvl="1"/>
            <a:r>
              <a:rPr lang="en-US" dirty="0" smtClean="0"/>
              <a:t>Use standard network services and tools, instead of custom</a:t>
            </a:r>
          </a:p>
          <a:p>
            <a:r>
              <a:rPr lang="en-US" dirty="0" smtClean="0"/>
              <a:t>Assign labels (metadata) to containers</a:t>
            </a:r>
          </a:p>
          <a:p>
            <a:pPr lvl="1"/>
            <a:r>
              <a:rPr lang="en-US" dirty="0" smtClean="0"/>
              <a:t>“Sets” contain tasks with matching “label selectors” (Boolean query)</a:t>
            </a:r>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40</a:t>
            </a:fld>
            <a:endParaRPr lang="en-US"/>
          </a:p>
        </p:txBody>
      </p:sp>
    </p:spTree>
    <p:extLst>
      <p:ext uri="{BB962C8B-B14F-4D97-AF65-F5344CB8AC3E}">
        <p14:creationId xmlns:p14="http://schemas.microsoft.com/office/powerpoint/2010/main" val="2683218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lstStyle/>
          <a:p>
            <a:r>
              <a:rPr lang="en-US" dirty="0" smtClean="0"/>
              <a:t>Don’t require single task grouping mechanism</a:t>
            </a:r>
          </a:p>
          <a:p>
            <a:pPr lvl="1"/>
            <a:r>
              <a:rPr lang="en-US" dirty="0" smtClean="0"/>
              <a:t>Kubernetes: pod management components own pods (label selectors)</a:t>
            </a:r>
          </a:p>
          <a:p>
            <a:pPr lvl="1"/>
            <a:r>
              <a:rPr lang="en-US" dirty="0" smtClean="0"/>
              <a:t>Must ensure selectors do not overlap!</a:t>
            </a:r>
          </a:p>
          <a:p>
            <a:r>
              <a:rPr lang="en-US" dirty="0" smtClean="0"/>
              <a:t>Modularize, modularize, modularize! (but not too much!)</a:t>
            </a:r>
          </a:p>
          <a:p>
            <a:pPr lvl="1"/>
            <a:r>
              <a:rPr lang="en-US" dirty="0">
                <a:sym typeface="Wingdings" panose="05000000000000000000" pitchFamily="2" charset="2"/>
              </a:rPr>
              <a:t> S</a:t>
            </a:r>
            <a:r>
              <a:rPr lang="en-US" dirty="0"/>
              <a:t>implifies development and </a:t>
            </a:r>
            <a:r>
              <a:rPr lang="en-US" dirty="0" smtClean="0"/>
              <a:t>maintenance</a:t>
            </a:r>
          </a:p>
          <a:p>
            <a:pPr lvl="1"/>
            <a:r>
              <a:rPr lang="en-US" dirty="0" smtClean="0"/>
              <a:t>No components need to know inner workings of others</a:t>
            </a:r>
          </a:p>
          <a:p>
            <a:pPr lvl="1"/>
            <a:r>
              <a:rPr lang="en-US" dirty="0" smtClean="0"/>
              <a:t>Standardize API between components</a:t>
            </a:r>
          </a:p>
          <a:p>
            <a:pPr lvl="1"/>
            <a:r>
              <a:rPr lang="en-US" dirty="0" smtClean="0"/>
              <a:t>Still need centralized store for consistency + enforcing invariants, policies, etc.</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41</a:t>
            </a:fld>
            <a:endParaRPr lang="en-US"/>
          </a:p>
        </p:txBody>
      </p:sp>
    </p:spTree>
    <p:extLst>
      <p:ext uri="{BB962C8B-B14F-4D97-AF65-F5344CB8AC3E}">
        <p14:creationId xmlns:p14="http://schemas.microsoft.com/office/powerpoint/2010/main" val="932635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Problems</a:t>
            </a:r>
            <a:endParaRPr lang="en-US" dirty="0"/>
          </a:p>
        </p:txBody>
      </p:sp>
      <p:sp>
        <p:nvSpPr>
          <p:cNvPr id="3" name="Content Placeholder 2"/>
          <p:cNvSpPr>
            <a:spLocks noGrp="1"/>
          </p:cNvSpPr>
          <p:nvPr>
            <p:ph idx="1"/>
          </p:nvPr>
        </p:nvSpPr>
        <p:spPr/>
        <p:txBody>
          <a:bodyPr>
            <a:normAutofit/>
          </a:bodyPr>
          <a:lstStyle/>
          <a:p>
            <a:r>
              <a:rPr lang="en-US" dirty="0" smtClean="0"/>
              <a:t>Instance configuration</a:t>
            </a:r>
          </a:p>
          <a:p>
            <a:pPr lvl="1"/>
            <a:r>
              <a:rPr lang="en-US" dirty="0" smtClean="0"/>
              <a:t>Where all services not supplied by manager must be implemented</a:t>
            </a:r>
          </a:p>
          <a:p>
            <a:pPr lvl="1"/>
            <a:r>
              <a:rPr lang="en-US" dirty="0" smtClean="0"/>
              <a:t>So far, generally use domain-specific </a:t>
            </a:r>
            <a:r>
              <a:rPr lang="en-US" dirty="0" err="1" smtClean="0"/>
              <a:t>config</a:t>
            </a:r>
            <a:r>
              <a:rPr lang="en-US" dirty="0" smtClean="0"/>
              <a:t> languages</a:t>
            </a:r>
          </a:p>
          <a:p>
            <a:pPr lvl="1"/>
            <a:r>
              <a:rPr lang="en-US" dirty="0" smtClean="0"/>
              <a:t>However, must have Turing-complete language to configure apps</a:t>
            </a:r>
            <a:endParaRPr lang="en-US" dirty="0"/>
          </a:p>
          <a:p>
            <a:r>
              <a:rPr lang="en-US" dirty="0" smtClean="0">
                <a:sym typeface="Wingdings" panose="05000000000000000000" pitchFamily="2" charset="2"/>
              </a:rPr>
              <a:t>Managing dependencies</a:t>
            </a:r>
          </a:p>
          <a:p>
            <a:pPr lvl="1"/>
            <a:r>
              <a:rPr lang="en-US" dirty="0" smtClean="0">
                <a:sym typeface="Wingdings" panose="05000000000000000000" pitchFamily="2" charset="2"/>
              </a:rPr>
              <a:t>Often additional services must be started to accompany user’s service</a:t>
            </a:r>
          </a:p>
          <a:p>
            <a:pPr lvl="1"/>
            <a:r>
              <a:rPr lang="en-US" dirty="0" smtClean="0">
                <a:sym typeface="Wingdings" panose="05000000000000000000" pitchFamily="2" charset="2"/>
              </a:rPr>
              <a:t>Apps don’t expose dependency info Difficult to automate deployment</a:t>
            </a:r>
          </a:p>
          <a:p>
            <a:pPr lvl="1"/>
            <a:r>
              <a:rPr lang="en-US" dirty="0" smtClean="0">
                <a:sym typeface="Wingdings" panose="05000000000000000000" pitchFamily="2" charset="2"/>
              </a:rPr>
              <a:t>Manually-maintained dependency info can quickly become out-of</a:t>
            </a:r>
            <a:r>
              <a:rPr lang="en-US" dirty="0">
                <a:sym typeface="Wingdings" panose="05000000000000000000" pitchFamily="2" charset="2"/>
              </a:rPr>
              <a:t>-</a:t>
            </a:r>
            <a:r>
              <a:rPr lang="en-US" dirty="0" smtClean="0">
                <a:sym typeface="Wingdings" panose="05000000000000000000" pitchFamily="2" charset="2"/>
              </a:rPr>
              <a:t>date</a:t>
            </a:r>
            <a:endParaRPr lang="en-US" dirty="0" smtClean="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42</a:t>
            </a:fld>
            <a:endParaRPr lang="en-US"/>
          </a:p>
        </p:txBody>
      </p:sp>
    </p:spTree>
    <p:extLst>
      <p:ext uri="{BB962C8B-B14F-4D97-AF65-F5344CB8AC3E}">
        <p14:creationId xmlns:p14="http://schemas.microsoft.com/office/powerpoint/2010/main" val="1373719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smtClean="0"/>
              <a:t>Kubernetes is a cluster manager developed by Google</a:t>
            </a:r>
          </a:p>
          <a:p>
            <a:r>
              <a:rPr lang="en-US" dirty="0" smtClean="0"/>
              <a:t>Builds on the lessons learned from Borg and Omega</a:t>
            </a:r>
          </a:p>
          <a:p>
            <a:r>
              <a:rPr lang="en-US" dirty="0" smtClean="0"/>
              <a:t>Goal: ease job creation, deployment, and management</a:t>
            </a:r>
          </a:p>
          <a:p>
            <a:r>
              <a:rPr lang="en-US" dirty="0" smtClean="0"/>
              <a:t>Decentralized peer management processes</a:t>
            </a:r>
          </a:p>
          <a:p>
            <a:r>
              <a:rPr lang="en-US" dirty="0"/>
              <a:t>C</a:t>
            </a:r>
            <a:r>
              <a:rPr lang="en-US" dirty="0" smtClean="0"/>
              <a:t>entralized state store to enforce invariants and policies</a:t>
            </a:r>
          </a:p>
          <a:p>
            <a:r>
              <a:rPr lang="en-US" dirty="0"/>
              <a:t>Google still runs Borg on its clusters</a:t>
            </a:r>
          </a:p>
          <a:p>
            <a:pPr lvl="1"/>
            <a:r>
              <a:rPr lang="en-US" dirty="0"/>
              <a:t>Reliable, mature, familiar environment for users</a:t>
            </a:r>
          </a:p>
          <a:p>
            <a:r>
              <a:rPr lang="en-US" dirty="0" smtClean="0"/>
              <a:t>But Kubernetes </a:t>
            </a:r>
            <a:r>
              <a:rPr lang="en-US" dirty="0"/>
              <a:t>development is </a:t>
            </a:r>
            <a:r>
              <a:rPr lang="en-US" dirty="0" smtClean="0"/>
              <a:t>ongoing!</a:t>
            </a:r>
            <a:endParaRPr lang="en-US" dirty="0"/>
          </a:p>
          <a:p>
            <a:pPr lvl="1"/>
            <a:r>
              <a:rPr lang="en-US" dirty="0"/>
              <a:t>Open source</a:t>
            </a:r>
            <a:r>
              <a:rPr lang="en-US" dirty="0" smtClean="0"/>
              <a:t>!</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43</a:t>
            </a:fld>
            <a:endParaRPr lang="en-US"/>
          </a:p>
        </p:txBody>
      </p:sp>
    </p:spTree>
    <p:extLst>
      <p:ext uri="{BB962C8B-B14F-4D97-AF65-F5344CB8AC3E}">
        <p14:creationId xmlns:p14="http://schemas.microsoft.com/office/powerpoint/2010/main" val="2168358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t>A. </a:t>
            </a:r>
            <a:r>
              <a:rPr lang="en-US" dirty="0" err="1"/>
              <a:t>Verma</a:t>
            </a:r>
            <a:r>
              <a:rPr lang="en-US" dirty="0"/>
              <a:t> et al, “Large-scale cluster management at Google with </a:t>
            </a:r>
            <a:r>
              <a:rPr lang="en-US" dirty="0" smtClean="0"/>
              <a:t>Borg,” </a:t>
            </a:r>
            <a:r>
              <a:rPr lang="en-US" dirty="0"/>
              <a:t>2015</a:t>
            </a:r>
            <a:r>
              <a:rPr lang="en-US" dirty="0" smtClean="0"/>
              <a:t>.</a:t>
            </a:r>
          </a:p>
          <a:p>
            <a:r>
              <a:rPr lang="en-US" dirty="0" smtClean="0"/>
              <a:t>B. Burns et al, “Borg, Omega, and Kubernetes,” 2016.</a:t>
            </a:r>
          </a:p>
          <a:p>
            <a:r>
              <a:rPr lang="en-US" dirty="0" smtClean="0"/>
              <a:t>Original presentation of Borg at </a:t>
            </a:r>
            <a:r>
              <a:rPr lang="en-US" dirty="0" err="1" smtClean="0"/>
              <a:t>EuroSys</a:t>
            </a:r>
            <a:r>
              <a:rPr lang="en-US" dirty="0" smtClean="0"/>
              <a:t> 2015 (J. Wilkes)</a:t>
            </a:r>
          </a:p>
          <a:p>
            <a:r>
              <a:rPr lang="en-US" dirty="0" smtClean="0"/>
              <a:t>Presentation of Borg by A. </a:t>
            </a:r>
            <a:r>
              <a:rPr lang="en-US" dirty="0" err="1" smtClean="0"/>
              <a:t>Khurana</a:t>
            </a:r>
            <a:r>
              <a:rPr lang="en-US" dirty="0" smtClean="0"/>
              <a:t>, University of Michigan</a:t>
            </a:r>
          </a:p>
          <a:p>
            <a:r>
              <a:rPr lang="en-US" dirty="0" smtClean="0"/>
              <a:t>Presentation of Borg by X. Pei, University of </a:t>
            </a:r>
            <a:r>
              <a:rPr lang="en-US" dirty="0" smtClean="0"/>
              <a:t>Michigan</a:t>
            </a:r>
          </a:p>
          <a:p>
            <a:r>
              <a:rPr lang="en-US" dirty="0" smtClean="0"/>
              <a:t>Presentation of Borg by I. </a:t>
            </a:r>
            <a:r>
              <a:rPr lang="en-US" dirty="0" err="1" smtClean="0"/>
              <a:t>Stoica</a:t>
            </a:r>
            <a:r>
              <a:rPr lang="en-US" dirty="0" smtClean="0"/>
              <a:t>, </a:t>
            </a:r>
            <a:r>
              <a:rPr lang="en-US" smtClean="0"/>
              <a:t>UC Berkeley</a:t>
            </a:r>
            <a:endParaRPr lang="en-US" dirty="0" smtClean="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44</a:t>
            </a:fld>
            <a:endParaRPr lang="en-US"/>
          </a:p>
        </p:txBody>
      </p:sp>
    </p:spTree>
    <p:extLst>
      <p:ext uri="{BB962C8B-B14F-4D97-AF65-F5344CB8AC3E}">
        <p14:creationId xmlns:p14="http://schemas.microsoft.com/office/powerpoint/2010/main" val="290231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Cells and controllers and agents, oh my!</a:t>
            </a:r>
            <a:endParaRPr lang="en-US" dirty="0"/>
          </a:p>
        </p:txBody>
      </p:sp>
      <p:sp>
        <p:nvSpPr>
          <p:cNvPr id="3" name="Content Placeholder 2"/>
          <p:cNvSpPr>
            <a:spLocks noGrp="1"/>
          </p:cNvSpPr>
          <p:nvPr>
            <p:ph idx="1"/>
          </p:nvPr>
        </p:nvSpPr>
        <p:spPr/>
        <p:txBody>
          <a:bodyPr/>
          <a:lstStyle/>
          <a:p>
            <a:pPr fontAlgn="base"/>
            <a:r>
              <a:rPr lang="en-US" dirty="0" smtClean="0"/>
              <a:t>“Cell” </a:t>
            </a:r>
            <a:r>
              <a:rPr lang="en-US" dirty="0" smtClean="0">
                <a:sym typeface="Wingdings" panose="05000000000000000000" pitchFamily="2" charset="2"/>
              </a:rPr>
              <a:t> A</a:t>
            </a:r>
            <a:r>
              <a:rPr lang="en-US" dirty="0" smtClean="0"/>
              <a:t> Borg cluster</a:t>
            </a:r>
            <a:endParaRPr lang="en-US" dirty="0"/>
          </a:p>
          <a:p>
            <a:pPr fontAlgn="base"/>
            <a:r>
              <a:rPr lang="en-US" dirty="0" smtClean="0"/>
              <a:t>“</a:t>
            </a:r>
            <a:r>
              <a:rPr lang="en-US" dirty="0" err="1" smtClean="0"/>
              <a:t>Borgmaster</a:t>
            </a:r>
            <a:r>
              <a:rPr lang="en-US" dirty="0" smtClean="0"/>
              <a:t>” </a:t>
            </a:r>
            <a:r>
              <a:rPr lang="en-US" dirty="0" smtClean="0">
                <a:sym typeface="Wingdings" panose="05000000000000000000" pitchFamily="2" charset="2"/>
              </a:rPr>
              <a:t></a:t>
            </a:r>
            <a:r>
              <a:rPr lang="en-US" dirty="0" smtClean="0"/>
              <a:t> Cluster controller</a:t>
            </a:r>
            <a:endParaRPr lang="en-US" dirty="0"/>
          </a:p>
          <a:p>
            <a:pPr fontAlgn="base"/>
            <a:r>
              <a:rPr lang="en-US" dirty="0" smtClean="0"/>
              <a:t>“</a:t>
            </a:r>
            <a:r>
              <a:rPr lang="en-US" dirty="0" err="1" smtClean="0"/>
              <a:t>Borglets</a:t>
            </a:r>
            <a:r>
              <a:rPr lang="en-US" dirty="0" smtClean="0"/>
              <a:t>” </a:t>
            </a:r>
            <a:r>
              <a:rPr lang="en-US" dirty="0" smtClean="0">
                <a:sym typeface="Wingdings" panose="05000000000000000000" pitchFamily="2" charset="2"/>
              </a:rPr>
              <a:t> </a:t>
            </a:r>
            <a:r>
              <a:rPr lang="en-US" dirty="0" smtClean="0"/>
              <a:t>Compute nodes</a:t>
            </a:r>
            <a:endParaRPr lang="en-US" dirty="0"/>
          </a:p>
          <a:p>
            <a:pPr fontAlgn="base"/>
            <a:r>
              <a:rPr lang="en-US" dirty="0" smtClean="0"/>
              <a:t>“Jobs” submitted by users</a:t>
            </a:r>
          </a:p>
          <a:p>
            <a:pPr lvl="1" fontAlgn="base"/>
            <a:r>
              <a:rPr lang="en-US" dirty="0" smtClean="0"/>
              <a:t>Split into </a:t>
            </a:r>
            <a:r>
              <a:rPr lang="en-US" dirty="0"/>
              <a:t>separately-scheduled “tasks</a:t>
            </a:r>
            <a:r>
              <a:rPr lang="en-US" dirty="0" smtClean="0"/>
              <a:t>”</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dirty="0" smtClean="0"/>
              <a:t>EECS 598 – W19</a:t>
            </a:r>
            <a:endParaRPr lang="en-US" dirty="0"/>
          </a:p>
        </p:txBody>
      </p:sp>
      <p:sp>
        <p:nvSpPr>
          <p:cNvPr id="6" name="Slide Number Placeholder 5"/>
          <p:cNvSpPr>
            <a:spLocks noGrp="1"/>
          </p:cNvSpPr>
          <p:nvPr>
            <p:ph type="sldNum" sz="quarter" idx="12"/>
          </p:nvPr>
        </p:nvSpPr>
        <p:spPr/>
        <p:txBody>
          <a:bodyPr/>
          <a:lstStyle/>
          <a:p>
            <a:fld id="{4EEF9975-6C58-5C4C-8961-54FFA2646BAA}" type="slidenum">
              <a:rPr lang="en-US" smtClean="0"/>
              <a:t>5</a:t>
            </a:fld>
            <a:endParaRPr lang="en-US"/>
          </a:p>
        </p:txBody>
      </p:sp>
      <p:pic>
        <p:nvPicPr>
          <p:cNvPr id="7" name="Picture 2" descr="https://lh5.googleusercontent.com/2Rlu99DyZ09TRnMa-3A3TwyEXqpuAg4DFqBjDGoCi4qXAbN6PyBC4CuH998JyzoLKnqDgBtqL5IsOjyD2EcpPZmvAIq0Rq6K3E-TVzOX6mqk7s3Cq9xlxQD-mjGb9KirRjWv1EydCZ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9208" y="1361733"/>
            <a:ext cx="5140183" cy="48152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444587" y="6110129"/>
            <a:ext cx="4190571" cy="246221"/>
          </a:xfrm>
          <a:prstGeom prst="rect">
            <a:avLst/>
          </a:prstGeom>
          <a:noFill/>
        </p:spPr>
        <p:txBody>
          <a:bodyPr wrap="none" rtlCol="0">
            <a:spAutoFit/>
          </a:bodyPr>
          <a:lstStyle/>
          <a:p>
            <a:r>
              <a:rPr lang="en-US" sz="1000" dirty="0"/>
              <a:t>A. </a:t>
            </a:r>
            <a:r>
              <a:rPr lang="en-US" sz="1000" dirty="0" err="1"/>
              <a:t>Verma</a:t>
            </a:r>
            <a:r>
              <a:rPr lang="en-US" sz="1000" dirty="0"/>
              <a:t> et al, “Large-scale cluster management at Google with Borg”, </a:t>
            </a:r>
            <a:r>
              <a:rPr lang="en-US" sz="1000" dirty="0" smtClean="0"/>
              <a:t>2015.</a:t>
            </a:r>
            <a:endParaRPr lang="en-US" sz="1000" dirty="0"/>
          </a:p>
        </p:txBody>
      </p:sp>
    </p:spTree>
    <p:extLst>
      <p:ext uri="{BB962C8B-B14F-4D97-AF65-F5344CB8AC3E}">
        <p14:creationId xmlns:p14="http://schemas.microsoft.com/office/powerpoint/2010/main" val="94626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Borgmaster</a:t>
            </a:r>
            <a:endParaRPr lang="en-US" dirty="0"/>
          </a:p>
        </p:txBody>
      </p:sp>
      <p:sp>
        <p:nvSpPr>
          <p:cNvPr id="3" name="Content Placeholder 2"/>
          <p:cNvSpPr>
            <a:spLocks noGrp="1"/>
          </p:cNvSpPr>
          <p:nvPr>
            <p:ph idx="1"/>
          </p:nvPr>
        </p:nvSpPr>
        <p:spPr/>
        <p:txBody>
          <a:bodyPr/>
          <a:lstStyle/>
          <a:p>
            <a:pPr fontAlgn="base"/>
            <a:r>
              <a:rPr lang="en-US" dirty="0"/>
              <a:t>Centralized </a:t>
            </a:r>
            <a:r>
              <a:rPr lang="en-US" dirty="0" smtClean="0"/>
              <a:t>manager</a:t>
            </a:r>
            <a:endParaRPr lang="en-US" dirty="0"/>
          </a:p>
          <a:p>
            <a:pPr fontAlgn="base"/>
            <a:r>
              <a:rPr lang="en-US" dirty="0" smtClean="0"/>
              <a:t>Five </a:t>
            </a:r>
            <a:r>
              <a:rPr lang="en-US" dirty="0"/>
              <a:t>replicas </a:t>
            </a:r>
            <a:r>
              <a:rPr lang="en-US" dirty="0" smtClean="0"/>
              <a:t>run </a:t>
            </a:r>
            <a:r>
              <a:rPr lang="en-US" dirty="0"/>
              <a:t>simultaneously</a:t>
            </a:r>
          </a:p>
          <a:p>
            <a:pPr fontAlgn="base"/>
            <a:r>
              <a:rPr lang="en-US" dirty="0" err="1"/>
              <a:t>Paxos</a:t>
            </a:r>
            <a:r>
              <a:rPr lang="en-US" dirty="0"/>
              <a:t> </a:t>
            </a:r>
            <a:r>
              <a:rPr lang="en-US" dirty="0" smtClean="0"/>
              <a:t>for state failure </a:t>
            </a:r>
            <a:r>
              <a:rPr lang="en-US" dirty="0"/>
              <a:t>tolerance </a:t>
            </a:r>
            <a:r>
              <a:rPr lang="en-US" dirty="0" smtClean="0"/>
              <a:t>(</a:t>
            </a:r>
            <a:r>
              <a:rPr lang="en-US" dirty="0"/>
              <a:t>f=2)</a:t>
            </a:r>
          </a:p>
          <a:p>
            <a:pPr fontAlgn="base"/>
            <a:r>
              <a:rPr lang="en-US" dirty="0" smtClean="0"/>
              <a:t>Current </a:t>
            </a:r>
            <a:r>
              <a:rPr lang="en-US" dirty="0"/>
              <a:t>leader can mutate state</a:t>
            </a:r>
          </a:p>
          <a:p>
            <a:pPr fontAlgn="base"/>
            <a:r>
              <a:rPr lang="en-US" dirty="0"/>
              <a:t>State </a:t>
            </a:r>
            <a:r>
              <a:rPr lang="en-US" dirty="0" smtClean="0"/>
              <a:t>periodically </a:t>
            </a:r>
            <a:r>
              <a:rPr lang="en-US" dirty="0" err="1" smtClean="0"/>
              <a:t>checkpointed</a:t>
            </a:r>
            <a:endParaRPr lang="en-US" dirty="0"/>
          </a:p>
          <a:p>
            <a:pPr fontAlgn="base"/>
            <a:r>
              <a:rPr lang="en-US" dirty="0"/>
              <a:t>Scheduler </a:t>
            </a:r>
            <a:r>
              <a:rPr lang="en-US" dirty="0" smtClean="0"/>
              <a:t>runs in separate process </a:t>
            </a:r>
            <a:r>
              <a:rPr lang="en-US" dirty="0" smtClean="0">
                <a:sym typeface="Wingdings" panose="05000000000000000000" pitchFamily="2" charset="2"/>
              </a:rPr>
              <a:t></a:t>
            </a:r>
            <a:r>
              <a:rPr lang="en-US" dirty="0" smtClean="0"/>
              <a:t> performance</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6</a:t>
            </a:fld>
            <a:endParaRPr lang="en-US"/>
          </a:p>
        </p:txBody>
      </p:sp>
      <p:pic>
        <p:nvPicPr>
          <p:cNvPr id="7" name="Picture 6"/>
          <p:cNvPicPr>
            <a:picLocks noChangeAspect="1"/>
          </p:cNvPicPr>
          <p:nvPr/>
        </p:nvPicPr>
        <p:blipFill>
          <a:blip r:embed="rId3"/>
          <a:stretch>
            <a:fillRect/>
          </a:stretch>
        </p:blipFill>
        <p:spPr>
          <a:xfrm>
            <a:off x="6375522" y="436746"/>
            <a:ext cx="5677709" cy="2642821"/>
          </a:xfrm>
          <a:prstGeom prst="rect">
            <a:avLst/>
          </a:prstGeom>
        </p:spPr>
      </p:pic>
      <p:sp>
        <p:nvSpPr>
          <p:cNvPr id="8" name="TextBox 7"/>
          <p:cNvSpPr txBox="1"/>
          <p:nvPr/>
        </p:nvSpPr>
        <p:spPr>
          <a:xfrm>
            <a:off x="7251156" y="3114211"/>
            <a:ext cx="4190571" cy="246221"/>
          </a:xfrm>
          <a:prstGeom prst="rect">
            <a:avLst/>
          </a:prstGeom>
          <a:noFill/>
        </p:spPr>
        <p:txBody>
          <a:bodyPr wrap="none" rtlCol="0">
            <a:spAutoFit/>
          </a:bodyPr>
          <a:lstStyle/>
          <a:p>
            <a:r>
              <a:rPr lang="en-US" sz="1000" dirty="0"/>
              <a:t>A. </a:t>
            </a:r>
            <a:r>
              <a:rPr lang="en-US" sz="1000" dirty="0" err="1"/>
              <a:t>Verma</a:t>
            </a:r>
            <a:r>
              <a:rPr lang="en-US" sz="1000" dirty="0"/>
              <a:t> et al, “Large-scale cluster management at Google with Borg”, </a:t>
            </a:r>
            <a:r>
              <a:rPr lang="en-US" sz="1000" dirty="0" smtClean="0"/>
              <a:t>2015.</a:t>
            </a:r>
            <a:endParaRPr lang="en-US" sz="1000" dirty="0"/>
          </a:p>
        </p:txBody>
      </p:sp>
    </p:spTree>
    <p:extLst>
      <p:ext uri="{BB962C8B-B14F-4D97-AF65-F5344CB8AC3E}">
        <p14:creationId xmlns:p14="http://schemas.microsoft.com/office/powerpoint/2010/main" val="3321517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Borglets</a:t>
            </a:r>
            <a:endParaRPr lang="en-US" dirty="0"/>
          </a:p>
        </p:txBody>
      </p:sp>
      <p:sp>
        <p:nvSpPr>
          <p:cNvPr id="3" name="Content Placeholder 2"/>
          <p:cNvSpPr>
            <a:spLocks noGrp="1"/>
          </p:cNvSpPr>
          <p:nvPr>
            <p:ph idx="1"/>
          </p:nvPr>
        </p:nvSpPr>
        <p:spPr/>
        <p:txBody>
          <a:bodyPr/>
          <a:lstStyle/>
          <a:p>
            <a:pPr fontAlgn="base"/>
            <a:r>
              <a:rPr lang="en-US" dirty="0"/>
              <a:t>Manages tasks running on local system</a:t>
            </a:r>
          </a:p>
          <a:p>
            <a:pPr lvl="1" fontAlgn="base"/>
            <a:r>
              <a:rPr lang="en-US" dirty="0"/>
              <a:t>Includes restarting failed tasks</a:t>
            </a:r>
          </a:p>
          <a:p>
            <a:pPr fontAlgn="base"/>
            <a:r>
              <a:rPr lang="en-US" dirty="0"/>
              <a:t>Manages local </a:t>
            </a:r>
            <a:r>
              <a:rPr lang="en-US" dirty="0" smtClean="0"/>
              <a:t>resources</a:t>
            </a:r>
          </a:p>
          <a:p>
            <a:pPr fontAlgn="base"/>
            <a:r>
              <a:rPr lang="en-US" dirty="0" smtClean="0"/>
              <a:t>Reports </a:t>
            </a:r>
            <a:r>
              <a:rPr lang="en-US" dirty="0"/>
              <a:t>status to </a:t>
            </a:r>
            <a:r>
              <a:rPr lang="en-US" dirty="0" err="1"/>
              <a:t>Borgmaster</a:t>
            </a:r>
            <a:endParaRPr lang="en-US" dirty="0"/>
          </a:p>
          <a:p>
            <a:pPr lvl="1" fontAlgn="base"/>
            <a:r>
              <a:rPr lang="en-US" dirty="0"/>
              <a:t>Pull-based </a:t>
            </a:r>
            <a:r>
              <a:rPr lang="en-US" dirty="0" smtClean="0"/>
              <a:t>mechanism (from </a:t>
            </a:r>
            <a:r>
              <a:rPr lang="en-US" dirty="0" err="1" smtClean="0"/>
              <a:t>Borgmaster</a:t>
            </a:r>
            <a:r>
              <a:rPr lang="en-US" dirty="0" smtClean="0"/>
              <a:t>)</a:t>
            </a:r>
            <a:endParaRPr lang="en-US" dirty="0"/>
          </a:p>
          <a:p>
            <a:pPr fontAlgn="base"/>
            <a:r>
              <a:rPr lang="en-US" dirty="0" smtClean="0"/>
              <a:t>Several status </a:t>
            </a:r>
            <a:r>
              <a:rPr lang="en-US" dirty="0"/>
              <a:t>polls </a:t>
            </a:r>
            <a:r>
              <a:rPr lang="en-US" dirty="0" smtClean="0"/>
              <a:t>missed </a:t>
            </a:r>
            <a:r>
              <a:rPr lang="en-US" dirty="0" smtClean="0">
                <a:sym typeface="Wingdings" panose="05000000000000000000" pitchFamily="2" charset="2"/>
              </a:rPr>
              <a:t></a:t>
            </a:r>
            <a:r>
              <a:rPr lang="en-US" dirty="0" smtClean="0"/>
              <a:t> </a:t>
            </a:r>
            <a:r>
              <a:rPr lang="en-US" dirty="0"/>
              <a:t>machine </a:t>
            </a:r>
            <a:r>
              <a:rPr lang="en-US" dirty="0" smtClean="0"/>
              <a:t>down</a:t>
            </a:r>
            <a:endParaRPr lang="en-US" dirty="0"/>
          </a:p>
          <a:p>
            <a:pPr lvl="1" fontAlgn="base"/>
            <a:r>
              <a:rPr lang="en-US" dirty="0" smtClean="0"/>
              <a:t>Master reschedules tasks </a:t>
            </a:r>
            <a:r>
              <a:rPr lang="en-US" dirty="0"/>
              <a:t>to other </a:t>
            </a:r>
            <a:r>
              <a:rPr lang="en-US" dirty="0" err="1" smtClean="0"/>
              <a:t>borglets</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7</a:t>
            </a:fld>
            <a:endParaRPr lang="en-US"/>
          </a:p>
        </p:txBody>
      </p:sp>
      <p:sp>
        <p:nvSpPr>
          <p:cNvPr id="7" name="Rectangle 6"/>
          <p:cNvSpPr/>
          <p:nvPr/>
        </p:nvSpPr>
        <p:spPr>
          <a:xfrm>
            <a:off x="8476516" y="973016"/>
            <a:ext cx="3346939" cy="50995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804763" y="3781180"/>
            <a:ext cx="1178169"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CPU(s)</a:t>
            </a:r>
            <a:endParaRPr lang="en-US" sz="2400" dirty="0"/>
          </a:p>
        </p:txBody>
      </p:sp>
      <p:sp>
        <p:nvSpPr>
          <p:cNvPr id="9" name="Rectangle 8"/>
          <p:cNvSpPr/>
          <p:nvPr/>
        </p:nvSpPr>
        <p:spPr>
          <a:xfrm>
            <a:off x="10353674" y="3792903"/>
            <a:ext cx="1178169"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RAM</a:t>
            </a:r>
            <a:endParaRPr lang="en-US" sz="2400" dirty="0"/>
          </a:p>
        </p:txBody>
      </p:sp>
      <p:sp>
        <p:nvSpPr>
          <p:cNvPr id="10" name="Rectangle 9"/>
          <p:cNvSpPr/>
          <p:nvPr/>
        </p:nvSpPr>
        <p:spPr>
          <a:xfrm>
            <a:off x="8805494" y="4509475"/>
            <a:ext cx="1178169"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Storage</a:t>
            </a:r>
            <a:endParaRPr lang="en-US" sz="2400" dirty="0"/>
          </a:p>
        </p:txBody>
      </p:sp>
      <p:sp>
        <p:nvSpPr>
          <p:cNvPr id="11" name="Rectangle 10"/>
          <p:cNvSpPr/>
          <p:nvPr/>
        </p:nvSpPr>
        <p:spPr>
          <a:xfrm>
            <a:off x="10354405" y="4509475"/>
            <a:ext cx="1178169"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t>Network</a:t>
            </a:r>
            <a:endParaRPr lang="en-US" sz="2200" dirty="0"/>
          </a:p>
        </p:txBody>
      </p:sp>
      <p:sp>
        <p:nvSpPr>
          <p:cNvPr id="12" name="Rectangle 11"/>
          <p:cNvSpPr/>
          <p:nvPr/>
        </p:nvSpPr>
        <p:spPr>
          <a:xfrm>
            <a:off x="8804763" y="5231663"/>
            <a:ext cx="1178169"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endParaRPr lang="en-US" sz="2400" dirty="0"/>
          </a:p>
        </p:txBody>
      </p:sp>
      <p:sp>
        <p:nvSpPr>
          <p:cNvPr id="13" name="TextBox 12"/>
          <p:cNvSpPr txBox="1"/>
          <p:nvPr/>
        </p:nvSpPr>
        <p:spPr>
          <a:xfrm>
            <a:off x="9476641" y="1308145"/>
            <a:ext cx="1346687" cy="523220"/>
          </a:xfrm>
          <a:prstGeom prst="rect">
            <a:avLst/>
          </a:prstGeom>
          <a:noFill/>
        </p:spPr>
        <p:txBody>
          <a:bodyPr wrap="square" rtlCol="0">
            <a:spAutoFit/>
          </a:bodyPr>
          <a:lstStyle/>
          <a:p>
            <a:r>
              <a:rPr lang="en-US" sz="2800" dirty="0" err="1" smtClean="0"/>
              <a:t>Borglet</a:t>
            </a:r>
            <a:endParaRPr lang="en-US" sz="2800" dirty="0"/>
          </a:p>
        </p:txBody>
      </p:sp>
      <p:sp>
        <p:nvSpPr>
          <p:cNvPr id="14" name="Rectangle 13"/>
          <p:cNvSpPr/>
          <p:nvPr/>
        </p:nvSpPr>
        <p:spPr>
          <a:xfrm>
            <a:off x="8804763" y="1962028"/>
            <a:ext cx="2727079" cy="53633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Local task queue</a:t>
            </a:r>
            <a:endParaRPr lang="en-US" sz="2400" dirty="0"/>
          </a:p>
        </p:txBody>
      </p:sp>
      <p:sp>
        <p:nvSpPr>
          <p:cNvPr id="15" name="Rectangle 14"/>
          <p:cNvSpPr/>
          <p:nvPr/>
        </p:nvSpPr>
        <p:spPr>
          <a:xfrm>
            <a:off x="8805494" y="2900180"/>
            <a:ext cx="1178169" cy="5275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Task 1</a:t>
            </a:r>
            <a:endParaRPr lang="en-US" sz="2400" dirty="0"/>
          </a:p>
        </p:txBody>
      </p:sp>
      <p:sp>
        <p:nvSpPr>
          <p:cNvPr id="16" name="Rectangle 15"/>
          <p:cNvSpPr/>
          <p:nvPr/>
        </p:nvSpPr>
        <p:spPr>
          <a:xfrm>
            <a:off x="10354405" y="2900180"/>
            <a:ext cx="1178169" cy="5275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Task …</a:t>
            </a:r>
            <a:endParaRPr lang="en-US" sz="2400" dirty="0"/>
          </a:p>
        </p:txBody>
      </p:sp>
    </p:spTree>
    <p:extLst>
      <p:ext uri="{BB962C8B-B14F-4D97-AF65-F5344CB8AC3E}">
        <p14:creationId xmlns:p14="http://schemas.microsoft.com/office/powerpoint/2010/main" val="1428939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Preemption, and Quota</a:t>
            </a:r>
            <a:endParaRPr lang="en-US" dirty="0"/>
          </a:p>
        </p:txBody>
      </p:sp>
      <p:sp>
        <p:nvSpPr>
          <p:cNvPr id="3" name="Content Placeholder 2"/>
          <p:cNvSpPr>
            <a:spLocks noGrp="1"/>
          </p:cNvSpPr>
          <p:nvPr>
            <p:ph idx="1"/>
          </p:nvPr>
        </p:nvSpPr>
        <p:spPr>
          <a:xfrm>
            <a:off x="838200" y="1825625"/>
            <a:ext cx="6978162" cy="4351338"/>
          </a:xfrm>
        </p:spPr>
        <p:txBody>
          <a:bodyPr>
            <a:normAutofit fontScale="92500" lnSpcReduction="10000"/>
          </a:bodyPr>
          <a:lstStyle/>
          <a:p>
            <a:r>
              <a:rPr lang="en-US" dirty="0" smtClean="0"/>
              <a:t>Band-based priority</a:t>
            </a:r>
          </a:p>
          <a:p>
            <a:pPr lvl="1"/>
            <a:r>
              <a:rPr lang="en-US" dirty="0" smtClean="0"/>
              <a:t>E.g., production = [20, 40)</a:t>
            </a:r>
          </a:p>
          <a:p>
            <a:r>
              <a:rPr lang="en-US" dirty="0" smtClean="0"/>
              <a:t>Higher priority can preempt lower priority</a:t>
            </a:r>
          </a:p>
          <a:p>
            <a:pPr lvl="1"/>
            <a:r>
              <a:rPr lang="en-US" dirty="0" smtClean="0"/>
              <a:t>Except production preempting production</a:t>
            </a:r>
          </a:p>
          <a:p>
            <a:r>
              <a:rPr lang="en-US" dirty="0" smtClean="0"/>
              <a:t>Exceed memory allocation </a:t>
            </a:r>
            <a:r>
              <a:rPr lang="en-US" dirty="0" smtClean="0">
                <a:sym typeface="Wingdings" panose="05000000000000000000" pitchFamily="2" charset="2"/>
              </a:rPr>
              <a:t> </a:t>
            </a:r>
            <a:r>
              <a:rPr lang="en-US" dirty="0" smtClean="0"/>
              <a:t>highest </a:t>
            </a:r>
            <a:r>
              <a:rPr lang="en-US" dirty="0"/>
              <a:t>priority for </a:t>
            </a:r>
            <a:r>
              <a:rPr lang="en-US" dirty="0" smtClean="0"/>
              <a:t>preemption</a:t>
            </a:r>
          </a:p>
          <a:p>
            <a:pPr lvl="1"/>
            <a:r>
              <a:rPr lang="en-US" dirty="0"/>
              <a:t>R</a:t>
            </a:r>
            <a:r>
              <a:rPr lang="en-US" dirty="0" smtClean="0"/>
              <a:t>egardless </a:t>
            </a:r>
            <a:r>
              <a:rPr lang="en-US" dirty="0"/>
              <a:t>of priority</a:t>
            </a:r>
          </a:p>
          <a:p>
            <a:pPr lvl="2"/>
            <a:r>
              <a:rPr lang="en-US" dirty="0"/>
              <a:t>Is this a good idea? (Discussion time</a:t>
            </a:r>
            <a:r>
              <a:rPr lang="en-US" dirty="0" smtClean="0"/>
              <a:t>!)</a:t>
            </a:r>
          </a:p>
          <a:p>
            <a:r>
              <a:rPr lang="en-US" dirty="0" smtClean="0"/>
              <a:t>Quota</a:t>
            </a:r>
          </a:p>
          <a:p>
            <a:pPr lvl="1"/>
            <a:r>
              <a:rPr lang="en-US" dirty="0"/>
              <a:t>E.g., 20 TB of RAM at production priority in cell </a:t>
            </a:r>
            <a:r>
              <a:rPr lang="en-US" dirty="0" smtClean="0"/>
              <a:t>42 </a:t>
            </a:r>
            <a:r>
              <a:rPr lang="en-US" dirty="0"/>
              <a:t>during </a:t>
            </a:r>
            <a:r>
              <a:rPr lang="en-US" dirty="0" smtClean="0"/>
              <a:t>January</a:t>
            </a:r>
          </a:p>
          <a:p>
            <a:pPr lvl="1"/>
            <a:r>
              <a:rPr lang="en-US" dirty="0" smtClean="0"/>
              <a:t>Job rejected in not enough quota for user</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8</a:t>
            </a:fld>
            <a:endParaRPr lang="en-US"/>
          </a:p>
        </p:txBody>
      </p:sp>
      <p:sp>
        <p:nvSpPr>
          <p:cNvPr id="7" name="Rectangle 6"/>
          <p:cNvSpPr/>
          <p:nvPr/>
        </p:nvSpPr>
        <p:spPr>
          <a:xfrm>
            <a:off x="8801099" y="2558562"/>
            <a:ext cx="2747901" cy="64525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monitoring</a:t>
            </a:r>
            <a:endParaRPr lang="en-US" sz="2400" dirty="0"/>
          </a:p>
        </p:txBody>
      </p:sp>
      <p:sp>
        <p:nvSpPr>
          <p:cNvPr id="8" name="Rectangle 7"/>
          <p:cNvSpPr/>
          <p:nvPr/>
        </p:nvSpPr>
        <p:spPr>
          <a:xfrm>
            <a:off x="8801099" y="3238499"/>
            <a:ext cx="2747901" cy="64525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production</a:t>
            </a:r>
            <a:endParaRPr lang="en-US" sz="2400" dirty="0"/>
          </a:p>
        </p:txBody>
      </p:sp>
      <p:sp>
        <p:nvSpPr>
          <p:cNvPr id="9" name="Rectangle 8"/>
          <p:cNvSpPr/>
          <p:nvPr/>
        </p:nvSpPr>
        <p:spPr>
          <a:xfrm>
            <a:off x="8801099" y="3921126"/>
            <a:ext cx="2747901" cy="64525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batch</a:t>
            </a:r>
            <a:endParaRPr lang="en-US" sz="2400" dirty="0"/>
          </a:p>
        </p:txBody>
      </p:sp>
      <p:sp>
        <p:nvSpPr>
          <p:cNvPr id="10" name="Rectangle 9"/>
          <p:cNvSpPr/>
          <p:nvPr/>
        </p:nvSpPr>
        <p:spPr>
          <a:xfrm>
            <a:off x="8801099" y="4603753"/>
            <a:ext cx="2747901" cy="64525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testing (free)</a:t>
            </a:r>
            <a:endParaRPr lang="en-US" sz="2400" dirty="0"/>
          </a:p>
        </p:txBody>
      </p:sp>
      <p:sp>
        <p:nvSpPr>
          <p:cNvPr id="15" name="Down Arrow 14"/>
          <p:cNvSpPr/>
          <p:nvPr/>
        </p:nvSpPr>
        <p:spPr>
          <a:xfrm rot="10800000">
            <a:off x="8153398" y="2558560"/>
            <a:ext cx="578505" cy="2690447"/>
          </a:xfrm>
          <a:prstGeom prst="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046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a:t>
            </a:r>
            <a:endParaRPr lang="en-US" dirty="0"/>
          </a:p>
        </p:txBody>
      </p:sp>
      <p:sp>
        <p:nvSpPr>
          <p:cNvPr id="4" name="Date Placeholder 3"/>
          <p:cNvSpPr>
            <a:spLocks noGrp="1"/>
          </p:cNvSpPr>
          <p:nvPr>
            <p:ph type="dt" sz="half" idx="10"/>
          </p:nvPr>
        </p:nvSpPr>
        <p:spPr/>
        <p:txBody>
          <a:bodyPr/>
          <a:lstStyle/>
          <a:p>
            <a:fld id="{2076D3A3-091C-5A44-967E-898C9AADDEA5}" type="datetime1">
              <a:rPr lang="en-US" smtClean="0"/>
              <a:t>1/31/2019</a:t>
            </a:fld>
            <a:endParaRPr lang="en-US"/>
          </a:p>
        </p:txBody>
      </p:sp>
      <p:sp>
        <p:nvSpPr>
          <p:cNvPr id="5" name="Footer Placeholder 4"/>
          <p:cNvSpPr>
            <a:spLocks noGrp="1"/>
          </p:cNvSpPr>
          <p:nvPr>
            <p:ph type="ftr" sz="quarter" idx="11"/>
          </p:nvPr>
        </p:nvSpPr>
        <p:spPr/>
        <p:txBody>
          <a:bodyPr/>
          <a:lstStyle/>
          <a:p>
            <a:r>
              <a:rPr lang="en-US" smtClean="0"/>
              <a:t>EECS 598 – W19</a:t>
            </a:r>
            <a:endParaRPr lang="en-US"/>
          </a:p>
        </p:txBody>
      </p:sp>
      <p:sp>
        <p:nvSpPr>
          <p:cNvPr id="6" name="Slide Number Placeholder 5"/>
          <p:cNvSpPr>
            <a:spLocks noGrp="1"/>
          </p:cNvSpPr>
          <p:nvPr>
            <p:ph type="sldNum" sz="quarter" idx="12"/>
          </p:nvPr>
        </p:nvSpPr>
        <p:spPr/>
        <p:txBody>
          <a:bodyPr/>
          <a:lstStyle/>
          <a:p>
            <a:fld id="{4EEF9975-6C58-5C4C-8961-54FFA2646BAA}" type="slidenum">
              <a:rPr lang="en-US" smtClean="0"/>
              <a:t>9</a:t>
            </a:fld>
            <a:endParaRPr lang="en-US"/>
          </a:p>
        </p:txBody>
      </p:sp>
      <p:sp>
        <p:nvSpPr>
          <p:cNvPr id="7" name="Rectangle 6"/>
          <p:cNvSpPr/>
          <p:nvPr/>
        </p:nvSpPr>
        <p:spPr>
          <a:xfrm>
            <a:off x="1301261" y="1916723"/>
            <a:ext cx="2831123" cy="87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Feasibility checks (per machine)</a:t>
            </a:r>
            <a:endParaRPr lang="en-US" sz="2400" dirty="0"/>
          </a:p>
        </p:txBody>
      </p:sp>
      <p:sp>
        <p:nvSpPr>
          <p:cNvPr id="8" name="Rectangle 7"/>
          <p:cNvSpPr/>
          <p:nvPr/>
        </p:nvSpPr>
        <p:spPr>
          <a:xfrm>
            <a:off x="4741985" y="1916723"/>
            <a:ext cx="2831123" cy="87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“Goodness” scoring</a:t>
            </a:r>
            <a:br>
              <a:rPr lang="en-US" sz="2400" dirty="0" smtClean="0"/>
            </a:br>
            <a:r>
              <a:rPr lang="en-US" sz="2400" dirty="0" smtClean="0"/>
              <a:t>(per machine)</a:t>
            </a:r>
            <a:endParaRPr lang="en-US" sz="2400" dirty="0"/>
          </a:p>
        </p:txBody>
      </p:sp>
      <p:sp>
        <p:nvSpPr>
          <p:cNvPr id="9" name="Right Arrow 8"/>
          <p:cNvSpPr/>
          <p:nvPr/>
        </p:nvSpPr>
        <p:spPr>
          <a:xfrm>
            <a:off x="4248150" y="2158511"/>
            <a:ext cx="378069" cy="386862"/>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182709" y="1916723"/>
            <a:ext cx="2831123" cy="870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Scheduling</a:t>
            </a:r>
            <a:endParaRPr lang="en-US" sz="2400" dirty="0"/>
          </a:p>
        </p:txBody>
      </p:sp>
      <p:sp>
        <p:nvSpPr>
          <p:cNvPr id="11" name="Right Arrow 10"/>
          <p:cNvSpPr/>
          <p:nvPr/>
        </p:nvSpPr>
        <p:spPr>
          <a:xfrm>
            <a:off x="7688874" y="2158511"/>
            <a:ext cx="378069" cy="386862"/>
          </a:xfrm>
          <a:prstGeom prst="rightArrow">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41985" y="3202720"/>
            <a:ext cx="2831123" cy="2725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700" dirty="0" smtClean="0"/>
              <a:t>Presence of task packages</a:t>
            </a:r>
            <a:endParaRPr lang="en-US" sz="1700" dirty="0"/>
          </a:p>
        </p:txBody>
      </p:sp>
      <p:sp>
        <p:nvSpPr>
          <p:cNvPr id="14" name="Rectangle 13"/>
          <p:cNvSpPr/>
          <p:nvPr/>
        </p:nvSpPr>
        <p:spPr>
          <a:xfrm>
            <a:off x="4741984" y="3611135"/>
            <a:ext cx="2831123" cy="2725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600" dirty="0" smtClean="0"/>
              <a:t># of failure/power domains</a:t>
            </a:r>
            <a:endParaRPr lang="en-US" sz="1600" dirty="0"/>
          </a:p>
        </p:txBody>
      </p:sp>
      <p:sp>
        <p:nvSpPr>
          <p:cNvPr id="15" name="Rectangle 14"/>
          <p:cNvSpPr/>
          <p:nvPr/>
        </p:nvSpPr>
        <p:spPr>
          <a:xfrm>
            <a:off x="4741985" y="4014359"/>
            <a:ext cx="2831123" cy="2725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smtClean="0"/>
              <a:t>Mixing task priorities</a:t>
            </a:r>
            <a:endParaRPr lang="en-US" dirty="0"/>
          </a:p>
        </p:txBody>
      </p:sp>
      <p:sp>
        <p:nvSpPr>
          <p:cNvPr id="16" name="Rectangle 15"/>
          <p:cNvSpPr/>
          <p:nvPr/>
        </p:nvSpPr>
        <p:spPr>
          <a:xfrm>
            <a:off x="4741983" y="4417583"/>
            <a:ext cx="2831123" cy="2725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smtClean="0"/>
              <a:t># of preemptions</a:t>
            </a:r>
            <a:endParaRPr lang="en-US" dirty="0"/>
          </a:p>
        </p:txBody>
      </p:sp>
      <p:sp>
        <p:nvSpPr>
          <p:cNvPr id="17" name="Rectangle 16"/>
          <p:cNvSpPr/>
          <p:nvPr/>
        </p:nvSpPr>
        <p:spPr>
          <a:xfrm>
            <a:off x="4741985" y="4822942"/>
            <a:ext cx="2831123" cy="2725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700" dirty="0" smtClean="0"/>
              <a:t>User-def. metrics (optional)</a:t>
            </a:r>
            <a:endParaRPr lang="en-US" sz="1700" dirty="0"/>
          </a:p>
        </p:txBody>
      </p:sp>
      <p:sp>
        <p:nvSpPr>
          <p:cNvPr id="18" name="Isosceles Triangle 17"/>
          <p:cNvSpPr/>
          <p:nvPr/>
        </p:nvSpPr>
        <p:spPr>
          <a:xfrm>
            <a:off x="4741983" y="2858353"/>
            <a:ext cx="2831125" cy="237392"/>
          </a:xfrm>
          <a:prstGeom prst="triangl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301263" y="3202720"/>
            <a:ext cx="2831123" cy="2725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700" dirty="0" smtClean="0"/>
              <a:t>Meets task constraints</a:t>
            </a:r>
            <a:endParaRPr lang="en-US" sz="1700" dirty="0"/>
          </a:p>
        </p:txBody>
      </p:sp>
      <p:sp>
        <p:nvSpPr>
          <p:cNvPr id="20" name="Rectangle 19"/>
          <p:cNvSpPr/>
          <p:nvPr/>
        </p:nvSpPr>
        <p:spPr>
          <a:xfrm>
            <a:off x="1301262" y="3611135"/>
            <a:ext cx="2831123" cy="2725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smtClean="0"/>
              <a:t>Has available resources*</a:t>
            </a:r>
            <a:endParaRPr lang="en-US" dirty="0"/>
          </a:p>
        </p:txBody>
      </p:sp>
      <p:sp>
        <p:nvSpPr>
          <p:cNvPr id="21" name="Isosceles Triangle 20"/>
          <p:cNvSpPr/>
          <p:nvPr/>
        </p:nvSpPr>
        <p:spPr>
          <a:xfrm>
            <a:off x="1301261" y="2858353"/>
            <a:ext cx="2831125" cy="237392"/>
          </a:xfrm>
          <a:prstGeom prst="triangl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182707" y="3202720"/>
            <a:ext cx="2831123" cy="2725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700" dirty="0" smtClean="0"/>
              <a:t>Transfer packages to machine</a:t>
            </a:r>
            <a:endParaRPr lang="en-US" sz="1700" dirty="0"/>
          </a:p>
        </p:txBody>
      </p:sp>
      <p:sp>
        <p:nvSpPr>
          <p:cNvPr id="24" name="Rectangle 23"/>
          <p:cNvSpPr/>
          <p:nvPr/>
        </p:nvSpPr>
        <p:spPr>
          <a:xfrm>
            <a:off x="8182706" y="3611135"/>
            <a:ext cx="2831123" cy="27256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600" dirty="0" smtClean="0"/>
              <a:t>Preempt other tasks (if needed)</a:t>
            </a:r>
            <a:endParaRPr lang="en-US" sz="1600" dirty="0"/>
          </a:p>
        </p:txBody>
      </p:sp>
      <p:sp>
        <p:nvSpPr>
          <p:cNvPr id="25" name="Isosceles Triangle 24"/>
          <p:cNvSpPr/>
          <p:nvPr/>
        </p:nvSpPr>
        <p:spPr>
          <a:xfrm>
            <a:off x="8182705" y="2858353"/>
            <a:ext cx="2831125" cy="237392"/>
          </a:xfrm>
          <a:prstGeom prst="triangl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236516" y="5508430"/>
            <a:ext cx="4050340" cy="338554"/>
          </a:xfrm>
          <a:prstGeom prst="rect">
            <a:avLst/>
          </a:prstGeom>
          <a:noFill/>
        </p:spPr>
        <p:txBody>
          <a:bodyPr wrap="none" rtlCol="0">
            <a:spAutoFit/>
          </a:bodyPr>
          <a:lstStyle/>
          <a:p>
            <a:r>
              <a:rPr lang="en-US" sz="1600" dirty="0" smtClean="0"/>
              <a:t>* Excludes resource use by lower priority tasks</a:t>
            </a:r>
            <a:endParaRPr lang="en-US" sz="1600" dirty="0"/>
          </a:p>
        </p:txBody>
      </p:sp>
    </p:spTree>
    <p:extLst>
      <p:ext uri="{BB962C8B-B14F-4D97-AF65-F5344CB8AC3E}">
        <p14:creationId xmlns:p14="http://schemas.microsoft.com/office/powerpoint/2010/main" val="1926612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3507</TotalTime>
  <Words>3896</Words>
  <Application>Microsoft Office PowerPoint</Application>
  <PresentationFormat>Widescreen</PresentationFormat>
  <Paragraphs>631</Paragraphs>
  <Slides>44</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Gill Sans</vt:lpstr>
      <vt:lpstr>Gill Sans Light</vt:lpstr>
      <vt:lpstr>Wingdings</vt:lpstr>
      <vt:lpstr>Office Theme</vt:lpstr>
      <vt:lpstr>Large scale cluster management at Google with Borg</vt:lpstr>
      <vt:lpstr>What is Borg?</vt:lpstr>
      <vt:lpstr>Previous Cluster Management Systems</vt:lpstr>
      <vt:lpstr>Why Borg?</vt:lpstr>
      <vt:lpstr>Cells and controllers and agents, oh my!</vt:lpstr>
      <vt:lpstr>The Borgmaster</vt:lpstr>
      <vt:lpstr>Borglets</vt:lpstr>
      <vt:lpstr>Priority, Preemption, and Quota</vt:lpstr>
      <vt:lpstr>Scheduling</vt:lpstr>
      <vt:lpstr>Resource Reclamation</vt:lpstr>
      <vt:lpstr>Ensuring Scalability</vt:lpstr>
      <vt:lpstr>Ensuring Scalability</vt:lpstr>
      <vt:lpstr>Ensuring Availability</vt:lpstr>
      <vt:lpstr>Isolating Processes</vt:lpstr>
      <vt:lpstr>Borg and the Improved User Experience</vt:lpstr>
      <vt:lpstr>Debugging</vt:lpstr>
      <vt:lpstr>Implementation</vt:lpstr>
      <vt:lpstr>Evaluation</vt:lpstr>
      <vt:lpstr>Evaluation – Cell Compaction</vt:lpstr>
      <vt:lpstr>Evaluation – Combining Priorities</vt:lpstr>
      <vt:lpstr>Evaluation – Combining Priorities</vt:lpstr>
      <vt:lpstr>Evaluation – Combining Users</vt:lpstr>
      <vt:lpstr>Evaluation – Cell Size</vt:lpstr>
      <vt:lpstr>Evaluation – Resource Granularity</vt:lpstr>
      <vt:lpstr>Evaluation – Resource Reclamation</vt:lpstr>
      <vt:lpstr>Evaluation – Resource Reclamation</vt:lpstr>
      <vt:lpstr>What Works Well</vt:lpstr>
      <vt:lpstr>Lessons Learned</vt:lpstr>
      <vt:lpstr>Ongoing Work (as of writing)</vt:lpstr>
      <vt:lpstr>Conclusion</vt:lpstr>
      <vt:lpstr>Borg, Omega, and Kubernetes</vt:lpstr>
      <vt:lpstr>Borg, Omega, and Kubernetes</vt:lpstr>
      <vt:lpstr>Borg, Omega, and Kubernetes</vt:lpstr>
      <vt:lpstr>Containers</vt:lpstr>
      <vt:lpstr>Nested Containers</vt:lpstr>
      <vt:lpstr>Application-Oriented Infrastructure</vt:lpstr>
      <vt:lpstr>General Services of Cluster Managers</vt:lpstr>
      <vt:lpstr>Kubernetes API</vt:lpstr>
      <vt:lpstr>Modularity in Kubernetes</vt:lpstr>
      <vt:lpstr>Lessons Learned</vt:lpstr>
      <vt:lpstr>Lessons Learned</vt:lpstr>
      <vt:lpstr>Open Problems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Mosharaf Chowdhury</dc:creator>
  <cp:lastModifiedBy>Newberry, Eric</cp:lastModifiedBy>
  <cp:revision>419</cp:revision>
  <dcterms:created xsi:type="dcterms:W3CDTF">2015-12-27T15:42:19Z</dcterms:created>
  <dcterms:modified xsi:type="dcterms:W3CDTF">2019-02-01T04:31:36Z</dcterms:modified>
</cp:coreProperties>
</file>