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5.jpeg" ContentType="image/jpeg"/>
  <Override PartName="/ppt/notesSlides/notesSlide4.xml" ContentType="application/vnd.openxmlformats-officedocument.presentationml.notesSlide+xml"/>
  <Override PartName="/ppt/media/image6.jpeg" ContentType="image/jpeg"/>
  <Override PartName="/ppt/media/image7.jpeg" ContentType="image/jpeg"/>
  <Override PartName="/ppt/media/image8.jpeg" ContentType="image/jpeg"/>
  <Override PartName="/ppt/media/image9.jpeg" ContentType="image/jpeg"/>
  <Override PartName="/ppt/notesSlides/notesSlide5.xml" ContentType="application/vnd.openxmlformats-officedocument.presentationml.notesSlide+xml"/>
  <Override PartName="/ppt/media/image10.jpeg" ContentType="image/jpeg"/>
  <Override PartName="/ppt/notesSlides/notesSlide6.xml" ContentType="application/vnd.openxmlformats-officedocument.presentationml.notesSlide+xml"/>
  <Override PartName="/ppt/media/image11.jpeg" ContentType="image/jpeg"/>
  <Override PartName="/ppt/notesSlides/notesSlide7.xml" ContentType="application/vnd.openxmlformats-officedocument.presentationml.notesSlide+xml"/>
  <Override PartName="/ppt/media/image12.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3.jpeg" ContentType="image/jpeg"/>
  <Override PartName="/ppt/media/image14.jpeg" ContentType="image/jpeg"/>
  <Override PartName="/ppt/media/image15.jpeg" ContentType="image/jpeg"/>
  <Override PartName="/ppt/media/image1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sldImg"/>
          </p:nvPr>
        </p:nvSpPr>
        <p:spPr>
          <a:xfrm>
            <a:off x="1143000" y="685800"/>
            <a:ext cx="4572000" cy="3429000"/>
          </a:xfrm>
          <a:prstGeom prst="rect">
            <a:avLst/>
          </a:prstGeom>
        </p:spPr>
        <p:txBody>
          <a:bodyPr/>
          <a:lstStyle/>
          <a:p>
            <a:pPr/>
          </a:p>
        </p:txBody>
      </p:sp>
      <p:sp>
        <p:nvSpPr>
          <p:cNvPr id="174" name="Shape 1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r>
              <a:t>Hello, guys! I’m here to give some details about Clarinet. First, when the query arrives, the optimizer will analysis the semantics of it. And give multiple execution plans. Based on these plans, we want to include task placement and scheduling information. And finally choose one with the smallest running time. So how to decide the task placement and scheduling are the key issues.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Here, the task placement means we choose a site for task. Actually, if the task has no dependencies with others, we can simply place it in the location of the raw inputs. This way, we can reduce completion time and data traffics. But we have to consider the derived input if they have parents. In this work, they greedily minimize the running time in their dependencies. Similarly, they also use the linear program to solve the placement and scheduling problems. So that’s how they optimize the single query.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Well, All I introduced above are about a single query. I think the most interesting part of this work is how to jointly optimize multiple queries. For example, now we have three queries. i.e, A, B and C. Our goal is to schedule them so that we can reduce the avg completion time. One of the best known solutions is shortest job first. ie, we always choose the query with the shortest running time first. let’s have a taste of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In this case, we pick the shortest plan in all these plans, and reserve link for it after we choose it. Because we want to make sure its running time will not be affected by the rest. In this case, we notice the shortest running time is 5, so we pick it first and reserve link for it. Then, the shortest one is 15, and we choose it ahead of query C. Here we have a problem, we can choose query A first instead of B to make full use of the resource.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p>
            <a:pPr/>
            <a:r>
              <a:t>This is the resource fragmentation. Because we consider all the queries share the same link, but they actually travel through different links.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So in this work, they propose a heuristic solution. we can jointly consider several shortest jobs. For example, we consider K shortest jobs. Here, the predecessors of these selected tasks have already finished. Like the blue chunks show. And this white one is not selected because its parents have not finished yet.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what we should do now is choose the one with shortest running time if there is available resource. If several ones are available, we still use the shortest job first.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In the experiment, this paper use the default hive and the iridium as baselines. Here the iridium is also a strategy without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sldImg"/>
          </p:nvPr>
        </p:nvSpPr>
        <p:spPr>
          <a:prstGeom prst="rect">
            <a:avLst/>
          </a:prstGeom>
        </p:spPr>
        <p:txBody>
          <a:bodyPr/>
          <a:lstStyle/>
          <a:p>
            <a:pPr/>
          </a:p>
        </p:txBody>
      </p:sp>
      <p:sp>
        <p:nvSpPr>
          <p:cNvPr id="377" name="Shape 377"/>
          <p:cNvSpPr/>
          <p:nvPr>
            <p:ph type="body" sz="quarter" idx="1"/>
          </p:nvPr>
        </p:nvSpPr>
        <p:spPr>
          <a:prstGeom prst="rect">
            <a:avLst/>
          </a:prstGeom>
        </p:spPr>
        <p:txBody>
          <a:bodyPr/>
          <a:lstStyle/>
          <a:p>
            <a:pPr/>
            <a:r>
              <a:t>From the results, we can notice clarinet significantly reduce the average running time, and resource fragmentation by jointly considering several shortest jobs. A small question, since K can reduce the fragmentation, shall we choose a large k?</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6"/>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nchor="t"/>
          <a:lstStyle>
            <a:lvl2pPr marL="723900" indent="-266700"/>
            <a:lvl3pPr marL="1234438" indent="-320038"/>
            <a:lvl4pPr marL="1727200" indent="-355600"/>
            <a:lvl5pPr marL="2184400" indent="-355600"/>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nchor="t"/>
          <a:lstStyle>
            <a:lvl2pPr marL="723900" indent="-266700"/>
            <a:lvl3pPr marL="1234438" indent="-320038"/>
            <a:lvl4pPr marL="1727200" indent="-355600"/>
            <a:lvl5pPr marL="2184400" indent="-355600"/>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0" name="Title Text"/>
          <p:cNvSpPr txBox="1"/>
          <p:nvPr>
            <p:ph type="title"/>
          </p:nvPr>
        </p:nvSpPr>
        <p:spPr>
          <a:prstGeom prst="rect">
            <a:avLst/>
          </a:prstGeom>
        </p:spPr>
        <p:txBody>
          <a:bodyPr/>
          <a:lstStyle/>
          <a:p>
            <a:pPr/>
            <a:r>
              <a:t>Title Text</a:t>
            </a:r>
          </a:p>
        </p:txBody>
      </p:sp>
      <p:sp>
        <p:nvSpPr>
          <p:cNvPr id="111" name="Body Level One…"/>
          <p:cNvSpPr txBox="1"/>
          <p:nvPr>
            <p:ph type="body" idx="1"/>
          </p:nvPr>
        </p:nvSpPr>
        <p:spPr>
          <a:prstGeom prst="rect">
            <a:avLst/>
          </a:prstGeom>
        </p:spPr>
        <p:txBody>
          <a:bodyPr/>
          <a:lstStyle>
            <a:lvl2pPr marL="723900" indent="-266700"/>
            <a:lvl3pPr marL="1234438" indent="-320038"/>
            <a:lvl4pPr marL="1727200" indent="-355600"/>
            <a:lvl5pPr marL="2184400" indent="-355600"/>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9" name="Title Text"/>
          <p:cNvSpPr txBox="1"/>
          <p:nvPr>
            <p:ph type="title"/>
          </p:nvPr>
        </p:nvSpPr>
        <p:spPr>
          <a:prstGeom prst="rect">
            <a:avLst/>
          </a:prstGeom>
        </p:spPr>
        <p:txBody>
          <a:bodyPr/>
          <a:lstStyle/>
          <a:p>
            <a:pPr/>
            <a:r>
              <a:t>Title Text</a:t>
            </a:r>
          </a:p>
        </p:txBody>
      </p:sp>
      <p:sp>
        <p:nvSpPr>
          <p:cNvPr id="120" name="Body Level One…"/>
          <p:cNvSpPr txBox="1"/>
          <p:nvPr>
            <p:ph type="body" idx="1"/>
          </p:nvPr>
        </p:nvSpPr>
        <p:spPr>
          <a:prstGeom prst="rect">
            <a:avLst/>
          </a:prstGeom>
        </p:spPr>
        <p:txBody>
          <a:bodyPr/>
          <a:lstStyle>
            <a:lvl2pPr marL="723900" indent="-266700"/>
            <a:lvl3pPr marL="1234438" indent="-320038"/>
            <a:lvl4pPr marL="1727200" indent="-355600"/>
            <a:lvl5pPr marL="2184400" indent="-355600"/>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8" name="Title Text"/>
          <p:cNvSpPr txBox="1"/>
          <p:nvPr>
            <p:ph type="title"/>
          </p:nvPr>
        </p:nvSpPr>
        <p:spPr>
          <a:prstGeom prst="rect">
            <a:avLst/>
          </a:prstGeom>
        </p:spPr>
        <p:txBody>
          <a:bodyPr/>
          <a:lstStyle/>
          <a:p>
            <a:pPr/>
            <a:r>
              <a:t>Title Text</a:t>
            </a:r>
          </a:p>
        </p:txBody>
      </p:sp>
      <p:sp>
        <p:nvSpPr>
          <p:cNvPr id="129" name="Body Level One…"/>
          <p:cNvSpPr txBox="1"/>
          <p:nvPr>
            <p:ph type="body" idx="1"/>
          </p:nvPr>
        </p:nvSpPr>
        <p:spPr>
          <a:prstGeom prst="rect">
            <a:avLst/>
          </a:prstGeom>
        </p:spPr>
        <p:txBody>
          <a:bodyPr/>
          <a:lstStyle>
            <a:lvl2pPr marL="723900" indent="-266700"/>
            <a:lvl3pPr marL="1234438" indent="-320038"/>
            <a:lvl4pPr marL="1727200" indent="-355600"/>
            <a:lvl5pPr marL="2184400" indent="-355600"/>
          </a:lstStyle>
          <a:p>
            <a:pPr/>
            <a:r>
              <a:t>Body Level One</a:t>
            </a:r>
          </a:p>
          <a:p>
            <a:pPr lvl="1"/>
            <a:r>
              <a:t>Body Level Two</a:t>
            </a:r>
          </a:p>
          <a:p>
            <a:pPr lvl="2"/>
            <a:r>
              <a:t>Body Level Three</a:t>
            </a:r>
          </a:p>
          <a:p>
            <a:pPr lvl="3"/>
            <a:r>
              <a:t>Body Level Four</a:t>
            </a:r>
          </a:p>
          <a:p>
            <a:pPr lvl="4"/>
            <a:r>
              <a:t>Body Level Five</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37"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38" name="图像"/>
          <p:cNvSpPr/>
          <p:nvPr>
            <p:ph type="pic" sz="half" idx="13"/>
          </p:nvPr>
        </p:nvSpPr>
        <p:spPr>
          <a:xfrm>
            <a:off x="5183187" y="987425"/>
            <a:ext cx="6172204" cy="4873625"/>
          </a:xfrm>
          <a:prstGeom prst="rect">
            <a:avLst/>
          </a:prstGeom>
        </p:spPr>
        <p:txBody>
          <a:bodyPr lIns="91439" tIns="45719" rIns="91439" bIns="45719" anchor="t">
            <a:noAutofit/>
          </a:bodyPr>
          <a:lstStyle/>
          <a:p>
            <a:pPr/>
          </a:p>
        </p:txBody>
      </p:sp>
      <p:sp>
        <p:nvSpPr>
          <p:cNvPr id="139" name="Body Level One…"/>
          <p:cNvSpPr txBox="1"/>
          <p:nvPr>
            <p:ph type="body" sz="quarter" idx="1"/>
          </p:nvPr>
        </p:nvSpPr>
        <p:spPr>
          <a:xfrm>
            <a:off x="839787" y="2057400"/>
            <a:ext cx="3932240" cy="3811588"/>
          </a:xfrm>
          <a:prstGeom prst="rect">
            <a:avLst/>
          </a:prstGeom>
        </p:spPr>
        <p:txBody>
          <a:bodyPr anchor="t"/>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47" name="Title Text"/>
          <p:cNvSpPr txBox="1"/>
          <p:nvPr>
            <p:ph type="title"/>
          </p:nvPr>
        </p:nvSpPr>
        <p:spPr>
          <a:xfrm>
            <a:off x="415599" y="593366"/>
            <a:ext cx="11360802" cy="763602"/>
          </a:xfrm>
          <a:prstGeom prst="rect">
            <a:avLst/>
          </a:prstGeom>
        </p:spPr>
        <p:txBody>
          <a:bodyPr lIns="121899" tIns="121899" rIns="121899" bIns="121899" anchor="t"/>
          <a:lstStyle>
            <a:lvl1pPr defTabSz="1219200">
              <a:lnSpc>
                <a:spcPct val="100000"/>
              </a:lnSpc>
              <a:defRPr sz="3600">
                <a:latin typeface="Arial"/>
                <a:ea typeface="Arial"/>
                <a:cs typeface="Arial"/>
                <a:sym typeface="Arial"/>
              </a:defRPr>
            </a:lvl1pPr>
          </a:lstStyle>
          <a:p>
            <a:pPr/>
            <a:r>
              <a:t>Title Text</a:t>
            </a:r>
          </a:p>
        </p:txBody>
      </p:sp>
      <p:sp>
        <p:nvSpPr>
          <p:cNvPr id="148" name="Body Level One…"/>
          <p:cNvSpPr txBox="1"/>
          <p:nvPr>
            <p:ph type="body" idx="1"/>
          </p:nvPr>
        </p:nvSpPr>
        <p:spPr>
          <a:xfrm>
            <a:off x="415599" y="1536633"/>
            <a:ext cx="11360802" cy="4555204"/>
          </a:xfrm>
          <a:prstGeom prst="rect">
            <a:avLst/>
          </a:prstGeom>
        </p:spPr>
        <p:txBody>
          <a:bodyPr lIns="121899" tIns="121899" rIns="121899" bIns="121899" anchor="t"/>
          <a:lstStyle>
            <a:lvl1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1pPr>
            <a:lvl2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2pPr>
            <a:lvl3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3pPr>
            <a:lvl4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4pPr>
            <a:lvl5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11602196" y="6271715"/>
            <a:ext cx="426014" cy="416613"/>
          </a:xfrm>
          <a:prstGeom prst="rect">
            <a:avLst/>
          </a:prstGeom>
        </p:spPr>
        <p:txBody>
          <a:bodyPr lIns="121899" tIns="121899" rIns="121899" bIns="121899"/>
          <a:lstStyle>
            <a:lvl1pPr defTabSz="1219200">
              <a:defRPr>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56" name="Title Text"/>
          <p:cNvSpPr txBox="1"/>
          <p:nvPr>
            <p:ph type="title"/>
          </p:nvPr>
        </p:nvSpPr>
        <p:spPr>
          <a:xfrm>
            <a:off x="415599" y="593366"/>
            <a:ext cx="11360802" cy="763602"/>
          </a:xfrm>
          <a:prstGeom prst="rect">
            <a:avLst/>
          </a:prstGeom>
        </p:spPr>
        <p:txBody>
          <a:bodyPr lIns="121899" tIns="121899" rIns="121899" bIns="121899" anchor="t"/>
          <a:lstStyle>
            <a:lvl1pPr defTabSz="1219200">
              <a:lnSpc>
                <a:spcPct val="100000"/>
              </a:lnSpc>
              <a:defRPr sz="3600">
                <a:latin typeface="Arial"/>
                <a:ea typeface="Arial"/>
                <a:cs typeface="Arial"/>
                <a:sym typeface="Arial"/>
              </a:defRPr>
            </a:lvl1pPr>
          </a:lstStyle>
          <a:p>
            <a:pPr/>
            <a:r>
              <a:t>Title Text</a:t>
            </a:r>
          </a:p>
        </p:txBody>
      </p:sp>
      <p:sp>
        <p:nvSpPr>
          <p:cNvPr id="157" name="Body Level One…"/>
          <p:cNvSpPr txBox="1"/>
          <p:nvPr>
            <p:ph type="body" idx="1"/>
          </p:nvPr>
        </p:nvSpPr>
        <p:spPr>
          <a:xfrm>
            <a:off x="415599" y="1536633"/>
            <a:ext cx="11360802" cy="4555202"/>
          </a:xfrm>
          <a:prstGeom prst="rect">
            <a:avLst/>
          </a:prstGeom>
        </p:spPr>
        <p:txBody>
          <a:bodyPr lIns="121899" tIns="121899" rIns="121899" bIns="121899" anchor="t"/>
          <a:lstStyle>
            <a:lvl1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1pPr>
            <a:lvl2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2pPr>
            <a:lvl3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3pPr>
            <a:lvl4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4pPr>
            <a:lvl5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8" name="Slide Number"/>
          <p:cNvSpPr txBox="1"/>
          <p:nvPr>
            <p:ph type="sldNum" sz="quarter" idx="2"/>
          </p:nvPr>
        </p:nvSpPr>
        <p:spPr>
          <a:xfrm>
            <a:off x="11602197" y="6271716"/>
            <a:ext cx="426014" cy="416613"/>
          </a:xfrm>
          <a:prstGeom prst="rect">
            <a:avLst/>
          </a:prstGeom>
        </p:spPr>
        <p:txBody>
          <a:bodyPr lIns="121899" tIns="121899" rIns="121899" bIns="121899"/>
          <a:lstStyle>
            <a:lvl1pPr defTabSz="1219200">
              <a:defRPr>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65"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66" name="Body Level One…"/>
          <p:cNvSpPr txBox="1"/>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xfrm>
            <a:off x="11097265" y="6404294"/>
            <a:ext cx="256537"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1"/>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nchor="t"/>
          <a:lstStyle>
            <a:lvl2pPr marL="723900" indent="-266700"/>
            <a:lvl3pPr marL="1234438" indent="-320038"/>
            <a:lvl4pPr marL="1727200" indent="-355600"/>
            <a:lvl5pPr marL="2184400" indent="-355600"/>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6"/>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矩形"/>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4" cy="4873625"/>
          </a:xfrm>
          <a:prstGeom prst="rect">
            <a:avLst/>
          </a:prstGeom>
        </p:spPr>
        <p:txBody>
          <a:bodyPr anchor="t"/>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矩形"/>
          <p:cNvSpPr/>
          <p:nvPr>
            <p:ph type="body" sz="quarter" idx="13"/>
          </p:nvPr>
        </p:nvSpPr>
        <p:spPr>
          <a:xfrm>
            <a:off x="839787" y="2057400"/>
            <a:ext cx="3932238" cy="3811588"/>
          </a:xfrm>
          <a:prstGeom prst="rect">
            <a:avLst/>
          </a:prstGeom>
        </p:spPr>
        <p:txBody>
          <a:bodyPr anchor="t"/>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图像"/>
          <p:cNvSpPr/>
          <p:nvPr>
            <p:ph type="pic" sz="half" idx="13"/>
          </p:nvPr>
        </p:nvSpPr>
        <p:spPr>
          <a:xfrm>
            <a:off x="5183187" y="987425"/>
            <a:ext cx="6172204" cy="4873625"/>
          </a:xfrm>
          <a:prstGeom prst="rect">
            <a:avLst/>
          </a:prstGeom>
        </p:spPr>
        <p:txBody>
          <a:bodyPr lIns="91439" tIns="45719" rIns="91439" bIns="45719" anchor="t">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nchor="t"/>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7266" y="6404294"/>
            <a:ext cx="256537"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Gill Sans Light"/>
                <a:ea typeface="Gill Sans Light"/>
                <a:cs typeface="Gill Sans Light"/>
                <a:sym typeface="Gill Sans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1pPr>
      <a:lvl2pPr marL="768350" marR="0" indent="-31115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2pPr>
      <a:lvl3pPr marL="1321722" marR="0" indent="-407322"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3pPr>
      <a:lvl4pPr marL="1869438" marR="0" indent="-4978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4pPr>
      <a:lvl5pPr marL="2381954" marR="0" indent="-553154"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www.usenix.org/sites/default/files/conference/protected-files/nsdi15_slides_vulimiri.pdf" TargetMode="External"/><Relationship Id="rId3" Type="http://schemas.openxmlformats.org/officeDocument/2006/relationships/hyperlink" Target="https://www.usenix.org/sites/default/files/conference/protected-files/osdi16_slides_viswanathan.pdf"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png"/><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eg"/><Relationship Id="rId4" Type="http://schemas.openxmlformats.org/officeDocument/2006/relationships/image" Target="../media/image10.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EECS 598 – F17"/>
          <p:cNvSpPr txBox="1"/>
          <p:nvPr/>
        </p:nvSpPr>
        <p:spPr>
          <a:xfrm>
            <a:off x="4038600" y="6404290"/>
            <a:ext cx="4114800"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Gill Sans Light"/>
                <a:ea typeface="Gill Sans Light"/>
                <a:cs typeface="Gill Sans Light"/>
                <a:sym typeface="Gill Sans Light"/>
              </a:defRPr>
            </a:lvl1pPr>
          </a:lstStyle>
          <a:p>
            <a:pPr/>
            <a:r>
              <a:t>EECS 598 – F17</a:t>
            </a:r>
          </a:p>
        </p:txBody>
      </p:sp>
      <p:sp>
        <p:nvSpPr>
          <p:cNvPr id="177" name="Global Analytics in the Face of…"/>
          <p:cNvSpPr txBox="1"/>
          <p:nvPr>
            <p:ph type="title"/>
          </p:nvPr>
        </p:nvSpPr>
        <p:spPr>
          <a:xfrm>
            <a:off x="15080" y="1122362"/>
            <a:ext cx="12067483" cy="2387601"/>
          </a:xfrm>
          <a:prstGeom prst="rect">
            <a:avLst/>
          </a:prstGeom>
        </p:spPr>
        <p:txBody>
          <a:bodyPr/>
          <a:lstStyle/>
          <a:p>
            <a:pPr defTabSz="850391">
              <a:defRPr sz="5400"/>
            </a:pPr>
            <a:r>
              <a:t>Global Analytics in the Face of</a:t>
            </a:r>
          </a:p>
          <a:p>
            <a:pPr defTabSz="850391">
              <a:defRPr sz="5400"/>
            </a:pPr>
            <a:r>
              <a:t>Bandwidth and Regulatory Constraints</a:t>
            </a:r>
          </a:p>
        </p:txBody>
      </p:sp>
      <p:sp>
        <p:nvSpPr>
          <p:cNvPr id="178" name="Ashish Vulimiriu, Carlo Curinom, Brighten Godfreyu, Thomas Jungblutm, Jitu Padhyeu, George Vargheseu…"/>
          <p:cNvSpPr txBox="1"/>
          <p:nvPr>
            <p:ph type="body" sz="quarter" idx="1"/>
          </p:nvPr>
        </p:nvSpPr>
        <p:spPr>
          <a:xfrm>
            <a:off x="1524000" y="3602037"/>
            <a:ext cx="9144000" cy="1655762"/>
          </a:xfrm>
          <a:prstGeom prst="rect">
            <a:avLst/>
          </a:prstGeom>
        </p:spPr>
        <p:txBody>
          <a:bodyPr/>
          <a:lstStyle/>
          <a:p>
            <a:pPr defTabSz="676655">
              <a:spcBef>
                <a:spcPts val="700"/>
              </a:spcBef>
              <a:defRPr sz="1700"/>
            </a:pPr>
            <a:r>
              <a:t>Ashish Vulimiri</a:t>
            </a:r>
            <a:r>
              <a:rPr baseline="31999"/>
              <a:t>u</a:t>
            </a:r>
            <a:r>
              <a:t>, Carlo Curino</a:t>
            </a:r>
            <a:r>
              <a:rPr baseline="31999"/>
              <a:t>m</a:t>
            </a:r>
            <a:r>
              <a:t>, Brighten Godfrey</a:t>
            </a:r>
            <a:r>
              <a:rPr baseline="31999"/>
              <a:t>u</a:t>
            </a:r>
            <a:r>
              <a:t>, Thomas Jungblut</a:t>
            </a:r>
            <a:r>
              <a:rPr baseline="31999"/>
              <a:t>m</a:t>
            </a:r>
            <a:r>
              <a:t>, Jitu Padhye</a:t>
            </a:r>
            <a:r>
              <a:rPr baseline="31999"/>
              <a:t>u</a:t>
            </a:r>
            <a:r>
              <a:t>, George Varghese</a:t>
            </a:r>
            <a:r>
              <a:rPr baseline="31999"/>
              <a:t>u</a:t>
            </a:r>
          </a:p>
          <a:p>
            <a:pPr defTabSz="676655">
              <a:spcBef>
                <a:spcPts val="700"/>
              </a:spcBef>
              <a:defRPr sz="1700"/>
            </a:pPr>
            <a:r>
              <a:t>UIUC</a:t>
            </a:r>
            <a:r>
              <a:rPr baseline="31999"/>
              <a:t>u</a:t>
            </a:r>
            <a:r>
              <a:t>, Microsoft</a:t>
            </a:r>
            <a:r>
              <a:rPr baseline="31999"/>
              <a:t>m</a:t>
            </a:r>
            <a:r>
              <a:t> (NSDI’15)</a:t>
            </a:r>
          </a:p>
          <a:p>
            <a:pPr defTabSz="676655">
              <a:spcBef>
                <a:spcPts val="700"/>
              </a:spcBef>
              <a:defRPr sz="1700"/>
            </a:pPr>
            <a:r>
              <a:t> </a:t>
            </a:r>
          </a:p>
          <a:p>
            <a:pPr defTabSz="676655">
              <a:spcBef>
                <a:spcPts val="700"/>
              </a:spcBef>
              <a:defRPr i="1" sz="1700"/>
            </a:pPr>
            <a:r>
              <a:t>Presented by Hasan Al Maruf, Fan Lai, and Henry Singer</a:t>
            </a:r>
          </a:p>
        </p:txBody>
      </p:sp>
      <p:sp>
        <p:nvSpPr>
          <p:cNvPr id="179" name="Slide Number"/>
          <p:cNvSpPr txBox="1"/>
          <p:nvPr>
            <p:ph type="sldNum" sz="quarter" idx="4294967295"/>
          </p:nvPr>
        </p:nvSpPr>
        <p:spPr>
          <a:xfrm>
            <a:off x="11173458" y="6404290"/>
            <a:ext cx="180337" cy="269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Acknowledgements…"/>
          <p:cNvSpPr txBox="1"/>
          <p:nvPr/>
        </p:nvSpPr>
        <p:spPr>
          <a:xfrm>
            <a:off x="816938" y="5643755"/>
            <a:ext cx="10676956" cy="8037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r>
              <a:rPr b="1">
                <a:latin typeface="Gill Sans"/>
                <a:ea typeface="Gill Sans"/>
                <a:cs typeface="Gill Sans"/>
                <a:sym typeface="Gill Sans"/>
              </a:rPr>
              <a:t>Acknowledgements</a:t>
            </a:r>
            <a:r>
              <a:rPr b="1"/>
              <a:t> </a:t>
            </a:r>
            <a:endParaRPr b="1"/>
          </a:p>
          <a:p>
            <a:pPr algn="ctr">
              <a:defRPr sz="1500">
                <a:latin typeface="Gill Sans"/>
                <a:ea typeface="Gill Sans"/>
                <a:cs typeface="Gill Sans"/>
                <a:sym typeface="Gill Sans"/>
              </a:defRPr>
            </a:pPr>
            <a:r>
              <a:rPr>
                <a:solidFill>
                  <a:srgbClr val="535353"/>
                </a:solidFill>
              </a:rPr>
              <a:t>Presentation on</a:t>
            </a:r>
            <a:r>
              <a:t> </a:t>
            </a:r>
            <a:r>
              <a:rPr u="sng">
                <a:solidFill>
                  <a:srgbClr val="0000FF"/>
                </a:solidFill>
                <a:uFill>
                  <a:solidFill>
                    <a:srgbClr val="0000FF"/>
                  </a:solidFill>
                </a:uFill>
                <a:hlinkClick r:id="rId2" invalidUrl="" action="" tgtFrame="" tooltip="" history="1" highlightClick="0" endSnd="0"/>
              </a:rPr>
              <a:t>GEODE</a:t>
            </a:r>
            <a:r>
              <a:t> </a:t>
            </a:r>
            <a:r>
              <a:rPr>
                <a:solidFill>
                  <a:srgbClr val="535353"/>
                </a:solidFill>
              </a:rPr>
              <a:t>at NSDI ’15</a:t>
            </a:r>
            <a:endParaRPr>
              <a:solidFill>
                <a:srgbClr val="535353"/>
              </a:solidFill>
            </a:endParaRPr>
          </a:p>
          <a:p>
            <a:pPr algn="ctr">
              <a:defRPr sz="1500">
                <a:latin typeface="Gill Sans"/>
                <a:ea typeface="Gill Sans"/>
                <a:cs typeface="Gill Sans"/>
                <a:sym typeface="Gill Sans"/>
              </a:defRPr>
            </a:pPr>
            <a:r>
              <a:rPr>
                <a:solidFill>
                  <a:srgbClr val="535353"/>
                </a:solidFill>
              </a:rPr>
              <a:t>Presentation on</a:t>
            </a:r>
            <a:r>
              <a:t> </a:t>
            </a:r>
            <a:r>
              <a:rPr u="sng">
                <a:solidFill>
                  <a:srgbClr val="0000FF"/>
                </a:solidFill>
                <a:uFill>
                  <a:solidFill>
                    <a:srgbClr val="0000FF"/>
                  </a:solidFill>
                </a:uFill>
                <a:hlinkClick r:id="rId3" invalidUrl="" action="" tgtFrame="" tooltip="" history="1" highlightClick="0" endSnd="0"/>
              </a:rPr>
              <a:t>CLARINET</a:t>
            </a:r>
            <a:r>
              <a:t> </a:t>
            </a:r>
            <a:r>
              <a:rPr>
                <a:solidFill>
                  <a:srgbClr val="535353"/>
                </a:solidFill>
              </a:rPr>
              <a:t>at OSDI ’16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Command-layer Interface"/>
          <p:cNvSpPr txBox="1"/>
          <p:nvPr>
            <p:ph type="title"/>
          </p:nvPr>
        </p:nvSpPr>
        <p:spPr>
          <a:xfrm>
            <a:off x="838200" y="365125"/>
            <a:ext cx="10515600" cy="1325563"/>
          </a:xfrm>
          <a:prstGeom prst="rect">
            <a:avLst/>
          </a:prstGeom>
        </p:spPr>
        <p:txBody>
          <a:bodyPr anchor="ctr"/>
          <a:lstStyle>
            <a:lvl1pPr algn="l">
              <a:defRPr sz="4400"/>
            </a:lvl1pPr>
          </a:lstStyle>
          <a:p>
            <a:pPr/>
            <a:r>
              <a:t>Command-layer Interface</a:t>
            </a:r>
          </a:p>
        </p:txBody>
      </p:sp>
      <p:sp>
        <p:nvSpPr>
          <p:cNvPr id="261" name="Supported Queries…"/>
          <p:cNvSpPr txBox="1"/>
          <p:nvPr/>
        </p:nvSpPr>
        <p:spPr>
          <a:xfrm>
            <a:off x="835568" y="1544787"/>
            <a:ext cx="10520862" cy="226895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26313" indent="-226313" defTabSz="905255">
              <a:lnSpc>
                <a:spcPct val="90000"/>
              </a:lnSpc>
              <a:spcBef>
                <a:spcPts val="900"/>
              </a:spcBef>
              <a:buSzPct val="100000"/>
              <a:buChar char="•"/>
              <a:defRPr sz="2700">
                <a:latin typeface="Gill Sans"/>
                <a:ea typeface="Gill Sans"/>
                <a:cs typeface="Gill Sans"/>
                <a:sym typeface="Gill Sans"/>
              </a:defRPr>
            </a:pPr>
            <a:r>
              <a:t>Supported Queries</a:t>
            </a:r>
          </a:p>
          <a:p>
            <a:pPr lvl="1" marL="452627" indent="-226313" defTabSz="905255">
              <a:lnSpc>
                <a:spcPct val="90000"/>
              </a:lnSpc>
              <a:spcBef>
                <a:spcPts val="900"/>
              </a:spcBef>
              <a:buSzPct val="100000"/>
              <a:buFont typeface="Gill Sans"/>
              <a:buChar char="➡"/>
              <a:defRPr sz="2700">
                <a:latin typeface="Gill Sans"/>
                <a:ea typeface="Gill Sans"/>
                <a:cs typeface="Gill Sans"/>
                <a:sym typeface="Gill Sans"/>
              </a:defRPr>
            </a:pPr>
            <a:r>
              <a:t>Distributed joins with co-located joins, left/right broadcast joins, and left/right semi-joins </a:t>
            </a:r>
          </a:p>
          <a:p>
            <a:pPr lvl="1" marL="452627" indent="-226313" defTabSz="905255">
              <a:lnSpc>
                <a:spcPct val="90000"/>
              </a:lnSpc>
              <a:spcBef>
                <a:spcPts val="900"/>
              </a:spcBef>
              <a:buSzPct val="100000"/>
              <a:buFont typeface="Gill Sans"/>
              <a:buChar char="➡"/>
              <a:defRPr sz="2700">
                <a:latin typeface="Gill Sans"/>
                <a:ea typeface="Gill Sans"/>
                <a:cs typeface="Gill Sans"/>
                <a:sym typeface="Gill Sans"/>
              </a:defRPr>
            </a:pPr>
            <a:r>
              <a:t>Recursive execution of nested queries</a:t>
            </a:r>
          </a:p>
          <a:p>
            <a:pPr lvl="1" marL="452627" indent="-226313" defTabSz="905255">
              <a:lnSpc>
                <a:spcPct val="90000"/>
              </a:lnSpc>
              <a:spcBef>
                <a:spcPts val="900"/>
              </a:spcBef>
              <a:buSzPct val="100000"/>
              <a:buFont typeface="Gill Sans"/>
              <a:buChar char="➡"/>
              <a:defRPr sz="2700">
                <a:latin typeface="Gill Sans"/>
                <a:ea typeface="Gill Sans"/>
                <a:cs typeface="Gill Sans"/>
                <a:sym typeface="Gill Sans"/>
              </a:defRPr>
            </a:pPr>
            <a:r>
              <a:t>User-defined functions</a:t>
            </a:r>
          </a:p>
        </p:txBody>
      </p:sp>
      <p:sp>
        <p:nvSpPr>
          <p:cNvPr id="262" name="Support via extensible user-implemented optimization functions"/>
          <p:cNvSpPr txBox="1"/>
          <p:nvPr/>
        </p:nvSpPr>
        <p:spPr>
          <a:xfrm>
            <a:off x="835568" y="4050279"/>
            <a:ext cx="10520862" cy="11000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228600" indent="-228600">
              <a:lnSpc>
                <a:spcPct val="90000"/>
              </a:lnSpc>
              <a:spcBef>
                <a:spcPts val="1000"/>
              </a:spcBef>
              <a:buSzPct val="100000"/>
              <a:buChar char="•"/>
              <a:defRPr sz="2800">
                <a:latin typeface="Gill Sans"/>
                <a:ea typeface="Gill Sans"/>
                <a:cs typeface="Gill Sans"/>
                <a:sym typeface="Gill Sans"/>
              </a:defRPr>
            </a:lvl1pPr>
          </a:lstStyle>
          <a:p>
            <a:pPr/>
            <a:r>
              <a:t>Support via extensible user-implemented optimization functions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60"/>
          <p:cNvSpPr txBox="1"/>
          <p:nvPr>
            <p:ph type="title"/>
          </p:nvPr>
        </p:nvSpPr>
        <p:spPr>
          <a:xfrm>
            <a:off x="415599" y="593366"/>
            <a:ext cx="11360802" cy="763602"/>
          </a:xfrm>
          <a:prstGeom prst="rect">
            <a:avLst/>
          </a:prstGeom>
        </p:spPr>
        <p:txBody>
          <a:bodyPr/>
          <a:lstStyle/>
          <a:p>
            <a:pPr/>
            <a:r>
              <a:t>Large-Scale Evaluation: Environment</a:t>
            </a:r>
          </a:p>
        </p:txBody>
      </p:sp>
      <p:sp>
        <p:nvSpPr>
          <p:cNvPr id="265" name="Shape 61"/>
          <p:cNvSpPr txBox="1"/>
          <p:nvPr>
            <p:ph type="body" idx="1"/>
          </p:nvPr>
        </p:nvSpPr>
        <p:spPr>
          <a:xfrm>
            <a:off x="415599" y="1536633"/>
            <a:ext cx="11360802" cy="4555202"/>
          </a:xfrm>
          <a:prstGeom prst="rect">
            <a:avLst/>
          </a:prstGeom>
        </p:spPr>
        <p:txBody>
          <a:bodyPr/>
          <a:lstStyle/>
          <a:p>
            <a:pPr>
              <a:buSzTx/>
              <a:buNone/>
              <a:defRPr>
                <a:solidFill>
                  <a:srgbClr val="000000"/>
                </a:solidFill>
              </a:defRPr>
            </a:pPr>
          </a:p>
          <a:p>
            <a:pPr marL="533400" indent="-304800">
              <a:defRPr>
                <a:solidFill>
                  <a:srgbClr val="000000"/>
                </a:solidFill>
              </a:defRPr>
            </a:pPr>
            <a:r>
              <a:t>Centralized environment with simulated multi-data-center setup was used for Microsoft data and all experiments larger than 25 GB scale</a:t>
            </a:r>
          </a:p>
          <a:p>
            <a:pPr>
              <a:buSzTx/>
              <a:buNone/>
              <a:defRPr>
                <a:solidFill>
                  <a:srgbClr val="000000"/>
                </a:solidFill>
              </a:defRPr>
            </a:pPr>
          </a:p>
          <a:p>
            <a:pPr marL="533400" indent="-304800">
              <a:defRPr>
                <a:solidFill>
                  <a:srgbClr val="000000"/>
                </a:solidFill>
              </a:defRPr>
            </a:pPr>
            <a:r>
              <a:t>Distributed deployment across three data centers in US, Europe, Asia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66"/>
          <p:cNvSpPr txBox="1"/>
          <p:nvPr>
            <p:ph type="title"/>
          </p:nvPr>
        </p:nvSpPr>
        <p:spPr>
          <a:xfrm>
            <a:off x="415599" y="593366"/>
            <a:ext cx="11360802" cy="763602"/>
          </a:xfrm>
          <a:prstGeom prst="rect">
            <a:avLst/>
          </a:prstGeom>
        </p:spPr>
        <p:txBody>
          <a:bodyPr/>
          <a:lstStyle/>
          <a:p>
            <a:pPr/>
            <a:r>
              <a:t>Large-Scale Evaluation: Data</a:t>
            </a:r>
          </a:p>
        </p:txBody>
      </p:sp>
      <p:sp>
        <p:nvSpPr>
          <p:cNvPr id="268" name="Shape 67"/>
          <p:cNvSpPr txBox="1"/>
          <p:nvPr>
            <p:ph type="body" idx="1"/>
          </p:nvPr>
        </p:nvSpPr>
        <p:spPr>
          <a:xfrm>
            <a:off x="415599" y="1356966"/>
            <a:ext cx="11360802" cy="4555202"/>
          </a:xfrm>
          <a:prstGeom prst="rect">
            <a:avLst/>
          </a:prstGeom>
        </p:spPr>
        <p:txBody>
          <a:bodyPr/>
          <a:lstStyle/>
          <a:p>
            <a:pPr defTabSz="1072894">
              <a:lnSpc>
                <a:spcPct val="100000"/>
              </a:lnSpc>
              <a:spcBef>
                <a:spcPts val="1800"/>
              </a:spcBef>
              <a:buSzTx/>
              <a:buNone/>
              <a:defRPr sz="2100">
                <a:solidFill>
                  <a:srgbClr val="000000"/>
                </a:solidFill>
              </a:defRPr>
            </a:pPr>
          </a:p>
          <a:p>
            <a:pPr marL="469391" indent="-268222" defTabSz="1072894">
              <a:lnSpc>
                <a:spcPct val="200000"/>
              </a:lnSpc>
              <a:spcBef>
                <a:spcPts val="1800"/>
              </a:spcBef>
              <a:defRPr sz="2100">
                <a:solidFill>
                  <a:srgbClr val="000000"/>
                </a:solidFill>
              </a:defRPr>
            </a:pPr>
            <a:r>
              <a:t>Microsoft production workload - service health/telemetry data</a:t>
            </a:r>
          </a:p>
          <a:p>
            <a:pPr marL="469391" indent="-268222" defTabSz="1072894">
              <a:lnSpc>
                <a:spcPct val="200000"/>
              </a:lnSpc>
              <a:spcBef>
                <a:spcPts val="1800"/>
              </a:spcBef>
              <a:defRPr sz="2100">
                <a:solidFill>
                  <a:srgbClr val="000000"/>
                </a:solidFill>
              </a:defRPr>
            </a:pPr>
            <a:r>
              <a:t>TPC-CH - models DB pf large-scale, Amazon-like retailer</a:t>
            </a:r>
          </a:p>
          <a:p>
            <a:pPr marL="469391" indent="-268222" defTabSz="1072894">
              <a:lnSpc>
                <a:spcPct val="200000"/>
              </a:lnSpc>
              <a:spcBef>
                <a:spcPts val="1800"/>
              </a:spcBef>
              <a:defRPr sz="2100">
                <a:solidFill>
                  <a:srgbClr val="000000"/>
                </a:solidFill>
              </a:defRPr>
            </a:pPr>
            <a:r>
              <a:t>BigBench - models DB of large-scale retailer that collects customer data</a:t>
            </a:r>
          </a:p>
          <a:p>
            <a:pPr marL="469391" indent="-268222" defTabSz="1072894">
              <a:lnSpc>
                <a:spcPct val="200000"/>
              </a:lnSpc>
              <a:spcBef>
                <a:spcPts val="1800"/>
              </a:spcBef>
              <a:defRPr sz="2100">
                <a:solidFill>
                  <a:srgbClr val="000000"/>
                </a:solidFill>
              </a:defRPr>
            </a:pPr>
            <a:r>
              <a:t>Big-data - models DB generated from HTTP server logs</a:t>
            </a:r>
          </a:p>
          <a:p>
            <a:pPr marL="469391" indent="-268222" defTabSz="1072894">
              <a:lnSpc>
                <a:spcPct val="200000"/>
              </a:lnSpc>
              <a:spcBef>
                <a:spcPts val="1800"/>
              </a:spcBef>
              <a:defRPr sz="2100">
                <a:solidFill>
                  <a:srgbClr val="000000"/>
                </a:solidFill>
              </a:defRPr>
            </a:pPr>
            <a:r>
              <a:t>YCSB-getall, YCSB-aggr - author’s benchmarks for best and worst case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72"/>
          <p:cNvSpPr txBox="1"/>
          <p:nvPr>
            <p:ph type="title"/>
          </p:nvPr>
        </p:nvSpPr>
        <p:spPr>
          <a:xfrm>
            <a:off x="415599" y="593366"/>
            <a:ext cx="11360802" cy="763602"/>
          </a:xfrm>
          <a:prstGeom prst="rect">
            <a:avLst/>
          </a:prstGeom>
        </p:spPr>
        <p:txBody>
          <a:bodyPr/>
          <a:lstStyle/>
          <a:p>
            <a:pPr/>
            <a:r>
              <a:t>Large-Scale Evaluation: Results</a:t>
            </a:r>
          </a:p>
        </p:txBody>
      </p:sp>
      <p:pic>
        <p:nvPicPr>
          <p:cNvPr id="271" name="Shape 73" descr="Shape 73"/>
          <p:cNvPicPr>
            <a:picLocks noChangeAspect="1"/>
          </p:cNvPicPr>
          <p:nvPr/>
        </p:nvPicPr>
        <p:blipFill>
          <a:blip r:embed="rId2">
            <a:extLst/>
          </a:blip>
          <a:stretch>
            <a:fillRect/>
          </a:stretch>
        </p:blipFill>
        <p:spPr>
          <a:xfrm>
            <a:off x="1041265" y="1465365"/>
            <a:ext cx="10195968" cy="485280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78"/>
          <p:cNvSpPr txBox="1"/>
          <p:nvPr>
            <p:ph type="title"/>
          </p:nvPr>
        </p:nvSpPr>
        <p:spPr>
          <a:xfrm>
            <a:off x="415599" y="593366"/>
            <a:ext cx="11360802" cy="763602"/>
          </a:xfrm>
          <a:prstGeom prst="rect">
            <a:avLst/>
          </a:prstGeom>
        </p:spPr>
        <p:txBody>
          <a:bodyPr/>
          <a:lstStyle/>
          <a:p>
            <a:pPr/>
            <a:r>
              <a:t>Large-Scale Evaluation: Analysis (Distributed)</a:t>
            </a:r>
          </a:p>
        </p:txBody>
      </p:sp>
      <p:sp>
        <p:nvSpPr>
          <p:cNvPr id="274" name="Shape 79"/>
          <p:cNvSpPr txBox="1"/>
          <p:nvPr>
            <p:ph type="body" idx="1"/>
          </p:nvPr>
        </p:nvSpPr>
        <p:spPr>
          <a:xfrm>
            <a:off x="415599" y="1536633"/>
            <a:ext cx="11360802" cy="4555202"/>
          </a:xfrm>
          <a:prstGeom prst="rect">
            <a:avLst/>
          </a:prstGeom>
        </p:spPr>
        <p:txBody>
          <a:bodyPr/>
          <a:lstStyle/>
          <a:p>
            <a:pPr marL="525997" indent="-391884" defTabSz="1170430">
              <a:lnSpc>
                <a:spcPct val="100000"/>
              </a:lnSpc>
              <a:spcBef>
                <a:spcPts val="2000"/>
              </a:spcBef>
              <a:defRPr sz="2100">
                <a:solidFill>
                  <a:srgbClr val="000000"/>
                </a:solidFill>
              </a:defRPr>
            </a:pPr>
            <a:r>
              <a:t>Compared to centralized, performed better on frequent, worse on infrequent updates</a:t>
            </a:r>
          </a:p>
          <a:p>
            <a:pPr marL="525997" indent="-391884" defTabSz="1170430">
              <a:lnSpc>
                <a:spcPct val="100000"/>
              </a:lnSpc>
              <a:spcBef>
                <a:spcPts val="2000"/>
              </a:spcBef>
              <a:defRPr sz="2100">
                <a:solidFill>
                  <a:srgbClr val="000000"/>
                </a:solidFill>
              </a:defRPr>
            </a:pPr>
          </a:p>
          <a:p>
            <a:pPr marL="525997" indent="-391884" defTabSz="1170430">
              <a:lnSpc>
                <a:spcPct val="100000"/>
              </a:lnSpc>
              <a:spcBef>
                <a:spcPts val="2000"/>
              </a:spcBef>
              <a:defRPr sz="2100">
                <a:solidFill>
                  <a:srgbClr val="000000"/>
                </a:solidFill>
              </a:defRPr>
            </a:pPr>
            <a:r>
              <a:t>Out-performed centralized by 150-360x on YCSB-aggr, Microsoft prod., TPC-CH, and BigBench</a:t>
            </a:r>
          </a:p>
          <a:p>
            <a:pPr marL="525997" indent="-391884" defTabSz="1170430">
              <a:lnSpc>
                <a:spcPct val="100000"/>
              </a:lnSpc>
              <a:spcBef>
                <a:spcPts val="2000"/>
              </a:spcBef>
              <a:defRPr sz="2100">
                <a:solidFill>
                  <a:srgbClr val="000000"/>
                </a:solidFill>
              </a:defRPr>
            </a:pPr>
          </a:p>
          <a:p>
            <a:pPr marL="525997" indent="-391884" defTabSz="1170430">
              <a:lnSpc>
                <a:spcPct val="100000"/>
              </a:lnSpc>
              <a:spcBef>
                <a:spcPts val="2000"/>
              </a:spcBef>
              <a:defRPr sz="2100">
                <a:solidFill>
                  <a:srgbClr val="000000"/>
                </a:solidFill>
              </a:defRPr>
            </a:pPr>
            <a:r>
              <a:t>On Big-Data, out-performed centralized by 3x out-of-the-box, 27x with narrow optimizations</a:t>
            </a:r>
          </a:p>
          <a:p>
            <a:pPr marL="525997" indent="-391884" defTabSz="1170430">
              <a:lnSpc>
                <a:spcPct val="100000"/>
              </a:lnSpc>
              <a:spcBef>
                <a:spcPts val="2000"/>
              </a:spcBef>
              <a:defRPr sz="2100">
                <a:solidFill>
                  <a:srgbClr val="000000"/>
                </a:solidFill>
              </a:defRPr>
            </a:pPr>
          </a:p>
          <a:p>
            <a:pPr marL="525997" indent="-391884" defTabSz="1170430">
              <a:lnSpc>
                <a:spcPct val="100000"/>
              </a:lnSpc>
              <a:spcBef>
                <a:spcPts val="2000"/>
              </a:spcBef>
              <a:defRPr sz="2100">
                <a:solidFill>
                  <a:srgbClr val="000000"/>
                </a:solidFill>
              </a:defRPr>
            </a:pPr>
            <a:r>
              <a:t>As expected, no improvement on YCSB-getall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84"/>
          <p:cNvSpPr txBox="1"/>
          <p:nvPr>
            <p:ph type="title"/>
          </p:nvPr>
        </p:nvSpPr>
        <p:spPr>
          <a:xfrm>
            <a:off x="415599" y="593366"/>
            <a:ext cx="11360802" cy="763602"/>
          </a:xfrm>
          <a:prstGeom prst="rect">
            <a:avLst/>
          </a:prstGeom>
        </p:spPr>
        <p:txBody>
          <a:bodyPr/>
          <a:lstStyle/>
          <a:p>
            <a:pPr/>
            <a:r>
              <a:t>Large-Scale Evaluation: Analysis (Caching)</a:t>
            </a:r>
          </a:p>
        </p:txBody>
      </p:sp>
      <p:sp>
        <p:nvSpPr>
          <p:cNvPr id="277" name="Shape 85"/>
          <p:cNvSpPr txBox="1"/>
          <p:nvPr>
            <p:ph type="body" idx="1"/>
          </p:nvPr>
        </p:nvSpPr>
        <p:spPr>
          <a:xfrm>
            <a:off x="415599" y="1536633"/>
            <a:ext cx="11360802" cy="4555202"/>
          </a:xfrm>
          <a:prstGeom prst="rect">
            <a:avLst/>
          </a:prstGeom>
        </p:spPr>
        <p:txBody>
          <a:bodyPr/>
          <a:lstStyle/>
          <a:p>
            <a:pPr>
              <a:lnSpc>
                <a:spcPct val="100000"/>
              </a:lnSpc>
              <a:buSzTx/>
              <a:buNone/>
              <a:defRPr>
                <a:solidFill>
                  <a:srgbClr val="000000"/>
                </a:solidFill>
              </a:defRPr>
            </a:pPr>
          </a:p>
          <a:p>
            <a:pPr marL="533400" indent="-304800">
              <a:lnSpc>
                <a:spcPct val="100000"/>
              </a:lnSpc>
              <a:defRPr>
                <a:solidFill>
                  <a:srgbClr val="000000"/>
                </a:solidFill>
              </a:defRPr>
            </a:pPr>
            <a:r>
              <a:t>Caching helped significantly for low-update rates on TPC-CH, BigBench, and BigData</a:t>
            </a:r>
          </a:p>
          <a:p>
            <a:pPr>
              <a:lnSpc>
                <a:spcPct val="100000"/>
              </a:lnSpc>
              <a:buSzTx/>
              <a:buNone/>
              <a:defRPr>
                <a:solidFill>
                  <a:srgbClr val="000000"/>
                </a:solidFill>
              </a:defRPr>
            </a:pPr>
          </a:p>
          <a:p>
            <a:pPr marL="533400" indent="-304800">
              <a:lnSpc>
                <a:spcPct val="100000"/>
              </a:lnSpc>
              <a:defRPr>
                <a:solidFill>
                  <a:srgbClr val="000000"/>
                </a:solidFill>
              </a:defRPr>
            </a:pPr>
            <a:r>
              <a:t>Caching did not help with YCSB-aggr or YCSB-getall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96"/>
          <p:cNvSpPr txBox="1"/>
          <p:nvPr>
            <p:ph type="title"/>
          </p:nvPr>
        </p:nvSpPr>
        <p:spPr>
          <a:xfrm>
            <a:off x="415599" y="593366"/>
            <a:ext cx="11360802" cy="763602"/>
          </a:xfrm>
          <a:prstGeom prst="rect">
            <a:avLst/>
          </a:prstGeom>
        </p:spPr>
        <p:txBody>
          <a:bodyPr/>
          <a:lstStyle/>
          <a:p>
            <a:pPr/>
            <a:r>
              <a:t>Optimizer’s Tradeoff: Set Up</a:t>
            </a:r>
          </a:p>
        </p:txBody>
      </p:sp>
      <p:sp>
        <p:nvSpPr>
          <p:cNvPr id="280" name="Shape 97"/>
          <p:cNvSpPr txBox="1"/>
          <p:nvPr>
            <p:ph type="body" idx="1"/>
          </p:nvPr>
        </p:nvSpPr>
        <p:spPr>
          <a:xfrm>
            <a:off x="415599" y="1536633"/>
            <a:ext cx="11360802" cy="4555202"/>
          </a:xfrm>
          <a:prstGeom prst="rect">
            <a:avLst/>
          </a:prstGeom>
        </p:spPr>
        <p:txBody>
          <a:bodyPr/>
          <a:lstStyle/>
          <a:p>
            <a:pPr>
              <a:buSzTx/>
              <a:buNone/>
              <a:defRPr>
                <a:solidFill>
                  <a:srgbClr val="000000"/>
                </a:solidFill>
              </a:defRPr>
            </a:pPr>
            <a:r>
              <a:t>Greedy and exact ILP solutions’ computation time and peformance are compared for two data sets:</a:t>
            </a:r>
          </a:p>
          <a:p>
            <a:pPr marL="533400" indent="-304800">
              <a:defRPr>
                <a:solidFill>
                  <a:srgbClr val="000000"/>
                </a:solidFill>
              </a:defRPr>
            </a:pPr>
            <a:r>
              <a:t>the experiments for the large-scale evaluation </a:t>
            </a:r>
          </a:p>
          <a:p>
            <a:pPr>
              <a:buSzTx/>
              <a:buNone/>
              <a:defRPr>
                <a:solidFill>
                  <a:srgbClr val="000000"/>
                </a:solidFill>
              </a:defRPr>
            </a:pPr>
          </a:p>
          <a:p>
            <a:pPr marL="533400" indent="-304800">
              <a:defRPr>
                <a:solidFill>
                  <a:srgbClr val="000000"/>
                </a:solidFill>
              </a:defRPr>
            </a:pPr>
            <a:r>
              <a:t>randomly generated SQL queries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102"/>
          <p:cNvSpPr txBox="1"/>
          <p:nvPr>
            <p:ph type="title"/>
          </p:nvPr>
        </p:nvSpPr>
        <p:spPr>
          <a:xfrm>
            <a:off x="415599" y="593366"/>
            <a:ext cx="11360802" cy="763602"/>
          </a:xfrm>
          <a:prstGeom prst="rect">
            <a:avLst/>
          </a:prstGeom>
        </p:spPr>
        <p:txBody>
          <a:bodyPr/>
          <a:lstStyle/>
          <a:p>
            <a:pPr/>
            <a:r>
              <a:t>Optimizer’s Tradeoff: Results</a:t>
            </a:r>
          </a:p>
        </p:txBody>
      </p:sp>
      <p:pic>
        <p:nvPicPr>
          <p:cNvPr id="283" name="Shape 103" descr="Shape 103"/>
          <p:cNvPicPr>
            <a:picLocks noChangeAspect="1"/>
          </p:cNvPicPr>
          <p:nvPr/>
        </p:nvPicPr>
        <p:blipFill>
          <a:blip r:embed="rId2">
            <a:extLst/>
          </a:blip>
          <a:stretch>
            <a:fillRect/>
          </a:stretch>
        </p:blipFill>
        <p:spPr>
          <a:xfrm>
            <a:off x="3004633" y="1356966"/>
            <a:ext cx="6182727" cy="509463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114"/>
          <p:cNvSpPr txBox="1"/>
          <p:nvPr>
            <p:ph type="title"/>
          </p:nvPr>
        </p:nvSpPr>
        <p:spPr>
          <a:xfrm>
            <a:off x="415599" y="593366"/>
            <a:ext cx="11360802" cy="763602"/>
          </a:xfrm>
          <a:prstGeom prst="rect">
            <a:avLst/>
          </a:prstGeom>
        </p:spPr>
        <p:txBody>
          <a:bodyPr/>
          <a:lstStyle/>
          <a:p>
            <a:pPr/>
            <a:r>
              <a:t>Limitations</a:t>
            </a:r>
          </a:p>
        </p:txBody>
      </p:sp>
      <p:sp>
        <p:nvSpPr>
          <p:cNvPr id="286" name="Shape 115"/>
          <p:cNvSpPr txBox="1"/>
          <p:nvPr>
            <p:ph type="body" idx="1"/>
          </p:nvPr>
        </p:nvSpPr>
        <p:spPr>
          <a:xfrm>
            <a:off x="415599" y="1536633"/>
            <a:ext cx="11360802" cy="4555202"/>
          </a:xfrm>
          <a:prstGeom prst="rect">
            <a:avLst/>
          </a:prstGeom>
        </p:spPr>
        <p:txBody>
          <a:bodyPr/>
          <a:lstStyle/>
          <a:p>
            <a:pPr marL="533400" indent="-304800">
              <a:lnSpc>
                <a:spcPct val="200000"/>
              </a:lnSpc>
              <a:defRPr>
                <a:solidFill>
                  <a:srgbClr val="000000"/>
                </a:solidFill>
              </a:defRPr>
            </a:pPr>
            <a:r>
              <a:t>Does not address latency, only data transfer costs</a:t>
            </a:r>
          </a:p>
          <a:p>
            <a:pPr marL="533400" indent="-304800">
              <a:lnSpc>
                <a:spcPct val="200000"/>
              </a:lnSpc>
              <a:defRPr>
                <a:solidFill>
                  <a:srgbClr val="000000"/>
                </a:solidFill>
              </a:defRPr>
            </a:pPr>
            <a:r>
              <a:t>Only provides eventual consistency</a:t>
            </a:r>
          </a:p>
          <a:p>
            <a:pPr marL="533400" indent="-304800">
              <a:lnSpc>
                <a:spcPct val="200000"/>
              </a:lnSpc>
              <a:defRPr>
                <a:solidFill>
                  <a:srgbClr val="000000"/>
                </a:solidFill>
              </a:defRPr>
            </a:pPr>
            <a:r>
              <a:t>Allows arbitrary queries, so no privacy guarantees</a:t>
            </a:r>
          </a:p>
          <a:p>
            <a:pPr marL="533400" indent="-304800">
              <a:lnSpc>
                <a:spcPct val="200000"/>
              </a:lnSpc>
              <a:defRPr>
                <a:solidFill>
                  <a:srgbClr val="000000"/>
                </a:solidFill>
              </a:defRPr>
            </a:pPr>
            <a:r>
              <a:t>Only focuses on $/byte cost model</a:t>
            </a:r>
          </a:p>
          <a:p>
            <a:pPr marL="533400" indent="-304800">
              <a:lnSpc>
                <a:spcPct val="200000"/>
              </a:lnSpc>
              <a:defRPr>
                <a:solidFill>
                  <a:srgbClr val="000000"/>
                </a:solidFill>
              </a:defRPr>
            </a:pPr>
            <a:r>
              <a:t>Only considers relational data models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120"/>
          <p:cNvSpPr txBox="1"/>
          <p:nvPr>
            <p:ph type="title"/>
          </p:nvPr>
        </p:nvSpPr>
        <p:spPr>
          <a:xfrm>
            <a:off x="415599" y="593366"/>
            <a:ext cx="11360802" cy="763602"/>
          </a:xfrm>
          <a:prstGeom prst="rect">
            <a:avLst/>
          </a:prstGeom>
        </p:spPr>
        <p:txBody>
          <a:bodyPr/>
          <a:lstStyle/>
          <a:p>
            <a:pPr/>
            <a:r>
              <a:t>Clarinet</a:t>
            </a:r>
          </a:p>
        </p:txBody>
      </p:sp>
      <p:sp>
        <p:nvSpPr>
          <p:cNvPr id="289" name="Shape 121"/>
          <p:cNvSpPr txBox="1"/>
          <p:nvPr>
            <p:ph type="body" idx="1"/>
          </p:nvPr>
        </p:nvSpPr>
        <p:spPr>
          <a:xfrm>
            <a:off x="415599" y="1536633"/>
            <a:ext cx="11360802" cy="4555202"/>
          </a:xfrm>
          <a:prstGeom prst="rect">
            <a:avLst/>
          </a:prstGeom>
        </p:spPr>
        <p:txBody>
          <a:bodyPr/>
          <a:lstStyle/>
          <a:p>
            <a:pPr marL="533400" indent="-304800">
              <a:defRPr>
                <a:solidFill>
                  <a:srgbClr val="000000"/>
                </a:solidFill>
              </a:defRPr>
            </a:pPr>
            <a:r>
              <a:t>Considers WAN network when choosing task placement and scheduling (similar to Geode)</a:t>
            </a:r>
          </a:p>
          <a:p>
            <a:pPr>
              <a:buSzTx/>
              <a:buNone/>
              <a:defRPr>
                <a:solidFill>
                  <a:srgbClr val="000000"/>
                </a:solidFill>
              </a:defRPr>
            </a:pPr>
          </a:p>
          <a:p>
            <a:pPr marL="533400" indent="-304800">
              <a:defRPr>
                <a:solidFill>
                  <a:srgbClr val="000000"/>
                </a:solidFill>
              </a:defRPr>
            </a:pPr>
            <a:r>
              <a:t>Optimizes </a:t>
            </a:r>
            <a:r>
              <a:rPr>
                <a:solidFill>
                  <a:schemeClr val="accent2"/>
                </a:solidFill>
              </a:rPr>
              <a:t>jointly</a:t>
            </a:r>
            <a:r>
              <a:t> over multiple queries to avoid inter-query contention over WAN resource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1.png" descr="1.png"/>
          <p:cNvPicPr>
            <a:picLocks noChangeAspect="1"/>
          </p:cNvPicPr>
          <p:nvPr/>
        </p:nvPicPr>
        <p:blipFill>
          <a:blip r:embed="rId2">
            <a:extLst/>
          </a:blip>
          <a:stretch>
            <a:fillRect/>
          </a:stretch>
        </p:blipFill>
        <p:spPr>
          <a:xfrm>
            <a:off x="989112" y="3228930"/>
            <a:ext cx="4583943" cy="2838046"/>
          </a:xfrm>
          <a:prstGeom prst="rect">
            <a:avLst/>
          </a:prstGeom>
          <a:ln w="12700">
            <a:miter lim="400000"/>
          </a:ln>
        </p:spPr>
      </p:pic>
      <p:pic>
        <p:nvPicPr>
          <p:cNvPr id="183" name="2.png" descr="2.png"/>
          <p:cNvPicPr>
            <a:picLocks noChangeAspect="1"/>
          </p:cNvPicPr>
          <p:nvPr/>
        </p:nvPicPr>
        <p:blipFill>
          <a:blip r:embed="rId3">
            <a:extLst/>
          </a:blip>
          <a:stretch>
            <a:fillRect/>
          </a:stretch>
        </p:blipFill>
        <p:spPr>
          <a:xfrm>
            <a:off x="6420594" y="3233183"/>
            <a:ext cx="4824283" cy="2838055"/>
          </a:xfrm>
          <a:prstGeom prst="rect">
            <a:avLst/>
          </a:prstGeom>
          <a:ln w="12700">
            <a:miter lim="400000"/>
          </a:ln>
        </p:spPr>
      </p:pic>
      <p:sp>
        <p:nvSpPr>
          <p:cNvPr id="184" name="Background"/>
          <p:cNvSpPr txBox="1"/>
          <p:nvPr>
            <p:ph type="title"/>
          </p:nvPr>
        </p:nvSpPr>
        <p:spPr>
          <a:xfrm>
            <a:off x="838200" y="365125"/>
            <a:ext cx="10515600" cy="1325563"/>
          </a:xfrm>
          <a:prstGeom prst="rect">
            <a:avLst/>
          </a:prstGeom>
        </p:spPr>
        <p:txBody>
          <a:bodyPr anchor="ctr"/>
          <a:lstStyle>
            <a:lvl1pPr algn="l">
              <a:defRPr sz="4400"/>
            </a:lvl1pPr>
          </a:lstStyle>
          <a:p>
            <a:pPr/>
            <a:r>
              <a:t>Background</a:t>
            </a:r>
          </a:p>
        </p:txBody>
      </p:sp>
      <p:sp>
        <p:nvSpPr>
          <p:cNvPr id="185" name="Massive data volumes across geo-distributed data centres…"/>
          <p:cNvSpPr txBox="1"/>
          <p:nvPr>
            <p:ph type="body" sz="quarter" idx="1"/>
          </p:nvPr>
        </p:nvSpPr>
        <p:spPr>
          <a:xfrm>
            <a:off x="835570" y="1366987"/>
            <a:ext cx="9365755" cy="1639711"/>
          </a:xfrm>
          <a:prstGeom prst="rect">
            <a:avLst/>
          </a:prstGeom>
        </p:spPr>
        <p:txBody>
          <a:bodyPr/>
          <a:lstStyle/>
          <a:p>
            <a:pPr marL="228600" indent="-228600" algn="l">
              <a:buSzPct val="100000"/>
              <a:buFont typeface="Arial"/>
              <a:buChar char="•"/>
              <a:defRPr sz="2800"/>
            </a:pPr>
            <a:r>
              <a:t>Massive data volumes across geo-distributed data centres</a:t>
            </a:r>
          </a:p>
          <a:p>
            <a:pPr marL="228600" indent="-228600" algn="l">
              <a:buSzPct val="100000"/>
              <a:buFont typeface="Arial"/>
              <a:buChar char="•"/>
              <a:defRPr sz="2800"/>
            </a:pPr>
            <a:r>
              <a:t>Frequently accessed for insights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126"/>
          <p:cNvSpPr txBox="1"/>
          <p:nvPr>
            <p:ph type="title"/>
          </p:nvPr>
        </p:nvSpPr>
        <p:spPr>
          <a:xfrm>
            <a:off x="415599" y="593366"/>
            <a:ext cx="11360802" cy="763602"/>
          </a:xfrm>
          <a:prstGeom prst="rect">
            <a:avLst/>
          </a:prstGeom>
        </p:spPr>
        <p:txBody>
          <a:bodyPr/>
          <a:lstStyle/>
          <a:p>
            <a:pPr/>
            <a:r>
              <a:t>Environmental Constraints</a:t>
            </a:r>
          </a:p>
        </p:txBody>
      </p:sp>
      <p:sp>
        <p:nvSpPr>
          <p:cNvPr id="292" name="Shape 127"/>
          <p:cNvSpPr txBox="1"/>
          <p:nvPr>
            <p:ph type="body" idx="1"/>
          </p:nvPr>
        </p:nvSpPr>
        <p:spPr>
          <a:xfrm>
            <a:off x="415599" y="1536633"/>
            <a:ext cx="11360802" cy="4555202"/>
          </a:xfrm>
          <a:prstGeom prst="rect">
            <a:avLst/>
          </a:prstGeom>
        </p:spPr>
        <p:txBody>
          <a:bodyPr/>
          <a:lstStyle/>
          <a:p>
            <a:pPr marL="522730" indent="-298704" defTabSz="1194816">
              <a:spcBef>
                <a:spcPts val="2000"/>
              </a:spcBef>
              <a:defRPr sz="2300">
                <a:solidFill>
                  <a:srgbClr val="000000"/>
                </a:solidFill>
              </a:defRPr>
            </a:pPr>
            <a:r>
              <a:t>Similar geo-distributed analytics set-up as given in Geode paper</a:t>
            </a:r>
          </a:p>
          <a:p>
            <a:pPr defTabSz="1194816">
              <a:spcBef>
                <a:spcPts val="2000"/>
              </a:spcBef>
              <a:buSzTx/>
              <a:buNone/>
              <a:defRPr sz="2300">
                <a:solidFill>
                  <a:srgbClr val="000000"/>
                </a:solidFill>
              </a:defRPr>
            </a:pPr>
          </a:p>
          <a:p>
            <a:pPr marL="522730" indent="-298704" defTabSz="1194816">
              <a:spcBef>
                <a:spcPts val="2000"/>
              </a:spcBef>
              <a:defRPr sz="2300">
                <a:solidFill>
                  <a:srgbClr val="000000"/>
                </a:solidFill>
              </a:defRPr>
            </a:pPr>
            <a:r>
              <a:t>Assume bandwidth of WAN links is constant for each query’s running time</a:t>
            </a:r>
          </a:p>
          <a:p>
            <a:pPr defTabSz="1194816">
              <a:spcBef>
                <a:spcPts val="2000"/>
              </a:spcBef>
              <a:buSzTx/>
              <a:buNone/>
              <a:defRPr sz="2300">
                <a:solidFill>
                  <a:srgbClr val="000000"/>
                </a:solidFill>
              </a:defRPr>
            </a:pPr>
          </a:p>
          <a:p>
            <a:pPr marL="522730" indent="-298704" defTabSz="1194816">
              <a:spcBef>
                <a:spcPts val="2000"/>
              </a:spcBef>
              <a:defRPr sz="2300">
                <a:solidFill>
                  <a:srgbClr val="000000"/>
                </a:solidFill>
              </a:defRPr>
            </a:pPr>
            <a:r>
              <a:t>WAN links have heterogeneous capacity</a:t>
            </a:r>
          </a:p>
          <a:p>
            <a:pPr defTabSz="1194816">
              <a:spcBef>
                <a:spcPts val="2000"/>
              </a:spcBef>
              <a:buSzTx/>
              <a:buNone/>
              <a:defRPr sz="2300">
                <a:solidFill>
                  <a:srgbClr val="000000"/>
                </a:solidFill>
              </a:defRPr>
            </a:pPr>
          </a:p>
          <a:p>
            <a:pPr marL="522730" indent="-298704" defTabSz="1194816">
              <a:spcBef>
                <a:spcPts val="2000"/>
              </a:spcBef>
              <a:defRPr sz="2300">
                <a:solidFill>
                  <a:srgbClr val="000000"/>
                </a:solidFill>
              </a:defRPr>
            </a:pPr>
            <a:r>
              <a:t>WAN is slower than intra-DC bandwidth by 1-2 orders of magnitude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144"/>
          <p:cNvSpPr txBox="1"/>
          <p:nvPr>
            <p:ph type="title"/>
          </p:nvPr>
        </p:nvSpPr>
        <p:spPr>
          <a:xfrm>
            <a:off x="415599" y="593366"/>
            <a:ext cx="11360802" cy="763602"/>
          </a:xfrm>
          <a:prstGeom prst="rect">
            <a:avLst/>
          </a:prstGeom>
        </p:spPr>
        <p:txBody>
          <a:bodyPr/>
          <a:lstStyle/>
          <a:p>
            <a:pPr/>
            <a:r>
              <a:t>QEP Placement and Scheduling</a:t>
            </a:r>
          </a:p>
        </p:txBody>
      </p:sp>
      <p:pic>
        <p:nvPicPr>
          <p:cNvPr id="295" name="Shape 145" descr="Shape 145"/>
          <p:cNvPicPr>
            <a:picLocks noChangeAspect="1"/>
          </p:cNvPicPr>
          <p:nvPr/>
        </p:nvPicPr>
        <p:blipFill>
          <a:blip r:embed="rId2">
            <a:extLst/>
          </a:blip>
          <a:stretch>
            <a:fillRect/>
          </a:stretch>
        </p:blipFill>
        <p:spPr>
          <a:xfrm>
            <a:off x="680689" y="1398522"/>
            <a:ext cx="11231913" cy="2937817"/>
          </a:xfrm>
          <a:prstGeom prst="rect">
            <a:avLst/>
          </a:prstGeom>
          <a:ln w="12700">
            <a:miter lim="400000"/>
          </a:ln>
        </p:spPr>
      </p:pic>
      <p:sp>
        <p:nvSpPr>
          <p:cNvPr id="296" name="Shape 146"/>
          <p:cNvSpPr txBox="1"/>
          <p:nvPr/>
        </p:nvSpPr>
        <p:spPr>
          <a:xfrm>
            <a:off x="314165" y="4972932"/>
            <a:ext cx="5000003" cy="1211728"/>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defTabSz="1219200">
              <a:defRPr>
                <a:latin typeface="Arial"/>
                <a:ea typeface="Arial"/>
                <a:cs typeface="Arial"/>
                <a:sym typeface="Arial"/>
              </a:defRPr>
            </a:pPr>
          </a:p>
          <a:p>
            <a:pPr algn="ctr" defTabSz="1219200">
              <a:defRPr sz="2400">
                <a:latin typeface="Arial"/>
                <a:ea typeface="Arial"/>
                <a:cs typeface="Arial"/>
                <a:sym typeface="Arial"/>
              </a:defRPr>
            </a:pPr>
            <a:r>
              <a:t>Similar WAN-awareness argument to Geode</a:t>
            </a:r>
          </a:p>
        </p:txBody>
      </p:sp>
      <p:pic>
        <p:nvPicPr>
          <p:cNvPr id="297" name="Shape 147" descr="Shape 147"/>
          <p:cNvPicPr>
            <a:picLocks noChangeAspect="1"/>
          </p:cNvPicPr>
          <p:nvPr/>
        </p:nvPicPr>
        <p:blipFill>
          <a:blip r:embed="rId3">
            <a:extLst/>
          </a:blip>
          <a:stretch>
            <a:fillRect/>
          </a:stretch>
        </p:blipFill>
        <p:spPr>
          <a:xfrm>
            <a:off x="6061026" y="4377892"/>
            <a:ext cx="5927769" cy="240400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152"/>
          <p:cNvSpPr txBox="1"/>
          <p:nvPr>
            <p:ph type="title"/>
          </p:nvPr>
        </p:nvSpPr>
        <p:spPr>
          <a:xfrm>
            <a:off x="415599" y="593366"/>
            <a:ext cx="11360802" cy="763602"/>
          </a:xfrm>
          <a:prstGeom prst="rect">
            <a:avLst/>
          </a:prstGeom>
        </p:spPr>
        <p:txBody>
          <a:bodyPr/>
          <a:lstStyle/>
          <a:p>
            <a:pPr/>
            <a:r>
              <a:t>Multi-Query Optimization</a:t>
            </a:r>
          </a:p>
        </p:txBody>
      </p:sp>
      <p:sp>
        <p:nvSpPr>
          <p:cNvPr id="300" name="Shape 153"/>
          <p:cNvSpPr txBox="1"/>
          <p:nvPr>
            <p:ph type="body" idx="1"/>
          </p:nvPr>
        </p:nvSpPr>
        <p:spPr>
          <a:xfrm>
            <a:off x="415599" y="1536633"/>
            <a:ext cx="11360802" cy="4555202"/>
          </a:xfrm>
          <a:prstGeom prst="rect">
            <a:avLst/>
          </a:prstGeom>
        </p:spPr>
        <p:txBody>
          <a:bodyPr/>
          <a:lstStyle/>
          <a:p>
            <a:pPr marL="533400" indent="-304800">
              <a:defRPr>
                <a:solidFill>
                  <a:srgbClr val="000000"/>
                </a:solidFill>
              </a:defRPr>
            </a:pPr>
            <a:r>
              <a:t>If query optimizer is not WAN-aware, it will choose best QEP for each of multiple simultaneously submitted queries</a:t>
            </a:r>
          </a:p>
          <a:p>
            <a:pPr>
              <a:buSzTx/>
              <a:buNone/>
              <a:defRPr>
                <a:solidFill>
                  <a:srgbClr val="000000"/>
                </a:solidFill>
              </a:defRPr>
            </a:pPr>
          </a:p>
          <a:p>
            <a:pPr marL="533400" indent="-304800">
              <a:defRPr>
                <a:solidFill>
                  <a:srgbClr val="000000"/>
                </a:solidFill>
              </a:defRPr>
            </a:pPr>
            <a:r>
              <a:t>This can result in WAN resource contention if two optimal QEPs are similar</a:t>
            </a:r>
          </a:p>
          <a:p>
            <a:pPr>
              <a:buSzTx/>
              <a:buNone/>
              <a:defRPr>
                <a:solidFill>
                  <a:srgbClr val="000000"/>
                </a:solidFill>
              </a:defRPr>
            </a:pPr>
          </a:p>
          <a:p>
            <a:pPr marL="533400" indent="-304800">
              <a:defRPr>
                <a:solidFill>
                  <a:srgbClr val="000000"/>
                </a:solidFill>
              </a:defRPr>
            </a:pPr>
            <a:r>
              <a:t>Clarinet considers WAN when selecting QEPs for simultaneous queries, thus minimizing contention and reducing latency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Rounded Rectangle"/>
          <p:cNvSpPr/>
          <p:nvPr/>
        </p:nvSpPr>
        <p:spPr>
          <a:xfrm>
            <a:off x="1196540" y="6038501"/>
            <a:ext cx="4019699" cy="320038"/>
          </a:xfrm>
          <a:prstGeom prst="roundRect">
            <a:avLst>
              <a:gd name="adj" fmla="val 50000"/>
            </a:avLst>
          </a:prstGeom>
          <a:solidFill>
            <a:schemeClr val="accent3"/>
          </a:solidFill>
          <a:ln w="38100">
            <a:solidFill>
              <a:srgbClr val="FFFFFF"/>
            </a:solidFill>
          </a:ln>
        </p:spPr>
        <p:txBody>
          <a:bodyPr lIns="45718" tIns="45718" rIns="45718" bIns="45718" anchor="ctr"/>
          <a:lstStyle/>
          <a:p>
            <a:pPr>
              <a:defRPr>
                <a:solidFill>
                  <a:srgbClr val="FFFFFF"/>
                </a:solidFill>
                <a:latin typeface="+mn-lt"/>
                <a:ea typeface="+mn-ea"/>
                <a:cs typeface="+mn-cs"/>
                <a:sym typeface="Calibri"/>
              </a:defRPr>
            </a:pPr>
          </a:p>
        </p:txBody>
      </p:sp>
      <p:sp>
        <p:nvSpPr>
          <p:cNvPr id="303" name="Clarinet’s Design"/>
          <p:cNvSpPr txBox="1"/>
          <p:nvPr>
            <p:ph type="title"/>
          </p:nvPr>
        </p:nvSpPr>
        <p:spPr>
          <a:prstGeom prst="rect">
            <a:avLst/>
          </a:prstGeom>
        </p:spPr>
        <p:txBody>
          <a:bodyPr/>
          <a:lstStyle/>
          <a:p>
            <a:pPr/>
            <a:r>
              <a:t>Clarinet’s Design</a:t>
            </a:r>
          </a:p>
        </p:txBody>
      </p:sp>
      <p:pic>
        <p:nvPicPr>
          <p:cNvPr id="304" name="Image" descr="Image"/>
          <p:cNvPicPr>
            <a:picLocks noChangeAspect="1"/>
          </p:cNvPicPr>
          <p:nvPr/>
        </p:nvPicPr>
        <p:blipFill>
          <a:blip r:embed="rId3">
            <a:extLst/>
          </a:blip>
          <a:stretch>
            <a:fillRect/>
          </a:stretch>
        </p:blipFill>
        <p:spPr>
          <a:xfrm>
            <a:off x="1192110" y="1565773"/>
            <a:ext cx="3692194" cy="720610"/>
          </a:xfrm>
          <a:prstGeom prst="rect">
            <a:avLst/>
          </a:prstGeom>
          <a:ln w="12700">
            <a:miter lim="400000"/>
          </a:ln>
        </p:spPr>
      </p:pic>
      <p:pic>
        <p:nvPicPr>
          <p:cNvPr id="305" name="Image" descr="Image"/>
          <p:cNvPicPr>
            <a:picLocks noChangeAspect="1"/>
          </p:cNvPicPr>
          <p:nvPr/>
        </p:nvPicPr>
        <p:blipFill>
          <a:blip r:embed="rId4">
            <a:extLst/>
          </a:blip>
          <a:stretch>
            <a:fillRect/>
          </a:stretch>
        </p:blipFill>
        <p:spPr>
          <a:xfrm>
            <a:off x="1449618" y="2282529"/>
            <a:ext cx="3304179" cy="1036985"/>
          </a:xfrm>
          <a:prstGeom prst="rect">
            <a:avLst/>
          </a:prstGeom>
          <a:ln w="12700">
            <a:miter lim="400000"/>
          </a:ln>
        </p:spPr>
      </p:pic>
      <p:pic>
        <p:nvPicPr>
          <p:cNvPr id="306" name="Image" descr="Image"/>
          <p:cNvPicPr>
            <a:picLocks noChangeAspect="1"/>
          </p:cNvPicPr>
          <p:nvPr/>
        </p:nvPicPr>
        <p:blipFill>
          <a:blip r:embed="rId5">
            <a:extLst/>
          </a:blip>
          <a:stretch>
            <a:fillRect/>
          </a:stretch>
        </p:blipFill>
        <p:spPr>
          <a:xfrm>
            <a:off x="874204" y="3301800"/>
            <a:ext cx="4480406" cy="1325563"/>
          </a:xfrm>
          <a:prstGeom prst="rect">
            <a:avLst/>
          </a:prstGeom>
          <a:ln w="12700">
            <a:miter lim="400000"/>
          </a:ln>
        </p:spPr>
      </p:pic>
      <p:pic>
        <p:nvPicPr>
          <p:cNvPr id="307" name="Image" descr="Image"/>
          <p:cNvPicPr>
            <a:picLocks noChangeAspect="1"/>
          </p:cNvPicPr>
          <p:nvPr/>
        </p:nvPicPr>
        <p:blipFill>
          <a:blip r:embed="rId6">
            <a:extLst/>
          </a:blip>
          <a:stretch>
            <a:fillRect/>
          </a:stretch>
        </p:blipFill>
        <p:spPr>
          <a:xfrm>
            <a:off x="1077014" y="4644702"/>
            <a:ext cx="4258750" cy="1390848"/>
          </a:xfrm>
          <a:prstGeom prst="rect">
            <a:avLst/>
          </a:prstGeom>
          <a:ln w="12700">
            <a:miter lim="400000"/>
          </a:ln>
        </p:spPr>
      </p:pic>
      <p:sp>
        <p:nvSpPr>
          <p:cNvPr id="308" name="Execution framework"/>
          <p:cNvSpPr txBox="1"/>
          <p:nvPr/>
        </p:nvSpPr>
        <p:spPr>
          <a:xfrm>
            <a:off x="2210124" y="6027882"/>
            <a:ext cx="2280971"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latin typeface="+mn-lt"/>
                <a:ea typeface="+mn-ea"/>
                <a:cs typeface="+mn-cs"/>
                <a:sym typeface="Calibri"/>
              </a:defRPr>
            </a:lvl1pPr>
          </a:lstStyle>
          <a:p>
            <a:pPr/>
            <a:r>
              <a:t>Execution framework</a:t>
            </a:r>
          </a:p>
        </p:txBody>
      </p:sp>
      <p:sp>
        <p:nvSpPr>
          <p:cNvPr id="309" name="Multiple query execution plans…"/>
          <p:cNvSpPr txBox="1"/>
          <p:nvPr/>
        </p:nvSpPr>
        <p:spPr>
          <a:xfrm>
            <a:off x="6674932" y="2078515"/>
            <a:ext cx="3727742" cy="96138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lnSpc>
                <a:spcPts val="3500"/>
              </a:lnSpc>
              <a:defRPr sz="2200">
                <a:latin typeface="Times"/>
                <a:ea typeface="Times"/>
                <a:cs typeface="Times"/>
                <a:sym typeface="Times"/>
              </a:defRPr>
            </a:pPr>
            <a:r>
              <a:t>Multiple</a:t>
            </a:r>
            <a:r>
              <a:rPr b="1"/>
              <a:t> </a:t>
            </a:r>
            <a:r>
              <a:t>query execution plans </a:t>
            </a:r>
          </a:p>
          <a:p>
            <a:pPr defTabSz="457200">
              <a:lnSpc>
                <a:spcPts val="3500"/>
              </a:lnSpc>
              <a:defRPr sz="2200">
                <a:latin typeface="Times"/>
                <a:ea typeface="Times"/>
                <a:cs typeface="Times"/>
                <a:sym typeface="Times"/>
              </a:defRPr>
            </a:pPr>
            <a:r>
              <a:t>(QEP) per query </a:t>
            </a:r>
          </a:p>
        </p:txBody>
      </p:sp>
      <p:sp>
        <p:nvSpPr>
          <p:cNvPr id="310" name="Assign parallelism for each stage"/>
          <p:cNvSpPr txBox="1"/>
          <p:nvPr/>
        </p:nvSpPr>
        <p:spPr>
          <a:xfrm>
            <a:off x="6632434" y="3268981"/>
            <a:ext cx="3812736" cy="80136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6300"/>
              </a:lnSpc>
              <a:spcBef>
                <a:spcPts val="1200"/>
              </a:spcBef>
              <a:defRPr sz="2200">
                <a:latin typeface="Times"/>
                <a:ea typeface="Times"/>
                <a:cs typeface="Times"/>
                <a:sym typeface="Times"/>
              </a:defRPr>
            </a:lvl1pPr>
          </a:lstStyle>
          <a:p>
            <a:pPr/>
            <a:r>
              <a:t>Assign parallelism for each stage</a:t>
            </a:r>
          </a:p>
        </p:txBody>
      </p:sp>
      <p:sp>
        <p:nvSpPr>
          <p:cNvPr id="311" name="Network aware task placement and…"/>
          <p:cNvSpPr txBox="1"/>
          <p:nvPr/>
        </p:nvSpPr>
        <p:spPr>
          <a:xfrm>
            <a:off x="6632434" y="4411981"/>
            <a:ext cx="4169216" cy="76707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lnSpc>
                <a:spcPct val="90000"/>
              </a:lnSpc>
              <a:defRPr sz="2200">
                <a:latin typeface="Times"/>
                <a:ea typeface="Times"/>
                <a:cs typeface="Times"/>
                <a:sym typeface="Times"/>
              </a:defRPr>
            </a:pPr>
            <a:r>
              <a:t>Network aware</a:t>
            </a:r>
            <a:r>
              <a:rPr>
                <a:solidFill>
                  <a:schemeClr val="accent2"/>
                </a:solidFill>
              </a:rPr>
              <a:t> task placement</a:t>
            </a:r>
            <a:r>
              <a:t> and </a:t>
            </a:r>
          </a:p>
          <a:p>
            <a:pPr defTabSz="457200">
              <a:lnSpc>
                <a:spcPct val="90000"/>
              </a:lnSpc>
              <a:defRPr sz="2200">
                <a:solidFill>
                  <a:schemeClr val="accent2"/>
                </a:solidFill>
                <a:latin typeface="Times"/>
                <a:ea typeface="Times"/>
                <a:cs typeface="Times"/>
                <a:sym typeface="Times"/>
              </a:defRPr>
            </a:pPr>
            <a:r>
              <a:t>scheduling</a:t>
            </a:r>
            <a:r>
              <a:rPr>
                <a:solidFill>
                  <a:srgbClr val="000000"/>
                </a:solidFill>
              </a:rPr>
              <a:t> for each query plan </a:t>
            </a:r>
          </a:p>
        </p:txBody>
      </p:sp>
      <p:sp>
        <p:nvSpPr>
          <p:cNvPr id="312" name="Choose plan with smallest run time…"/>
          <p:cNvSpPr txBox="1"/>
          <p:nvPr/>
        </p:nvSpPr>
        <p:spPr>
          <a:xfrm>
            <a:off x="6620157" y="5618481"/>
            <a:ext cx="4193772" cy="75564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lnSpc>
                <a:spcPts val="2600"/>
              </a:lnSpc>
              <a:defRPr sz="2200">
                <a:latin typeface="Times"/>
                <a:ea typeface="Times"/>
                <a:cs typeface="Times"/>
                <a:sym typeface="Times"/>
              </a:defRPr>
            </a:pPr>
            <a:r>
              <a:t>Choose plan with </a:t>
            </a:r>
            <a:r>
              <a:rPr>
                <a:solidFill>
                  <a:schemeClr val="accent2"/>
                </a:solidFill>
              </a:rPr>
              <a:t>smallest</a:t>
            </a:r>
            <a:r>
              <a:t> run time </a:t>
            </a:r>
          </a:p>
          <a:p>
            <a:pPr defTabSz="457200">
              <a:lnSpc>
                <a:spcPts val="2600"/>
              </a:lnSpc>
              <a:defRPr sz="2200">
                <a:latin typeface="Times"/>
                <a:ea typeface="Times"/>
                <a:cs typeface="Times"/>
                <a:sym typeface="Times"/>
              </a:defRPr>
            </a:pPr>
            <a:r>
              <a:t>for execution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0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10"/>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11"/>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308"/>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302"/>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1" grpId="5"/>
      <p:bldP build="whole" bldLvl="1" animBg="1" rev="0" advAuto="0" spid="312" grpId="9"/>
      <p:bldP build="whole" bldLvl="1" animBg="1" rev="0" advAuto="0" spid="307" grpId="6"/>
      <p:bldP build="whole" bldLvl="1" animBg="1" rev="0" advAuto="0" spid="309" grpId="1"/>
      <p:bldP build="whole" bldLvl="1" animBg="1" rev="0" advAuto="0" spid="310" grpId="3"/>
      <p:bldP build="whole" bldLvl="1" animBg="1" rev="0" advAuto="0" spid="308" grpId="7"/>
      <p:bldP build="whole" bldLvl="1" animBg="1" rev="0" advAuto="0" spid="306" grpId="4"/>
      <p:bldP build="whole" bldLvl="1" animBg="1" rev="0" advAuto="0" spid="302" grpId="8"/>
      <p:bldP build="whole" bldLvl="1" animBg="1" rev="0" advAuto="0" spid="305" grpId="2"/>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Network aware placement and scheduling"/>
          <p:cNvSpPr txBox="1"/>
          <p:nvPr>
            <p:ph type="title"/>
          </p:nvPr>
        </p:nvSpPr>
        <p:spPr>
          <a:prstGeom prst="rect">
            <a:avLst/>
          </a:prstGeom>
        </p:spPr>
        <p:txBody>
          <a:bodyPr/>
          <a:lstStyle/>
          <a:p>
            <a:pPr/>
            <a:r>
              <a:t>Network aware placement and scheduling </a:t>
            </a:r>
          </a:p>
        </p:txBody>
      </p:sp>
      <p:sp>
        <p:nvSpPr>
          <p:cNvPr id="317" name="Task placement for a QEP…"/>
          <p:cNvSpPr txBox="1"/>
          <p:nvPr>
            <p:ph type="body" idx="1"/>
          </p:nvPr>
        </p:nvSpPr>
        <p:spPr>
          <a:prstGeom prst="rect">
            <a:avLst/>
          </a:prstGeom>
        </p:spPr>
        <p:txBody>
          <a:bodyPr/>
          <a:lstStyle/>
          <a:p>
            <a:pPr/>
            <a:r>
              <a:t>Task placement for a QEP</a:t>
            </a:r>
          </a:p>
          <a:p>
            <a:pPr lvl="1" marL="685800" indent="-228600">
              <a:defRPr sz="2400">
                <a:latin typeface="Gill Sans Light"/>
                <a:ea typeface="Gill Sans Light"/>
                <a:cs typeface="Gill Sans Light"/>
                <a:sym typeface="Gill Sans Light"/>
              </a:defRPr>
            </a:pPr>
            <a:r>
              <a:t>Determine the site where tasks are executed</a:t>
            </a:r>
          </a:p>
          <a:p>
            <a:pPr lvl="1" marL="685800" indent="-228600">
              <a:defRPr sz="2400">
                <a:latin typeface="Gill Sans Light"/>
                <a:ea typeface="Gill Sans Light"/>
                <a:cs typeface="Gill Sans Light"/>
                <a:sym typeface="Gill Sans Light"/>
              </a:defRPr>
            </a:pPr>
            <a:r>
              <a:t>Iteratively for each of stages in topological order</a:t>
            </a:r>
          </a:p>
          <a:p>
            <a:pPr lvl="1" marL="685800" indent="-228600">
              <a:defRPr sz="2400">
                <a:latin typeface="Gill Sans Light"/>
                <a:ea typeface="Gill Sans Light"/>
                <a:cs typeface="Gill Sans Light"/>
                <a:sym typeface="Gill Sans Light"/>
              </a:defRPr>
            </a:pPr>
            <a:r>
              <a:t>Minimize per stage run time greedily</a:t>
            </a:r>
          </a:p>
          <a:p>
            <a:pPr lvl="1" marL="685800" indent="-228600">
              <a:defRPr sz="2400">
                <a:latin typeface="Gill Sans Light"/>
                <a:ea typeface="Gill Sans Light"/>
                <a:cs typeface="Gill Sans Light"/>
                <a:sym typeface="Gill Sans Light"/>
              </a:defRPr>
            </a:pPr>
          </a:p>
          <a:p>
            <a:pPr/>
            <a:r>
              <a:t>Scheduling of network transfers</a:t>
            </a:r>
          </a:p>
          <a:p>
            <a:pPr lvl="1" marL="685800" indent="-228600">
              <a:defRPr sz="2400">
                <a:latin typeface="Gill Sans Light"/>
                <a:ea typeface="Gill Sans Light"/>
                <a:cs typeface="Gill Sans Light"/>
                <a:sym typeface="Gill Sans Light"/>
              </a:defRPr>
            </a:pPr>
            <a:r>
              <a:t>Determine the start time for tasks</a:t>
            </a:r>
          </a:p>
          <a:p>
            <a:pPr lvl="1" marL="685800" indent="-228600">
              <a:defRPr sz="2400">
                <a:latin typeface="Gill Sans Light"/>
                <a:ea typeface="Gill Sans Light"/>
                <a:cs typeface="Gill Sans Light"/>
                <a:sym typeface="Gill Sans Light"/>
              </a:defRPr>
            </a:pPr>
            <a:r>
              <a:t>Formulate Binary Integer Linear Program to solve scheduling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Multiple Contending Queries"/>
          <p:cNvSpPr txBox="1"/>
          <p:nvPr>
            <p:ph type="title"/>
          </p:nvPr>
        </p:nvSpPr>
        <p:spPr>
          <a:prstGeom prst="rect">
            <a:avLst/>
          </a:prstGeom>
        </p:spPr>
        <p:txBody>
          <a:bodyPr/>
          <a:lstStyle/>
          <a:p>
            <a:pPr/>
            <a:r>
              <a:t>Multiple Contending Queries</a:t>
            </a:r>
          </a:p>
        </p:txBody>
      </p:sp>
      <p:sp>
        <p:nvSpPr>
          <p:cNvPr id="322" name="How to choose the order of multi-queries with many QEPs?…"/>
          <p:cNvSpPr txBox="1"/>
          <p:nvPr>
            <p:ph type="body" idx="1"/>
          </p:nvPr>
        </p:nvSpPr>
        <p:spPr>
          <a:prstGeom prst="rect">
            <a:avLst/>
          </a:prstGeom>
        </p:spPr>
        <p:txBody>
          <a:bodyPr/>
          <a:lstStyle/>
          <a:p>
            <a:pPr/>
            <a:r>
              <a:t>How to choose the order of multi-queries with many QEPs?</a:t>
            </a:r>
          </a:p>
          <a:p>
            <a:pPr lvl="1" marL="685800" indent="-228600">
              <a:defRPr sz="2400">
                <a:latin typeface="Gill Sans Light"/>
                <a:ea typeface="Gill Sans Light"/>
                <a:cs typeface="Gill Sans Light"/>
                <a:sym typeface="Gill Sans Light"/>
              </a:defRPr>
            </a:pPr>
            <a:r>
              <a:t>Computationally intractable to find best combination</a:t>
            </a:r>
          </a:p>
          <a:p>
            <a:pPr lvl="1" marL="685800" indent="-228600">
              <a:defRPr sz="2400">
                <a:latin typeface="Gill Sans Light"/>
                <a:ea typeface="Gill Sans Light"/>
                <a:cs typeface="Gill Sans Light"/>
                <a:sym typeface="Gill Sans Light"/>
              </a:defRPr>
            </a:pPr>
            <a:r>
              <a:t>Shortest Job First (</a:t>
            </a:r>
            <a:r>
              <a:rPr>
                <a:latin typeface="Times New Roman"/>
                <a:ea typeface="Times New Roman"/>
                <a:cs typeface="Times New Roman"/>
                <a:sym typeface="Times New Roman"/>
              </a:rPr>
              <a:t>SJF</a:t>
            </a:r>
            <a:r>
              <a:t>) performs well in single link</a:t>
            </a: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p:txBody>
      </p:sp>
      <p:pic>
        <p:nvPicPr>
          <p:cNvPr id="323" name="queries.jpg" descr="queries.jpg"/>
          <p:cNvPicPr>
            <a:picLocks noChangeAspect="1"/>
          </p:cNvPicPr>
          <p:nvPr/>
        </p:nvPicPr>
        <p:blipFill>
          <a:blip r:embed="rId3">
            <a:extLst/>
          </a:blip>
          <a:stretch>
            <a:fillRect/>
          </a:stretch>
        </p:blipFill>
        <p:spPr>
          <a:xfrm>
            <a:off x="2657942" y="3627437"/>
            <a:ext cx="6486058" cy="197983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What if iterative SJF ?"/>
          <p:cNvSpPr txBox="1"/>
          <p:nvPr>
            <p:ph type="title"/>
          </p:nvPr>
        </p:nvSpPr>
        <p:spPr>
          <a:prstGeom prst="rect">
            <a:avLst/>
          </a:prstGeom>
        </p:spPr>
        <p:txBody>
          <a:bodyPr/>
          <a:lstStyle/>
          <a:p>
            <a:pPr/>
            <a:r>
              <a:t>What if iterative </a:t>
            </a:r>
            <a:r>
              <a:rPr>
                <a:latin typeface="Times New Roman"/>
                <a:ea typeface="Times New Roman"/>
                <a:cs typeface="Times New Roman"/>
                <a:sym typeface="Times New Roman"/>
              </a:rPr>
              <a:t>SJF ?</a:t>
            </a:r>
          </a:p>
        </p:txBody>
      </p:sp>
      <p:sp>
        <p:nvSpPr>
          <p:cNvPr id="328" name="Iteratively pick shortest query plan…"/>
          <p:cNvSpPr txBox="1"/>
          <p:nvPr>
            <p:ph type="body" idx="1"/>
          </p:nvPr>
        </p:nvSpPr>
        <p:spPr>
          <a:prstGeom prst="rect">
            <a:avLst/>
          </a:prstGeom>
        </p:spPr>
        <p:txBody>
          <a:bodyPr/>
          <a:lstStyle/>
          <a:p>
            <a:pPr/>
            <a:r>
              <a:t> Iteratively pick shortest query plan</a:t>
            </a:r>
          </a:p>
          <a:p>
            <a:pPr lvl="1" marL="685800" indent="-228600"/>
            <a:r>
              <a:t> </a:t>
            </a:r>
            <a:r>
              <a:rPr sz="2400">
                <a:latin typeface="Gill Sans Light"/>
                <a:ea typeface="Gill Sans Light"/>
                <a:cs typeface="Gill Sans Light"/>
                <a:sym typeface="Gill Sans Light"/>
              </a:rPr>
              <a:t>Reserve BW to guarantee completion time </a:t>
            </a:r>
            <a:endParaRPr sz="2400">
              <a:latin typeface="Gill Sans Light"/>
              <a:ea typeface="Gill Sans Light"/>
              <a:cs typeface="Gill Sans Light"/>
              <a:sym typeface="Gill Sans Light"/>
            </a:endParaR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p:txBody>
      </p:sp>
      <p:pic>
        <p:nvPicPr>
          <p:cNvPr id="329" name="Image" descr="Image"/>
          <p:cNvPicPr>
            <a:picLocks noChangeAspect="1"/>
          </p:cNvPicPr>
          <p:nvPr/>
        </p:nvPicPr>
        <p:blipFill>
          <a:blip r:embed="rId3">
            <a:extLst/>
          </a:blip>
          <a:stretch>
            <a:fillRect/>
          </a:stretch>
        </p:blipFill>
        <p:spPr>
          <a:xfrm>
            <a:off x="1047718" y="3418361"/>
            <a:ext cx="5590317" cy="1824210"/>
          </a:xfrm>
          <a:prstGeom prst="rect">
            <a:avLst/>
          </a:prstGeom>
          <a:ln w="12700">
            <a:miter lim="400000"/>
          </a:ln>
        </p:spPr>
      </p:pic>
      <p:sp>
        <p:nvSpPr>
          <p:cNvPr id="330" name="Rounded Rectangle"/>
          <p:cNvSpPr/>
          <p:nvPr/>
        </p:nvSpPr>
        <p:spPr>
          <a:xfrm>
            <a:off x="3548114" y="4275135"/>
            <a:ext cx="665724" cy="911547"/>
          </a:xfrm>
          <a:prstGeom prst="roundRect">
            <a:avLst>
              <a:gd name="adj" fmla="val 18585"/>
            </a:avLst>
          </a:prstGeom>
          <a:ln w="25400">
            <a:solidFill>
              <a:srgbClr val="F50206"/>
            </a:solidFill>
            <a:miter lim="400000"/>
          </a:ln>
        </p:spPr>
        <p:txBody>
          <a:bodyPr lIns="45718" tIns="45718" rIns="45718" bIns="45718" anchor="ctr"/>
          <a:lstStyle/>
          <a:p>
            <a:pPr algn="ctr">
              <a:defRPr>
                <a:ln w="9523">
                  <a:solidFill>
                    <a:srgbClr val="0000FF"/>
                  </a:solidFill>
                </a:ln>
                <a:solidFill>
                  <a:srgbClr val="FFFFFF"/>
                </a:solidFill>
                <a:latin typeface="+mn-lt"/>
                <a:ea typeface="+mn-ea"/>
                <a:cs typeface="+mn-cs"/>
                <a:sym typeface="Calibri"/>
              </a:defRPr>
            </a:pPr>
          </a:p>
        </p:txBody>
      </p:sp>
      <p:pic>
        <p:nvPicPr>
          <p:cNvPr id="331" name="Image" descr="Image"/>
          <p:cNvPicPr>
            <a:picLocks noChangeAspect="1"/>
          </p:cNvPicPr>
          <p:nvPr/>
        </p:nvPicPr>
        <p:blipFill>
          <a:blip r:embed="rId4">
            <a:extLst/>
          </a:blip>
          <a:stretch>
            <a:fillRect/>
          </a:stretch>
        </p:blipFill>
        <p:spPr>
          <a:xfrm>
            <a:off x="1048875" y="3351600"/>
            <a:ext cx="5588003" cy="1856133"/>
          </a:xfrm>
          <a:prstGeom prst="rect">
            <a:avLst/>
          </a:prstGeom>
          <a:ln w="12700">
            <a:miter lim="400000"/>
          </a:ln>
        </p:spPr>
      </p:pic>
      <p:pic>
        <p:nvPicPr>
          <p:cNvPr id="332" name="Image" descr="Image"/>
          <p:cNvPicPr>
            <a:picLocks noChangeAspect="1"/>
          </p:cNvPicPr>
          <p:nvPr/>
        </p:nvPicPr>
        <p:blipFill>
          <a:blip r:embed="rId5">
            <a:extLst/>
          </a:blip>
          <a:stretch>
            <a:fillRect/>
          </a:stretch>
        </p:blipFill>
        <p:spPr>
          <a:xfrm>
            <a:off x="7402603" y="1527047"/>
            <a:ext cx="3987802" cy="1855436"/>
          </a:xfrm>
          <a:prstGeom prst="rect">
            <a:avLst/>
          </a:prstGeom>
          <a:ln w="12700">
            <a:miter lim="400000"/>
          </a:ln>
        </p:spPr>
      </p:pic>
      <p:pic>
        <p:nvPicPr>
          <p:cNvPr id="333" name="Image" descr="Image"/>
          <p:cNvPicPr>
            <a:picLocks noChangeAspect="1"/>
          </p:cNvPicPr>
          <p:nvPr/>
        </p:nvPicPr>
        <p:blipFill>
          <a:blip r:embed="rId6">
            <a:extLst/>
          </a:blip>
          <a:stretch>
            <a:fillRect/>
          </a:stretch>
        </p:blipFill>
        <p:spPr>
          <a:xfrm>
            <a:off x="7402603" y="4249589"/>
            <a:ext cx="3987802" cy="1898688"/>
          </a:xfrm>
          <a:prstGeom prst="rect">
            <a:avLst/>
          </a:prstGeom>
          <a:ln w="12700">
            <a:miter lim="400000"/>
          </a:ln>
        </p:spPr>
      </p:pic>
      <p:pic>
        <p:nvPicPr>
          <p:cNvPr id="334" name="Image" descr="Image"/>
          <p:cNvPicPr>
            <a:picLocks noChangeAspect="1"/>
          </p:cNvPicPr>
          <p:nvPr/>
        </p:nvPicPr>
        <p:blipFill>
          <a:blip r:embed="rId5">
            <a:extLst/>
          </a:blip>
          <a:stretch>
            <a:fillRect/>
          </a:stretch>
        </p:blipFill>
        <p:spPr>
          <a:xfrm>
            <a:off x="7402603" y="3402748"/>
            <a:ext cx="3987802" cy="1855437"/>
          </a:xfrm>
          <a:prstGeom prst="rect">
            <a:avLst/>
          </a:prstGeom>
          <a:ln w="12700">
            <a:miter lim="400000"/>
          </a:ln>
        </p:spPr>
      </p:pic>
      <p:sp>
        <p:nvSpPr>
          <p:cNvPr id="335" name="Rounded Rectangle"/>
          <p:cNvSpPr/>
          <p:nvPr/>
        </p:nvSpPr>
        <p:spPr>
          <a:xfrm>
            <a:off x="1541515" y="4209998"/>
            <a:ext cx="665723" cy="1014784"/>
          </a:xfrm>
          <a:prstGeom prst="roundRect">
            <a:avLst>
              <a:gd name="adj" fmla="val 18585"/>
            </a:avLst>
          </a:prstGeom>
          <a:ln w="25400">
            <a:solidFill>
              <a:srgbClr val="F50206"/>
            </a:solidFill>
            <a:miter lim="400000"/>
          </a:ln>
        </p:spPr>
        <p:txBody>
          <a:bodyPr lIns="45718" tIns="45718" rIns="45718" bIns="45718" anchor="ctr"/>
          <a:lstStyle/>
          <a:p>
            <a:pPr algn="ctr">
              <a:defRPr>
                <a:ln w="9523">
                  <a:solidFill>
                    <a:srgbClr val="0000FF"/>
                  </a:solidFill>
                </a:ln>
                <a:solidFill>
                  <a:srgbClr val="FFFFFF"/>
                </a:solidFill>
                <a:latin typeface="+mn-lt"/>
                <a:ea typeface="+mn-ea"/>
                <a:cs typeface="+mn-cs"/>
                <a:sym typeface="Calibri"/>
              </a:defRPr>
            </a:pPr>
          </a:p>
        </p:txBody>
      </p:sp>
      <p:sp>
        <p:nvSpPr>
          <p:cNvPr id="336" name="Arrow"/>
          <p:cNvSpPr/>
          <p:nvPr/>
        </p:nvSpPr>
        <p:spPr>
          <a:xfrm rot="5339341">
            <a:off x="9458151" y="3444599"/>
            <a:ext cx="560873" cy="347614"/>
          </a:xfrm>
          <a:prstGeom prst="rightArrow">
            <a:avLst>
              <a:gd name="adj1" fmla="val 32718"/>
              <a:gd name="adj2" fmla="val 93262"/>
            </a:avLst>
          </a:prstGeom>
          <a:solidFill>
            <a:srgbClr val="B89230"/>
          </a:solidFill>
          <a:ln w="12700">
            <a:solidFill>
              <a:schemeClr val="accent1"/>
            </a:solidFill>
            <a:miter/>
          </a:ln>
        </p:spPr>
        <p:txBody>
          <a:bodyPr lIns="45718" tIns="45718" rIns="45718" bIns="45718" anchor="ctr"/>
          <a:lstStyle/>
          <a:p>
            <a:pPr>
              <a:defRPr>
                <a:latin typeface="+mn-lt"/>
                <a:ea typeface="+mn-ea"/>
                <a:cs typeface="+mn-cs"/>
                <a:sym typeface="Calibri"/>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35"/>
                                        </p:tgtEl>
                                        <p:attrNameLst>
                                          <p:attrName>style.visibility</p:attrName>
                                        </p:attrNameLst>
                                      </p:cBhvr>
                                      <p:to>
                                        <p:strVal val="visible"/>
                                      </p:to>
                                    </p:set>
                                  </p:childTnLst>
                                </p:cTn>
                              </p:par>
                            </p:childTnLst>
                          </p:cTn>
                        </p:par>
                        <p:par>
                          <p:cTn id="19" fill="hold">
                            <p:stCondLst>
                              <p:cond delay="0"/>
                            </p:stCondLst>
                            <p:childTnLst>
                              <p:par>
                                <p:cTn id="20" presetClass="exit" nodeType="afterEffect" presetSubtype="0" presetID="1" grpId="5" fill="hold">
                                  <p:stCondLst>
                                    <p:cond delay="0"/>
                                  </p:stCondLst>
                                  <p:iterate type="el" backwards="0">
                                    <p:tmAbs val="0"/>
                                  </p:iterate>
                                  <p:childTnLst>
                                    <p:set>
                                      <p:cBhvr>
                                        <p:cTn id="21" fill="hold">
                                          <p:stCondLst>
                                            <p:cond delay="0"/>
                                          </p:stCondLst>
                                        </p:cTn>
                                        <p:tgtEl>
                                          <p:spTgt spid="3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336"/>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332"/>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4"/>
      <p:bldP build="whole" bldLvl="1" animBg="1" rev="0" advAuto="0" spid="334" grpId="5"/>
      <p:bldP build="whole" bldLvl="1" animBg="1" rev="0" advAuto="0" spid="336" grpId="6"/>
      <p:bldP build="whole" bldLvl="1" animBg="1" rev="0" advAuto="0" spid="332" grpId="7"/>
      <p:bldP build="whole" bldLvl="1" animBg="1" rev="0" advAuto="0" spid="331" grpId="3"/>
      <p:bldP build="whole" bldLvl="1" animBg="1" rev="0" advAuto="0" spid="330" grpId="1"/>
      <p:bldP build="whole" bldLvl="1" animBg="1" rev="0" advAuto="0" spid="333" grpId="8"/>
      <p:bldP build="whole" bldLvl="1" animBg="1" rev="0" advAuto="0" spid="334" grpId="2"/>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What if iterative SJF ?"/>
          <p:cNvSpPr txBox="1"/>
          <p:nvPr>
            <p:ph type="title"/>
          </p:nvPr>
        </p:nvSpPr>
        <p:spPr>
          <a:prstGeom prst="rect">
            <a:avLst/>
          </a:prstGeom>
        </p:spPr>
        <p:txBody>
          <a:bodyPr/>
          <a:lstStyle/>
          <a:p>
            <a:pPr/>
            <a:r>
              <a:t>What if iterative </a:t>
            </a:r>
            <a:r>
              <a:rPr>
                <a:latin typeface="Times New Roman"/>
                <a:ea typeface="Times New Roman"/>
                <a:cs typeface="Times New Roman"/>
                <a:sym typeface="Times New Roman"/>
              </a:rPr>
              <a:t>SJF ?</a:t>
            </a:r>
          </a:p>
        </p:txBody>
      </p:sp>
      <p:sp>
        <p:nvSpPr>
          <p:cNvPr id="341" name="Iteratively pick shortest query plan…"/>
          <p:cNvSpPr txBox="1"/>
          <p:nvPr>
            <p:ph type="body" idx="1"/>
          </p:nvPr>
        </p:nvSpPr>
        <p:spPr>
          <a:prstGeom prst="rect">
            <a:avLst/>
          </a:prstGeom>
        </p:spPr>
        <p:txBody>
          <a:bodyPr/>
          <a:lstStyle/>
          <a:p>
            <a:pPr/>
            <a:r>
              <a:t>Iteratively pick shortest query plan</a:t>
            </a:r>
          </a:p>
          <a:p>
            <a:pPr lvl="1" marL="653142" indent="-195942">
              <a:defRPr sz="2400">
                <a:latin typeface="Gill Sans Light"/>
                <a:ea typeface="Gill Sans Light"/>
                <a:cs typeface="Gill Sans Light"/>
                <a:sym typeface="Gill Sans Light"/>
              </a:defRPr>
            </a:pPr>
            <a:r>
              <a:t>Reserve BW to guarantee completion time </a:t>
            </a: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lvl="1" marL="685800" indent="-228600">
              <a:defRPr sz="2400">
                <a:latin typeface="Gill Sans Light"/>
                <a:ea typeface="Gill Sans Light"/>
                <a:cs typeface="Gill Sans Light"/>
                <a:sym typeface="Gill Sans Light"/>
              </a:defRPr>
            </a:pPr>
          </a:p>
          <a:p>
            <a:pPr marL="195942" indent="-195942"/>
            <a:r>
              <a:t>Resource fragmentation</a:t>
            </a:r>
            <a:endParaRPr sz="2400">
              <a:latin typeface="Gill Sans Light"/>
              <a:ea typeface="Gill Sans Light"/>
              <a:cs typeface="Gill Sans Light"/>
              <a:sym typeface="Gill Sans Light"/>
            </a:endParaRPr>
          </a:p>
          <a:p>
            <a:pPr lvl="1" marL="653142" indent="-195942">
              <a:defRPr sz="2400">
                <a:latin typeface="Gill Sans Light"/>
                <a:ea typeface="Gill Sans Light"/>
                <a:cs typeface="Gill Sans Light"/>
                <a:sym typeface="Gill Sans Light"/>
              </a:defRPr>
            </a:pPr>
            <a:r>
              <a:t>Due to multiple links, task dependencies</a:t>
            </a:r>
          </a:p>
        </p:txBody>
      </p:sp>
      <p:pic>
        <p:nvPicPr>
          <p:cNvPr id="342" name="Image" descr="Image"/>
          <p:cNvPicPr>
            <a:picLocks noChangeAspect="1"/>
          </p:cNvPicPr>
          <p:nvPr/>
        </p:nvPicPr>
        <p:blipFill>
          <a:blip r:embed="rId3">
            <a:extLst/>
          </a:blip>
          <a:stretch>
            <a:fillRect/>
          </a:stretch>
        </p:blipFill>
        <p:spPr>
          <a:xfrm>
            <a:off x="7389903" y="1341288"/>
            <a:ext cx="3987802" cy="1898688"/>
          </a:xfrm>
          <a:prstGeom prst="rect">
            <a:avLst/>
          </a:prstGeom>
          <a:ln w="12700">
            <a:miter lim="400000"/>
          </a:ln>
        </p:spPr>
      </p:pic>
      <p:sp>
        <p:nvSpPr>
          <p:cNvPr id="343" name="Arrow"/>
          <p:cNvSpPr/>
          <p:nvPr/>
        </p:nvSpPr>
        <p:spPr>
          <a:xfrm rot="5339341">
            <a:off x="9458151" y="3444599"/>
            <a:ext cx="560873" cy="347614"/>
          </a:xfrm>
          <a:prstGeom prst="rightArrow">
            <a:avLst>
              <a:gd name="adj1" fmla="val 32718"/>
              <a:gd name="adj2" fmla="val 93262"/>
            </a:avLst>
          </a:prstGeom>
          <a:solidFill>
            <a:srgbClr val="B89230"/>
          </a:solidFill>
          <a:ln w="12700">
            <a:solidFill>
              <a:schemeClr val="accent1"/>
            </a:solidFill>
            <a:miter/>
          </a:ln>
        </p:spPr>
        <p:txBody>
          <a:bodyPr lIns="45718" tIns="45718" rIns="45718" bIns="45718" anchor="ctr"/>
          <a:lstStyle/>
          <a:p>
            <a:pPr>
              <a:defRPr>
                <a:latin typeface="+mn-lt"/>
                <a:ea typeface="+mn-ea"/>
                <a:cs typeface="+mn-cs"/>
                <a:sym typeface="Calibri"/>
              </a:defRPr>
            </a:pPr>
          </a:p>
        </p:txBody>
      </p:sp>
      <p:pic>
        <p:nvPicPr>
          <p:cNvPr id="344" name="Image" descr="Image"/>
          <p:cNvPicPr>
            <a:picLocks noChangeAspect="1"/>
          </p:cNvPicPr>
          <p:nvPr/>
        </p:nvPicPr>
        <p:blipFill>
          <a:blip r:embed="rId4">
            <a:extLst/>
          </a:blip>
          <a:stretch>
            <a:fillRect/>
          </a:stretch>
        </p:blipFill>
        <p:spPr>
          <a:xfrm>
            <a:off x="7352790" y="4146550"/>
            <a:ext cx="4062026" cy="1604530"/>
          </a:xfrm>
          <a:prstGeom prst="rect">
            <a:avLst/>
          </a:prstGeom>
          <a:ln w="12700">
            <a:miter lim="400000"/>
          </a:ln>
        </p:spPr>
      </p:pic>
      <p:grpSp>
        <p:nvGrpSpPr>
          <p:cNvPr id="347" name="Idle"/>
          <p:cNvGrpSpPr/>
          <p:nvPr/>
        </p:nvGrpSpPr>
        <p:grpSpPr>
          <a:xfrm>
            <a:off x="8331200" y="2551670"/>
            <a:ext cx="1270000" cy="358137"/>
            <a:chOff x="0" y="0"/>
            <a:chExt cx="1270000" cy="358135"/>
          </a:xfrm>
        </p:grpSpPr>
        <p:sp>
          <p:nvSpPr>
            <p:cNvPr id="345" name="Rectangle"/>
            <p:cNvSpPr/>
            <p:nvPr/>
          </p:nvSpPr>
          <p:spPr>
            <a:xfrm>
              <a:off x="0" y="9130"/>
              <a:ext cx="1270000" cy="339876"/>
            </a:xfrm>
            <a:prstGeom prst="rect">
              <a:avLst/>
            </a:prstGeom>
            <a:solidFill>
              <a:srgbClr val="FFFFFF"/>
            </a:solidFill>
            <a:ln w="25400" cap="flat">
              <a:solidFill>
                <a:schemeClr val="accent2"/>
              </a:solidFill>
              <a:custDash>
                <a:ds d="600000" sp="600000"/>
              </a:custDash>
              <a:miter lim="400000"/>
            </a:ln>
            <a:effectLst/>
          </p:spPr>
          <p:txBody>
            <a:bodyPr wrap="square" lIns="45718" tIns="45718" rIns="45718" bIns="45718" numCol="1" anchor="ctr">
              <a:noAutofit/>
            </a:bodyPr>
            <a:lstStyle/>
            <a:p>
              <a:pPr algn="ctr">
                <a:defRPr>
                  <a:solidFill>
                    <a:schemeClr val="accent2"/>
                  </a:solidFill>
                  <a:latin typeface="+mn-lt"/>
                  <a:ea typeface="+mn-ea"/>
                  <a:cs typeface="+mn-cs"/>
                  <a:sym typeface="Calibri"/>
                </a:defRPr>
              </a:pPr>
            </a:p>
          </p:txBody>
        </p:sp>
        <p:sp>
          <p:nvSpPr>
            <p:cNvPr id="346" name="Idle"/>
            <p:cNvSpPr txBox="1"/>
            <p:nvPr/>
          </p:nvSpPr>
          <p:spPr>
            <a:xfrm>
              <a:off x="0" y="-1"/>
              <a:ext cx="1270000" cy="35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chemeClr val="accent2"/>
                  </a:solidFill>
                  <a:latin typeface="+mn-lt"/>
                  <a:ea typeface="+mn-ea"/>
                  <a:cs typeface="+mn-cs"/>
                  <a:sym typeface="Calibri"/>
                </a:defRPr>
              </a:lvl1pPr>
            </a:lstStyle>
            <a:p>
              <a:pPr/>
              <a:r>
                <a:t>Idle</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K-Shortest Job First"/>
          <p:cNvSpPr txBox="1"/>
          <p:nvPr>
            <p:ph type="title"/>
          </p:nvPr>
        </p:nvSpPr>
        <p:spPr>
          <a:prstGeom prst="rect">
            <a:avLst/>
          </a:prstGeom>
        </p:spPr>
        <p:txBody>
          <a:bodyPr/>
          <a:lstStyle/>
          <a:p>
            <a:pPr/>
            <a:r>
              <a:t>K-Shortest Job First</a:t>
            </a:r>
          </a:p>
        </p:txBody>
      </p:sp>
      <p:sp>
        <p:nvSpPr>
          <p:cNvPr id="352" name="Identify transfers of k-shortest yet incomplete jobs…"/>
          <p:cNvSpPr txBox="1"/>
          <p:nvPr>
            <p:ph type="body" idx="1"/>
          </p:nvPr>
        </p:nvSpPr>
        <p:spPr>
          <a:prstGeom prst="rect">
            <a:avLst/>
          </a:prstGeom>
        </p:spPr>
        <p:txBody>
          <a:bodyPr/>
          <a:lstStyle/>
          <a:p>
            <a:pPr marL="226313" indent="-226313" defTabSz="905255">
              <a:spcBef>
                <a:spcPts val="900"/>
              </a:spcBef>
              <a:defRPr sz="2700"/>
            </a:pPr>
            <a:r>
              <a:t>Identify transfers of k-shortest yet incomplete jobs </a:t>
            </a:r>
          </a:p>
          <a:p>
            <a:pPr lvl="1" marL="678941" indent="-226313" defTabSz="905255">
              <a:spcBef>
                <a:spcPts val="900"/>
              </a:spcBef>
              <a:defRPr sz="2300">
                <a:latin typeface="Gill Sans Light"/>
                <a:ea typeface="Gill Sans Light"/>
                <a:cs typeface="Gill Sans Light"/>
                <a:sym typeface="Gill Sans Light"/>
              </a:defRPr>
            </a:pPr>
            <a:r>
              <a:t>Predecessors have completed</a:t>
            </a:r>
          </a:p>
          <a:p>
            <a:pPr marL="226313" indent="-226313" defTabSz="905255">
              <a:spcBef>
                <a:spcPts val="900"/>
              </a:spcBef>
              <a:defRPr sz="2700"/>
            </a:pPr>
          </a:p>
          <a:p>
            <a:pPr marL="226313" indent="-226313" defTabSz="905255">
              <a:spcBef>
                <a:spcPts val="900"/>
              </a:spcBef>
              <a:defRPr sz="2700"/>
            </a:pPr>
          </a:p>
          <a:p>
            <a:pPr marL="226313" indent="-226313" defTabSz="905255">
              <a:spcBef>
                <a:spcPts val="900"/>
              </a:spcBef>
              <a:defRPr sz="2700"/>
            </a:pPr>
          </a:p>
          <a:p>
            <a:pPr marL="226313" indent="-226313" defTabSz="905255">
              <a:spcBef>
                <a:spcPts val="900"/>
              </a:spcBef>
              <a:defRPr sz="2700"/>
            </a:pPr>
          </a:p>
          <a:p>
            <a:pPr marL="226313" indent="-226313" defTabSz="905255">
              <a:spcBef>
                <a:spcPts val="900"/>
              </a:spcBef>
              <a:defRPr sz="2700"/>
            </a:pPr>
          </a:p>
        </p:txBody>
      </p:sp>
      <p:pic>
        <p:nvPicPr>
          <p:cNvPr id="353" name="Image" descr="Image"/>
          <p:cNvPicPr>
            <a:picLocks noChangeAspect="1"/>
          </p:cNvPicPr>
          <p:nvPr/>
        </p:nvPicPr>
        <p:blipFill>
          <a:blip r:embed="rId3">
            <a:extLst/>
          </a:blip>
          <a:stretch>
            <a:fillRect/>
          </a:stretch>
        </p:blipFill>
        <p:spPr>
          <a:xfrm>
            <a:off x="1841801" y="3099923"/>
            <a:ext cx="8508398" cy="241481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K-Shortest Job First"/>
          <p:cNvSpPr txBox="1"/>
          <p:nvPr>
            <p:ph type="title"/>
          </p:nvPr>
        </p:nvSpPr>
        <p:spPr>
          <a:prstGeom prst="rect">
            <a:avLst/>
          </a:prstGeom>
        </p:spPr>
        <p:txBody>
          <a:bodyPr/>
          <a:lstStyle/>
          <a:p>
            <a:pPr/>
            <a:r>
              <a:t>K-Shortest Job First</a:t>
            </a:r>
          </a:p>
        </p:txBody>
      </p:sp>
      <p:sp>
        <p:nvSpPr>
          <p:cNvPr id="358" name="Identify transfers of k-shortest yet incomplete jobs…"/>
          <p:cNvSpPr txBox="1"/>
          <p:nvPr>
            <p:ph type="body" idx="1"/>
          </p:nvPr>
        </p:nvSpPr>
        <p:spPr>
          <a:prstGeom prst="rect">
            <a:avLst/>
          </a:prstGeom>
        </p:spPr>
        <p:txBody>
          <a:bodyPr/>
          <a:lstStyle/>
          <a:p>
            <a:pPr/>
            <a:r>
              <a:t>Identify transfers of k-shortest yet incomplete task </a:t>
            </a:r>
          </a:p>
          <a:p>
            <a:pPr lvl="1" marL="685800" indent="-228600">
              <a:defRPr sz="2400">
                <a:latin typeface="Gill Sans Light"/>
                <a:ea typeface="Gill Sans Light"/>
                <a:cs typeface="Gill Sans Light"/>
                <a:sym typeface="Gill Sans Light"/>
              </a:defRPr>
            </a:pPr>
            <a:r>
              <a:t>Start as soon as link is free and task is available </a:t>
            </a:r>
          </a:p>
          <a:p>
            <a:pPr lvl="1" marL="685800" indent="-228600">
              <a:defRPr sz="2400">
                <a:latin typeface="Gill Sans Light"/>
                <a:ea typeface="Gill Sans Light"/>
                <a:cs typeface="Gill Sans Light"/>
                <a:sym typeface="Gill Sans Light"/>
              </a:defRPr>
            </a:pPr>
            <a:r>
              <a:t>If link is free and multiple ones are available, choose them by SJF</a:t>
            </a:r>
          </a:p>
          <a:p>
            <a:pPr/>
            <a:endParaRPr sz="2400">
              <a:latin typeface="Gill Sans Light"/>
              <a:ea typeface="Gill Sans Light"/>
              <a:cs typeface="Gill Sans Light"/>
              <a:sym typeface="Gill Sans Light"/>
            </a:endParaRPr>
          </a:p>
          <a:p>
            <a:pPr/>
            <a:endParaRPr sz="2400">
              <a:latin typeface="Gill Sans Light"/>
              <a:ea typeface="Gill Sans Light"/>
              <a:cs typeface="Gill Sans Light"/>
              <a:sym typeface="Gill Sans Light"/>
            </a:endParaRPr>
          </a:p>
          <a:p>
            <a:pPr/>
            <a:endParaRPr sz="2400">
              <a:latin typeface="Gill Sans Light"/>
              <a:ea typeface="Gill Sans Light"/>
              <a:cs typeface="Gill Sans Light"/>
              <a:sym typeface="Gill Sans Light"/>
            </a:endParaRPr>
          </a:p>
          <a:p>
            <a:pPr/>
            <a:endParaRPr sz="2400">
              <a:latin typeface="Gill Sans Light"/>
              <a:ea typeface="Gill Sans Light"/>
              <a:cs typeface="Gill Sans Light"/>
              <a:sym typeface="Gill Sans Light"/>
            </a:endParaRPr>
          </a:p>
        </p:txBody>
      </p:sp>
      <p:pic>
        <p:nvPicPr>
          <p:cNvPr id="359" name="Image" descr="Image"/>
          <p:cNvPicPr>
            <a:picLocks noChangeAspect="1"/>
          </p:cNvPicPr>
          <p:nvPr/>
        </p:nvPicPr>
        <p:blipFill>
          <a:blip r:embed="rId3">
            <a:extLst/>
          </a:blip>
          <a:stretch>
            <a:fillRect/>
          </a:stretch>
        </p:blipFill>
        <p:spPr>
          <a:xfrm>
            <a:off x="1841500" y="3583504"/>
            <a:ext cx="8509000" cy="2388377"/>
          </a:xfrm>
          <a:prstGeom prst="rect">
            <a:avLst/>
          </a:prstGeom>
          <a:ln w="12700">
            <a:miter lim="400000"/>
          </a:ln>
        </p:spPr>
      </p:pic>
      <p:sp>
        <p:nvSpPr>
          <p:cNvPr id="360" name="Rounded Rectangle"/>
          <p:cNvSpPr/>
          <p:nvPr/>
        </p:nvSpPr>
        <p:spPr>
          <a:xfrm>
            <a:off x="3933840" y="4774887"/>
            <a:ext cx="859299" cy="370155"/>
          </a:xfrm>
          <a:prstGeom prst="roundRect">
            <a:avLst>
              <a:gd name="adj" fmla="val 33425"/>
            </a:avLst>
          </a:prstGeom>
          <a:ln w="25400">
            <a:solidFill>
              <a:srgbClr val="F50206"/>
            </a:solidFill>
            <a:miter lim="400000"/>
          </a:ln>
        </p:spPr>
        <p:txBody>
          <a:bodyPr lIns="45718" tIns="45718" rIns="45718" bIns="45718" anchor="ctr"/>
          <a:lstStyle/>
          <a:p>
            <a:pPr algn="ctr">
              <a:defRPr>
                <a:ln w="9523">
                  <a:solidFill>
                    <a:srgbClr val="0000FF"/>
                  </a:solidFill>
                </a:ln>
                <a:solidFill>
                  <a:srgbClr val="FFFFFF"/>
                </a:solidFill>
                <a:latin typeface="+mn-lt"/>
                <a:ea typeface="+mn-ea"/>
                <a:cs typeface="+mn-cs"/>
                <a:sym typeface="Calibri"/>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Current Solution"/>
          <p:cNvSpPr txBox="1"/>
          <p:nvPr>
            <p:ph type="title"/>
          </p:nvPr>
        </p:nvSpPr>
        <p:spPr>
          <a:xfrm>
            <a:off x="749300" y="606425"/>
            <a:ext cx="5388174" cy="1176141"/>
          </a:xfrm>
          <a:prstGeom prst="rect">
            <a:avLst/>
          </a:prstGeom>
        </p:spPr>
        <p:txBody>
          <a:bodyPr anchor="ctr"/>
          <a:lstStyle>
            <a:lvl1pPr algn="l">
              <a:defRPr sz="4400"/>
            </a:lvl1pPr>
          </a:lstStyle>
          <a:p>
            <a:pPr/>
            <a:r>
              <a:t>Current Solution</a:t>
            </a:r>
          </a:p>
        </p:txBody>
      </p:sp>
      <p:sp>
        <p:nvSpPr>
          <p:cNvPr id="188" name="Transfer data to a central data centre…"/>
          <p:cNvSpPr txBox="1"/>
          <p:nvPr>
            <p:ph type="body" sz="quarter" idx="1"/>
          </p:nvPr>
        </p:nvSpPr>
        <p:spPr>
          <a:xfrm>
            <a:off x="633163" y="1474611"/>
            <a:ext cx="6001448" cy="1325564"/>
          </a:xfrm>
          <a:prstGeom prst="rect">
            <a:avLst/>
          </a:prstGeom>
        </p:spPr>
        <p:txBody>
          <a:bodyPr/>
          <a:lstStyle/>
          <a:p>
            <a:pPr marL="228600" indent="-228600" algn="l">
              <a:buSzPct val="100000"/>
              <a:buFont typeface="Arial"/>
              <a:buChar char="•"/>
              <a:defRPr sz="2800"/>
            </a:pPr>
            <a:r>
              <a:t>Transfer data to a central data centre</a:t>
            </a:r>
          </a:p>
          <a:p>
            <a:pPr marL="228600" indent="-228600" algn="l">
              <a:buSzPct val="100000"/>
              <a:buFont typeface="Arial"/>
              <a:buChar char="•"/>
              <a:defRPr sz="2800"/>
            </a:pPr>
            <a:r>
              <a:t>Run all analytics there</a:t>
            </a:r>
          </a:p>
        </p:txBody>
      </p:sp>
      <p:sp>
        <p:nvSpPr>
          <p:cNvPr id="189" name="Limitations"/>
          <p:cNvSpPr txBox="1"/>
          <p:nvPr/>
        </p:nvSpPr>
        <p:spPr>
          <a:xfrm>
            <a:off x="749300" y="3311525"/>
            <a:ext cx="5388174" cy="11761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4400">
                <a:latin typeface="Gill Sans"/>
                <a:ea typeface="Gill Sans"/>
                <a:cs typeface="Gill Sans"/>
                <a:sym typeface="Gill Sans"/>
              </a:defRPr>
            </a:lvl1pPr>
          </a:lstStyle>
          <a:p>
            <a:pPr/>
            <a:r>
              <a:t>Limitations</a:t>
            </a:r>
          </a:p>
        </p:txBody>
      </p:sp>
      <p:sp>
        <p:nvSpPr>
          <p:cNvPr id="190" name="Huge demand for cross-data centre bandwidth…"/>
          <p:cNvSpPr txBox="1"/>
          <p:nvPr/>
        </p:nvSpPr>
        <p:spPr>
          <a:xfrm>
            <a:off x="724941" y="4230511"/>
            <a:ext cx="6752185" cy="19136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marL="217170" indent="-217170" defTabSz="434340">
              <a:spcBef>
                <a:spcPts val="1100"/>
              </a:spcBef>
              <a:buSzPct val="100000"/>
              <a:buChar char="•"/>
              <a:defRPr sz="2600">
                <a:latin typeface="Gill Sans"/>
                <a:ea typeface="Gill Sans"/>
                <a:cs typeface="Gill Sans"/>
                <a:sym typeface="Gill Sans"/>
              </a:defRPr>
            </a:pPr>
            <a:r>
              <a:t>Huge demand for cross-data centre bandwidth </a:t>
            </a:r>
          </a:p>
          <a:p>
            <a:pPr marL="217170" indent="-217170" defTabSz="434340">
              <a:spcBef>
                <a:spcPts val="1100"/>
              </a:spcBef>
              <a:buSzPct val="100000"/>
              <a:buChar char="•"/>
              <a:defRPr sz="2600">
                <a:latin typeface="Gill Sans"/>
                <a:ea typeface="Gill Sans"/>
                <a:cs typeface="Gill Sans"/>
                <a:sym typeface="Gill Sans"/>
              </a:defRPr>
            </a:pPr>
            <a:r>
              <a:t>Scarce network Capacity</a:t>
            </a:r>
          </a:p>
          <a:p>
            <a:pPr marL="217170" indent="-217170" defTabSz="868680">
              <a:lnSpc>
                <a:spcPct val="90000"/>
              </a:lnSpc>
              <a:spcBef>
                <a:spcPts val="900"/>
              </a:spcBef>
              <a:buSzPct val="100000"/>
              <a:buFont typeface="Arial"/>
              <a:buChar char="•"/>
              <a:defRPr sz="2600">
                <a:latin typeface="Gill Sans"/>
                <a:ea typeface="Gill Sans"/>
                <a:cs typeface="Gill Sans"/>
                <a:sym typeface="Gill Sans"/>
              </a:defRPr>
            </a:pPr>
            <a:r>
              <a:t>Sovereignty Constraints</a:t>
            </a:r>
          </a:p>
        </p:txBody>
      </p:sp>
      <p:grpSp>
        <p:nvGrpSpPr>
          <p:cNvPr id="201" name="Group"/>
          <p:cNvGrpSpPr/>
          <p:nvPr/>
        </p:nvGrpSpPr>
        <p:grpSpPr>
          <a:xfrm>
            <a:off x="7333404" y="1039018"/>
            <a:ext cx="4845886" cy="5608120"/>
            <a:chOff x="0" y="0"/>
            <a:chExt cx="4845884" cy="5608119"/>
          </a:xfrm>
        </p:grpSpPr>
        <p:grpSp>
          <p:nvGrpSpPr>
            <p:cNvPr id="199" name="Group"/>
            <p:cNvGrpSpPr/>
            <p:nvPr/>
          </p:nvGrpSpPr>
          <p:grpSpPr>
            <a:xfrm>
              <a:off x="0" y="0"/>
              <a:ext cx="4589467" cy="4779966"/>
              <a:chOff x="0" y="0"/>
              <a:chExt cx="4589466" cy="4779965"/>
            </a:xfrm>
          </p:grpSpPr>
          <p:pic>
            <p:nvPicPr>
              <p:cNvPr id="191" name="3.png" descr="3.png"/>
              <p:cNvPicPr>
                <a:picLocks noChangeAspect="1"/>
              </p:cNvPicPr>
              <p:nvPr/>
            </p:nvPicPr>
            <p:blipFill>
              <a:blip r:embed="rId2">
                <a:extLst/>
              </a:blip>
              <a:stretch>
                <a:fillRect/>
              </a:stretch>
            </p:blipFill>
            <p:spPr>
              <a:xfrm flipH="1">
                <a:off x="3263902" y="0"/>
                <a:ext cx="1325565" cy="1325564"/>
              </a:xfrm>
              <a:prstGeom prst="rect">
                <a:avLst/>
              </a:prstGeom>
              <a:ln w="12700" cap="flat">
                <a:noFill/>
                <a:miter lim="400000"/>
              </a:ln>
              <a:effectLst/>
            </p:spPr>
          </p:pic>
          <p:pic>
            <p:nvPicPr>
              <p:cNvPr id="192" name="3.png" descr="3.png"/>
              <p:cNvPicPr>
                <a:picLocks noChangeAspect="1"/>
              </p:cNvPicPr>
              <p:nvPr/>
            </p:nvPicPr>
            <p:blipFill>
              <a:blip r:embed="rId2">
                <a:extLst/>
              </a:blip>
              <a:stretch>
                <a:fillRect/>
              </a:stretch>
            </p:blipFill>
            <p:spPr>
              <a:xfrm flipH="1">
                <a:off x="3263902" y="1301898"/>
                <a:ext cx="1325565" cy="1325566"/>
              </a:xfrm>
              <a:prstGeom prst="rect">
                <a:avLst/>
              </a:prstGeom>
              <a:ln w="12700" cap="flat">
                <a:noFill/>
                <a:miter lim="400000"/>
              </a:ln>
              <a:effectLst/>
            </p:spPr>
          </p:pic>
          <p:pic>
            <p:nvPicPr>
              <p:cNvPr id="193" name="3.png" descr="3.png"/>
              <p:cNvPicPr>
                <a:picLocks noChangeAspect="1"/>
              </p:cNvPicPr>
              <p:nvPr/>
            </p:nvPicPr>
            <p:blipFill>
              <a:blip r:embed="rId2">
                <a:extLst/>
              </a:blip>
              <a:stretch>
                <a:fillRect/>
              </a:stretch>
            </p:blipFill>
            <p:spPr>
              <a:xfrm flipH="1">
                <a:off x="3263902" y="3454401"/>
                <a:ext cx="1325565" cy="1325565"/>
              </a:xfrm>
              <a:prstGeom prst="rect">
                <a:avLst/>
              </a:prstGeom>
              <a:ln w="12700" cap="flat">
                <a:noFill/>
                <a:miter lim="400000"/>
              </a:ln>
              <a:effectLst/>
            </p:spPr>
          </p:pic>
          <p:sp>
            <p:nvSpPr>
              <p:cNvPr id="194" name=".…"/>
              <p:cNvSpPr txBox="1"/>
              <p:nvPr/>
            </p:nvSpPr>
            <p:spPr>
              <a:xfrm>
                <a:off x="3798209" y="2531662"/>
                <a:ext cx="256946" cy="891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a:latin typeface="+mn-lt"/>
                    <a:ea typeface="+mn-ea"/>
                    <a:cs typeface="+mn-cs"/>
                    <a:sym typeface="Calibri"/>
                  </a:defRPr>
                </a:pPr>
                <a:r>
                  <a:t>.</a:t>
                </a:r>
              </a:p>
              <a:p>
                <a:pPr>
                  <a:defRPr>
                    <a:latin typeface="+mn-lt"/>
                    <a:ea typeface="+mn-ea"/>
                    <a:cs typeface="+mn-cs"/>
                    <a:sym typeface="Calibri"/>
                  </a:defRPr>
                </a:pPr>
                <a:r>
                  <a:t>.</a:t>
                </a:r>
              </a:p>
              <a:p>
                <a:pPr>
                  <a:defRPr>
                    <a:latin typeface="+mn-lt"/>
                    <a:ea typeface="+mn-ea"/>
                    <a:cs typeface="+mn-cs"/>
                    <a:sym typeface="Calibri"/>
                  </a:defRPr>
                </a:pPr>
                <a:r>
                  <a:t>.</a:t>
                </a:r>
              </a:p>
            </p:txBody>
          </p:sp>
          <p:pic>
            <p:nvPicPr>
              <p:cNvPr id="195" name="3.png" descr="3.png"/>
              <p:cNvPicPr>
                <a:picLocks noChangeAspect="1"/>
              </p:cNvPicPr>
              <p:nvPr/>
            </p:nvPicPr>
            <p:blipFill>
              <a:blip r:embed="rId2">
                <a:extLst/>
              </a:blip>
              <a:stretch>
                <a:fillRect/>
              </a:stretch>
            </p:blipFill>
            <p:spPr>
              <a:xfrm flipH="1">
                <a:off x="0" y="1403498"/>
                <a:ext cx="1325564" cy="1325566"/>
              </a:xfrm>
              <a:prstGeom prst="rect">
                <a:avLst/>
              </a:prstGeom>
              <a:ln w="12700" cap="flat">
                <a:noFill/>
                <a:miter lim="400000"/>
              </a:ln>
              <a:effectLst/>
            </p:spPr>
          </p:pic>
          <p:sp>
            <p:nvSpPr>
              <p:cNvPr id="196" name="Arrow"/>
              <p:cNvSpPr/>
              <p:nvPr/>
            </p:nvSpPr>
            <p:spPr>
              <a:xfrm flipH="1" rot="19800000">
                <a:off x="1537944" y="722877"/>
                <a:ext cx="1651112" cy="562878"/>
              </a:xfrm>
              <a:prstGeom prst="rightArrow">
                <a:avLst>
                  <a:gd name="adj1" fmla="val 28616"/>
                  <a:gd name="adj2" fmla="val 51286"/>
                </a:avLst>
              </a:prstGeom>
              <a:solidFill>
                <a:schemeClr val="accent1">
                  <a:satOff val="-19091"/>
                  <a:lumOff val="-11921"/>
                </a:schemeClr>
              </a:solidFill>
              <a:ln w="9525" cap="flat">
                <a:solidFill>
                  <a:schemeClr val="accent5">
                    <a:satOff val="-3547"/>
                    <a:lumOff val="-10352"/>
                  </a:schemeClr>
                </a:solidFill>
                <a:prstDash val="solid"/>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197" name="Arrow"/>
              <p:cNvSpPr/>
              <p:nvPr/>
            </p:nvSpPr>
            <p:spPr>
              <a:xfrm flipH="1" rot="1800000">
                <a:off x="1354773" y="3238430"/>
                <a:ext cx="1847434" cy="562879"/>
              </a:xfrm>
              <a:prstGeom prst="rightArrow">
                <a:avLst>
                  <a:gd name="adj1" fmla="val 28616"/>
                  <a:gd name="adj2" fmla="val 51286"/>
                </a:avLst>
              </a:prstGeom>
              <a:solidFill>
                <a:schemeClr val="accent1">
                  <a:satOff val="-19091"/>
                  <a:lumOff val="-11921"/>
                </a:schemeClr>
              </a:solidFill>
              <a:ln w="9525" cap="flat">
                <a:solidFill>
                  <a:schemeClr val="accent5">
                    <a:satOff val="-3547"/>
                    <a:lumOff val="-10352"/>
                  </a:schemeClr>
                </a:solidFill>
                <a:prstDash val="solid"/>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sp>
            <p:nvSpPr>
              <p:cNvPr id="198" name="Arrow"/>
              <p:cNvSpPr/>
              <p:nvPr/>
            </p:nvSpPr>
            <p:spPr>
              <a:xfrm flipH="1">
                <a:off x="1558078" y="1956114"/>
                <a:ext cx="1651111" cy="562878"/>
              </a:xfrm>
              <a:prstGeom prst="rightArrow">
                <a:avLst>
                  <a:gd name="adj1" fmla="val 28616"/>
                  <a:gd name="adj2" fmla="val 51286"/>
                </a:avLst>
              </a:prstGeom>
              <a:solidFill>
                <a:schemeClr val="accent1">
                  <a:satOff val="-19091"/>
                  <a:lumOff val="-11921"/>
                </a:schemeClr>
              </a:solidFill>
              <a:ln w="9525" cap="flat">
                <a:solidFill>
                  <a:schemeClr val="accent5">
                    <a:satOff val="-3547"/>
                    <a:lumOff val="-10352"/>
                  </a:schemeClr>
                </a:solidFill>
                <a:prstDash val="solid"/>
                <a:miter lim="400000"/>
              </a:ln>
              <a:effectLst/>
            </p:spPr>
            <p:txBody>
              <a:bodyPr wrap="square" lIns="45718" tIns="45718" rIns="45718" bIns="45718" numCol="1" anchor="ctr">
                <a:noAutofit/>
              </a:bodyPr>
              <a:lstStyle/>
              <a:p>
                <a:pPr>
                  <a:defRPr>
                    <a:solidFill>
                      <a:srgbClr val="FFFFFF"/>
                    </a:solidFill>
                    <a:latin typeface="+mn-lt"/>
                    <a:ea typeface="+mn-ea"/>
                    <a:cs typeface="+mn-cs"/>
                    <a:sym typeface="Calibri"/>
                  </a:defRPr>
                </a:pPr>
              </a:p>
            </p:txBody>
          </p:sp>
        </p:grpSp>
        <p:sp>
          <p:nvSpPr>
            <p:cNvPr id="200" name="10s - 100s TB/day…"/>
            <p:cNvSpPr txBox="1"/>
            <p:nvPr/>
          </p:nvSpPr>
          <p:spPr>
            <a:xfrm>
              <a:off x="2801402" y="4780083"/>
              <a:ext cx="2044483" cy="828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defTabSz="457200">
                <a:defRPr sz="2000">
                  <a:latin typeface="Gill Sans"/>
                  <a:ea typeface="Gill Sans"/>
                  <a:cs typeface="Gill Sans"/>
                  <a:sym typeface="Gill Sans"/>
                </a:defRPr>
              </a:pPr>
              <a:r>
                <a:t>10s - 100s TB/day </a:t>
              </a:r>
            </a:p>
            <a:p>
              <a:pPr defTabSz="457200">
                <a:spcBef>
                  <a:spcPts val="1200"/>
                </a:spcBef>
                <a:defRPr sz="2000">
                  <a:latin typeface="Gill Sans"/>
                  <a:ea typeface="Gill Sans"/>
                  <a:cs typeface="Gill Sans"/>
                  <a:sym typeface="Gill Sans"/>
                </a:defRPr>
              </a:pPr>
              <a:r>
                <a:t>up to 10s of DCs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8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189"/>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P build="whole" bldLvl="1" animBg="1" rev="0" advAuto="0" spid="188" grpId="2"/>
      <p:bldP build="whole" bldLvl="1" animBg="1" rev="0" advAuto="0" spid="189" grpId="3"/>
      <p:bldP build="whole" bldLvl="1" animBg="1" rev="0" advAuto="0" spid="190" grpId="4"/>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Evaluation"/>
          <p:cNvSpPr txBox="1"/>
          <p:nvPr>
            <p:ph type="title"/>
          </p:nvPr>
        </p:nvSpPr>
        <p:spPr>
          <a:prstGeom prst="rect">
            <a:avLst/>
          </a:prstGeom>
        </p:spPr>
        <p:txBody>
          <a:bodyPr/>
          <a:lstStyle/>
          <a:p>
            <a:pPr/>
            <a:r>
              <a:t>Evaluation</a:t>
            </a:r>
          </a:p>
        </p:txBody>
      </p:sp>
      <p:sp>
        <p:nvSpPr>
          <p:cNvPr id="365" name="Compare Clarinet with following GDA approaches…"/>
          <p:cNvSpPr txBox="1"/>
          <p:nvPr>
            <p:ph type="body" idx="1"/>
          </p:nvPr>
        </p:nvSpPr>
        <p:spPr>
          <a:prstGeom prst="rect">
            <a:avLst/>
          </a:prstGeom>
        </p:spPr>
        <p:txBody>
          <a:bodyPr/>
          <a:lstStyle/>
          <a:p>
            <a:pPr/>
            <a:r>
              <a:t> Compare Clarinet with following GDA approaches</a:t>
            </a:r>
          </a:p>
          <a:p>
            <a:pPr lvl="1" marL="685800" indent="-228600">
              <a:defRPr sz="2400">
                <a:latin typeface="Gill Sans Light"/>
                <a:ea typeface="Gill Sans Light"/>
                <a:cs typeface="Gill Sans Light"/>
                <a:sym typeface="Gill Sans Light"/>
              </a:defRPr>
            </a:pPr>
            <a:r>
              <a:t>Hive: </a:t>
            </a:r>
            <a:r>
              <a:rPr>
                <a:solidFill>
                  <a:schemeClr val="accent2"/>
                </a:solidFill>
              </a:rPr>
              <a:t>WAN agnostic</a:t>
            </a:r>
            <a:r>
              <a:rPr>
                <a:solidFill>
                  <a:srgbClr val="FF0000"/>
                </a:solidFill>
              </a:rPr>
              <a:t> </a:t>
            </a:r>
            <a:r>
              <a:t>task placement + scheduling </a:t>
            </a:r>
          </a:p>
          <a:p>
            <a:pPr lvl="1" marL="685800" indent="-228600">
              <a:defRPr sz="2400">
                <a:latin typeface="Gill Sans Light"/>
                <a:ea typeface="Gill Sans Light"/>
                <a:cs typeface="Gill Sans Light"/>
                <a:sym typeface="Gill Sans Light"/>
              </a:defRPr>
            </a:pPr>
            <a:r>
              <a:t>Hive + Iridium: </a:t>
            </a:r>
            <a:r>
              <a:rPr>
                <a:solidFill>
                  <a:schemeClr val="accent2"/>
                </a:solidFill>
              </a:rPr>
              <a:t>WAN aware</a:t>
            </a:r>
            <a:r>
              <a:rPr>
                <a:solidFill>
                  <a:srgbClr val="FF0000"/>
                </a:solidFill>
              </a:rPr>
              <a:t> </a:t>
            </a:r>
            <a:r>
              <a:t>task placement across DCs [SIGCOMM’15]</a:t>
            </a:r>
          </a:p>
          <a:p>
            <a:pPr lvl="1" marL="685800" indent="-228600">
              <a:defRPr sz="2400">
                <a:latin typeface="Gill Sans Light"/>
                <a:ea typeface="Gill Sans Light"/>
                <a:cs typeface="Gill Sans Light"/>
                <a:sym typeface="Gill Sans Light"/>
              </a:defRPr>
            </a:pPr>
          </a:p>
          <a:p>
            <a:pPr>
              <a:defRPr sz="2400"/>
            </a:pPr>
            <a:r>
              <a:t>Geo-Distributed Analytics across 10 EC2</a:t>
            </a:r>
            <a:r>
              <a:rPr>
                <a:solidFill>
                  <a:srgbClr val="FF0000"/>
                </a:solidFill>
              </a:rPr>
              <a:t> </a:t>
            </a:r>
            <a:r>
              <a:t>regions  </a:t>
            </a:r>
          </a:p>
          <a:p>
            <a:pPr lvl="1" marL="685800" indent="-228600">
              <a:defRPr sz="2400"/>
            </a:pPr>
          </a:p>
          <a:p>
            <a:pPr>
              <a:defRPr sz="2400"/>
            </a:pPr>
            <a:r>
              <a:t>Workload:</a:t>
            </a:r>
          </a:p>
          <a:p>
            <a:pPr lvl="1" marL="685800" indent="-228600">
              <a:defRPr sz="2400">
                <a:latin typeface="Gill Sans Light"/>
                <a:ea typeface="Gill Sans Light"/>
                <a:cs typeface="Gill Sans Light"/>
                <a:sym typeface="Gill Sans Light"/>
              </a:defRPr>
            </a:pPr>
            <a:r>
              <a:t>30 batches of 12 randomly chosen TPC-DS queries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Evaluation results"/>
          <p:cNvSpPr txBox="1"/>
          <p:nvPr>
            <p:ph type="title"/>
          </p:nvPr>
        </p:nvSpPr>
        <p:spPr>
          <a:prstGeom prst="rect">
            <a:avLst/>
          </a:prstGeom>
        </p:spPr>
        <p:txBody>
          <a:bodyPr/>
          <a:lstStyle/>
          <a:p>
            <a:pPr/>
            <a:r>
              <a:t>Evaluation results</a:t>
            </a:r>
          </a:p>
        </p:txBody>
      </p:sp>
      <p:pic>
        <p:nvPicPr>
          <p:cNvPr id="370" name="Image" descr="Image"/>
          <p:cNvPicPr>
            <a:picLocks noChangeAspect="1"/>
          </p:cNvPicPr>
          <p:nvPr/>
        </p:nvPicPr>
        <p:blipFill>
          <a:blip r:embed="rId3">
            <a:extLst/>
          </a:blip>
          <a:stretch>
            <a:fillRect/>
          </a:stretch>
        </p:blipFill>
        <p:spPr>
          <a:xfrm>
            <a:off x="1433561" y="2182652"/>
            <a:ext cx="3602933" cy="3535482"/>
          </a:xfrm>
          <a:prstGeom prst="rect">
            <a:avLst/>
          </a:prstGeom>
          <a:ln w="12700">
            <a:miter lim="400000"/>
          </a:ln>
        </p:spPr>
      </p:pic>
      <p:pic>
        <p:nvPicPr>
          <p:cNvPr id="371" name="Image" descr="Image"/>
          <p:cNvPicPr>
            <a:picLocks noChangeAspect="1"/>
          </p:cNvPicPr>
          <p:nvPr/>
        </p:nvPicPr>
        <p:blipFill>
          <a:blip r:embed="rId4">
            <a:extLst/>
          </a:blip>
          <a:stretch>
            <a:fillRect/>
          </a:stretch>
        </p:blipFill>
        <p:spPr>
          <a:xfrm>
            <a:off x="6738835" y="2289138"/>
            <a:ext cx="4069290" cy="3144710"/>
          </a:xfrm>
          <a:prstGeom prst="rect">
            <a:avLst/>
          </a:prstGeom>
          <a:ln w="12700">
            <a:miter lim="400000"/>
          </a:ln>
        </p:spPr>
      </p:pic>
      <p:sp>
        <p:nvSpPr>
          <p:cNvPr id="372" name="Reduction in resource fragmentation"/>
          <p:cNvSpPr txBox="1"/>
          <p:nvPr/>
        </p:nvSpPr>
        <p:spPr>
          <a:xfrm>
            <a:off x="6944483" y="5702098"/>
            <a:ext cx="4277526" cy="383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mn-lt"/>
                <a:ea typeface="+mn-ea"/>
                <a:cs typeface="+mn-cs"/>
                <a:sym typeface="Calibri"/>
              </a:defRPr>
            </a:lvl1pPr>
          </a:lstStyle>
          <a:p>
            <a:pPr/>
            <a:r>
              <a:t>Reduction in resource fragmentation</a:t>
            </a:r>
          </a:p>
        </p:txBody>
      </p:sp>
      <p:sp>
        <p:nvSpPr>
          <p:cNvPr id="373" name="Reduction in average running time"/>
          <p:cNvSpPr txBox="1"/>
          <p:nvPr/>
        </p:nvSpPr>
        <p:spPr>
          <a:xfrm>
            <a:off x="1369183" y="5676698"/>
            <a:ext cx="4022658" cy="383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mn-lt"/>
                <a:ea typeface="+mn-ea"/>
                <a:cs typeface="+mn-cs"/>
                <a:sym typeface="Calibri"/>
              </a:defRPr>
            </a:lvl1pPr>
          </a:lstStyle>
          <a:p>
            <a:pPr/>
            <a:r>
              <a:t>Reduction in average running time</a:t>
            </a:r>
          </a:p>
        </p:txBody>
      </p:sp>
      <p:pic>
        <p:nvPicPr>
          <p:cNvPr id="374" name="Image" descr="Image"/>
          <p:cNvPicPr>
            <a:picLocks noChangeAspect="1"/>
          </p:cNvPicPr>
          <p:nvPr/>
        </p:nvPicPr>
        <p:blipFill>
          <a:blip r:embed="rId5">
            <a:extLst/>
          </a:blip>
          <a:stretch>
            <a:fillRect/>
          </a:stretch>
        </p:blipFill>
        <p:spPr>
          <a:xfrm>
            <a:off x="2002612" y="1643171"/>
            <a:ext cx="3340101" cy="444501"/>
          </a:xfrm>
          <a:prstGeom prst="rect">
            <a:avLst/>
          </a:prstGeom>
          <a:ln w="12700">
            <a:miter lim="400000"/>
          </a:ln>
        </p:spPr>
      </p:pic>
      <p:pic>
        <p:nvPicPr>
          <p:cNvPr id="375" name="Image" descr="Image"/>
          <p:cNvPicPr>
            <a:picLocks noChangeAspect="1"/>
          </p:cNvPicPr>
          <p:nvPr/>
        </p:nvPicPr>
        <p:blipFill>
          <a:blip r:embed="rId6">
            <a:extLst/>
          </a:blip>
          <a:stretch>
            <a:fillRect/>
          </a:stretch>
        </p:blipFill>
        <p:spPr>
          <a:xfrm>
            <a:off x="6752647" y="1747579"/>
            <a:ext cx="4153420" cy="259099"/>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Thank you for questions!"/>
          <p:cNvSpPr txBox="1"/>
          <p:nvPr>
            <p:ph type="title" idx="4294967295"/>
          </p:nvPr>
        </p:nvSpPr>
        <p:spPr>
          <a:xfrm>
            <a:off x="2383515" y="2695281"/>
            <a:ext cx="7773014" cy="1162639"/>
          </a:xfrm>
          <a:prstGeom prst="rect">
            <a:avLst/>
          </a:prstGeom>
        </p:spPr>
        <p:txBody>
          <a:bodyPr anchor="b"/>
          <a:lstStyle>
            <a:lvl1pPr defTabSz="905255">
              <a:defRPr sz="5900"/>
            </a:lvl1pPr>
          </a:lstStyle>
          <a:p>
            <a:pPr/>
            <a:r>
              <a:t>Thank you for questions!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Geo-distributed SQL Analytics"/>
          <p:cNvSpPr txBox="1"/>
          <p:nvPr>
            <p:ph type="title"/>
          </p:nvPr>
        </p:nvSpPr>
        <p:spPr>
          <a:xfrm>
            <a:off x="749300" y="362582"/>
            <a:ext cx="9560174" cy="947193"/>
          </a:xfrm>
          <a:prstGeom prst="rect">
            <a:avLst/>
          </a:prstGeom>
        </p:spPr>
        <p:txBody>
          <a:bodyPr anchor="ctr"/>
          <a:lstStyle>
            <a:lvl1pPr algn="l">
              <a:defRPr sz="4400"/>
            </a:lvl1pPr>
          </a:lstStyle>
          <a:p>
            <a:pPr/>
            <a:r>
              <a:t>Geo-distributed SQL Analytics</a:t>
            </a:r>
          </a:p>
        </p:txBody>
      </p:sp>
      <p:pic>
        <p:nvPicPr>
          <p:cNvPr id="204" name="4.png" descr="4.png"/>
          <p:cNvPicPr>
            <a:picLocks noChangeAspect="1"/>
          </p:cNvPicPr>
          <p:nvPr/>
        </p:nvPicPr>
        <p:blipFill>
          <a:blip r:embed="rId2">
            <a:extLst/>
          </a:blip>
          <a:stretch>
            <a:fillRect/>
          </a:stretch>
        </p:blipFill>
        <p:spPr>
          <a:xfrm>
            <a:off x="818289" y="1334266"/>
            <a:ext cx="1796296" cy="2105772"/>
          </a:xfrm>
          <a:prstGeom prst="rect">
            <a:avLst/>
          </a:prstGeom>
          <a:ln w="12700">
            <a:miter lim="400000"/>
          </a:ln>
        </p:spPr>
      </p:pic>
      <p:grpSp>
        <p:nvGrpSpPr>
          <p:cNvPr id="229" name="Group"/>
          <p:cNvGrpSpPr/>
          <p:nvPr/>
        </p:nvGrpSpPr>
        <p:grpSpPr>
          <a:xfrm>
            <a:off x="4112102" y="1755142"/>
            <a:ext cx="5700288" cy="1409587"/>
            <a:chOff x="0" y="0"/>
            <a:chExt cx="5700286" cy="1409586"/>
          </a:xfrm>
        </p:grpSpPr>
        <p:sp>
          <p:nvSpPr>
            <p:cNvPr id="205" name="Arrow"/>
            <p:cNvSpPr/>
            <p:nvPr/>
          </p:nvSpPr>
          <p:spPr>
            <a:xfrm>
              <a:off x="3957074" y="614435"/>
              <a:ext cx="524184" cy="180715"/>
            </a:xfrm>
            <a:prstGeom prst="rightArrow">
              <a:avLst>
                <a:gd name="adj1" fmla="val 32000"/>
                <a:gd name="adj2" fmla="val 87570"/>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grpSp>
          <p:nvGrpSpPr>
            <p:cNvPr id="228" name="Group"/>
            <p:cNvGrpSpPr/>
            <p:nvPr/>
          </p:nvGrpSpPr>
          <p:grpSpPr>
            <a:xfrm>
              <a:off x="-1" y="0"/>
              <a:ext cx="5700288" cy="1409587"/>
              <a:chOff x="0" y="0"/>
              <a:chExt cx="5700286" cy="1409586"/>
            </a:xfrm>
          </p:grpSpPr>
          <p:grpSp>
            <p:nvGrpSpPr>
              <p:cNvPr id="208" name="adverse_log"/>
              <p:cNvGrpSpPr/>
              <p:nvPr/>
            </p:nvGrpSpPr>
            <p:grpSpPr>
              <a:xfrm>
                <a:off x="-1" y="111500"/>
                <a:ext cx="1113518" cy="310077"/>
                <a:chOff x="0" y="0"/>
                <a:chExt cx="1113516" cy="310076"/>
              </a:xfrm>
            </p:grpSpPr>
            <p:sp>
              <p:nvSpPr>
                <p:cNvPr id="206" name="Rectangle"/>
                <p:cNvSpPr/>
                <p:nvPr/>
              </p:nvSpPr>
              <p:spPr>
                <a:xfrm>
                  <a:off x="-1" y="-1"/>
                  <a:ext cx="1113518" cy="310078"/>
                </a:xfrm>
                <a:prstGeom prst="rect">
                  <a:avLst/>
                </a:prstGeom>
                <a:noFill/>
                <a:ln w="12700" cap="flat">
                  <a:solidFill>
                    <a:srgbClr val="000000"/>
                  </a:solidFill>
                  <a:prstDash val="solid"/>
                  <a:miter lim="400000"/>
                </a:ln>
                <a:effectLst/>
              </p:spPr>
              <p:txBody>
                <a:bodyPr wrap="square" lIns="45718" tIns="45718" rIns="45718" bIns="45718" numCol="1" anchor="t">
                  <a:noAutofit/>
                </a:bodyPr>
                <a:lstStyle/>
                <a:p>
                  <a:pPr>
                    <a:defRPr sz="1200">
                      <a:latin typeface="+mn-lt"/>
                      <a:ea typeface="+mn-ea"/>
                      <a:cs typeface="+mn-cs"/>
                      <a:sym typeface="Calibri"/>
                    </a:defRPr>
                  </a:pPr>
                </a:p>
              </p:txBody>
            </p:sp>
            <p:sp>
              <p:nvSpPr>
                <p:cNvPr id="207" name="adserve_log"/>
                <p:cNvSpPr txBox="1"/>
                <p:nvPr/>
              </p:nvSpPr>
              <p:spPr>
                <a:xfrm>
                  <a:off x="-1" y="-1"/>
                  <a:ext cx="1113518"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mn-lt"/>
                      <a:ea typeface="+mn-ea"/>
                      <a:cs typeface="+mn-cs"/>
                      <a:sym typeface="Calibri"/>
                    </a:defRPr>
                  </a:lvl1pPr>
                </a:lstStyle>
                <a:p>
                  <a:pPr/>
                  <a:r>
                    <a:t>adserve_log</a:t>
                  </a:r>
                </a:p>
              </p:txBody>
            </p:sp>
          </p:grpSp>
          <p:grpSp>
            <p:nvGrpSpPr>
              <p:cNvPr id="211" name="click_log"/>
              <p:cNvGrpSpPr/>
              <p:nvPr/>
            </p:nvGrpSpPr>
            <p:grpSpPr>
              <a:xfrm>
                <a:off x="298460" y="988009"/>
                <a:ext cx="849389" cy="310078"/>
                <a:chOff x="0" y="0"/>
                <a:chExt cx="849387" cy="310077"/>
              </a:xfrm>
            </p:grpSpPr>
            <p:sp>
              <p:nvSpPr>
                <p:cNvPr id="209" name="Rectangle"/>
                <p:cNvSpPr/>
                <p:nvPr/>
              </p:nvSpPr>
              <p:spPr>
                <a:xfrm>
                  <a:off x="0" y="-1"/>
                  <a:ext cx="849388" cy="310079"/>
                </a:xfrm>
                <a:prstGeom prst="rect">
                  <a:avLst/>
                </a:prstGeom>
                <a:noFill/>
                <a:ln w="12700" cap="flat">
                  <a:solidFill>
                    <a:srgbClr val="000000"/>
                  </a:solidFill>
                  <a:prstDash val="solid"/>
                  <a:miter lim="400000"/>
                </a:ln>
                <a:effectLst/>
              </p:spPr>
              <p:txBody>
                <a:bodyPr wrap="square" lIns="45718" tIns="45718" rIns="45718" bIns="45718" numCol="1" anchor="t">
                  <a:noAutofit/>
                </a:bodyPr>
                <a:lstStyle/>
                <a:p>
                  <a:pPr>
                    <a:defRPr sz="1200">
                      <a:latin typeface="+mn-lt"/>
                      <a:ea typeface="+mn-ea"/>
                      <a:cs typeface="+mn-cs"/>
                      <a:sym typeface="Calibri"/>
                    </a:defRPr>
                  </a:pPr>
                </a:p>
              </p:txBody>
            </p:sp>
            <p:sp>
              <p:nvSpPr>
                <p:cNvPr id="210" name="click_log"/>
                <p:cNvSpPr txBox="1"/>
                <p:nvPr/>
              </p:nvSpPr>
              <p:spPr>
                <a:xfrm>
                  <a:off x="0" y="-1"/>
                  <a:ext cx="849388"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mn-lt"/>
                      <a:ea typeface="+mn-ea"/>
                      <a:cs typeface="+mn-cs"/>
                      <a:sym typeface="Calibri"/>
                    </a:defRPr>
                  </a:lvl1pPr>
                </a:lstStyle>
                <a:p>
                  <a:pPr/>
                  <a:r>
                    <a:t>click_log</a:t>
                  </a:r>
                </a:p>
              </p:txBody>
            </p:sp>
          </p:grpSp>
          <p:grpSp>
            <p:nvGrpSpPr>
              <p:cNvPr id="214" name="do some…"/>
              <p:cNvGrpSpPr/>
              <p:nvPr/>
            </p:nvGrpSpPr>
            <p:grpSpPr>
              <a:xfrm>
                <a:off x="1741526" y="-1"/>
                <a:ext cx="1344793" cy="533077"/>
                <a:chOff x="0" y="0"/>
                <a:chExt cx="1344792" cy="533075"/>
              </a:xfrm>
            </p:grpSpPr>
            <p:sp>
              <p:nvSpPr>
                <p:cNvPr id="212" name="Rectangle"/>
                <p:cNvSpPr/>
                <p:nvPr/>
              </p:nvSpPr>
              <p:spPr>
                <a:xfrm>
                  <a:off x="-1" y="0"/>
                  <a:ext cx="1344794" cy="533076"/>
                </a:xfrm>
                <a:prstGeom prst="rect">
                  <a:avLst/>
                </a:prstGeom>
                <a:noFill/>
                <a:ln w="12700" cap="flat">
                  <a:solidFill>
                    <a:srgbClr val="000000"/>
                  </a:solidFill>
                  <a:prstDash val="solid"/>
                  <a:miter lim="400000"/>
                </a:ln>
                <a:effectLst/>
              </p:spPr>
              <p:txBody>
                <a:bodyPr wrap="square" lIns="45718" tIns="45718" rIns="45718" bIns="45718" numCol="1" anchor="t">
                  <a:noAutofit/>
                </a:bodyPr>
                <a:lstStyle/>
                <a:p>
                  <a:pPr>
                    <a:defRPr sz="1200">
                      <a:latin typeface="+mn-lt"/>
                      <a:ea typeface="+mn-ea"/>
                      <a:cs typeface="+mn-cs"/>
                      <a:sym typeface="Calibri"/>
                    </a:defRPr>
                  </a:pPr>
                </a:p>
              </p:txBody>
            </p:sp>
            <p:sp>
              <p:nvSpPr>
                <p:cNvPr id="213" name="do some…"/>
                <p:cNvSpPr txBox="1"/>
                <p:nvPr/>
              </p:nvSpPr>
              <p:spPr>
                <a:xfrm>
                  <a:off x="-1" y="0"/>
                  <a:ext cx="1344794"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200">
                      <a:latin typeface="+mn-lt"/>
                      <a:ea typeface="+mn-ea"/>
                      <a:cs typeface="+mn-cs"/>
                      <a:sym typeface="Calibri"/>
                    </a:defRPr>
                  </a:pPr>
                  <a:r>
                    <a:t>do some </a:t>
                  </a:r>
                </a:p>
                <a:p>
                  <a:pPr>
                    <a:defRPr sz="1200">
                      <a:latin typeface="+mn-lt"/>
                      <a:ea typeface="+mn-ea"/>
                      <a:cs typeface="+mn-cs"/>
                      <a:sym typeface="Calibri"/>
                    </a:defRPr>
                  </a:pPr>
                  <a:r>
                    <a:t>pre-processing</a:t>
                  </a:r>
                </a:p>
              </p:txBody>
            </p:sp>
          </p:grpSp>
          <p:grpSp>
            <p:nvGrpSpPr>
              <p:cNvPr id="217" name="do some…"/>
              <p:cNvGrpSpPr/>
              <p:nvPr/>
            </p:nvGrpSpPr>
            <p:grpSpPr>
              <a:xfrm>
                <a:off x="1741526" y="876509"/>
                <a:ext cx="1344793" cy="533078"/>
                <a:chOff x="0" y="0"/>
                <a:chExt cx="1344792" cy="533076"/>
              </a:xfrm>
            </p:grpSpPr>
            <p:sp>
              <p:nvSpPr>
                <p:cNvPr id="215" name="Rectangle"/>
                <p:cNvSpPr/>
                <p:nvPr/>
              </p:nvSpPr>
              <p:spPr>
                <a:xfrm>
                  <a:off x="-1" y="0"/>
                  <a:ext cx="1344794" cy="533077"/>
                </a:xfrm>
                <a:prstGeom prst="rect">
                  <a:avLst/>
                </a:prstGeom>
                <a:noFill/>
                <a:ln w="12700" cap="flat">
                  <a:solidFill>
                    <a:srgbClr val="000000"/>
                  </a:solidFill>
                  <a:prstDash val="solid"/>
                  <a:miter lim="400000"/>
                </a:ln>
                <a:effectLst/>
              </p:spPr>
              <p:txBody>
                <a:bodyPr wrap="square" lIns="45718" tIns="45718" rIns="45718" bIns="45718" numCol="1" anchor="t">
                  <a:noAutofit/>
                </a:bodyPr>
                <a:lstStyle/>
                <a:p>
                  <a:pPr>
                    <a:defRPr sz="1200">
                      <a:latin typeface="+mn-lt"/>
                      <a:ea typeface="+mn-ea"/>
                      <a:cs typeface="+mn-cs"/>
                      <a:sym typeface="Calibri"/>
                    </a:defRPr>
                  </a:pPr>
                </a:p>
              </p:txBody>
            </p:sp>
            <p:sp>
              <p:nvSpPr>
                <p:cNvPr id="216" name="do some…"/>
                <p:cNvSpPr txBox="1"/>
                <p:nvPr/>
              </p:nvSpPr>
              <p:spPr>
                <a:xfrm>
                  <a:off x="-1" y="0"/>
                  <a:ext cx="1344794"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200">
                      <a:latin typeface="+mn-lt"/>
                      <a:ea typeface="+mn-ea"/>
                      <a:cs typeface="+mn-cs"/>
                      <a:sym typeface="Calibri"/>
                    </a:defRPr>
                  </a:pPr>
                  <a:r>
                    <a:t>do some </a:t>
                  </a:r>
                </a:p>
                <a:p>
                  <a:pPr>
                    <a:defRPr sz="1200">
                      <a:latin typeface="+mn-lt"/>
                      <a:ea typeface="+mn-ea"/>
                      <a:cs typeface="+mn-cs"/>
                      <a:sym typeface="Calibri"/>
                    </a:defRPr>
                  </a:pPr>
                  <a:r>
                    <a:t>pre-processing</a:t>
                  </a:r>
                </a:p>
              </p:txBody>
            </p:sp>
          </p:grpSp>
          <p:grpSp>
            <p:nvGrpSpPr>
              <p:cNvPr id="220" name="join"/>
              <p:cNvGrpSpPr/>
              <p:nvPr/>
            </p:nvGrpSpPr>
            <p:grpSpPr>
              <a:xfrm>
                <a:off x="3505419" y="531389"/>
                <a:ext cx="429304" cy="310077"/>
                <a:chOff x="0" y="0"/>
                <a:chExt cx="429303" cy="310076"/>
              </a:xfrm>
            </p:grpSpPr>
            <p:sp>
              <p:nvSpPr>
                <p:cNvPr id="218" name="Rectangle"/>
                <p:cNvSpPr/>
                <p:nvPr/>
              </p:nvSpPr>
              <p:spPr>
                <a:xfrm>
                  <a:off x="-1" y="-1"/>
                  <a:ext cx="429305" cy="310078"/>
                </a:xfrm>
                <a:prstGeom prst="rect">
                  <a:avLst/>
                </a:prstGeom>
                <a:noFill/>
                <a:ln w="12700" cap="flat">
                  <a:solidFill>
                    <a:srgbClr val="000000"/>
                  </a:solidFill>
                  <a:prstDash val="solid"/>
                  <a:miter lim="400000"/>
                </a:ln>
                <a:effectLst/>
              </p:spPr>
              <p:txBody>
                <a:bodyPr wrap="square" lIns="45718" tIns="45718" rIns="45718" bIns="45718" numCol="1" anchor="t">
                  <a:noAutofit/>
                </a:bodyPr>
                <a:lstStyle/>
                <a:p>
                  <a:pPr>
                    <a:defRPr sz="1200">
                      <a:latin typeface="+mn-lt"/>
                      <a:ea typeface="+mn-ea"/>
                      <a:cs typeface="+mn-cs"/>
                      <a:sym typeface="Calibri"/>
                    </a:defRPr>
                  </a:pPr>
                </a:p>
              </p:txBody>
            </p:sp>
            <p:sp>
              <p:nvSpPr>
                <p:cNvPr id="219" name="join"/>
                <p:cNvSpPr txBox="1"/>
                <p:nvPr/>
              </p:nvSpPr>
              <p:spPr>
                <a:xfrm>
                  <a:off x="-1" y="-1"/>
                  <a:ext cx="429305"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mn-lt"/>
                      <a:ea typeface="+mn-ea"/>
                      <a:cs typeface="+mn-cs"/>
                      <a:sym typeface="Calibri"/>
                    </a:defRPr>
                  </a:lvl1pPr>
                </a:lstStyle>
                <a:p>
                  <a:pPr/>
                  <a:r>
                    <a:t>join</a:t>
                  </a:r>
                </a:p>
              </p:txBody>
            </p:sp>
          </p:grpSp>
          <p:grpSp>
            <p:nvGrpSpPr>
              <p:cNvPr id="223" name="run analytics"/>
              <p:cNvGrpSpPr/>
              <p:nvPr/>
            </p:nvGrpSpPr>
            <p:grpSpPr>
              <a:xfrm>
                <a:off x="4503612" y="531389"/>
                <a:ext cx="1196675" cy="310077"/>
                <a:chOff x="0" y="0"/>
                <a:chExt cx="1196674" cy="310076"/>
              </a:xfrm>
            </p:grpSpPr>
            <p:sp>
              <p:nvSpPr>
                <p:cNvPr id="221" name="Rectangle"/>
                <p:cNvSpPr/>
                <p:nvPr/>
              </p:nvSpPr>
              <p:spPr>
                <a:xfrm>
                  <a:off x="-1" y="-1"/>
                  <a:ext cx="1196676" cy="310078"/>
                </a:xfrm>
                <a:prstGeom prst="rect">
                  <a:avLst/>
                </a:prstGeom>
                <a:noFill/>
                <a:ln w="12700" cap="flat">
                  <a:solidFill>
                    <a:srgbClr val="000000"/>
                  </a:solidFill>
                  <a:prstDash val="solid"/>
                  <a:miter lim="400000"/>
                </a:ln>
                <a:effectLst/>
              </p:spPr>
              <p:txBody>
                <a:bodyPr wrap="square" lIns="45718" tIns="45718" rIns="45718" bIns="45718" numCol="1" anchor="t">
                  <a:noAutofit/>
                </a:bodyPr>
                <a:lstStyle/>
                <a:p>
                  <a:pPr>
                    <a:defRPr sz="1200">
                      <a:latin typeface="+mn-lt"/>
                      <a:ea typeface="+mn-ea"/>
                      <a:cs typeface="+mn-cs"/>
                      <a:sym typeface="Calibri"/>
                    </a:defRPr>
                  </a:pPr>
                </a:p>
              </p:txBody>
            </p:sp>
            <p:sp>
              <p:nvSpPr>
                <p:cNvPr id="222" name="run analytics"/>
                <p:cNvSpPr txBox="1"/>
                <p:nvPr/>
              </p:nvSpPr>
              <p:spPr>
                <a:xfrm>
                  <a:off x="-1" y="-1"/>
                  <a:ext cx="1196676"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mn-lt"/>
                      <a:ea typeface="+mn-ea"/>
                      <a:cs typeface="+mn-cs"/>
                      <a:sym typeface="Calibri"/>
                    </a:defRPr>
                  </a:lvl1pPr>
                </a:lstStyle>
                <a:p>
                  <a:pPr/>
                  <a:r>
                    <a:t>run analytics</a:t>
                  </a:r>
                </a:p>
              </p:txBody>
            </p:sp>
          </p:grpSp>
          <p:sp>
            <p:nvSpPr>
              <p:cNvPr id="224" name="Arrow"/>
              <p:cNvSpPr/>
              <p:nvPr/>
            </p:nvSpPr>
            <p:spPr>
              <a:xfrm>
                <a:off x="1165430" y="176181"/>
                <a:ext cx="524183" cy="180714"/>
              </a:xfrm>
              <a:prstGeom prst="rightArrow">
                <a:avLst>
                  <a:gd name="adj1" fmla="val 32000"/>
                  <a:gd name="adj2" fmla="val 87570"/>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225" name="Arrow"/>
              <p:cNvSpPr/>
              <p:nvPr/>
            </p:nvSpPr>
            <p:spPr>
              <a:xfrm>
                <a:off x="1182596" y="1052691"/>
                <a:ext cx="524183" cy="180714"/>
              </a:xfrm>
              <a:prstGeom prst="rightArrow">
                <a:avLst>
                  <a:gd name="adj1" fmla="val 32000"/>
                  <a:gd name="adj2" fmla="val 87570"/>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226" name="Arrow"/>
              <p:cNvSpPr/>
              <p:nvPr/>
            </p:nvSpPr>
            <p:spPr>
              <a:xfrm rot="2400000">
                <a:off x="3095502" y="187252"/>
                <a:ext cx="524183" cy="180715"/>
              </a:xfrm>
              <a:prstGeom prst="rightArrow">
                <a:avLst>
                  <a:gd name="adj1" fmla="val 32000"/>
                  <a:gd name="adj2" fmla="val 87570"/>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sp>
            <p:nvSpPr>
              <p:cNvPr id="227" name="Arrow"/>
              <p:cNvSpPr/>
              <p:nvPr/>
            </p:nvSpPr>
            <p:spPr>
              <a:xfrm rot="19200000">
                <a:off x="3095502" y="1036310"/>
                <a:ext cx="524183" cy="180714"/>
              </a:xfrm>
              <a:prstGeom prst="rightArrow">
                <a:avLst>
                  <a:gd name="adj1" fmla="val 32000"/>
                  <a:gd name="adj2" fmla="val 87570"/>
                </a:avLst>
              </a:prstGeom>
              <a:solidFill>
                <a:srgbClr val="FFFFFF"/>
              </a:solidFill>
              <a:ln w="12700" cap="flat">
                <a:solidFill>
                  <a:srgbClr val="000000"/>
                </a:solidFill>
                <a:prstDash val="solid"/>
                <a:round/>
              </a:ln>
              <a:effectLst/>
            </p:spPr>
            <p:txBody>
              <a:bodyPr wrap="square" lIns="45718" tIns="45718" rIns="45718" bIns="45718" numCol="1" anchor="ctr">
                <a:noAutofit/>
              </a:bodyPr>
              <a:lstStyle/>
              <a:p>
                <a:pPr>
                  <a:defRPr>
                    <a:latin typeface="+mn-lt"/>
                    <a:ea typeface="+mn-ea"/>
                    <a:cs typeface="+mn-cs"/>
                    <a:sym typeface="Calibri"/>
                  </a:defRPr>
                </a:pPr>
              </a:p>
            </p:txBody>
          </p:sp>
        </p:grpSp>
      </p:grpSp>
      <p:pic>
        <p:nvPicPr>
          <p:cNvPr id="230" name="5.png" descr="5.png"/>
          <p:cNvPicPr>
            <a:picLocks noChangeAspect="1"/>
          </p:cNvPicPr>
          <p:nvPr/>
        </p:nvPicPr>
        <p:blipFill>
          <a:blip r:embed="rId3">
            <a:extLst/>
          </a:blip>
          <a:stretch>
            <a:fillRect/>
          </a:stretch>
        </p:blipFill>
        <p:spPr>
          <a:xfrm>
            <a:off x="1146380" y="4297069"/>
            <a:ext cx="3908512" cy="2248927"/>
          </a:xfrm>
          <a:prstGeom prst="rect">
            <a:avLst/>
          </a:prstGeom>
          <a:ln w="12700">
            <a:miter lim="400000"/>
          </a:ln>
        </p:spPr>
      </p:pic>
      <p:sp>
        <p:nvSpPr>
          <p:cNvPr id="231" name="Centralised execution"/>
          <p:cNvSpPr txBox="1"/>
          <p:nvPr/>
        </p:nvSpPr>
        <p:spPr>
          <a:xfrm>
            <a:off x="990600" y="3378951"/>
            <a:ext cx="4220072" cy="9471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3000">
                <a:latin typeface="Gill Sans"/>
                <a:ea typeface="Gill Sans"/>
                <a:cs typeface="Gill Sans"/>
                <a:sym typeface="Gill Sans"/>
              </a:defRPr>
            </a:lvl1pPr>
          </a:lstStyle>
          <a:p>
            <a:pPr/>
            <a:r>
              <a:t>Centralized execution</a:t>
            </a:r>
          </a:p>
        </p:txBody>
      </p:sp>
      <p:sp>
        <p:nvSpPr>
          <p:cNvPr id="232" name="Geo-distributed execution"/>
          <p:cNvSpPr txBox="1"/>
          <p:nvPr/>
        </p:nvSpPr>
        <p:spPr>
          <a:xfrm>
            <a:off x="5689600" y="3378951"/>
            <a:ext cx="4564758" cy="9471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3000">
                <a:latin typeface="Gill Sans"/>
                <a:ea typeface="Gill Sans"/>
                <a:cs typeface="Gill Sans"/>
                <a:sym typeface="Gill Sans"/>
              </a:defRPr>
            </a:lvl1pPr>
          </a:lstStyle>
          <a:p>
            <a:pPr/>
            <a:r>
              <a:t>Geo-distributed execution</a:t>
            </a:r>
          </a:p>
        </p:txBody>
      </p:sp>
      <p:pic>
        <p:nvPicPr>
          <p:cNvPr id="233" name="6.png" descr="6.png"/>
          <p:cNvPicPr>
            <a:picLocks noChangeAspect="1"/>
          </p:cNvPicPr>
          <p:nvPr/>
        </p:nvPicPr>
        <p:blipFill>
          <a:blip r:embed="rId4">
            <a:extLst/>
          </a:blip>
          <a:stretch>
            <a:fillRect/>
          </a:stretch>
        </p:blipFill>
        <p:spPr>
          <a:xfrm>
            <a:off x="5959035" y="4134210"/>
            <a:ext cx="4025886" cy="2574645"/>
          </a:xfrm>
          <a:prstGeom prst="rect">
            <a:avLst/>
          </a:prstGeom>
          <a:ln w="12700">
            <a:miter lim="400000"/>
          </a:ln>
        </p:spPr>
      </p:pic>
      <p:sp>
        <p:nvSpPr>
          <p:cNvPr id="234" name="SQL Query"/>
          <p:cNvSpPr txBox="1"/>
          <p:nvPr/>
        </p:nvSpPr>
        <p:spPr>
          <a:xfrm>
            <a:off x="5486996" y="1353388"/>
            <a:ext cx="1218004"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mn-lt"/>
                <a:ea typeface="+mn-ea"/>
                <a:cs typeface="+mn-cs"/>
                <a:sym typeface="Calibri"/>
              </a:defRPr>
            </a:lvl1pPr>
          </a:lstStyle>
          <a:p>
            <a:pPr/>
            <a:r>
              <a:t>SQL Query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29"/>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231"/>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2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6" fill="hold">
                                  <p:stCondLst>
                                    <p:cond delay="0"/>
                                  </p:stCondLst>
                                  <p:iterate type="el" backwards="0">
                                    <p:tmAbs val="0"/>
                                  </p:iterate>
                                  <p:childTnLst>
                                    <p:set>
                                      <p:cBhvr>
                                        <p:cTn id="23" fill="hold"/>
                                        <p:tgtEl>
                                          <p:spTgt spid="232"/>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4"/>
      <p:bldP build="whole" bldLvl="1" animBg="1" rev="0" advAuto="0" spid="204" grpId="1"/>
      <p:bldP build="whole" bldLvl="1" animBg="1" rev="0" advAuto="0" spid="233" grpId="7"/>
      <p:bldP build="whole" bldLvl="1" animBg="1" rev="0" advAuto="0" spid="232" grpId="6"/>
      <p:bldP build="whole" bldLvl="1" animBg="1" rev="0" advAuto="0" spid="229" grpId="2"/>
      <p:bldP build="whole" bldLvl="1" animBg="1" rev="0" advAuto="0" spid="230" grpId="5"/>
      <p:bldP build="whole" bldLvl="1" animBg="1" rev="0" advAuto="0" spid="234" grpId="3"/>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hallenges"/>
          <p:cNvSpPr txBox="1"/>
          <p:nvPr>
            <p:ph type="title"/>
          </p:nvPr>
        </p:nvSpPr>
        <p:spPr>
          <a:xfrm>
            <a:off x="749300" y="593725"/>
            <a:ext cx="9560174" cy="947192"/>
          </a:xfrm>
          <a:prstGeom prst="rect">
            <a:avLst/>
          </a:prstGeom>
        </p:spPr>
        <p:txBody>
          <a:bodyPr anchor="ctr"/>
          <a:lstStyle>
            <a:lvl1pPr algn="l">
              <a:defRPr sz="4400"/>
            </a:lvl1pPr>
          </a:lstStyle>
          <a:p>
            <a:pPr/>
            <a:r>
              <a:t>Challenges</a:t>
            </a:r>
          </a:p>
        </p:txBody>
      </p:sp>
      <p:sp>
        <p:nvSpPr>
          <p:cNvPr id="237" name="Bandwidth…"/>
          <p:cNvSpPr txBox="1"/>
          <p:nvPr>
            <p:ph type="body" sz="quarter" idx="1"/>
          </p:nvPr>
        </p:nvSpPr>
        <p:spPr>
          <a:xfrm>
            <a:off x="836363" y="1474610"/>
            <a:ext cx="6221416" cy="2602858"/>
          </a:xfrm>
          <a:prstGeom prst="rect">
            <a:avLst/>
          </a:prstGeom>
        </p:spPr>
        <p:txBody>
          <a:bodyPr/>
          <a:lstStyle/>
          <a:p>
            <a:pPr marL="228600" indent="-228600" algn="l">
              <a:buSzPct val="100000"/>
              <a:buFont typeface="Arial"/>
              <a:buChar char="•"/>
              <a:defRPr sz="2800"/>
            </a:pPr>
            <a:r>
              <a:t>Bandwidth</a:t>
            </a:r>
          </a:p>
          <a:p>
            <a:pPr marL="228600" indent="-228600" algn="l">
              <a:buSzPct val="100000"/>
              <a:buFont typeface="Arial"/>
              <a:buChar char="•"/>
              <a:defRPr sz="2800"/>
            </a:pPr>
            <a:r>
              <a:t>Fault-Tolerance</a:t>
            </a:r>
          </a:p>
          <a:p>
            <a:pPr marL="228600" indent="-228600" algn="l">
              <a:buSzPct val="100000"/>
              <a:buFont typeface="Arial"/>
              <a:buChar char="•"/>
              <a:defRPr sz="2800"/>
            </a:pPr>
            <a:r>
              <a:t>Sovereignty</a:t>
            </a:r>
          </a:p>
          <a:p>
            <a:pPr marL="228600" indent="-228600" algn="l">
              <a:buSzPct val="100000"/>
              <a:buFont typeface="Arial"/>
              <a:buChar char="•"/>
              <a:defRPr sz="2800"/>
            </a:pPr>
            <a:r>
              <a:t>Latency</a:t>
            </a:r>
          </a:p>
          <a:p>
            <a:pPr marL="228600" indent="-228600" algn="l">
              <a:buSzPct val="100000"/>
              <a:buFont typeface="Arial"/>
              <a:buChar char="•"/>
              <a:defRPr sz="2800"/>
            </a:pPr>
            <a:r>
              <a:t>Consistency</a:t>
            </a:r>
          </a:p>
        </p:txBody>
      </p:sp>
      <p:sp>
        <p:nvSpPr>
          <p:cNvPr id="238" name="Focuses on batch-analytics paradigm dominant in organizations…"/>
          <p:cNvSpPr txBox="1"/>
          <p:nvPr/>
        </p:nvSpPr>
        <p:spPr>
          <a:xfrm>
            <a:off x="831874" y="4179711"/>
            <a:ext cx="10528252" cy="19136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457200">
              <a:spcBef>
                <a:spcPts val="1200"/>
              </a:spcBef>
              <a:defRPr sz="2800">
                <a:latin typeface="Gill Sans"/>
                <a:ea typeface="Gill Sans"/>
                <a:cs typeface="Gill Sans"/>
                <a:sym typeface="Gill Sans"/>
              </a:defRPr>
            </a:lvl1pPr>
            <a:lvl2pPr marL="661736" indent="-280735" defTabSz="457200">
              <a:spcBef>
                <a:spcPts val="1200"/>
              </a:spcBef>
              <a:buSzPct val="100000"/>
              <a:buChar char="•"/>
              <a:defRPr sz="2800">
                <a:latin typeface="Gill Sans"/>
                <a:ea typeface="Gill Sans"/>
                <a:cs typeface="Gill Sans"/>
                <a:sym typeface="Gill Sans"/>
              </a:defRPr>
            </a:lvl2pPr>
          </a:lstStyle>
          <a:p>
            <a:pPr/>
            <a:r>
              <a:t>Focuses on batch-analytics paradigm dominant in organizations</a:t>
            </a:r>
          </a:p>
          <a:p>
            <a:pPr lvl="1"/>
            <a:r>
              <a:t>Trade-off resources within a data centre for bandwidth reduction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3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3"/>
      <p:bldP build="whole" bldLvl="1" animBg="1" rev="0" advAuto="0" spid="236" grpId="1"/>
      <p:bldP build="whole" bldLvl="1" animBg="1" rev="0" advAuto="0" spid="237"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Geode Architecture"/>
          <p:cNvSpPr txBox="1"/>
          <p:nvPr>
            <p:ph type="title"/>
          </p:nvPr>
        </p:nvSpPr>
        <p:spPr>
          <a:xfrm>
            <a:off x="838200" y="365125"/>
            <a:ext cx="10515600" cy="1325563"/>
          </a:xfrm>
          <a:prstGeom prst="rect">
            <a:avLst/>
          </a:prstGeom>
        </p:spPr>
        <p:txBody>
          <a:bodyPr anchor="ctr"/>
          <a:lstStyle>
            <a:lvl1pPr algn="l">
              <a:defRPr sz="4400"/>
            </a:lvl1pPr>
          </a:lstStyle>
          <a:p>
            <a:pPr/>
            <a:r>
              <a:t>Geode Architecture</a:t>
            </a:r>
          </a:p>
        </p:txBody>
      </p:sp>
      <p:pic>
        <p:nvPicPr>
          <p:cNvPr id="241" name="7.png" descr="7.png"/>
          <p:cNvPicPr>
            <a:picLocks noChangeAspect="1"/>
          </p:cNvPicPr>
          <p:nvPr/>
        </p:nvPicPr>
        <p:blipFill>
          <a:blip r:embed="rId2">
            <a:extLst/>
          </a:blip>
          <a:stretch>
            <a:fillRect/>
          </a:stretch>
        </p:blipFill>
        <p:spPr>
          <a:xfrm>
            <a:off x="1855372" y="1316979"/>
            <a:ext cx="8285314" cy="517832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Runtime data transfer optimization"/>
          <p:cNvSpPr txBox="1"/>
          <p:nvPr>
            <p:ph type="title"/>
          </p:nvPr>
        </p:nvSpPr>
        <p:spPr>
          <a:xfrm>
            <a:off x="838200" y="365125"/>
            <a:ext cx="10515600" cy="1325563"/>
          </a:xfrm>
          <a:prstGeom prst="rect">
            <a:avLst/>
          </a:prstGeom>
        </p:spPr>
        <p:txBody>
          <a:bodyPr anchor="ctr"/>
          <a:lstStyle>
            <a:lvl1pPr algn="l">
              <a:defRPr sz="4400"/>
            </a:lvl1pPr>
          </a:lstStyle>
          <a:p>
            <a:pPr/>
            <a:r>
              <a:t>Runtime data transfer optimization</a:t>
            </a:r>
          </a:p>
        </p:txBody>
      </p:sp>
      <p:sp>
        <p:nvSpPr>
          <p:cNvPr id="244" name="Aggressively caches all intermediate results"/>
          <p:cNvSpPr txBox="1"/>
          <p:nvPr>
            <p:ph type="body" sz="quarter" idx="1"/>
          </p:nvPr>
        </p:nvSpPr>
        <p:spPr>
          <a:xfrm>
            <a:off x="898374" y="1366987"/>
            <a:ext cx="8958961" cy="775765"/>
          </a:xfrm>
          <a:prstGeom prst="rect">
            <a:avLst/>
          </a:prstGeom>
        </p:spPr>
        <p:txBody>
          <a:bodyPr/>
          <a:lstStyle>
            <a:lvl1pPr algn="l">
              <a:defRPr sz="2800"/>
            </a:lvl1pPr>
          </a:lstStyle>
          <a:p>
            <a:pPr/>
            <a:r>
              <a:t>Aggressively caches all intermediate results</a:t>
            </a:r>
          </a:p>
        </p:txBody>
      </p:sp>
      <p:pic>
        <p:nvPicPr>
          <p:cNvPr id="245" name="8.png" descr="8.png"/>
          <p:cNvPicPr>
            <a:picLocks noChangeAspect="1"/>
          </p:cNvPicPr>
          <p:nvPr/>
        </p:nvPicPr>
        <p:blipFill>
          <a:blip r:embed="rId2">
            <a:extLst/>
          </a:blip>
          <a:stretch>
            <a:fillRect/>
          </a:stretch>
        </p:blipFill>
        <p:spPr>
          <a:xfrm>
            <a:off x="827384" y="2196395"/>
            <a:ext cx="5803679" cy="1437914"/>
          </a:xfrm>
          <a:prstGeom prst="rect">
            <a:avLst/>
          </a:prstGeom>
          <a:ln w="12700">
            <a:miter lim="400000"/>
          </a:ln>
        </p:spPr>
      </p:pic>
      <p:pic>
        <p:nvPicPr>
          <p:cNvPr id="246" name="9.png" descr="9.png"/>
          <p:cNvPicPr>
            <a:picLocks noChangeAspect="1"/>
          </p:cNvPicPr>
          <p:nvPr/>
        </p:nvPicPr>
        <p:blipFill>
          <a:blip r:embed="rId3">
            <a:extLst/>
          </a:blip>
          <a:stretch>
            <a:fillRect/>
          </a:stretch>
        </p:blipFill>
        <p:spPr>
          <a:xfrm>
            <a:off x="827384" y="3816872"/>
            <a:ext cx="5803679" cy="1193902"/>
          </a:xfrm>
          <a:prstGeom prst="rect">
            <a:avLst/>
          </a:prstGeom>
          <a:ln w="12700">
            <a:miter lim="400000"/>
          </a:ln>
        </p:spPr>
      </p:pic>
      <p:pic>
        <p:nvPicPr>
          <p:cNvPr id="247" name="10.png" descr="10.png"/>
          <p:cNvPicPr>
            <a:picLocks noChangeAspect="1"/>
          </p:cNvPicPr>
          <p:nvPr/>
        </p:nvPicPr>
        <p:blipFill>
          <a:blip r:embed="rId4">
            <a:extLst/>
          </a:blip>
          <a:stretch>
            <a:fillRect/>
          </a:stretch>
        </p:blipFill>
        <p:spPr>
          <a:xfrm>
            <a:off x="918844" y="5125406"/>
            <a:ext cx="5803679" cy="1570009"/>
          </a:xfrm>
          <a:prstGeom prst="rect">
            <a:avLst/>
          </a:prstGeom>
          <a:ln w="12700">
            <a:miter lim="400000"/>
          </a:ln>
        </p:spPr>
      </p:pic>
      <p:sp>
        <p:nvSpPr>
          <p:cNvPr id="248" name="At t=0, DCB asks DCA for the output of subquery q"/>
          <p:cNvSpPr txBox="1"/>
          <p:nvPr/>
        </p:nvSpPr>
        <p:spPr>
          <a:xfrm>
            <a:off x="6880983" y="2748982"/>
            <a:ext cx="4548475"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latin typeface="+mn-lt"/>
                <a:ea typeface="+mn-ea"/>
                <a:cs typeface="+mn-cs"/>
                <a:sym typeface="Calibri"/>
              </a:defRPr>
            </a:pPr>
            <a:r>
              <a:t>At t=0, DC</a:t>
            </a:r>
            <a:r>
              <a:rPr baseline="-5998"/>
              <a:t>B </a:t>
            </a:r>
            <a:r>
              <a:t>asks DC</a:t>
            </a:r>
            <a:r>
              <a:rPr baseline="-5998"/>
              <a:t>A </a:t>
            </a:r>
            <a:r>
              <a:t>for the output of subquery q</a:t>
            </a:r>
          </a:p>
        </p:txBody>
      </p:sp>
      <p:sp>
        <p:nvSpPr>
          <p:cNvPr id="249" name="After transfer, DCA and DCB caches the computed output"/>
          <p:cNvSpPr txBox="1"/>
          <p:nvPr/>
        </p:nvSpPr>
        <p:spPr>
          <a:xfrm>
            <a:off x="6893683" y="4247453"/>
            <a:ext cx="5188039"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latin typeface="+mn-lt"/>
                <a:ea typeface="+mn-ea"/>
                <a:cs typeface="+mn-cs"/>
                <a:sym typeface="Calibri"/>
              </a:defRPr>
            </a:pPr>
            <a:r>
              <a:t>After transfer, DC</a:t>
            </a:r>
            <a:r>
              <a:rPr baseline="-5998"/>
              <a:t>A </a:t>
            </a:r>
            <a:r>
              <a:t>and DC</a:t>
            </a:r>
            <a:r>
              <a:rPr baseline="-5998"/>
              <a:t>B </a:t>
            </a:r>
            <a:r>
              <a:t>caches the computed output</a:t>
            </a:r>
          </a:p>
        </p:txBody>
      </p:sp>
      <p:sp>
        <p:nvSpPr>
          <p:cNvPr id="250" name="At t=1, DCB again asks for subquery q’s result.…"/>
          <p:cNvSpPr txBox="1"/>
          <p:nvPr/>
        </p:nvSpPr>
        <p:spPr>
          <a:xfrm>
            <a:off x="6893683" y="5644453"/>
            <a:ext cx="4322620" cy="815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latin typeface="+mn-lt"/>
                <a:ea typeface="+mn-ea"/>
                <a:cs typeface="+mn-cs"/>
                <a:sym typeface="Calibri"/>
              </a:defRPr>
            </a:pPr>
            <a:r>
              <a:t>At t=1, DC</a:t>
            </a:r>
            <a:r>
              <a:rPr baseline="-5998"/>
              <a:t>B </a:t>
            </a:r>
            <a:r>
              <a:t>again asks for subquery q’s result.</a:t>
            </a:r>
          </a:p>
          <a:p>
            <a:pPr>
              <a:defRPr sz="1600">
                <a:latin typeface="+mn-lt"/>
                <a:ea typeface="+mn-ea"/>
                <a:cs typeface="+mn-cs"/>
                <a:sym typeface="Calibri"/>
              </a:defRPr>
            </a:pPr>
            <a:r>
              <a:t>DC</a:t>
            </a:r>
            <a:r>
              <a:rPr baseline="-5998"/>
              <a:t>A</a:t>
            </a:r>
            <a:r>
              <a:t> recomputes q</a:t>
            </a:r>
            <a:r>
              <a:rPr baseline="-5998"/>
              <a:t>1</a:t>
            </a:r>
            <a:r>
              <a:t> from scratch</a:t>
            </a:r>
          </a:p>
          <a:p>
            <a:pPr>
              <a:defRPr sz="1600">
                <a:latin typeface="+mn-lt"/>
                <a:ea typeface="+mn-ea"/>
                <a:cs typeface="+mn-cs"/>
                <a:sym typeface="Calibri"/>
              </a:defRPr>
            </a:pPr>
            <a:r>
              <a:t>DC</a:t>
            </a:r>
            <a:r>
              <a:rPr baseline="-5998"/>
              <a:t>A</a:t>
            </a:r>
            <a:r>
              <a:t> sends DC</a:t>
            </a:r>
            <a:r>
              <a:rPr baseline="-5998"/>
              <a:t>B</a:t>
            </a:r>
            <a:r>
              <a:t> only the difference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4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2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247"/>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 grpId="1"/>
      <p:bldP build="whole" bldLvl="1" animBg="1" rev="0" advAuto="0" spid="247" grpId="5"/>
      <p:bldP build="whole" bldLvl="1" animBg="1" rev="0" advAuto="0" spid="250" grpId="6"/>
      <p:bldP build="whole" bldLvl="1" animBg="1" rev="0" advAuto="0" spid="246" grpId="3"/>
      <p:bldP build="whole" bldLvl="1" animBg="1" rev="0" advAuto="0" spid="249" grpId="4"/>
      <p:bldP build="whole" bldLvl="1" animBg="1" rev="0" advAuto="0" spid="248"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Workload optimization"/>
          <p:cNvSpPr txBox="1"/>
          <p:nvPr>
            <p:ph type="title"/>
          </p:nvPr>
        </p:nvSpPr>
        <p:spPr>
          <a:xfrm>
            <a:off x="838200" y="365125"/>
            <a:ext cx="10515600" cy="1325563"/>
          </a:xfrm>
          <a:prstGeom prst="rect">
            <a:avLst/>
          </a:prstGeom>
        </p:spPr>
        <p:txBody>
          <a:bodyPr anchor="ctr"/>
          <a:lstStyle>
            <a:lvl1pPr algn="l">
              <a:defRPr sz="4400"/>
            </a:lvl1pPr>
          </a:lstStyle>
          <a:p>
            <a:pPr/>
            <a:r>
              <a:t>Workload optimization</a:t>
            </a:r>
          </a:p>
        </p:txBody>
      </p:sp>
      <p:sp>
        <p:nvSpPr>
          <p:cNvPr id="253" name="Motivations…"/>
          <p:cNvSpPr txBox="1"/>
          <p:nvPr>
            <p:ph type="body" sz="half" idx="1"/>
          </p:nvPr>
        </p:nvSpPr>
        <p:spPr>
          <a:xfrm>
            <a:off x="835570" y="1595587"/>
            <a:ext cx="9021765" cy="2268958"/>
          </a:xfrm>
          <a:prstGeom prst="rect">
            <a:avLst/>
          </a:prstGeom>
        </p:spPr>
        <p:txBody>
          <a:bodyPr anchor="t"/>
          <a:lstStyle/>
          <a:p>
            <a:pPr algn="l">
              <a:defRPr b="1" sz="2800"/>
            </a:pPr>
            <a:r>
              <a:t>Motivations</a:t>
            </a:r>
          </a:p>
          <a:p>
            <a:pPr lvl="1" marL="457200" indent="-228600" algn="l">
              <a:buSzPct val="100000"/>
              <a:buChar char="•"/>
              <a:defRPr sz="2800"/>
            </a:pPr>
            <a:r>
              <a:t>Optimize execution plan of each query</a:t>
            </a:r>
          </a:p>
          <a:p>
            <a:pPr lvl="1" marL="457200" indent="-228600" algn="l">
              <a:buSzPct val="100000"/>
              <a:buChar char="•"/>
              <a:defRPr sz="2800"/>
            </a:pPr>
            <a:r>
              <a:t>Allocate sub-queries to appropriate data centre</a:t>
            </a:r>
          </a:p>
          <a:p>
            <a:pPr lvl="1" marL="457200" indent="-228600" algn="l">
              <a:buSzPct val="100000"/>
              <a:buChar char="•"/>
              <a:defRPr sz="2800"/>
            </a:pPr>
            <a:r>
              <a:t>Replicate data for performance and/or fault-tolerance</a:t>
            </a:r>
          </a:p>
        </p:txBody>
      </p:sp>
      <p:sp>
        <p:nvSpPr>
          <p:cNvPr id="254" name="Constrains…"/>
          <p:cNvSpPr txBox="1"/>
          <p:nvPr/>
        </p:nvSpPr>
        <p:spPr>
          <a:xfrm>
            <a:off x="835570" y="3640287"/>
            <a:ext cx="9021765" cy="226895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spcBef>
                <a:spcPts val="1000"/>
              </a:spcBef>
              <a:defRPr b="1" sz="2800">
                <a:latin typeface="Gill Sans"/>
                <a:ea typeface="Gill Sans"/>
                <a:cs typeface="Gill Sans"/>
                <a:sym typeface="Gill Sans"/>
              </a:defRPr>
            </a:pPr>
            <a:r>
              <a:t>Constrains</a:t>
            </a:r>
          </a:p>
          <a:p>
            <a:pPr lvl="1" marL="457200" indent="-228600">
              <a:lnSpc>
                <a:spcPct val="90000"/>
              </a:lnSpc>
              <a:spcBef>
                <a:spcPts val="1000"/>
              </a:spcBef>
              <a:buSzPct val="100000"/>
              <a:buChar char="•"/>
              <a:defRPr sz="2800">
                <a:latin typeface="Gill Sans"/>
                <a:ea typeface="Gill Sans"/>
                <a:cs typeface="Gill Sans"/>
                <a:sym typeface="Gill Sans"/>
              </a:defRPr>
            </a:pPr>
            <a:r>
              <a:t>Sovereignty </a:t>
            </a:r>
          </a:p>
          <a:p>
            <a:pPr lvl="1" marL="457200" indent="-228600">
              <a:lnSpc>
                <a:spcPct val="90000"/>
              </a:lnSpc>
              <a:spcBef>
                <a:spcPts val="1000"/>
              </a:spcBef>
              <a:buSzPct val="100000"/>
              <a:buChar char="•"/>
              <a:defRPr sz="2800">
                <a:latin typeface="Gill Sans"/>
                <a:ea typeface="Gill Sans"/>
                <a:cs typeface="Gill Sans"/>
                <a:sym typeface="Gill Sans"/>
              </a:defRPr>
            </a:pPr>
            <a:r>
              <a:t>No control over data partitioning</a:t>
            </a:r>
          </a:p>
          <a:p>
            <a:pPr lvl="1" marL="457200" indent="-228600">
              <a:lnSpc>
                <a:spcPct val="90000"/>
              </a:lnSpc>
              <a:spcBef>
                <a:spcPts val="1000"/>
              </a:spcBef>
              <a:buSzPct val="100000"/>
              <a:buChar char="•"/>
              <a:defRPr sz="2800">
                <a:latin typeface="Gill Sans"/>
                <a:ea typeface="Gill Sans"/>
                <a:cs typeface="Gill Sans"/>
                <a:sym typeface="Gill Sans"/>
              </a:defRPr>
            </a:pPr>
            <a:r>
              <a:t>Exponentially large optimization search space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Workload optimization"/>
          <p:cNvSpPr txBox="1"/>
          <p:nvPr>
            <p:ph type="title"/>
          </p:nvPr>
        </p:nvSpPr>
        <p:spPr>
          <a:xfrm>
            <a:off x="838200" y="149225"/>
            <a:ext cx="10515600" cy="1325563"/>
          </a:xfrm>
          <a:prstGeom prst="rect">
            <a:avLst/>
          </a:prstGeom>
        </p:spPr>
        <p:txBody>
          <a:bodyPr anchor="ctr"/>
          <a:lstStyle>
            <a:lvl1pPr algn="l">
              <a:defRPr sz="4400"/>
            </a:lvl1pPr>
          </a:lstStyle>
          <a:p>
            <a:pPr/>
            <a:r>
              <a:t>Workload optimization</a:t>
            </a:r>
          </a:p>
        </p:txBody>
      </p:sp>
      <p:pic>
        <p:nvPicPr>
          <p:cNvPr id="257" name="11.png" descr="11.png"/>
          <p:cNvPicPr>
            <a:picLocks noChangeAspect="1"/>
          </p:cNvPicPr>
          <p:nvPr/>
        </p:nvPicPr>
        <p:blipFill>
          <a:blip r:embed="rId2">
            <a:extLst/>
          </a:blip>
          <a:stretch>
            <a:fillRect/>
          </a:stretch>
        </p:blipFill>
        <p:spPr>
          <a:xfrm>
            <a:off x="1541512" y="1211047"/>
            <a:ext cx="7903217" cy="4939511"/>
          </a:xfrm>
          <a:prstGeom prst="rect">
            <a:avLst/>
          </a:prstGeom>
          <a:ln w="12700">
            <a:miter lim="400000"/>
          </a:ln>
        </p:spPr>
      </p:pic>
      <p:sp>
        <p:nvSpPr>
          <p:cNvPr id="258" name="Figure: Workload optimizer architecture"/>
          <p:cNvSpPr txBox="1"/>
          <p:nvPr/>
        </p:nvSpPr>
        <p:spPr>
          <a:xfrm>
            <a:off x="3686590" y="6094731"/>
            <a:ext cx="4446310"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mn-lt"/>
                <a:ea typeface="+mn-ea"/>
                <a:cs typeface="+mn-cs"/>
                <a:sym typeface="Calibri"/>
              </a:defRPr>
            </a:lvl1pPr>
          </a:lstStyle>
          <a:p>
            <a:pPr/>
            <a:r>
              <a:t>Figure: Workload optimizer architecture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