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D68FF1-A370-4EE2-B6C0-378E636610A7}">
  <a:tblStyle styleId="{53D68FF1-A370-4EE2-B6C0-378E636610A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rgbClr val="000000"/>
              </a:buClr>
              <a:buSzPct val="100000"/>
              <a:buFont typeface="Arial"/>
              <a:buNone/>
            </a:pPr>
            <a:r>
              <a:rPr lang="en"/>
              <a:t>Vertex-cut approach</a:t>
            </a:r>
          </a:p>
          <a:p>
            <a:pPr indent="-298450" lvl="0" marL="457200" rtl="0">
              <a:spcBef>
                <a:spcPts val="0"/>
              </a:spcBef>
              <a:buChar char="-"/>
            </a:pPr>
            <a:r>
              <a:rPr lang="en"/>
              <a:t>Partition the high degree vertices and their edge sets into several partitions, each maintaining a replica of the vertex</a:t>
            </a:r>
          </a:p>
          <a:p>
            <a:pPr indent="-298450" lvl="0" marL="457200" rtl="0">
              <a:spcBef>
                <a:spcPts val="0"/>
              </a:spcBef>
              <a:buChar char="-"/>
            </a:pPr>
            <a:r>
              <a:rPr lang="en"/>
              <a:t>One of the replica is called the master, and maintains the master version of the vertex data</a:t>
            </a:r>
          </a:p>
          <a:p>
            <a:pPr indent="-298450" lvl="0" marL="457200" rtl="0">
              <a:spcBef>
                <a:spcPts val="0"/>
              </a:spcBef>
              <a:buChar char="-"/>
            </a:pPr>
            <a:r>
              <a:rPr lang="en"/>
              <a:t>The others of the replica are called the mirrors, with a local cached copy of the vertex data</a:t>
            </a:r>
          </a:p>
          <a:p>
            <a:pPr lvl="0" rtl="0">
              <a:spcBef>
                <a:spcPts val="0"/>
              </a:spcBef>
              <a:buClr>
                <a:srgbClr val="000000"/>
              </a:buClr>
              <a:buSzPct val="100000"/>
              <a:buFont typeface="Arial"/>
              <a:buNone/>
            </a:pPr>
            <a:r>
              <a:t/>
            </a:r>
            <a:endParaRPr/>
          </a:p>
          <a:p>
            <a:pPr lvl="0" rtl="0">
              <a:spcBef>
                <a:spcPts val="0"/>
              </a:spcBef>
              <a:buClr>
                <a:srgbClr val="000000"/>
              </a:buClr>
              <a:buSzPct val="100000"/>
              <a:buFont typeface="Arial"/>
              <a:buNone/>
            </a:pPr>
            <a:r>
              <a:rPr lang="en"/>
              <a:t>Benefits:</a:t>
            </a:r>
          </a:p>
          <a:p>
            <a:pPr indent="-298450" lvl="0" marL="457200" rtl="0">
              <a:spcBef>
                <a:spcPts val="0"/>
              </a:spcBef>
              <a:buChar char="-"/>
            </a:pPr>
            <a:r>
              <a:rPr lang="en"/>
              <a:t>Effective in handling power-law graphs</a:t>
            </a:r>
          </a:p>
          <a:p>
            <a:pPr indent="-298450" lvl="0" marL="457200" rtl="0">
              <a:spcBef>
                <a:spcPts val="0"/>
              </a:spcBef>
              <a:buChar char="-"/>
            </a:pPr>
            <a:r>
              <a:rPr lang="en"/>
              <a:t>Connects naturally to the parameter-server</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Audience question:</a:t>
            </a:r>
          </a:p>
          <a:p>
            <a:pPr indent="-298450" lvl="0" marL="457200" rtl="0">
              <a:spcBef>
                <a:spcPts val="0"/>
              </a:spcBef>
              <a:buChar char="●"/>
            </a:pPr>
            <a:r>
              <a:rPr lang="en"/>
              <a:t>Does anyone see any problems with benchmarking against something like PageRank</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Appendix: </a:t>
            </a:r>
          </a:p>
          <a:p>
            <a:pPr indent="-298450" lvl="0" marL="457200" rtl="0">
              <a:spcBef>
                <a:spcPts val="0"/>
              </a:spcBef>
              <a:buChar char="●"/>
            </a:pPr>
            <a:r>
              <a:rPr lang="en"/>
              <a:t>Pregel</a:t>
            </a:r>
          </a:p>
          <a:p>
            <a:pPr indent="-298450" lvl="0" marL="457200" rtl="0">
              <a:spcBef>
                <a:spcPts val="0"/>
              </a:spcBef>
              <a:buChar char="●"/>
            </a:pPr>
            <a:r>
              <a:rPr lang="en"/>
              <a:t>Vertex Programs</a:t>
            </a:r>
          </a:p>
          <a:p>
            <a:pPr indent="-298450" lvl="0" marL="457200" rtl="0">
              <a:spcBef>
                <a:spcPts val="0"/>
              </a:spcBef>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Heterogeneous vertices (focus on bipartite graphs with two disjoint sets of vertices)</a:t>
            </a:r>
          </a:p>
          <a:p>
            <a:pPr lvl="0" rtl="0">
              <a:spcBef>
                <a:spcPts val="0"/>
              </a:spcBef>
              <a:buNone/>
            </a:pPr>
            <a:r>
              <a:rPr lang="en"/>
              <a:t>	Different type of vertices with different properties and data</a:t>
            </a:r>
          </a:p>
          <a:p>
            <a:pPr indent="-298450" lvl="0" marL="457200" rtl="0">
              <a:spcBef>
                <a:spcPts val="0"/>
              </a:spcBef>
              <a:buChar char="-"/>
            </a:pPr>
            <a:r>
              <a:rPr lang="en"/>
              <a:t>Logistic Regression: features and samples</a:t>
            </a:r>
          </a:p>
          <a:p>
            <a:pPr indent="-298450" lvl="0" marL="457200" rtl="0">
              <a:spcBef>
                <a:spcPts val="0"/>
              </a:spcBef>
              <a:buChar char="-"/>
            </a:pPr>
            <a:r>
              <a:rPr lang="en"/>
              <a:t>Matrix Factorization: users and items</a:t>
            </a:r>
          </a:p>
          <a:p>
            <a:pPr lvl="0" rtl="0">
              <a:spcBef>
                <a:spcPts val="0"/>
              </a:spcBef>
              <a:buNone/>
            </a:pPr>
            <a:r>
              <a:t/>
            </a:r>
            <a:endParaRPr/>
          </a:p>
          <a:p>
            <a:pPr lvl="0" rtl="0">
              <a:spcBef>
                <a:spcPts val="0"/>
              </a:spcBef>
              <a:buNone/>
            </a:pPr>
            <a:r>
              <a:t/>
            </a:r>
            <a:endParaRPr/>
          </a:p>
          <a:p>
            <a:pPr lvl="0" rtl="0">
              <a:spcBef>
                <a:spcPts val="0"/>
              </a:spcBef>
              <a:buNone/>
            </a:pPr>
            <a:r>
              <a:rPr lang="en"/>
              <a:t>Heterogeneity for compact data structures:</a:t>
            </a:r>
          </a:p>
          <a:p>
            <a:pPr indent="-298450" lvl="0" marL="457200" rtl="0">
              <a:spcBef>
                <a:spcPts val="0"/>
              </a:spcBef>
              <a:buChar char="-"/>
            </a:pPr>
            <a:r>
              <a:rPr lang="en"/>
              <a:t>Tux2 allows users to define different vertex types and places different types of vertex in separate arrays </a:t>
            </a:r>
          </a:p>
          <a:p>
            <a:pPr indent="-298450" lvl="1" marL="914400" rtl="0">
              <a:spcBef>
                <a:spcPts val="0"/>
              </a:spcBef>
              <a:buChar char="-"/>
            </a:pPr>
            <a:r>
              <a:rPr lang="en"/>
              <a:t>This leads to a compact data representation</a:t>
            </a:r>
          </a:p>
          <a:p>
            <a:pPr indent="-298450" lvl="1" marL="914400" rtl="0">
              <a:spcBef>
                <a:spcPts val="0"/>
              </a:spcBef>
              <a:buChar char="-"/>
            </a:pPr>
            <a:r>
              <a:rPr lang="en"/>
              <a:t>And improves data locality during computation</a:t>
            </a:r>
          </a:p>
          <a:p>
            <a:pPr lvl="0" rtl="0">
              <a:spcBef>
                <a:spcPts val="0"/>
              </a:spcBef>
              <a:buNone/>
            </a:pPr>
            <a:r>
              <a:t/>
            </a:r>
            <a:endParaRPr/>
          </a:p>
          <a:p>
            <a:pPr lvl="0" rtl="0">
              <a:spcBef>
                <a:spcPts val="0"/>
              </a:spcBef>
              <a:buNone/>
            </a:pPr>
            <a:r>
              <a:t/>
            </a:r>
            <a:endParaRPr/>
          </a:p>
          <a:p>
            <a:pPr lvl="0">
              <a:spcBef>
                <a:spcPts val="0"/>
              </a:spcBef>
              <a:buNone/>
            </a:pPr>
            <a:r>
              <a:rPr lang="en"/>
              <a:t>Heterogeneity for efficient execution:</a:t>
            </a:r>
          </a:p>
          <a:p>
            <a:pPr lvl="0" rtl="0">
              <a:spcBef>
                <a:spcPts val="0"/>
              </a:spcBef>
              <a:buNone/>
            </a:pPr>
            <a:r>
              <a:rPr lang="en"/>
              <a:t>	Using the example of MF algorithm</a:t>
            </a:r>
          </a:p>
          <a:p>
            <a:pPr indent="-298450" lvl="0" marL="457200" rtl="0">
              <a:spcBef>
                <a:spcPts val="0"/>
              </a:spcBef>
              <a:buChar char="●"/>
            </a:pPr>
            <a:r>
              <a:rPr lang="en"/>
              <a:t>Item vertices typically have much higher degrees, and we only partition these vertices</a:t>
            </a:r>
          </a:p>
          <a:p>
            <a:pPr indent="-298450" lvl="0" marL="457200" rtl="0">
              <a:spcBef>
                <a:spcPts val="0"/>
              </a:spcBef>
              <a:buChar char="●"/>
            </a:pPr>
            <a:r>
              <a:rPr lang="en"/>
              <a:t>When enumerating edges, scanning the vertices with mirrors will be more efficient</a:t>
            </a:r>
          </a:p>
          <a:p>
            <a:pPr indent="-298450" lvl="1" marL="914400" rtl="0">
              <a:spcBef>
                <a:spcPts val="0"/>
              </a:spcBef>
              <a:buChar char="○"/>
            </a:pPr>
            <a:r>
              <a:rPr lang="en"/>
              <a:t>If scan the users array, more random access to update the item vertices and sync between master and mirror vertices</a:t>
            </a:r>
          </a:p>
          <a:p>
            <a:pPr indent="-298450" lvl="1" marL="914400" rtl="0">
              <a:spcBef>
                <a:spcPts val="0"/>
              </a:spcBef>
              <a:buChar char="○"/>
            </a:pPr>
            <a:r>
              <a:rPr lang="en"/>
              <a:t>In general, scanning the items array will lead a sequential access when sync between master and mirrors</a:t>
            </a:r>
          </a:p>
          <a:p>
            <a:pPr indent="-298450" lvl="1" marL="914400" rtl="0">
              <a:spcBef>
                <a:spcPts val="0"/>
              </a:spcBef>
              <a:buChar char="○"/>
            </a:pPr>
            <a:r>
              <a:rPr lang="en"/>
              <a:t>Because the updated item vertices are already aligned contiguous in the array, we save the overhead of tracing them.</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SSP Model</a:t>
            </a:r>
          </a:p>
          <a:p>
            <a:pPr indent="-298450" lvl="0" marL="457200" rtl="0">
              <a:spcBef>
                <a:spcPts val="0"/>
              </a:spcBef>
              <a:buChar char="-"/>
            </a:pPr>
            <a:r>
              <a:rPr lang="en"/>
              <a:t>A clock : to my understanding it’s like how many iterations to take a sync over a mini-batch executed by a set of concurrent tasks</a:t>
            </a:r>
          </a:p>
          <a:p>
            <a:pPr indent="-298450" lvl="0" marL="457200" rtl="0">
              <a:spcBef>
                <a:spcPts val="0"/>
              </a:spcBef>
              <a:buChar char="-"/>
            </a:pPr>
            <a:r>
              <a:rPr lang="en"/>
              <a:t>In contrast with the already well known processing model of Bulk Synchronous Parallel model which refers to the BSP model, SSP introduced a softer barrier scheduling</a:t>
            </a:r>
          </a:p>
          <a:p>
            <a:pPr lvl="0" rtl="0">
              <a:spcBef>
                <a:spcPts val="0"/>
              </a:spcBef>
              <a:buNone/>
            </a:pPr>
            <a:r>
              <a:t/>
            </a:r>
            <a:endParaRPr/>
          </a:p>
          <a:p>
            <a:pPr lvl="0" rtl="0">
              <a:spcBef>
                <a:spcPts val="0"/>
              </a:spcBef>
              <a:buNone/>
            </a:pPr>
            <a:r>
              <a:rPr lang="en"/>
              <a:t>Examples:</a:t>
            </a:r>
          </a:p>
          <a:p>
            <a:pPr indent="-298450" lvl="0" marL="457200" rtl="0">
              <a:spcBef>
                <a:spcPts val="0"/>
              </a:spcBef>
              <a:buChar char="-"/>
            </a:pPr>
            <a:r>
              <a:rPr lang="en"/>
              <a:t>For the beginning, all servers have already finished clock1</a:t>
            </a:r>
          </a:p>
          <a:p>
            <a:pPr indent="-298450" lvl="0" marL="457200" rtl="0">
              <a:spcBef>
                <a:spcPts val="0"/>
              </a:spcBef>
              <a:buChar char="-"/>
            </a:pPr>
            <a:r>
              <a:rPr lang="en"/>
              <a:t>Then they continue to clock2, here notice that not all the server finish at the same time, which is very common in the BSP model. With the slack tolerated by the SSP model set to be 1, although server n hasn’t finish clock 2, server0 can continue working on clock3</a:t>
            </a:r>
          </a:p>
          <a:p>
            <a:pPr indent="-298450" lvl="0" marL="457200" rtl="0">
              <a:spcBef>
                <a:spcPts val="0"/>
              </a:spcBef>
              <a:buChar char="-"/>
            </a:pPr>
            <a:r>
              <a:rPr lang="en"/>
              <a:t>When server 3 finishes clock3, it is possible that the slowest server, server_n is still working on clock2, now server0 is blocked until server_n finishes clock2</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Stage-based MEGA model</a:t>
            </a:r>
          </a:p>
          <a:p>
            <a:pPr indent="-298450" lvl="0" marL="457200" rtl="0">
              <a:spcBef>
                <a:spcPts val="0"/>
              </a:spcBef>
              <a:buChar char="-"/>
            </a:pPr>
            <a:r>
              <a:rPr lang="en"/>
              <a:t>A stage -- a computation using user defined function on a set of vertices and their edges</a:t>
            </a:r>
          </a:p>
          <a:p>
            <a:pPr indent="-298450" lvl="0" marL="457200" rtl="0">
              <a:spcBef>
                <a:spcPts val="0"/>
              </a:spcBef>
              <a:buChar char="-"/>
            </a:pPr>
            <a:r>
              <a:rPr lang="en"/>
              <a:t>Arbitrary sequence of stages are allowed</a:t>
            </a:r>
          </a:p>
          <a:p>
            <a:pPr indent="-298450" lvl="0" marL="457200" rtl="0">
              <a:spcBef>
                <a:spcPts val="0"/>
              </a:spcBef>
              <a:buChar char="-"/>
            </a:pPr>
            <a:r>
              <a:rPr lang="en"/>
              <a:t>Preserves the simplicity of GAS model while improved the deficiency to support machine learning algorithms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(Section 4: Will)</a:t>
            </a:r>
          </a:p>
          <a:p>
            <a:pPr lvl="0">
              <a:spcBef>
                <a:spcPts val="0"/>
              </a:spcBef>
              <a:buNone/>
            </a:pPr>
            <a:r>
              <a:t/>
            </a:r>
            <a:endParaRPr/>
          </a:p>
          <a:p>
            <a:pPr indent="-298450" lvl="0" marL="457200" rtl="0">
              <a:spcBef>
                <a:spcPts val="0"/>
              </a:spcBef>
              <a:buChar char="●"/>
            </a:pPr>
            <a:r>
              <a:rPr lang="en"/>
              <a:t>Cover MF in depth</a:t>
            </a:r>
          </a:p>
          <a:p>
            <a:pPr indent="-298450" lvl="1" marL="914400" rtl="0">
              <a:spcBef>
                <a:spcPts val="0"/>
              </a:spcBef>
              <a:buChar char="○"/>
            </a:pPr>
            <a:r>
              <a:rPr lang="en"/>
              <a:t>Do normal closed form MF</a:t>
            </a:r>
          </a:p>
          <a:p>
            <a:pPr indent="-298450" lvl="1" marL="914400" rtl="0">
              <a:spcBef>
                <a:spcPts val="0"/>
              </a:spcBef>
              <a:buChar char="○"/>
            </a:pPr>
            <a:r>
              <a:rPr lang="en"/>
              <a:t>Build MF in MEGA</a:t>
            </a:r>
          </a:p>
          <a:p>
            <a:pPr indent="-298450" lvl="0" marL="457200" rtl="0">
              <a:spcBef>
                <a:spcPts val="0"/>
              </a:spcBef>
              <a:buChar char="●"/>
            </a:pPr>
            <a:r>
              <a:rPr lang="en"/>
              <a:t>Quick overview of the following LDA and BlockPG</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a:spcBef>
                <a:spcPts val="0"/>
              </a:spcBef>
              <a:buChar char="●"/>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Char char="●"/>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Char char="●"/>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Char char="●"/>
            </a:pPr>
            <a:r>
              <a:t/>
            </a:r>
            <a:endParaRP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400">
                <a:latin typeface="Roboto"/>
                <a:ea typeface="Roboto"/>
                <a:cs typeface="Roboto"/>
                <a:sym typeface="Roboto"/>
              </a:rPr>
              <a:t>Each process operates on subset to partition graph in distributed manner</a:t>
            </a:r>
          </a:p>
          <a:p>
            <a:pPr indent="0" lvl="0" marL="0" rtl="0">
              <a:lnSpc>
                <a:spcPct val="115000"/>
              </a:lnSpc>
              <a:spcBef>
                <a:spcPts val="0"/>
              </a:spcBef>
              <a:spcAft>
                <a:spcPts val="1600"/>
              </a:spcAft>
              <a:buNone/>
            </a:pPr>
            <a:r>
              <a:rPr lang="en" sz="1400">
                <a:latin typeface="Roboto"/>
                <a:ea typeface="Roboto"/>
                <a:cs typeface="Roboto"/>
                <a:sym typeface="Roboto"/>
              </a:rPr>
              <a:t>Each partition stored locally</a:t>
            </a:r>
          </a:p>
          <a:p>
            <a:pPr indent="0" lvl="0" marL="0" rtl="0">
              <a:lnSpc>
                <a:spcPct val="115000"/>
              </a:lnSpc>
              <a:spcBef>
                <a:spcPts val="0"/>
              </a:spcBef>
              <a:spcAft>
                <a:spcPts val="1600"/>
              </a:spcAft>
              <a:buNone/>
            </a:pPr>
            <a:r>
              <a:rPr lang="en" sz="1400">
                <a:latin typeface="Roboto"/>
                <a:ea typeface="Roboto"/>
                <a:cs typeface="Roboto"/>
                <a:sym typeface="Roboto"/>
              </a:rPr>
              <a:t>Default is RDMA, TCP used for comparison for fairness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NewsData and AdsData are two real datasets used in production by Microsoft for news and ads</a:t>
            </a:r>
          </a:p>
          <a:p>
            <a:pPr lvl="0" rtl="0">
              <a:spcBef>
                <a:spcPts val="0"/>
              </a:spcBef>
              <a:buNone/>
            </a:pPr>
            <a:r>
              <a:rPr lang="en"/>
              <a:t>Netflix is largest public dataset available for MF</a:t>
            </a:r>
          </a:p>
          <a:p>
            <a:pPr lvl="0" rtl="0">
              <a:spcBef>
                <a:spcPts val="0"/>
              </a:spcBef>
              <a:buNone/>
            </a:pPr>
            <a:r>
              <a:rPr lang="en"/>
              <a:t>Create own synthesized dataset</a:t>
            </a:r>
          </a:p>
          <a:p>
            <a:pPr lvl="0" rtl="0">
              <a:spcBef>
                <a:spcPts val="0"/>
              </a:spcBef>
              <a:buNone/>
            </a:pPr>
            <a:r>
              <a:rPr lang="en"/>
              <a:t>Tested over 100 iteratoins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73-83% reduction in LOC compared to C++ implementations on Petuum or Parameter Server</a:t>
            </a:r>
          </a:p>
          <a:p>
            <a:pPr lvl="0" rtl="0">
              <a:spcBef>
                <a:spcPts val="0"/>
              </a:spcBef>
              <a:buNone/>
            </a:pPr>
            <a:r>
              <a:rPr lang="en"/>
              <a:t>But LOC comparable to those written with GAS model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Hashtable often used in Parameter Server based systems (implemented in TuX2 for comparison)</a:t>
            </a:r>
          </a:p>
          <a:p>
            <a:pPr lvl="0" rtl="0">
              <a:spcBef>
                <a:spcPts val="0"/>
              </a:spcBef>
              <a:buNone/>
            </a:pPr>
            <a:r>
              <a:rPr lang="en"/>
              <a:t>Y-axis: average run time for one iteration of blockPG and of 10 iterations (just to keep on same scale) for MF and LDA (run 100 times)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BlockPG: only feature vertices have mirrors so we can specify to enumerate only feature vertices in each mini-batch and not track whether sample vertices have been updates (because we do not have mirrors to synchronize them with)</a:t>
            </a:r>
          </a:p>
          <a:p>
            <a:pPr lvl="0">
              <a:spcBef>
                <a:spcPts val="0"/>
              </a:spcBef>
              <a:buNone/>
            </a:pPr>
            <a:r>
              <a:t/>
            </a:r>
            <a:endParaRPr/>
          </a:p>
          <a:p>
            <a:pPr lvl="0" rtl="0">
              <a:spcBef>
                <a:spcPts val="0"/>
              </a:spcBef>
              <a:buNone/>
            </a:pPr>
            <a:r>
              <a:rPr lang="en"/>
              <a:t>Master/Mirror: different data types and indicate which data need to be synchronized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Allows users to tune staleness parameter for desirable convergence</a:t>
            </a:r>
          </a:p>
          <a:p>
            <a:pPr lvl="0" rtl="0">
              <a:spcBef>
                <a:spcPts val="0"/>
              </a:spcBef>
              <a:buNone/>
            </a:pPr>
            <a:r>
              <a:rPr lang="en"/>
              <a:t>Slack value of 4 is optimal for overall convergence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 machine learning example:</a:t>
            </a:r>
          </a:p>
          <a:p>
            <a:pPr indent="-298450" lvl="0" marL="457200" rtl="0">
              <a:spcBef>
                <a:spcPts val="0"/>
              </a:spcBef>
              <a:buChar char="-"/>
            </a:pPr>
            <a:r>
              <a:rPr lang="en"/>
              <a:t>If we consider a movie recommendation system like Netflix’s</a:t>
            </a:r>
          </a:p>
          <a:p>
            <a:pPr indent="-298450" lvl="0" marL="457200" rtl="0">
              <a:spcBef>
                <a:spcPts val="0"/>
              </a:spcBef>
              <a:buChar char="-"/>
            </a:pPr>
            <a:r>
              <a:rPr lang="en"/>
              <a:t>One way netflix is trying to find movies to recommend is to build a matrix that represents the relationships between movies, users, and user ratings by movie</a:t>
            </a:r>
          </a:p>
          <a:p>
            <a:pPr indent="-298450" lvl="0" marL="457200" rtl="0">
              <a:spcBef>
                <a:spcPts val="0"/>
              </a:spcBef>
              <a:buChar char="-"/>
            </a:pPr>
            <a:r>
              <a:rPr lang="en"/>
              <a:t>Traditional Matrix Factorization then attempts to solve the “blanks” in these with using some linear algebra</a:t>
            </a:r>
          </a:p>
          <a:p>
            <a:pPr lvl="0" rtl="0">
              <a:spcBef>
                <a:spcPts val="0"/>
              </a:spcBef>
              <a:buNone/>
            </a:pPr>
            <a:r>
              <a:t/>
            </a:r>
            <a:endParaRPr/>
          </a:p>
          <a:p>
            <a:pPr lvl="0" rtl="0">
              <a:spcBef>
                <a:spcPts val="0"/>
              </a:spcBef>
              <a:buNone/>
            </a:pPr>
            <a:r>
              <a:rPr lang="en"/>
              <a:t>Graph abstraction</a:t>
            </a:r>
          </a:p>
          <a:p>
            <a:pPr indent="-298450" lvl="0" marL="457200" rtl="0">
              <a:spcBef>
                <a:spcPts val="0"/>
              </a:spcBef>
              <a:buChar char="●"/>
            </a:pPr>
            <a:r>
              <a:rPr lang="en"/>
              <a:t>Users and items can be considered as vertices in the graphs</a:t>
            </a:r>
          </a:p>
          <a:p>
            <a:pPr indent="-298450" lvl="0" marL="457200" rtl="0">
              <a:spcBef>
                <a:spcPts val="0"/>
              </a:spcBef>
              <a:buChar char="●"/>
            </a:pPr>
            <a:r>
              <a:rPr lang="en"/>
              <a:t>Rating behaviour can thus be modelled as the edges between users and items in a graph</a:t>
            </a:r>
          </a:p>
          <a:p>
            <a:pPr lvl="0" rtl="0">
              <a:spcBef>
                <a:spcPts val="0"/>
              </a:spcBef>
              <a:buNone/>
            </a:pPr>
            <a:r>
              <a:t/>
            </a:r>
            <a:endParaRPr/>
          </a:p>
          <a:p>
            <a:pPr lvl="0">
              <a:spcBef>
                <a:spcPts val="0"/>
              </a:spcBef>
              <a:buNone/>
            </a:pPr>
            <a:r>
              <a:rPr lang="en"/>
              <a:t>Introduce Graph engines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t>Tuned by users</a:t>
            </a:r>
          </a:p>
          <a:p>
            <a:pPr indent="0" lvl="0" marL="0" rtl="0">
              <a:lnSpc>
                <a:spcPct val="115000"/>
              </a:lnSpc>
              <a:spcBef>
                <a:spcPts val="0"/>
              </a:spcBef>
              <a:spcAft>
                <a:spcPts val="1600"/>
              </a:spcAft>
              <a:buNone/>
            </a:pPr>
            <a:r>
              <a:rPr lang="en" sz="1200"/>
              <a:t>LDA is batch algorithm and does not support mini-batches</a:t>
            </a:r>
          </a:p>
          <a:p>
            <a:pPr indent="0" lvl="0" marL="0" rtl="0">
              <a:lnSpc>
                <a:spcPct val="115000"/>
              </a:lnSpc>
              <a:spcBef>
                <a:spcPts val="0"/>
              </a:spcBef>
              <a:spcAft>
                <a:spcPts val="1600"/>
              </a:spcAft>
              <a:buNone/>
            </a:pPr>
            <a:r>
              <a:rPr lang="en" sz="1200"/>
              <a:t>More frequent communication -&gt; longer iterations shown by sparse itetaoin points on curce for size 1000, notice for first 180s 10k is beating 1 k</a:t>
            </a:r>
          </a:p>
          <a:p>
            <a:pPr indent="0" lvl="0" marL="0" rtl="0">
              <a:lnSpc>
                <a:spcPct val="115000"/>
              </a:lnSpc>
              <a:spcBef>
                <a:spcPts val="0"/>
              </a:spcBef>
              <a:spcAft>
                <a:spcPts val="1600"/>
              </a:spcAft>
              <a:buNone/>
            </a:pPr>
            <a:r>
              <a:rPr lang="en" sz="1200"/>
              <a:t>500 k not converging for BlockPG</a:t>
            </a:r>
          </a:p>
          <a:p>
            <a:pPr indent="0" lvl="0" marL="0" rtl="0">
              <a:lnSpc>
                <a:spcPct val="115000"/>
              </a:lnSpc>
              <a:spcBef>
                <a:spcPts val="0"/>
              </a:spcBef>
              <a:spcAft>
                <a:spcPts val="1600"/>
              </a:spcAft>
              <a:buNone/>
            </a:pPr>
            <a:r>
              <a:t/>
            </a:r>
            <a:endParaRPr sz="1400">
              <a:solidFill>
                <a:schemeClr val="dk2"/>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Lyra is 1.6x better than graph</a:t>
            </a:r>
          </a:p>
          <a:p>
            <a:pPr lvl="0" rtl="0">
              <a:spcBef>
                <a:spcPts val="0"/>
              </a:spcBef>
              <a:buNone/>
            </a:pPr>
            <a:r>
              <a:rPr lang="en"/>
              <a:t>Two phases: one for </a:t>
            </a:r>
            <a:r>
              <a:rPr b="1" lang="en"/>
              <a:t>user</a:t>
            </a:r>
            <a:r>
              <a:rPr lang="en"/>
              <a:t> vertices and the other for </a:t>
            </a:r>
            <a:r>
              <a:rPr b="1" lang="en"/>
              <a:t>item</a:t>
            </a:r>
            <a:r>
              <a:rPr lang="en"/>
              <a:t> vertices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MF: TuX2 two orders of magnitude better</a:t>
            </a:r>
          </a:p>
          <a:p>
            <a:pPr lvl="0" rtl="0">
              <a:spcBef>
                <a:spcPts val="0"/>
              </a:spcBef>
              <a:buNone/>
            </a:pPr>
            <a:r>
              <a:rPr lang="en"/>
              <a:t>Jump from 16 to 32 for Netflix is because Netflix data is small when divided among 32 servers x 16 threads (only 3 MB per thread) so communication costs dominate</a:t>
            </a:r>
          </a:p>
          <a:p>
            <a:pPr lvl="0" rtl="0">
              <a:spcBef>
                <a:spcPts val="0"/>
              </a:spcBef>
              <a:buNone/>
            </a:pPr>
            <a:r>
              <a:rPr lang="en"/>
              <a:t>LDA gains limited because dominated by floating point math</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Data skew: some features exist in a large number of samples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Char char="●"/>
            </a:pPr>
            <a:r>
              <a:rPr lang="en"/>
              <a:t>Whats the etymology of Tux2?</a:t>
            </a:r>
          </a:p>
          <a:p>
            <a:pPr indent="-298450" lvl="0" marL="457200" rtl="0">
              <a:spcBef>
                <a:spcPts val="0"/>
              </a:spcBef>
              <a:buChar char="●"/>
            </a:pPr>
            <a:r>
              <a:rPr lang="en"/>
              <a:t>How does this system compare to tensorflow?</a:t>
            </a:r>
          </a:p>
          <a:p>
            <a:pPr indent="-298450" lvl="0" marL="457200" rtl="0">
              <a:spcBef>
                <a:spcPts val="0"/>
              </a:spcBef>
              <a:buChar char="●"/>
            </a:pPr>
            <a:r>
              <a:rPr lang="en"/>
              <a:t>What are characteristics of a successful big data machine learning framework?</a:t>
            </a:r>
          </a:p>
          <a:p>
            <a:pPr indent="-298450" lvl="1" marL="914400" rtl="0">
              <a:spcBef>
                <a:spcPts val="0"/>
              </a:spcBef>
              <a:buChar char="○"/>
            </a:pPr>
            <a:r>
              <a:rPr lang="en"/>
              <a:t>Compare the success of Tux2, tensorflow, PowerLyra/Power</a:t>
            </a:r>
            <a:r>
              <a:rPr lang="en"/>
              <a:t> </a:t>
            </a:r>
            <a:r>
              <a:rPr lang="en"/>
              <a:t>Graph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means that we can take our machine learning problems and solve them with graph engines like PowerGraph </a:t>
            </a:r>
          </a:p>
          <a:p>
            <a:pPr indent="-298450" lvl="0" marL="457200" rtl="0">
              <a:spcBef>
                <a:spcPts val="0"/>
              </a:spcBef>
              <a:buChar char="-"/>
            </a:pPr>
            <a:r>
              <a:rPr lang="en"/>
              <a:t>Graph engines mean simpler interfaces. For exampleGather-Apply-Scatter is a simple abstraction and users only have to specify three functions</a:t>
            </a:r>
          </a:p>
          <a:p>
            <a:pPr indent="-298450" lvl="0" marL="457200" rtl="0">
              <a:spcBef>
                <a:spcPts val="0"/>
              </a:spcBef>
              <a:buChar char="-"/>
            </a:pPr>
            <a:r>
              <a:rPr lang="en"/>
              <a:t>Graph engines are able to make graph graph aware optimizations like managing the data layout, </a:t>
            </a:r>
            <a:r>
              <a:rPr lang="en"/>
              <a:t>partitioning</a:t>
            </a:r>
            <a:r>
              <a:rPr lang="en"/>
              <a:t> vertices, and more</a:t>
            </a:r>
          </a:p>
          <a:p>
            <a:pPr indent="-298450" lvl="0" marL="457200" rtl="0">
              <a:spcBef>
                <a:spcPts val="0"/>
              </a:spcBef>
              <a:buChar char="-"/>
            </a:pPr>
            <a:r>
              <a:rPr lang="en"/>
              <a:t>Graph engines as a result are able to achieve massive scale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Introduction</a:t>
            </a:r>
          </a:p>
          <a:p>
            <a:pPr indent="-298450" lvl="0" marL="457200" rtl="0">
              <a:spcBef>
                <a:spcPts val="0"/>
              </a:spcBef>
              <a:buChar char="-"/>
            </a:pPr>
            <a:r>
              <a:rPr lang="en"/>
              <a:t>Recent work has focused on the idea machine learning problems can be naturally boiled down to graph problems</a:t>
            </a:r>
          </a:p>
          <a:p>
            <a:pPr indent="-298450" lvl="0" marL="457200" rtl="0">
              <a:spcBef>
                <a:spcPts val="0"/>
              </a:spcBef>
              <a:buChar char="-"/>
            </a:pPr>
            <a:r>
              <a:rPr lang="en"/>
              <a:t>PowerGraph and its successor PowerLyra are great example of this: they take the concept of vertex program abstraction to express iterative computation over large scale graphs</a:t>
            </a:r>
          </a:p>
          <a:p>
            <a:pPr indent="-298450" lvl="0" marL="457200" rtl="0">
              <a:spcBef>
                <a:spcPts val="0"/>
              </a:spcBef>
              <a:buChar char="-"/>
            </a:pPr>
            <a:r>
              <a:rPr lang="en"/>
              <a:t>A large body of work has been assembled around optimizing the idea of graph engines. Researchers commonly target data layout, partitioning, scheduling and balanced parallelism to achieve </a:t>
            </a:r>
            <a:r>
              <a:rPr lang="en"/>
              <a:t>massive</a:t>
            </a:r>
            <a:r>
              <a:rPr lang="en"/>
              <a:t> scalability</a:t>
            </a:r>
          </a:p>
          <a:p>
            <a:pPr lvl="0" rtl="0">
              <a:spcBef>
                <a:spcPts val="0"/>
              </a:spcBef>
              <a:buNone/>
            </a:pPr>
            <a:r>
              <a:t/>
            </a:r>
            <a:endParaRPr/>
          </a:p>
          <a:p>
            <a:pPr lvl="0" rtl="0">
              <a:spcBef>
                <a:spcPts val="0"/>
              </a:spcBef>
              <a:buNone/>
            </a:pPr>
            <a:r>
              <a:rPr lang="en"/>
              <a:t>Primary problem:</a:t>
            </a:r>
          </a:p>
          <a:p>
            <a:pPr indent="-298450" lvl="0" marL="457200" rtl="0">
              <a:spcBef>
                <a:spcPts val="0"/>
              </a:spcBef>
              <a:buChar char="-"/>
            </a:pPr>
            <a:r>
              <a:rPr lang="en"/>
              <a:t>Focusing on optimizing</a:t>
            </a:r>
          </a:p>
          <a:p>
            <a:pPr lvl="0" rtl="0">
              <a:spcBef>
                <a:spcPts val="0"/>
              </a:spcBef>
              <a:buNone/>
            </a:pPr>
            <a:r>
              <a:t/>
            </a:r>
            <a:endParaRPr/>
          </a:p>
          <a:p>
            <a:pPr lvl="0">
              <a:spcBef>
                <a:spcPts val="0"/>
              </a:spcBef>
              <a:buNone/>
            </a:pPr>
            <a:r>
              <a:t/>
            </a:r>
            <a:endParaRPr/>
          </a:p>
          <a:p>
            <a:pPr lvl="0">
              <a:spcBef>
                <a:spcPts val="0"/>
              </a:spcBef>
              <a:buNone/>
            </a:pPr>
            <a:r>
              <a:rPr lang="en"/>
              <a:t>Audience </a:t>
            </a:r>
            <a:r>
              <a:rPr lang="en"/>
              <a:t>question</a:t>
            </a:r>
            <a:r>
              <a:rPr lang="en"/>
              <a:t>:</a:t>
            </a:r>
          </a:p>
          <a:p>
            <a:pPr indent="-298450" lvl="0" marL="457200">
              <a:spcBef>
                <a:spcPts val="0"/>
              </a:spcBef>
              <a:buChar char="●"/>
            </a:pPr>
            <a:r>
              <a:rPr lang="en"/>
              <a:t>Does anyone see any problems with benchmarking against something like PageRank</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Appendix: </a:t>
            </a:r>
          </a:p>
          <a:p>
            <a:pPr indent="-298450" lvl="0" marL="457200" rtl="0">
              <a:spcBef>
                <a:spcPts val="0"/>
              </a:spcBef>
              <a:buChar char="●"/>
            </a:pPr>
            <a:r>
              <a:rPr lang="en"/>
              <a:t>Pregel</a:t>
            </a:r>
          </a:p>
          <a:p>
            <a:pPr indent="-298450" lvl="0" marL="457200" rtl="0">
              <a:spcBef>
                <a:spcPts val="0"/>
              </a:spcBef>
              <a:buChar char="●"/>
            </a:pPr>
            <a:r>
              <a:rPr lang="en"/>
              <a:t>Vertex Programs</a:t>
            </a:r>
          </a:p>
          <a:p>
            <a:pPr indent="-298450" lvl="0" marL="457200">
              <a:spcBef>
                <a:spcPts val="0"/>
              </a:spcBef>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 Spend more time on gaps of </a:t>
            </a:r>
            <a:r>
              <a:rPr lang="en"/>
              <a:t>emphasising</a:t>
            </a:r>
            <a:r>
              <a:rPr lang="en"/>
              <a:t> that Jack will explain how TuX2 solves this gaps</a:t>
            </a:r>
          </a:p>
          <a:p>
            <a:pPr lvl="0">
              <a:spcBef>
                <a:spcPts val="0"/>
              </a:spcBef>
              <a:buNone/>
            </a:pPr>
            <a:r>
              <a:t/>
            </a:r>
            <a:endParaRPr/>
          </a:p>
          <a:p>
            <a:pPr lvl="0" rtl="0">
              <a:spcBef>
                <a:spcPts val="0"/>
              </a:spcBef>
              <a:buNone/>
            </a:pPr>
            <a:r>
              <a:rPr lang="en"/>
              <a:t>However, graph engines struggle to handle some of the more complex problems in machine learning</a:t>
            </a:r>
          </a:p>
          <a:p>
            <a:pPr lvl="0" rtl="0">
              <a:spcBef>
                <a:spcPts val="0"/>
              </a:spcBef>
              <a:buNone/>
            </a:pPr>
            <a:r>
              <a:t/>
            </a:r>
            <a:endParaRPr/>
          </a:p>
          <a:p>
            <a:pPr indent="-298450" lvl="0" marL="457200" rtl="0">
              <a:spcBef>
                <a:spcPts val="0"/>
              </a:spcBef>
              <a:buChar char="●"/>
            </a:pPr>
            <a:r>
              <a:rPr lang="en"/>
              <a:t>Graph engines don’t support for </a:t>
            </a:r>
            <a:r>
              <a:rPr lang="en"/>
              <a:t>heterogeneous</a:t>
            </a:r>
            <a:r>
              <a:rPr lang="en"/>
              <a:t> vertices → most will only consider </a:t>
            </a:r>
            <a:r>
              <a:rPr lang="en"/>
              <a:t>homogeneous</a:t>
            </a:r>
            <a:r>
              <a:rPr lang="en"/>
              <a:t> vertices, which well for PageRank, however, doesn’t work as well for Matrix Factorization</a:t>
            </a:r>
          </a:p>
          <a:p>
            <a:pPr indent="-298450" lvl="0" marL="457200" rtl="0">
              <a:spcBef>
                <a:spcPts val="0"/>
              </a:spcBef>
              <a:buChar char="●"/>
            </a:pPr>
            <a:r>
              <a:rPr lang="en"/>
              <a:t>The graph engine should support mini-batch processing because sometimes in machine learning we just want to use a subset of the training data to update the entire model</a:t>
            </a:r>
          </a:p>
          <a:p>
            <a:pPr indent="-298450" lvl="0" marL="457200" rtl="0">
              <a:spcBef>
                <a:spcPts val="0"/>
              </a:spcBef>
              <a:buChar char="●"/>
            </a:pPr>
            <a:r>
              <a:rPr lang="en"/>
              <a:t>Graph engines make strict consistency models: the entire graph is computed all at once. Machine learning algorithms are designed to handle some degree of error and will still converge if we just use the graphs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lvl="0">
              <a:spcBef>
                <a:spcPts val="0"/>
              </a:spcBef>
              <a:buNone/>
            </a:pPr>
            <a:r>
              <a:rPr lang="en" sz="3000"/>
              <a:t>Tux²: Distributed Graph Computation for Machine Learning</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lvl="0">
              <a:spcBef>
                <a:spcPts val="0"/>
              </a:spcBef>
              <a:buNone/>
            </a:pPr>
            <a:r>
              <a:rPr lang="en" sz="1200"/>
              <a:t>Authors: Wencong Xiao, Beihang University and Microsoft Research; Jilong Xue, Peking University and Microsoft Research; Youshan Miao, Microsoft Research; Zhen Li, Beihang University and Microsoft Research; Cheng Chen and Ming Wu, Microsoft Research; Wei Li, Beihang University; Lidong Zhou, Microsoft Research</a:t>
            </a:r>
          </a:p>
          <a:p>
            <a:pPr lvl="0">
              <a:spcBef>
                <a:spcPts val="0"/>
              </a:spcBef>
              <a:buNone/>
            </a:pPr>
            <a:r>
              <a:t/>
            </a:r>
            <a:endParaRPr sz="1200"/>
          </a:p>
          <a:p>
            <a:pPr lvl="0">
              <a:spcBef>
                <a:spcPts val="0"/>
              </a:spcBef>
              <a:buNone/>
            </a:pPr>
            <a:r>
              <a:rPr lang="en" sz="1200"/>
              <a:t>Presenters: William Schmitt, Andrew Levin, Zhao Zhang</a:t>
            </a:r>
          </a:p>
          <a:p>
            <a:pPr lvl="0">
              <a:spcBef>
                <a:spcPts val="0"/>
              </a:spcBef>
              <a:buNone/>
            </a:pPr>
            <a:r>
              <a:t/>
            </a:r>
            <a:endParaRPr sz="1200"/>
          </a:p>
          <a:p>
            <a:pPr lvl="0">
              <a:spcBef>
                <a:spcPts val="0"/>
              </a:spcBef>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Vertex-cut approach</a:t>
            </a:r>
          </a:p>
        </p:txBody>
      </p:sp>
      <p:sp>
        <p:nvSpPr>
          <p:cNvPr id="132" name="Shape 132"/>
          <p:cNvSpPr txBox="1"/>
          <p:nvPr>
            <p:ph idx="1" type="body"/>
          </p:nvPr>
        </p:nvSpPr>
        <p:spPr>
          <a:xfrm>
            <a:off x="460950" y="1930650"/>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Partition the high degree vertices into several parts</a:t>
            </a:r>
          </a:p>
          <a:p>
            <a:pPr indent="-342900" lvl="0" marL="457200" marR="0" rtl="0" algn="l">
              <a:lnSpc>
                <a:spcPct val="115000"/>
              </a:lnSpc>
              <a:spcBef>
                <a:spcPts val="0"/>
              </a:spcBef>
              <a:spcAft>
                <a:spcPts val="1600"/>
              </a:spcAft>
              <a:buClr>
                <a:schemeClr val="lt2"/>
              </a:buClr>
              <a:buSzPct val="100000"/>
              <a:buFont typeface="Roboto"/>
              <a:buChar char="●"/>
            </a:pPr>
            <a:r>
              <a:rPr lang="en"/>
              <a:t>Each partition maintains 3 arrays:</a:t>
            </a:r>
            <a:r>
              <a:rPr lang="en"/>
              <a:t> </a:t>
            </a:r>
          </a:p>
          <a:p>
            <a:pPr indent="-342900" lvl="1" marL="914400" marR="0" rtl="0" algn="l">
              <a:lnSpc>
                <a:spcPct val="115000"/>
              </a:lnSpc>
              <a:spcBef>
                <a:spcPts val="0"/>
              </a:spcBef>
              <a:spcAft>
                <a:spcPts val="1600"/>
              </a:spcAft>
              <a:buClr>
                <a:schemeClr val="lt2"/>
              </a:buClr>
              <a:buSzPct val="128571"/>
              <a:buFont typeface="Roboto"/>
              <a:buChar char="○"/>
            </a:pPr>
            <a:r>
              <a:rPr lang="en"/>
              <a:t>Edge array --&gt;edges grouped by their source vertices</a:t>
            </a:r>
          </a:p>
          <a:p>
            <a:pPr indent="-317500" lvl="1" marL="914400" marR="0" rtl="0" algn="l">
              <a:lnSpc>
                <a:spcPct val="115000"/>
              </a:lnSpc>
              <a:spcBef>
                <a:spcPts val="0"/>
              </a:spcBef>
              <a:spcAft>
                <a:spcPts val="1600"/>
              </a:spcAft>
              <a:buChar char="○"/>
            </a:pPr>
            <a:r>
              <a:rPr lang="en"/>
              <a:t>Master vertices array (one partition may have multiple master vertices)</a:t>
            </a:r>
          </a:p>
          <a:p>
            <a:pPr indent="-317500" lvl="1" marL="914400" marR="0" rtl="0" algn="l">
              <a:lnSpc>
                <a:spcPct val="115000"/>
              </a:lnSpc>
              <a:spcBef>
                <a:spcPts val="0"/>
              </a:spcBef>
              <a:spcAft>
                <a:spcPts val="1600"/>
              </a:spcAft>
              <a:buChar char="○"/>
            </a:pPr>
            <a:r>
              <a:rPr lang="en"/>
              <a:t>Mirror vertices array</a:t>
            </a:r>
          </a:p>
          <a:p>
            <a:pPr indent="-342900" lvl="0" marL="457200" rtl="0">
              <a:spcBef>
                <a:spcPts val="0"/>
              </a:spcBef>
              <a:buChar char="●"/>
            </a:pPr>
            <a:r>
              <a:rPr lang="en"/>
              <a:t>Each partition is managed by a process playing 2 roles:</a:t>
            </a:r>
          </a:p>
          <a:p>
            <a:pPr indent="-317500" lvl="1" marL="914400" rtl="0">
              <a:spcBef>
                <a:spcPts val="0"/>
              </a:spcBef>
              <a:buChar char="○"/>
            </a:pPr>
            <a:r>
              <a:rPr lang="en"/>
              <a:t>a worker role: compute vertices and propagate data along edges</a:t>
            </a:r>
          </a:p>
          <a:p>
            <a:pPr indent="-317500" lvl="1" marL="914400" rtl="0">
              <a:spcBef>
                <a:spcPts val="0"/>
              </a:spcBef>
              <a:buChar char="○"/>
            </a:pPr>
            <a:r>
              <a:rPr lang="en"/>
              <a:t>a server role: synchronize states between masters and mirrors</a:t>
            </a:r>
          </a:p>
        </p:txBody>
      </p:sp>
      <p:pic>
        <p:nvPicPr>
          <p:cNvPr descr="Screen Shot 2017-10-29 at 2.07.44 PM.png" id="133" name="Shape 133"/>
          <p:cNvPicPr preferRelativeResize="0"/>
          <p:nvPr/>
        </p:nvPicPr>
        <p:blipFill>
          <a:blip r:embed="rId3">
            <a:alphaModFix/>
          </a:blip>
          <a:stretch>
            <a:fillRect/>
          </a:stretch>
        </p:blipFill>
        <p:spPr>
          <a:xfrm>
            <a:off x="10950" y="1729164"/>
            <a:ext cx="9144001" cy="3113171"/>
          </a:xfrm>
          <a:prstGeom prst="rect">
            <a:avLst/>
          </a:prstGeom>
          <a:noFill/>
          <a:ln>
            <a:noFill/>
          </a:ln>
        </p:spPr>
      </p:pic>
      <p:pic>
        <p:nvPicPr>
          <p:cNvPr descr="Screen Shot 2017-10-29 at 2.37.24 PM.png" id="134" name="Shape 134"/>
          <p:cNvPicPr preferRelativeResize="0"/>
          <p:nvPr/>
        </p:nvPicPr>
        <p:blipFill>
          <a:blip r:embed="rId4">
            <a:alphaModFix/>
          </a:blip>
          <a:stretch>
            <a:fillRect/>
          </a:stretch>
        </p:blipFill>
        <p:spPr>
          <a:xfrm>
            <a:off x="972766" y="0"/>
            <a:ext cx="719846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4"/>
                                        </p:tgtEl>
                                      </p:cBhvr>
                                    </p:animEffect>
                                    <p:set>
                                      <p:cBhvr>
                                        <p:cTn dur="1" fill="hold">
                                          <p:stCondLst>
                                            <p:cond delay="1000"/>
                                          </p:stCondLst>
                                        </p:cTn>
                                        <p:tgtEl>
                                          <p:spTgt spid="1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Heterogenous data layout</a:t>
            </a:r>
          </a:p>
        </p:txBody>
      </p:sp>
      <p:sp>
        <p:nvSpPr>
          <p:cNvPr id="140" name="Shape 140"/>
          <p:cNvSpPr txBox="1"/>
          <p:nvPr>
            <p:ph idx="1" type="body"/>
          </p:nvPr>
        </p:nvSpPr>
        <p:spPr>
          <a:xfrm>
            <a:off x="460950" y="1930650"/>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Heterogeneous vertices</a:t>
            </a:r>
          </a:p>
          <a:p>
            <a:pPr indent="-317500" lvl="1" marL="914400" marR="0" rtl="0" algn="l">
              <a:lnSpc>
                <a:spcPct val="115000"/>
              </a:lnSpc>
              <a:spcBef>
                <a:spcPts val="0"/>
              </a:spcBef>
              <a:spcAft>
                <a:spcPts val="1600"/>
              </a:spcAft>
              <a:buChar char="○"/>
            </a:pPr>
            <a:r>
              <a:rPr lang="en"/>
              <a:t>E.g Logistic Regression (Sample and Features vertices)</a:t>
            </a:r>
          </a:p>
          <a:p>
            <a:pPr indent="-317500" lvl="1" marL="914400" marR="0" rtl="0" algn="l">
              <a:lnSpc>
                <a:spcPct val="115000"/>
              </a:lnSpc>
              <a:spcBef>
                <a:spcPts val="0"/>
              </a:spcBef>
              <a:spcAft>
                <a:spcPts val="1600"/>
              </a:spcAft>
              <a:buChar char="○"/>
            </a:pPr>
            <a:r>
              <a:rPr lang="en"/>
              <a:t>Matrix Factorization (users and items vertices)</a:t>
            </a:r>
          </a:p>
          <a:p>
            <a:pPr indent="-342900" lvl="0" marL="457200" marR="0" rtl="0" algn="l">
              <a:lnSpc>
                <a:spcPct val="115000"/>
              </a:lnSpc>
              <a:spcBef>
                <a:spcPts val="0"/>
              </a:spcBef>
              <a:spcAft>
                <a:spcPts val="1600"/>
              </a:spcAft>
              <a:buClr>
                <a:schemeClr val="lt2"/>
              </a:buClr>
              <a:buSzPct val="100000"/>
              <a:buFont typeface="Roboto"/>
              <a:buChar char="●"/>
            </a:pPr>
            <a:r>
              <a:rPr lang="en"/>
              <a:t>Heterogeneity for compact data structure </a:t>
            </a:r>
          </a:p>
          <a:p>
            <a:pPr indent="-317500" lvl="1" marL="914400" marR="0" rtl="0" algn="l">
              <a:lnSpc>
                <a:spcPct val="115000"/>
              </a:lnSpc>
              <a:spcBef>
                <a:spcPts val="0"/>
              </a:spcBef>
              <a:spcAft>
                <a:spcPts val="1600"/>
              </a:spcAft>
              <a:buChar char="○"/>
            </a:pPr>
            <a:r>
              <a:rPr lang="en"/>
              <a:t>Allow users to define different vertex types</a:t>
            </a:r>
          </a:p>
          <a:p>
            <a:pPr indent="-317500" lvl="1" marL="914400" marR="0" rtl="0" algn="l">
              <a:lnSpc>
                <a:spcPct val="115000"/>
              </a:lnSpc>
              <a:spcBef>
                <a:spcPts val="0"/>
              </a:spcBef>
              <a:spcAft>
                <a:spcPts val="1600"/>
              </a:spcAft>
              <a:buChar char="○"/>
            </a:pPr>
            <a:r>
              <a:rPr lang="en"/>
              <a:t>And place different types of vertices into separate arrays</a:t>
            </a:r>
          </a:p>
          <a:p>
            <a:pPr indent="-342900" lvl="0" marL="457200" rtl="0">
              <a:spcBef>
                <a:spcPts val="0"/>
              </a:spcBef>
              <a:buChar char="●"/>
            </a:pPr>
            <a:r>
              <a:rPr lang="en"/>
              <a:t>Heterogeneity for efficient excecution</a:t>
            </a:r>
          </a:p>
        </p:txBody>
      </p:sp>
      <p:pic>
        <p:nvPicPr>
          <p:cNvPr descr="Screen Shot 2017-10-29 at 3.04.23 PM.png" id="141" name="Shape 141"/>
          <p:cNvPicPr preferRelativeResize="0"/>
          <p:nvPr/>
        </p:nvPicPr>
        <p:blipFill>
          <a:blip r:embed="rId3">
            <a:alphaModFix/>
          </a:blip>
          <a:stretch>
            <a:fillRect/>
          </a:stretch>
        </p:blipFill>
        <p:spPr>
          <a:xfrm>
            <a:off x="590550" y="0"/>
            <a:ext cx="7962900" cy="5143500"/>
          </a:xfrm>
          <a:prstGeom prst="rect">
            <a:avLst/>
          </a:prstGeom>
          <a:noFill/>
          <a:ln>
            <a:noFill/>
          </a:ln>
        </p:spPr>
      </p:pic>
      <p:pic>
        <p:nvPicPr>
          <p:cNvPr descr="Screen Shot 2017-10-29 at 3.05.26 PM.png" id="142" name="Shape 142"/>
          <p:cNvPicPr preferRelativeResize="0"/>
          <p:nvPr/>
        </p:nvPicPr>
        <p:blipFill>
          <a:blip r:embed="rId4">
            <a:alphaModFix/>
          </a:blip>
          <a:stretch>
            <a:fillRect/>
          </a:stretch>
        </p:blipFill>
        <p:spPr>
          <a:xfrm>
            <a:off x="0" y="699524"/>
            <a:ext cx="9144002" cy="3744452"/>
          </a:xfrm>
          <a:prstGeom prst="rect">
            <a:avLst/>
          </a:prstGeom>
          <a:noFill/>
          <a:ln>
            <a:noFill/>
          </a:ln>
        </p:spPr>
      </p:pic>
      <p:pic>
        <p:nvPicPr>
          <p:cNvPr descr="Screen Shot 2017-10-29 at 3.06.19 PM.png" id="143" name="Shape 143"/>
          <p:cNvPicPr preferRelativeResize="0"/>
          <p:nvPr/>
        </p:nvPicPr>
        <p:blipFill>
          <a:blip r:embed="rId5">
            <a:alphaModFix/>
          </a:blip>
          <a:stretch>
            <a:fillRect/>
          </a:stretch>
        </p:blipFill>
        <p:spPr>
          <a:xfrm>
            <a:off x="0" y="446678"/>
            <a:ext cx="9144003" cy="42501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1"/>
                                        </p:tgtEl>
                                      </p:cBhvr>
                                    </p:animEffect>
                                    <p:set>
                                      <p:cBhvr>
                                        <p:cTn dur="1" fill="hold">
                                          <p:stCondLst>
                                            <p:cond delay="1000"/>
                                          </p:stCondLst>
                                        </p:cTn>
                                        <p:tgtEl>
                                          <p:spTgt spid="1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3"/>
                                        </p:tgtEl>
                                      </p:cBhvr>
                                    </p:animEffect>
                                    <p:set>
                                      <p:cBhvr>
                                        <p:cTn dur="1" fill="hold">
                                          <p:stCondLst>
                                            <p:cond delay="1000"/>
                                          </p:stCondLst>
                                        </p:cTn>
                                        <p:tgtEl>
                                          <p:spTgt spid="1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Stale Synchronous Parallel (SSP) based scheduling</a:t>
            </a:r>
          </a:p>
        </p:txBody>
      </p:sp>
      <p:sp>
        <p:nvSpPr>
          <p:cNvPr id="149" name="Shape 149"/>
          <p:cNvSpPr txBox="1"/>
          <p:nvPr>
            <p:ph idx="1" type="body"/>
          </p:nvPr>
        </p:nvSpPr>
        <p:spPr>
          <a:xfrm>
            <a:off x="460950" y="1930650"/>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Introducing the flexibility for soft barrier mini-batch</a:t>
            </a:r>
          </a:p>
          <a:p>
            <a:pPr indent="-317500" lvl="1" marL="914400" marR="0" rtl="0" algn="l">
              <a:lnSpc>
                <a:spcPct val="115000"/>
              </a:lnSpc>
              <a:spcBef>
                <a:spcPts val="0"/>
              </a:spcBef>
              <a:spcAft>
                <a:spcPts val="1600"/>
              </a:spcAft>
              <a:buChar char="○"/>
            </a:pPr>
            <a:r>
              <a:rPr lang="en"/>
              <a:t>A clock — defines the synchronization barriers between tasks</a:t>
            </a:r>
          </a:p>
          <a:p>
            <a:pPr indent="-317500" lvl="1" marL="914400" marR="0" rtl="0" algn="l">
              <a:lnSpc>
                <a:spcPct val="115000"/>
              </a:lnSpc>
              <a:spcBef>
                <a:spcPts val="0"/>
              </a:spcBef>
              <a:spcAft>
                <a:spcPts val="1600"/>
              </a:spcAft>
              <a:buChar char="○"/>
            </a:pPr>
            <a:r>
              <a:rPr lang="en"/>
              <a:t>A slack — how many clocks the data that is seen by a worker can be out of date</a:t>
            </a:r>
          </a:p>
          <a:p>
            <a:pPr indent="-317500" lvl="2" marL="1371600" marR="0" rtl="0" algn="l">
              <a:lnSpc>
                <a:spcPct val="115000"/>
              </a:lnSpc>
              <a:spcBef>
                <a:spcPts val="0"/>
              </a:spcBef>
              <a:spcAft>
                <a:spcPts val="1600"/>
              </a:spcAft>
              <a:buChar char="■"/>
            </a:pPr>
            <a:r>
              <a:rPr lang="en"/>
              <a:t>i.e. how far ahead of the slowest worker that any worker may process</a:t>
            </a:r>
          </a:p>
          <a:p>
            <a:pPr indent="-342900" lvl="0" marL="457200" marR="0" rtl="0" algn="l">
              <a:lnSpc>
                <a:spcPct val="115000"/>
              </a:lnSpc>
              <a:spcBef>
                <a:spcPts val="0"/>
              </a:spcBef>
              <a:spcAft>
                <a:spcPts val="1600"/>
              </a:spcAft>
              <a:buClr>
                <a:schemeClr val="lt2"/>
              </a:buClr>
              <a:buSzPct val="100000"/>
              <a:buFont typeface="Roboto"/>
              <a:buChar char="●"/>
            </a:pPr>
            <a:r>
              <a:rPr lang="en"/>
              <a:t>‘Soft’ barrier: </a:t>
            </a:r>
          </a:p>
          <a:p>
            <a:pPr indent="-342900" lvl="1" marL="914400" marR="0" rtl="0" algn="l">
              <a:lnSpc>
                <a:spcPct val="115000"/>
              </a:lnSpc>
              <a:spcBef>
                <a:spcPts val="0"/>
              </a:spcBef>
              <a:spcAft>
                <a:spcPts val="1600"/>
              </a:spcAft>
              <a:buClr>
                <a:schemeClr val="lt2"/>
              </a:buClr>
              <a:buSzPct val="128571"/>
              <a:buFont typeface="Roboto"/>
              <a:buChar char="○"/>
            </a:pPr>
            <a:r>
              <a:rPr lang="en"/>
              <a:t>By playing with the slack parameter, every worker can process at its own rhythm while guaranteeing that the data is not out-of-date of more than a certain clock values.</a:t>
            </a:r>
          </a:p>
          <a:p>
            <a:pPr indent="-317500" lvl="1" marL="914400" marR="0" rtl="0" algn="l">
              <a:lnSpc>
                <a:spcPct val="115000"/>
              </a:lnSpc>
              <a:spcBef>
                <a:spcPts val="0"/>
              </a:spcBef>
              <a:spcAft>
                <a:spcPts val="1600"/>
              </a:spcAft>
              <a:buChar char="○"/>
            </a:pPr>
            <a:r>
              <a:rPr lang="en"/>
              <a:t>A worker can execute a task at clock t only if it knows that all the clocks up to t-s-1 have completed.</a:t>
            </a:r>
          </a:p>
        </p:txBody>
      </p:sp>
      <p:pic>
        <p:nvPicPr>
          <p:cNvPr descr="Screen Shot 2017-10-28 at 3.37.28 PM.png" id="150" name="Shape 150"/>
          <p:cNvPicPr preferRelativeResize="0"/>
          <p:nvPr/>
        </p:nvPicPr>
        <p:blipFill>
          <a:blip r:embed="rId3">
            <a:alphaModFix/>
          </a:blip>
          <a:stretch>
            <a:fillRect/>
          </a:stretch>
        </p:blipFill>
        <p:spPr>
          <a:xfrm>
            <a:off x="2083946" y="0"/>
            <a:ext cx="4976108" cy="5143500"/>
          </a:xfrm>
          <a:prstGeom prst="rect">
            <a:avLst/>
          </a:prstGeom>
          <a:noFill/>
          <a:ln>
            <a:noFill/>
          </a:ln>
        </p:spPr>
      </p:pic>
      <p:pic>
        <p:nvPicPr>
          <p:cNvPr descr="Screen Shot 2017-10-29 at 4.11.40 PM.png" id="151" name="Shape 151"/>
          <p:cNvPicPr preferRelativeResize="0"/>
          <p:nvPr/>
        </p:nvPicPr>
        <p:blipFill>
          <a:blip r:embed="rId4">
            <a:alphaModFix/>
          </a:blip>
          <a:stretch>
            <a:fillRect/>
          </a:stretch>
        </p:blipFill>
        <p:spPr>
          <a:xfrm>
            <a:off x="0" y="116074"/>
            <a:ext cx="9143999" cy="4911352"/>
          </a:xfrm>
          <a:prstGeom prst="rect">
            <a:avLst/>
          </a:prstGeom>
          <a:noFill/>
          <a:ln>
            <a:noFill/>
          </a:ln>
        </p:spPr>
      </p:pic>
      <p:pic>
        <p:nvPicPr>
          <p:cNvPr descr="Screen Shot 2017-10-29 at 4.17.21 PM.png" id="152" name="Shape 152"/>
          <p:cNvPicPr preferRelativeResize="0"/>
          <p:nvPr/>
        </p:nvPicPr>
        <p:blipFill>
          <a:blip r:embed="rId5">
            <a:alphaModFix/>
          </a:blip>
          <a:stretch>
            <a:fillRect/>
          </a:stretch>
        </p:blipFill>
        <p:spPr>
          <a:xfrm>
            <a:off x="0" y="116075"/>
            <a:ext cx="9144000" cy="5027426"/>
          </a:xfrm>
          <a:prstGeom prst="rect">
            <a:avLst/>
          </a:prstGeom>
          <a:noFill/>
          <a:ln>
            <a:noFill/>
          </a:ln>
        </p:spPr>
      </p:pic>
      <p:pic>
        <p:nvPicPr>
          <p:cNvPr descr="Screen Shot 2017-10-29 at 4.18.11 PM.png" id="153" name="Shape 153"/>
          <p:cNvPicPr preferRelativeResize="0"/>
          <p:nvPr/>
        </p:nvPicPr>
        <p:blipFill>
          <a:blip r:embed="rId6">
            <a:alphaModFix/>
          </a:blip>
          <a:stretch>
            <a:fillRect/>
          </a:stretch>
        </p:blipFill>
        <p:spPr>
          <a:xfrm>
            <a:off x="0" y="116075"/>
            <a:ext cx="9144000" cy="5027425"/>
          </a:xfrm>
          <a:prstGeom prst="rect">
            <a:avLst/>
          </a:prstGeom>
          <a:noFill/>
          <a:ln>
            <a:noFill/>
          </a:ln>
        </p:spPr>
      </p:pic>
      <p:pic>
        <p:nvPicPr>
          <p:cNvPr descr="Screen Shot 2017-10-29 at 4.18.45 PM.png" id="154" name="Shape 154"/>
          <p:cNvPicPr preferRelativeResize="0"/>
          <p:nvPr/>
        </p:nvPicPr>
        <p:blipFill>
          <a:blip r:embed="rId7">
            <a:alphaModFix/>
          </a:blip>
          <a:stretch>
            <a:fillRect/>
          </a:stretch>
        </p:blipFill>
        <p:spPr>
          <a:xfrm>
            <a:off x="0" y="116075"/>
            <a:ext cx="9144001" cy="5027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0"/>
                                        </p:tgtEl>
                                      </p:cBhvr>
                                    </p:animEffect>
                                    <p:set>
                                      <p:cBhvr>
                                        <p:cTn dur="1" fill="hold">
                                          <p:stCondLst>
                                            <p:cond delay="1000"/>
                                          </p:stCondLst>
                                        </p:cTn>
                                        <p:tgtEl>
                                          <p:spTgt spid="1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MEGA graph model</a:t>
            </a:r>
          </a:p>
        </p:txBody>
      </p:sp>
      <p:sp>
        <p:nvSpPr>
          <p:cNvPr id="160" name="Shape 160"/>
          <p:cNvSpPr txBox="1"/>
          <p:nvPr>
            <p:ph idx="1" type="body"/>
          </p:nvPr>
        </p:nvSpPr>
        <p:spPr>
          <a:xfrm>
            <a:off x="460950" y="1930650"/>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Supporting 4 stages:</a:t>
            </a:r>
          </a:p>
          <a:p>
            <a:pPr indent="-317500" lvl="1" marL="914400" marR="0" rtl="0" algn="l">
              <a:lnSpc>
                <a:spcPct val="115000"/>
              </a:lnSpc>
              <a:spcBef>
                <a:spcPts val="0"/>
              </a:spcBef>
              <a:spcAft>
                <a:spcPts val="1600"/>
              </a:spcAft>
              <a:buChar char="○"/>
            </a:pPr>
            <a:r>
              <a:rPr lang="en"/>
              <a:t>Mini-Batch(M), Exchange(E), GlobalSync(G), and Apply(A)</a:t>
            </a:r>
          </a:p>
          <a:p>
            <a:pPr indent="-317500" lvl="1" marL="914400" marR="0" rtl="0" algn="l">
              <a:lnSpc>
                <a:spcPct val="115000"/>
              </a:lnSpc>
              <a:spcBef>
                <a:spcPts val="0"/>
              </a:spcBef>
              <a:spcAft>
                <a:spcPts val="1600"/>
              </a:spcAft>
              <a:buChar char="○"/>
            </a:pPr>
            <a:r>
              <a:rPr lang="en"/>
              <a:t>Allow users to construct an arbitrary sequence of stages</a:t>
            </a:r>
          </a:p>
          <a:p>
            <a:pPr indent="-342900" lvl="0" marL="457200" marR="0" rtl="0" algn="l">
              <a:lnSpc>
                <a:spcPct val="115000"/>
              </a:lnSpc>
              <a:spcBef>
                <a:spcPts val="0"/>
              </a:spcBef>
              <a:spcAft>
                <a:spcPts val="1600"/>
              </a:spcAft>
              <a:buClr>
                <a:schemeClr val="lt2"/>
              </a:buClr>
              <a:buSzPct val="100000"/>
              <a:buFont typeface="Roboto"/>
              <a:buChar char="●"/>
            </a:pPr>
            <a:r>
              <a:rPr lang="en"/>
              <a:t>Exchange: </a:t>
            </a:r>
          </a:p>
          <a:p>
            <a:pPr indent="-317500" lvl="1" marL="914400" marR="0" rtl="0" algn="l">
              <a:lnSpc>
                <a:spcPct val="115000"/>
              </a:lnSpc>
              <a:spcBef>
                <a:spcPts val="0"/>
              </a:spcBef>
              <a:spcAft>
                <a:spcPts val="1600"/>
              </a:spcAft>
              <a:buChar char="○"/>
            </a:pPr>
            <a:r>
              <a:rPr lang="en"/>
              <a:t>Can update the states of both vertices connected by one edge</a:t>
            </a:r>
          </a:p>
          <a:p>
            <a:pPr indent="-317500" lvl="1" marL="914400" marR="0" rtl="0" algn="l">
              <a:lnSpc>
                <a:spcPct val="115000"/>
              </a:lnSpc>
              <a:spcBef>
                <a:spcPts val="0"/>
              </a:spcBef>
              <a:spcAft>
                <a:spcPts val="1600"/>
              </a:spcAft>
              <a:buChar char="○"/>
            </a:pPr>
            <a:r>
              <a:rPr lang="en"/>
              <a:t>S</a:t>
            </a:r>
            <a:r>
              <a:rPr lang="en"/>
              <a:t>ave unnecessary GAS phase</a:t>
            </a:r>
          </a:p>
          <a:p>
            <a:pPr indent="-342900" lvl="0" marL="457200" rtl="0">
              <a:spcBef>
                <a:spcPts val="0"/>
              </a:spcBef>
              <a:buChar char="●"/>
            </a:pPr>
            <a:r>
              <a:rPr lang="en"/>
              <a:t>Apply:</a:t>
            </a:r>
          </a:p>
          <a:p>
            <a:pPr indent="-317500" lvl="1" marL="914400" rtl="0">
              <a:spcBef>
                <a:spcPts val="0"/>
              </a:spcBef>
              <a:buChar char="○"/>
            </a:pPr>
            <a:r>
              <a:rPr lang="en"/>
              <a:t>Enumerate a set of vertices and synchronize their masters and mirrors</a:t>
            </a:r>
          </a:p>
        </p:txBody>
      </p:sp>
      <p:pic>
        <p:nvPicPr>
          <p:cNvPr descr="Screen Shot 2017-10-31 at 10.37.26 AM.png" id="161" name="Shape 161"/>
          <p:cNvPicPr preferRelativeResize="0"/>
          <p:nvPr/>
        </p:nvPicPr>
        <p:blipFill>
          <a:blip r:embed="rId3">
            <a:alphaModFix/>
          </a:blip>
          <a:stretch>
            <a:fillRect/>
          </a:stretch>
        </p:blipFill>
        <p:spPr>
          <a:xfrm>
            <a:off x="0" y="95410"/>
            <a:ext cx="9143999" cy="49526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MEGA model cont.</a:t>
            </a:r>
          </a:p>
        </p:txBody>
      </p:sp>
      <p:sp>
        <p:nvSpPr>
          <p:cNvPr id="167" name="Shape 167"/>
          <p:cNvSpPr txBox="1"/>
          <p:nvPr>
            <p:ph idx="1" type="body"/>
          </p:nvPr>
        </p:nvSpPr>
        <p:spPr>
          <a:xfrm>
            <a:off x="460950" y="1930650"/>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Mini-Batch:</a:t>
            </a:r>
          </a:p>
          <a:p>
            <a:pPr indent="-317500" lvl="1" marL="914400" marR="0" rtl="0" algn="l">
              <a:lnSpc>
                <a:spcPct val="115000"/>
              </a:lnSpc>
              <a:spcBef>
                <a:spcPts val="0"/>
              </a:spcBef>
              <a:spcAft>
                <a:spcPts val="1600"/>
              </a:spcAft>
              <a:buChar char="○"/>
            </a:pPr>
            <a:r>
              <a:rPr lang="en"/>
              <a:t>A</a:t>
            </a:r>
            <a:r>
              <a:rPr lang="en"/>
              <a:t> composite stage containing a sequence of other stages</a:t>
            </a:r>
          </a:p>
          <a:p>
            <a:pPr indent="-317500" lvl="1" marL="914400" marR="0" rtl="0" algn="l">
              <a:lnSpc>
                <a:spcPct val="115000"/>
              </a:lnSpc>
              <a:spcBef>
                <a:spcPts val="0"/>
              </a:spcBef>
              <a:spcAft>
                <a:spcPts val="1600"/>
              </a:spcAft>
              <a:buChar char="○"/>
            </a:pPr>
            <a:r>
              <a:rPr lang="en"/>
              <a:t>Defines the stages to be executed iteratively for each mini-batch</a:t>
            </a:r>
          </a:p>
          <a:p>
            <a:pPr indent="-342900" lvl="0" marL="457200" marR="0" rtl="0" algn="l">
              <a:lnSpc>
                <a:spcPct val="115000"/>
              </a:lnSpc>
              <a:spcBef>
                <a:spcPts val="0"/>
              </a:spcBef>
              <a:spcAft>
                <a:spcPts val="1600"/>
              </a:spcAft>
              <a:buClr>
                <a:schemeClr val="lt2"/>
              </a:buClr>
              <a:buSzPct val="100000"/>
              <a:buFont typeface="Roboto"/>
              <a:buChar char="●"/>
            </a:pPr>
            <a:r>
              <a:rPr lang="en"/>
              <a:t>GlobalSynch: </a:t>
            </a:r>
          </a:p>
          <a:p>
            <a:pPr indent="-317500" lvl="1" marL="914400" marR="0" rtl="0" algn="l">
              <a:lnSpc>
                <a:spcPct val="115000"/>
              </a:lnSpc>
              <a:spcBef>
                <a:spcPts val="0"/>
              </a:spcBef>
              <a:spcAft>
                <a:spcPts val="1600"/>
              </a:spcAft>
              <a:buChar char="○"/>
            </a:pPr>
            <a:r>
              <a:rPr lang="en"/>
              <a:t>A</a:t>
            </a:r>
            <a:r>
              <a:rPr lang="en"/>
              <a:t>ggregates data across vertices within one worker</a:t>
            </a:r>
          </a:p>
          <a:p>
            <a:pPr indent="-317500" lvl="1" marL="914400" marR="0" rtl="0" algn="l">
              <a:lnSpc>
                <a:spcPct val="115000"/>
              </a:lnSpc>
              <a:spcBef>
                <a:spcPts val="0"/>
              </a:spcBef>
              <a:spcAft>
                <a:spcPts val="1600"/>
              </a:spcAft>
              <a:buChar char="○"/>
            </a:pPr>
            <a:r>
              <a:rPr lang="en"/>
              <a:t>combine the user defined context across workers into one </a:t>
            </a:r>
          </a:p>
          <a:p>
            <a:pPr indent="-317500" lvl="1" marL="914400" marR="0" rtl="0" algn="l">
              <a:lnSpc>
                <a:spcPct val="115000"/>
              </a:lnSpc>
              <a:spcBef>
                <a:spcPts val="0"/>
              </a:spcBef>
              <a:spcAft>
                <a:spcPts val="1600"/>
              </a:spcAft>
              <a:buChar char="○"/>
            </a:pPr>
            <a:r>
              <a:rPr lang="en"/>
              <a:t>finalize the globally aggregated context and synchronize it back to all the workers</a:t>
            </a:r>
          </a:p>
          <a:p>
            <a:pPr indent="0" lvl="0" marL="0" marR="0" rtl="0" algn="l">
              <a:lnSpc>
                <a:spcPct val="115000"/>
              </a:lnSpc>
              <a:spcBef>
                <a:spcPts val="0"/>
              </a:spcBef>
              <a:spcAft>
                <a:spcPts val="1600"/>
              </a:spcAft>
              <a:buNone/>
            </a:pPr>
            <a:r>
              <a:t/>
            </a:r>
            <a:endParaRPr/>
          </a:p>
        </p:txBody>
      </p:sp>
      <p:pic>
        <p:nvPicPr>
          <p:cNvPr descr="Screen Shot 2017-10-31 at 10.39.25 AM.png" id="168" name="Shape 168"/>
          <p:cNvPicPr preferRelativeResize="0"/>
          <p:nvPr/>
        </p:nvPicPr>
        <p:blipFill>
          <a:blip r:embed="rId3">
            <a:alphaModFix/>
          </a:blip>
          <a:stretch>
            <a:fillRect/>
          </a:stretch>
        </p:blipFill>
        <p:spPr>
          <a:xfrm>
            <a:off x="0" y="117268"/>
            <a:ext cx="9143998" cy="4908964"/>
          </a:xfrm>
          <a:prstGeom prst="rect">
            <a:avLst/>
          </a:prstGeom>
          <a:noFill/>
          <a:ln>
            <a:noFill/>
          </a:ln>
        </p:spPr>
      </p:pic>
      <p:pic>
        <p:nvPicPr>
          <p:cNvPr descr="Screen Shot 2017-10-31 at 10.41.30 AM.png" id="169" name="Shape 169"/>
          <p:cNvPicPr preferRelativeResize="0"/>
          <p:nvPr/>
        </p:nvPicPr>
        <p:blipFill>
          <a:blip r:embed="rId4">
            <a:alphaModFix/>
          </a:blip>
          <a:stretch>
            <a:fillRect/>
          </a:stretch>
        </p:blipFill>
        <p:spPr>
          <a:xfrm>
            <a:off x="1952625" y="647700"/>
            <a:ext cx="5238750" cy="384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rtl="0">
              <a:spcBef>
                <a:spcPts val="0"/>
              </a:spcBef>
              <a:buNone/>
            </a:pPr>
            <a:r>
              <a:rPr lang="en"/>
              <a:t>ML Algorithms in </a:t>
            </a:r>
            <a:r>
              <a:rPr lang="en"/>
              <a:t>TuX²</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Three Major Algorithms </a:t>
            </a:r>
            <a:r>
              <a:rPr lang="en"/>
              <a:t>Implemented</a:t>
            </a:r>
            <a:r>
              <a:rPr lang="en"/>
              <a:t>	</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buAutoNum type="arabicPeriod"/>
            </a:pPr>
            <a:r>
              <a:rPr b="1" lang="en"/>
              <a:t>Matrix Factorization (MF)</a:t>
            </a:r>
          </a:p>
          <a:p>
            <a:pPr indent="-342900" lvl="0" marL="457200" rtl="0">
              <a:spcBef>
                <a:spcPts val="0"/>
              </a:spcBef>
              <a:buAutoNum type="arabicPeriod"/>
            </a:pPr>
            <a:r>
              <a:rPr lang="en"/>
              <a:t>Latent Dirichlet Allocation (LDA)</a:t>
            </a:r>
          </a:p>
          <a:p>
            <a:pPr indent="-342900" lvl="0" marL="457200" rtl="0">
              <a:spcBef>
                <a:spcPts val="0"/>
              </a:spcBef>
              <a:buAutoNum type="arabicPeriod"/>
            </a:pPr>
            <a:r>
              <a:rPr lang="en"/>
              <a:t>Block Proximal Gradient (BlockPG)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Matrix Factorization (MF)</a:t>
            </a:r>
          </a:p>
        </p:txBody>
      </p:sp>
      <p:graphicFrame>
        <p:nvGraphicFramePr>
          <p:cNvPr id="186" name="Shape 186"/>
          <p:cNvGraphicFramePr/>
          <p:nvPr/>
        </p:nvGraphicFramePr>
        <p:xfrm>
          <a:off x="952500" y="1957550"/>
          <a:ext cx="3000000" cy="3000000"/>
        </p:xfrm>
        <a:graphic>
          <a:graphicData uri="http://schemas.openxmlformats.org/drawingml/2006/table">
            <a:tbl>
              <a:tblPr>
                <a:noFill/>
                <a:tableStyleId>{53D68FF1-A370-4EE2-B6C0-378E636610A7}</a:tableStyleId>
              </a:tblPr>
              <a:tblGrid>
                <a:gridCol w="2368100"/>
                <a:gridCol w="4870900"/>
              </a:tblGrid>
              <a:tr h="381000">
                <a:tc>
                  <a:txBody>
                    <a:bodyPr>
                      <a:noAutofit/>
                    </a:bodyPr>
                    <a:lstStyle/>
                    <a:p>
                      <a:pPr lvl="0">
                        <a:spcBef>
                          <a:spcPts val="0"/>
                        </a:spcBef>
                        <a:buNone/>
                      </a:pPr>
                      <a:r>
                        <a:rPr lang="en">
                          <a:solidFill>
                            <a:schemeClr val="lt2"/>
                          </a:solidFill>
                          <a:latin typeface="Roboto"/>
                          <a:ea typeface="Roboto"/>
                          <a:cs typeface="Roboto"/>
                          <a:sym typeface="Roboto"/>
                        </a:rPr>
                        <a:t>What is MF?</a:t>
                      </a:r>
                    </a:p>
                  </a:txBody>
                  <a:tcPr marT="91425" marB="91425" marR="91425" marL="91425"/>
                </a:tc>
                <a:tc>
                  <a:txBody>
                    <a:bodyPr>
                      <a:noAutofit/>
                    </a:bodyPr>
                    <a:lstStyle/>
                    <a:p>
                      <a:pPr lvl="0">
                        <a:spcBef>
                          <a:spcPts val="0"/>
                        </a:spcBef>
                        <a:buNone/>
                      </a:pPr>
                      <a:r>
                        <a:rPr lang="en">
                          <a:solidFill>
                            <a:schemeClr val="lt2"/>
                          </a:solidFill>
                          <a:latin typeface="Roboto"/>
                          <a:ea typeface="Roboto"/>
                          <a:cs typeface="Roboto"/>
                          <a:sym typeface="Roboto"/>
                        </a:rPr>
                        <a:t>Decompose an adjacency matrix of users and items into two matrices</a:t>
                      </a:r>
                    </a:p>
                  </a:txBody>
                  <a:tcPr marT="91425" marB="91425" marR="91425" marL="91425"/>
                </a:tc>
              </a:tr>
              <a:tr h="381000">
                <a:tc>
                  <a:txBody>
                    <a:bodyPr>
                      <a:noAutofit/>
                    </a:bodyPr>
                    <a:lstStyle/>
                    <a:p>
                      <a:pPr lvl="0" rtl="0">
                        <a:spcBef>
                          <a:spcPts val="0"/>
                        </a:spcBef>
                        <a:buNone/>
                      </a:pPr>
                      <a:r>
                        <a:rPr lang="en">
                          <a:solidFill>
                            <a:schemeClr val="lt2"/>
                          </a:solidFill>
                          <a:latin typeface="Roboto"/>
                          <a:ea typeface="Roboto"/>
                          <a:cs typeface="Roboto"/>
                          <a:sym typeface="Roboto"/>
                        </a:rPr>
                        <a:t>Common Use for MF</a:t>
                      </a:r>
                    </a:p>
                  </a:txBody>
                  <a:tcPr marT="91425" marB="91425" marR="91425" marL="91425"/>
                </a:tc>
                <a:tc>
                  <a:txBody>
                    <a:bodyPr>
                      <a:noAutofit/>
                    </a:bodyPr>
                    <a:lstStyle/>
                    <a:p>
                      <a:pPr lvl="0" rtl="0">
                        <a:spcBef>
                          <a:spcPts val="0"/>
                        </a:spcBef>
                        <a:buNone/>
                      </a:pPr>
                      <a:r>
                        <a:rPr lang="en">
                          <a:solidFill>
                            <a:schemeClr val="lt2"/>
                          </a:solidFill>
                          <a:latin typeface="Roboto"/>
                          <a:ea typeface="Roboto"/>
                          <a:cs typeface="Roboto"/>
                          <a:sym typeface="Roboto"/>
                        </a:rPr>
                        <a:t>Recommendation systems</a:t>
                      </a:r>
                    </a:p>
                  </a:txBody>
                  <a:tcPr marT="91425" marB="91425" marR="91425" marL="91425"/>
                </a:tc>
              </a:tr>
              <a:tr h="381000">
                <a:tc>
                  <a:txBody>
                    <a:bodyPr>
                      <a:noAutofit/>
                    </a:bodyPr>
                    <a:lstStyle/>
                    <a:p>
                      <a:pPr lvl="0" rtl="0">
                        <a:spcBef>
                          <a:spcPts val="0"/>
                        </a:spcBef>
                        <a:buNone/>
                      </a:pPr>
                      <a:r>
                        <a:rPr lang="en">
                          <a:solidFill>
                            <a:schemeClr val="lt2"/>
                          </a:solidFill>
                          <a:latin typeface="Roboto"/>
                          <a:ea typeface="Roboto"/>
                          <a:cs typeface="Roboto"/>
                          <a:sym typeface="Roboto"/>
                        </a:rPr>
                        <a:t>MF in TuX² (MEGA)</a:t>
                      </a:r>
                    </a:p>
                  </a:txBody>
                  <a:tcPr marT="91425" marB="91425" marR="91425" marL="91425"/>
                </a:tc>
                <a:tc>
                  <a:txBody>
                    <a:bodyPr>
                      <a:noAutofit/>
                    </a:bodyPr>
                    <a:lstStyle/>
                    <a:p>
                      <a:pPr lvl="0" rtl="0">
                        <a:spcBef>
                          <a:spcPts val="0"/>
                        </a:spcBef>
                        <a:buNone/>
                      </a:pPr>
                      <a:r>
                        <a:rPr lang="en">
                          <a:solidFill>
                            <a:schemeClr val="lt2"/>
                          </a:solidFill>
                          <a:latin typeface="Roboto"/>
                          <a:ea typeface="Roboto"/>
                          <a:cs typeface="Roboto"/>
                          <a:sym typeface="Roboto"/>
                        </a:rPr>
                        <a:t>Data</a:t>
                      </a:r>
                    </a:p>
                    <a:p>
                      <a:pPr indent="-317500" lvl="0" marL="457200" rtl="0">
                        <a:spcBef>
                          <a:spcPts val="0"/>
                        </a:spcBef>
                        <a:buClr>
                          <a:schemeClr val="lt2"/>
                        </a:buClr>
                        <a:buFont typeface="Roboto"/>
                        <a:buChar char="●"/>
                      </a:pPr>
                      <a:r>
                        <a:rPr lang="en">
                          <a:solidFill>
                            <a:schemeClr val="lt2"/>
                          </a:solidFill>
                          <a:latin typeface="Roboto"/>
                          <a:ea typeface="Roboto"/>
                          <a:cs typeface="Roboto"/>
                          <a:sym typeface="Roboto"/>
                        </a:rPr>
                        <a:t>Training data is a bipartite graph </a:t>
                      </a:r>
                    </a:p>
                    <a:p>
                      <a:pPr indent="-317500" lvl="0" marL="457200" rtl="0">
                        <a:spcBef>
                          <a:spcPts val="0"/>
                        </a:spcBef>
                        <a:buClr>
                          <a:schemeClr val="lt2"/>
                        </a:buClr>
                        <a:buFont typeface="Roboto"/>
                        <a:buChar char="●"/>
                      </a:pPr>
                      <a:r>
                        <a:rPr lang="en">
                          <a:solidFill>
                            <a:schemeClr val="lt2"/>
                          </a:solidFill>
                          <a:latin typeface="Roboto"/>
                          <a:ea typeface="Roboto"/>
                          <a:cs typeface="Roboto"/>
                          <a:sym typeface="Roboto"/>
                        </a:rPr>
                        <a:t>user and items → (heterogenous) vertices</a:t>
                      </a:r>
                    </a:p>
                    <a:p>
                      <a:pPr indent="-317500" lvl="0" marL="457200" rtl="0">
                        <a:spcBef>
                          <a:spcPts val="0"/>
                        </a:spcBef>
                        <a:buClr>
                          <a:schemeClr val="lt2"/>
                        </a:buClr>
                        <a:buFont typeface="Roboto"/>
                        <a:buChar char="●"/>
                      </a:pPr>
                      <a:r>
                        <a:rPr lang="en">
                          <a:solidFill>
                            <a:schemeClr val="lt2"/>
                          </a:solidFill>
                          <a:latin typeface="Roboto"/>
                          <a:ea typeface="Roboto"/>
                          <a:cs typeface="Roboto"/>
                          <a:sym typeface="Roboto"/>
                        </a:rPr>
                        <a:t>ratings → edges</a:t>
                      </a:r>
                    </a:p>
                    <a:p>
                      <a:pPr lvl="0" rtl="0">
                        <a:spcBef>
                          <a:spcPts val="0"/>
                        </a:spcBef>
                        <a:buNone/>
                      </a:pPr>
                      <a:r>
                        <a:t/>
                      </a:r>
                      <a:endParaRPr>
                        <a:solidFill>
                          <a:schemeClr val="lt2"/>
                        </a:solidFill>
                        <a:latin typeface="Roboto"/>
                        <a:ea typeface="Roboto"/>
                        <a:cs typeface="Roboto"/>
                        <a:sym typeface="Roboto"/>
                      </a:endParaRPr>
                    </a:p>
                    <a:p>
                      <a:pPr lvl="0" rtl="0">
                        <a:spcBef>
                          <a:spcPts val="0"/>
                        </a:spcBef>
                        <a:buNone/>
                      </a:pPr>
                      <a:r>
                        <a:rPr lang="en">
                          <a:solidFill>
                            <a:schemeClr val="lt2"/>
                          </a:solidFill>
                          <a:latin typeface="Roboto"/>
                          <a:ea typeface="Roboto"/>
                          <a:cs typeface="Roboto"/>
                          <a:sym typeface="Roboto"/>
                        </a:rPr>
                        <a:t>Method</a:t>
                      </a:r>
                    </a:p>
                    <a:p>
                      <a:pPr indent="-317500" lvl="0" marL="457200" rtl="0">
                        <a:spcBef>
                          <a:spcPts val="0"/>
                        </a:spcBef>
                        <a:buClr>
                          <a:schemeClr val="lt2"/>
                        </a:buClr>
                        <a:buFont typeface="Roboto"/>
                        <a:buChar char="●"/>
                      </a:pPr>
                      <a:r>
                        <a:rPr lang="en">
                          <a:solidFill>
                            <a:schemeClr val="lt2"/>
                          </a:solidFill>
                          <a:latin typeface="Roboto"/>
                          <a:ea typeface="Roboto"/>
                          <a:cs typeface="Roboto"/>
                          <a:sym typeface="Roboto"/>
                        </a:rPr>
                        <a:t>Solve with SGD</a:t>
                      </a: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76575" y="1919075"/>
            <a:ext cx="4162500" cy="2710200"/>
          </a:xfrm>
          <a:prstGeom prst="rect">
            <a:avLst/>
          </a:prstGeom>
        </p:spPr>
        <p:txBody>
          <a:bodyPr anchorCtr="0" anchor="t" bIns="91425" lIns="91425" rIns="91425" wrap="square" tIns="91425">
            <a:noAutofit/>
          </a:bodyPr>
          <a:lstStyle/>
          <a:p>
            <a:pPr lvl="0" rtl="0">
              <a:spcBef>
                <a:spcPts val="0"/>
              </a:spcBef>
              <a:buNone/>
            </a:pPr>
            <a:r>
              <a:rPr lang="en" sz="1000">
                <a:solidFill>
                  <a:schemeClr val="accent2"/>
                </a:solidFill>
                <a:latin typeface="Courier New"/>
                <a:ea typeface="Courier New"/>
                <a:cs typeface="Courier New"/>
                <a:sym typeface="Courier New"/>
              </a:rPr>
              <a:t>// Batch</a:t>
            </a:r>
          </a:p>
          <a:p>
            <a:pPr lvl="0" rtl="0">
              <a:spcBef>
                <a:spcPts val="0"/>
              </a:spcBef>
              <a:buNone/>
            </a:pPr>
            <a:r>
              <a:rPr lang="en" sz="1000">
                <a:solidFill>
                  <a:schemeClr val="dk2"/>
                </a:solidFill>
                <a:latin typeface="Courier New"/>
                <a:ea typeface="Courier New"/>
                <a:cs typeface="Courier New"/>
                <a:sym typeface="Courier New"/>
              </a:rPr>
              <a:t>void</a:t>
            </a:r>
            <a:r>
              <a:rPr lang="en" sz="1000">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StageSequenceBuilder</a:t>
            </a:r>
            <a:r>
              <a:rPr lang="en" sz="1000">
                <a:latin typeface="Courier New"/>
                <a:ea typeface="Courier New"/>
                <a:cs typeface="Courier New"/>
                <a:sym typeface="Courier New"/>
              </a:rPr>
              <a:t>(ExecStages){</a:t>
            </a:r>
          </a:p>
          <a:p>
            <a:pPr indent="457200" lvl="0" rtl="0">
              <a:spcBef>
                <a:spcPts val="0"/>
              </a:spcBef>
              <a:buNone/>
            </a:pPr>
            <a:r>
              <a:rPr lang="en" sz="1000">
                <a:latin typeface="Courier New"/>
                <a:ea typeface="Courier New"/>
                <a:cs typeface="Courier New"/>
                <a:sym typeface="Courier New"/>
              </a:rPr>
              <a:t>ExecStages.</a:t>
            </a:r>
            <a:r>
              <a:rPr lang="en" sz="1000">
                <a:solidFill>
                  <a:srgbClr val="9900FF"/>
                </a:solidFill>
                <a:latin typeface="Courier New"/>
                <a:ea typeface="Courier New"/>
                <a:cs typeface="Courier New"/>
                <a:sym typeface="Courier New"/>
              </a:rPr>
              <a:t>Add</a:t>
            </a:r>
            <a:r>
              <a:rPr lang="en" sz="1000">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ExchangeStage</a:t>
            </a:r>
            <a:r>
              <a:rPr lang="en" sz="1000">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ExecStages.</a:t>
            </a:r>
            <a:r>
              <a:rPr lang="en" sz="1000">
                <a:solidFill>
                  <a:srgbClr val="9900FF"/>
                </a:solidFill>
                <a:latin typeface="Courier New"/>
                <a:ea typeface="Courier New"/>
                <a:cs typeface="Courier New"/>
                <a:sym typeface="Courier New"/>
              </a:rPr>
              <a:t>Add</a:t>
            </a:r>
            <a:r>
              <a:rPr lang="en" sz="1000">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ApplyStage</a:t>
            </a:r>
            <a:r>
              <a:rPr lang="en" sz="1000">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ExecStages.</a:t>
            </a:r>
            <a:r>
              <a:rPr lang="en" sz="1000">
                <a:solidFill>
                  <a:srgbClr val="9900FF"/>
                </a:solidFill>
                <a:latin typeface="Courier New"/>
                <a:ea typeface="Courier New"/>
                <a:cs typeface="Courier New"/>
                <a:sym typeface="Courier New"/>
              </a:rPr>
              <a:t>Add</a:t>
            </a:r>
            <a:r>
              <a:rPr lang="en" sz="1000">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GlobalSyncStage</a:t>
            </a:r>
            <a:r>
              <a:rPr lang="en" sz="1000">
                <a:latin typeface="Courier New"/>
                <a:ea typeface="Courier New"/>
                <a:cs typeface="Courier New"/>
                <a:sym typeface="Courier New"/>
              </a:rPr>
              <a:t>);</a:t>
            </a:r>
          </a:p>
          <a:p>
            <a:pPr lvl="0" rtl="0">
              <a:spcBef>
                <a:spcPts val="0"/>
              </a:spcBef>
              <a:buNone/>
            </a:pPr>
            <a:r>
              <a:rPr lang="en" sz="1000">
                <a:latin typeface="Courier New"/>
                <a:ea typeface="Courier New"/>
                <a:cs typeface="Courier New"/>
                <a:sym typeface="Courier New"/>
              </a:rPr>
              <a:t>}</a:t>
            </a:r>
          </a:p>
          <a:p>
            <a:pPr lvl="0" rtl="0">
              <a:spcBef>
                <a:spcPts val="0"/>
              </a:spcBef>
              <a:buNone/>
            </a:pPr>
            <a:r>
              <a:t/>
            </a:r>
            <a:endParaRPr sz="1000">
              <a:latin typeface="Courier New"/>
              <a:ea typeface="Courier New"/>
              <a:cs typeface="Courier New"/>
              <a:sym typeface="Courier New"/>
            </a:endParaRPr>
          </a:p>
        </p:txBody>
      </p:sp>
      <p:sp>
        <p:nvSpPr>
          <p:cNvPr id="192" name="Shape 19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Matrix Factorization in MEGA </a:t>
            </a:r>
          </a:p>
        </p:txBody>
      </p:sp>
      <p:sp>
        <p:nvSpPr>
          <p:cNvPr id="193" name="Shape 193"/>
          <p:cNvSpPr txBox="1"/>
          <p:nvPr>
            <p:ph idx="1" type="body"/>
          </p:nvPr>
        </p:nvSpPr>
        <p:spPr>
          <a:xfrm>
            <a:off x="4539075" y="1919075"/>
            <a:ext cx="4162500" cy="2710200"/>
          </a:xfrm>
          <a:prstGeom prst="rect">
            <a:avLst/>
          </a:prstGeom>
        </p:spPr>
        <p:txBody>
          <a:bodyPr anchorCtr="0" anchor="t" bIns="91425" lIns="91425" rIns="91425" wrap="square" tIns="91425">
            <a:noAutofit/>
          </a:bodyPr>
          <a:lstStyle/>
          <a:p>
            <a:pPr lvl="0" rtl="0">
              <a:spcBef>
                <a:spcPts val="0"/>
              </a:spcBef>
              <a:buNone/>
            </a:pPr>
            <a:r>
              <a:t/>
            </a:r>
            <a:endParaRPr sz="1200"/>
          </a:p>
          <a:p>
            <a:pPr indent="-304800" lvl="0" marL="457200" rtl="0">
              <a:spcBef>
                <a:spcPts val="0"/>
              </a:spcBef>
              <a:buSzPct val="100000"/>
              <a:buChar char="●"/>
            </a:pPr>
            <a:r>
              <a:rPr lang="en" sz="1200">
                <a:latin typeface="Courier New"/>
                <a:ea typeface="Courier New"/>
                <a:cs typeface="Courier New"/>
                <a:sym typeface="Courier New"/>
              </a:rPr>
              <a:t>StageSequenceBuilder()</a:t>
            </a:r>
            <a:r>
              <a:rPr lang="en" sz="1200"/>
              <a:t> builds the stage sequence for each MF iteration.</a:t>
            </a:r>
          </a:p>
          <a:p>
            <a:pPr indent="-304800" lvl="0" marL="457200" rtl="0">
              <a:spcBef>
                <a:spcPts val="0"/>
              </a:spcBef>
              <a:buSzPct val="100000"/>
              <a:buChar char="●"/>
            </a:pPr>
            <a:r>
              <a:rPr lang="en" sz="1200"/>
              <a:t>Each iteration is then composed of:</a:t>
            </a:r>
          </a:p>
          <a:p>
            <a:pPr indent="-304800" lvl="1" marL="914400" rtl="0">
              <a:spcBef>
                <a:spcPts val="0"/>
              </a:spcBef>
              <a:buSzPct val="100000"/>
              <a:buFont typeface="Courier New"/>
              <a:buChar char="○"/>
            </a:pPr>
            <a:r>
              <a:rPr lang="en" sz="1200">
                <a:solidFill>
                  <a:schemeClr val="dk1"/>
                </a:solidFill>
                <a:latin typeface="Courier New"/>
                <a:ea typeface="Courier New"/>
                <a:cs typeface="Courier New"/>
                <a:sym typeface="Courier New"/>
              </a:rPr>
              <a:t>ExchangeStage</a:t>
            </a:r>
            <a:r>
              <a:rPr lang="en" sz="1200">
                <a:latin typeface="Courier New"/>
                <a:ea typeface="Courier New"/>
                <a:cs typeface="Courier New"/>
                <a:sym typeface="Courier New"/>
              </a:rPr>
              <a:t>()</a:t>
            </a:r>
          </a:p>
          <a:p>
            <a:pPr indent="-304800" lvl="1" marL="914400" rtl="0">
              <a:spcBef>
                <a:spcPts val="0"/>
              </a:spcBef>
              <a:buSzPct val="100000"/>
              <a:buFont typeface="Courier New"/>
              <a:buChar char="○"/>
            </a:pPr>
            <a:r>
              <a:rPr lang="en" sz="1200">
                <a:solidFill>
                  <a:schemeClr val="dk1"/>
                </a:solidFill>
                <a:latin typeface="Courier New"/>
                <a:ea typeface="Courier New"/>
                <a:cs typeface="Courier New"/>
                <a:sym typeface="Courier New"/>
              </a:rPr>
              <a:t>ApplyStage</a:t>
            </a:r>
            <a:r>
              <a:rPr lang="en" sz="1200">
                <a:latin typeface="Courier New"/>
                <a:ea typeface="Courier New"/>
                <a:cs typeface="Courier New"/>
                <a:sym typeface="Courier New"/>
              </a:rPr>
              <a:t>()</a:t>
            </a:r>
          </a:p>
          <a:p>
            <a:pPr indent="-304800" lvl="1" marL="914400" rtl="0">
              <a:spcBef>
                <a:spcPts val="0"/>
              </a:spcBef>
              <a:buSzPct val="100000"/>
              <a:buFont typeface="Courier New"/>
              <a:buChar char="○"/>
            </a:pPr>
            <a:r>
              <a:rPr lang="en" sz="1200">
                <a:solidFill>
                  <a:schemeClr val="dk1"/>
                </a:solidFill>
                <a:latin typeface="Courier New"/>
                <a:ea typeface="Courier New"/>
                <a:cs typeface="Courier New"/>
                <a:sym typeface="Courier New"/>
              </a:rPr>
              <a:t>GlobalSyncStage</a:t>
            </a:r>
            <a:r>
              <a:rPr lang="en" sz="1200">
                <a:latin typeface="Courier New"/>
                <a:ea typeface="Courier New"/>
                <a:cs typeface="Courier New"/>
                <a:sym typeface="Courier New"/>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471900" y="1919075"/>
            <a:ext cx="4448400" cy="2710200"/>
          </a:xfrm>
          <a:prstGeom prst="rect">
            <a:avLst/>
          </a:prstGeom>
        </p:spPr>
        <p:txBody>
          <a:bodyPr anchorCtr="0" anchor="t" bIns="91425" lIns="91425" rIns="91425" wrap="square" tIns="91425">
            <a:noAutofit/>
          </a:bodyPr>
          <a:lstStyle/>
          <a:p>
            <a:pPr lvl="0" rtl="0">
              <a:spcBef>
                <a:spcPts val="0"/>
              </a:spcBef>
              <a:buNone/>
            </a:pPr>
            <a:r>
              <a:rPr lang="en" sz="1000">
                <a:solidFill>
                  <a:schemeClr val="accent2"/>
                </a:solidFill>
                <a:latin typeface="Courier New"/>
                <a:ea typeface="Courier New"/>
                <a:cs typeface="Courier New"/>
                <a:sym typeface="Courier New"/>
              </a:rPr>
              <a:t>//ExchangeStage::</a:t>
            </a:r>
            <a:br>
              <a:rPr lang="en" sz="1000">
                <a:latin typeface="Courier New"/>
                <a:ea typeface="Courier New"/>
                <a:cs typeface="Courier New"/>
                <a:sym typeface="Courier New"/>
              </a:rPr>
            </a:br>
            <a:r>
              <a:rPr lang="en" sz="1000">
                <a:solidFill>
                  <a:schemeClr val="dk1"/>
                </a:solidFill>
                <a:latin typeface="Courier New"/>
                <a:ea typeface="Courier New"/>
                <a:cs typeface="Courier New"/>
                <a:sym typeface="Courier New"/>
              </a:rPr>
              <a:t>Exchange</a:t>
            </a:r>
            <a:r>
              <a:rPr lang="en" sz="1000">
                <a:latin typeface="Courier New"/>
                <a:ea typeface="Courier New"/>
                <a:cs typeface="Courier New"/>
                <a:sym typeface="Courier New"/>
              </a:rPr>
              <a:t>(v_user, v_item, edge,a_user, a_item, context){</a:t>
            </a:r>
            <a:br>
              <a:rPr lang="en" sz="1000">
                <a:latin typeface="Courier New"/>
                <a:ea typeface="Courier New"/>
                <a:cs typeface="Courier New"/>
                <a:sym typeface="Courier New"/>
              </a:rPr>
            </a:br>
            <a:r>
              <a:rPr lang="en" sz="1000">
                <a:latin typeface="Courier New"/>
                <a:ea typeface="Courier New"/>
                <a:cs typeface="Courier New"/>
                <a:sym typeface="Courier New"/>
              </a:rPr>
              <a:t>	val pred = PredictRating(v_user,v_item);</a:t>
            </a:r>
            <a:br>
              <a:rPr lang="en" sz="1000">
                <a:latin typeface="Courier New"/>
                <a:ea typeface="Courier New"/>
                <a:cs typeface="Courier New"/>
                <a:sym typeface="Courier New"/>
              </a:rPr>
            </a:br>
            <a:r>
              <a:rPr lang="en" sz="1000">
                <a:latin typeface="Courier New"/>
                <a:ea typeface="Courier New"/>
                <a:cs typeface="Courier New"/>
                <a:sym typeface="Courier New"/>
              </a:rPr>
              <a:t>	val loss = pred - edge.rating;</a:t>
            </a:r>
            <a:br>
              <a:rPr lang="en" sz="1000">
                <a:latin typeface="Courier New"/>
                <a:ea typeface="Courier New"/>
                <a:cs typeface="Courier New"/>
                <a:sym typeface="Courier New"/>
              </a:rPr>
            </a:br>
            <a:r>
              <a:rPr lang="en" sz="1000">
                <a:latin typeface="Courier New"/>
                <a:ea typeface="Courier New"/>
                <a:cs typeface="Courier New"/>
                <a:sym typeface="Courier New"/>
              </a:rPr>
              <a:t>	context.loss += lossˆ2;</a:t>
            </a:r>
            <a:br>
              <a:rPr lang="en" sz="1000">
                <a:latin typeface="Courier New"/>
                <a:ea typeface="Courier New"/>
                <a:cs typeface="Courier New"/>
                <a:sym typeface="Courier New"/>
              </a:rPr>
            </a:br>
            <a:r>
              <a:rPr lang="en" sz="1000">
                <a:latin typeface="Courier New"/>
                <a:ea typeface="Courier New"/>
                <a:cs typeface="Courier New"/>
                <a:sym typeface="Courier New"/>
              </a:rPr>
              <a:t>	(a_user,a_item) += Gradient(loss,v_user,v_item);</a:t>
            </a:r>
          </a:p>
          <a:p>
            <a:pPr lvl="0">
              <a:spcBef>
                <a:spcPts val="0"/>
              </a:spcBef>
              <a:buNone/>
            </a:pPr>
            <a:r>
              <a:rPr lang="en" sz="1000">
                <a:latin typeface="Courier New"/>
                <a:ea typeface="Courier New"/>
                <a:cs typeface="Courier New"/>
                <a:sym typeface="Courier New"/>
              </a:rPr>
              <a:t>}</a:t>
            </a:r>
          </a:p>
          <a:p>
            <a:pPr lvl="0">
              <a:spcBef>
                <a:spcPts val="0"/>
              </a:spcBef>
              <a:buNone/>
            </a:pPr>
            <a:r>
              <a:rPr lang="en" sz="1000">
                <a:latin typeface="Courier New"/>
                <a:ea typeface="Courier New"/>
                <a:cs typeface="Courier New"/>
                <a:sym typeface="Courier New"/>
              </a:rPr>
              <a:t>/</a:t>
            </a:r>
            <a:r>
              <a:rPr lang="en" sz="1000">
                <a:solidFill>
                  <a:schemeClr val="accent2"/>
                </a:solidFill>
                <a:latin typeface="Courier New"/>
                <a:ea typeface="Courier New"/>
                <a:cs typeface="Courier New"/>
                <a:sym typeface="Courier New"/>
              </a:rPr>
              <a:t>/ ApplyStage::</a:t>
            </a:r>
            <a:br>
              <a:rPr lang="en" sz="1000">
                <a:latin typeface="Courier New"/>
                <a:ea typeface="Courier New"/>
                <a:cs typeface="Courier New"/>
                <a:sym typeface="Courier New"/>
              </a:rPr>
            </a:br>
            <a:r>
              <a:rPr lang="en" sz="1000">
                <a:solidFill>
                  <a:schemeClr val="dk1"/>
                </a:solidFill>
                <a:latin typeface="Courier New"/>
                <a:ea typeface="Courier New"/>
                <a:cs typeface="Courier New"/>
                <a:sym typeface="Courier New"/>
              </a:rPr>
              <a:t>Apply</a:t>
            </a:r>
            <a:r>
              <a:rPr lang="en" sz="1000">
                <a:latin typeface="Courier New"/>
                <a:ea typeface="Courier New"/>
                <a:cs typeface="Courier New"/>
                <a:sym typeface="Courier New"/>
              </a:rPr>
              <a:t>(ver, accum, ctx){</a:t>
            </a:r>
            <a:br>
              <a:rPr lang="en" sz="1000">
                <a:latin typeface="Courier New"/>
                <a:ea typeface="Courier New"/>
                <a:cs typeface="Courier New"/>
                <a:sym typeface="Courier New"/>
              </a:rPr>
            </a:br>
            <a:r>
              <a:rPr lang="en" sz="1000">
                <a:latin typeface="Courier New"/>
                <a:ea typeface="Courier New"/>
                <a:cs typeface="Courier New"/>
                <a:sym typeface="Courier New"/>
              </a:rPr>
              <a:t>	// Apply accumulated gradients</a:t>
            </a:r>
            <a:br>
              <a:rPr lang="en" sz="1000">
                <a:latin typeface="Courier New"/>
                <a:ea typeface="Courier New"/>
                <a:cs typeface="Courier New"/>
                <a:sym typeface="Courier New"/>
              </a:rPr>
            </a:br>
            <a:r>
              <a:rPr lang="en" sz="1000">
                <a:latin typeface="Courier New"/>
                <a:ea typeface="Courier New"/>
                <a:cs typeface="Courier New"/>
                <a:sym typeface="Courier New"/>
              </a:rPr>
              <a:t>	ver.data += accum;</a:t>
            </a:r>
            <a:br>
              <a:rPr lang="en" sz="1000">
                <a:latin typeface="Courier New"/>
                <a:ea typeface="Courier New"/>
                <a:cs typeface="Courier New"/>
                <a:sym typeface="Courier New"/>
              </a:rPr>
            </a:br>
            <a:r>
              <a:rPr lang="en" sz="1000">
                <a:latin typeface="Courier New"/>
                <a:ea typeface="Courier New"/>
                <a:cs typeface="Courier New"/>
                <a:sym typeface="Courier New"/>
              </a:rPr>
              <a:t>}</a:t>
            </a:r>
          </a:p>
          <a:p>
            <a:pPr lvl="0" rtl="0">
              <a:spcBef>
                <a:spcPts val="0"/>
              </a:spcBef>
              <a:buNone/>
            </a:pPr>
            <a:r>
              <a:t/>
            </a:r>
            <a:endParaRPr sz="1000">
              <a:latin typeface="Courier New"/>
              <a:ea typeface="Courier New"/>
              <a:cs typeface="Courier New"/>
              <a:sym typeface="Courier New"/>
            </a:endParaRPr>
          </a:p>
        </p:txBody>
      </p:sp>
      <p:sp>
        <p:nvSpPr>
          <p:cNvPr id="199" name="Shape 19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Matrix Factorization (MF) in MEGA</a:t>
            </a:r>
          </a:p>
        </p:txBody>
      </p:sp>
      <p:sp>
        <p:nvSpPr>
          <p:cNvPr id="200" name="Shape 200"/>
          <p:cNvSpPr txBox="1"/>
          <p:nvPr>
            <p:ph idx="2" type="body"/>
          </p:nvPr>
        </p:nvSpPr>
        <p:spPr>
          <a:xfrm>
            <a:off x="4920300" y="1919075"/>
            <a:ext cx="3773700" cy="2710200"/>
          </a:xfrm>
          <a:prstGeom prst="rect">
            <a:avLst/>
          </a:prstGeom>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Exchange()</a:t>
            </a:r>
            <a:r>
              <a:rPr lang="en"/>
              <a:t> </a:t>
            </a:r>
          </a:p>
          <a:p>
            <a:pPr indent="-317500" lvl="0" marL="457200" rtl="0">
              <a:spcBef>
                <a:spcPts val="0"/>
              </a:spcBef>
              <a:buChar char="●"/>
            </a:pPr>
            <a:r>
              <a:rPr lang="en"/>
              <a:t>computes the gradients of the loss function given a user and an item </a:t>
            </a:r>
          </a:p>
          <a:p>
            <a:pPr indent="-317500" lvl="0" marL="457200" rtl="0">
              <a:spcBef>
                <a:spcPts val="0"/>
              </a:spcBef>
              <a:buChar char="●"/>
            </a:pPr>
            <a:r>
              <a:rPr lang="en"/>
              <a:t>accumulates the gradients into a user and an item, respectively</a:t>
            </a:r>
          </a:p>
          <a:p>
            <a:pPr lvl="0" rtl="0">
              <a:spcBef>
                <a:spcPts val="0"/>
              </a:spcBef>
              <a:buNone/>
            </a:pPr>
            <a:r>
              <a:rPr lang="en">
                <a:latin typeface="Courier New"/>
                <a:ea typeface="Courier New"/>
                <a:cs typeface="Courier New"/>
                <a:sym typeface="Courier New"/>
              </a:rPr>
              <a:t>Apply()</a:t>
            </a:r>
          </a:p>
          <a:p>
            <a:pPr indent="-317500" lvl="0" marL="457200">
              <a:spcBef>
                <a:spcPts val="0"/>
              </a:spcBef>
              <a:buChar char="●"/>
            </a:pPr>
            <a:r>
              <a:rPr lang="en"/>
              <a:t>Accumulated gradient updates each vertex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a:spcBef>
                <a:spcPts val="0"/>
              </a:spcBef>
              <a:buNone/>
            </a:pPr>
            <a:r>
              <a:rPr lang="en"/>
              <a:t>Background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idx="1" type="body"/>
          </p:nvPr>
        </p:nvSpPr>
        <p:spPr>
          <a:xfrm>
            <a:off x="471900" y="1919075"/>
            <a:ext cx="4448400" cy="2710200"/>
          </a:xfrm>
          <a:prstGeom prst="rect">
            <a:avLst/>
          </a:prstGeom>
        </p:spPr>
        <p:txBody>
          <a:bodyPr anchorCtr="0" anchor="t" bIns="91425" lIns="91425" rIns="91425" wrap="square" tIns="91425">
            <a:noAutofit/>
          </a:bodyPr>
          <a:lstStyle/>
          <a:p>
            <a:pPr lvl="0">
              <a:spcBef>
                <a:spcPts val="0"/>
              </a:spcBef>
              <a:buNone/>
            </a:pPr>
            <a:r>
              <a:rPr lang="en" sz="1000">
                <a:solidFill>
                  <a:schemeClr val="accent2"/>
                </a:solidFill>
                <a:latin typeface="Courier New"/>
                <a:ea typeface="Courier New"/>
                <a:cs typeface="Courier New"/>
                <a:sym typeface="Courier New"/>
              </a:rPr>
              <a:t>//GlobalSyncStage::</a:t>
            </a:r>
          </a:p>
          <a:p>
            <a:pPr lvl="0">
              <a:spcBef>
                <a:spcPts val="0"/>
              </a:spcBef>
              <a:buNone/>
            </a:pPr>
            <a:r>
              <a:rPr lang="en" sz="1000">
                <a:solidFill>
                  <a:schemeClr val="dk1"/>
                </a:solidFill>
                <a:latin typeface="Courier New"/>
                <a:ea typeface="Courier New"/>
                <a:cs typeface="Courier New"/>
                <a:sym typeface="Courier New"/>
              </a:rPr>
              <a:t>Combine</a:t>
            </a:r>
            <a:r>
              <a:rPr lang="en" sz="1000">
                <a:latin typeface="Courier New"/>
                <a:ea typeface="Courier New"/>
                <a:cs typeface="Courier New"/>
                <a:sym typeface="Courier New"/>
              </a:rPr>
              <a:t>(ctx1, ctx2){</a:t>
            </a:r>
          </a:p>
          <a:p>
            <a:pPr indent="457200" lvl="0" rtl="0">
              <a:spcBef>
                <a:spcPts val="0"/>
              </a:spcBef>
              <a:buNone/>
            </a:pPr>
            <a:r>
              <a:rPr lang="en" sz="1000">
                <a:latin typeface="Courier New"/>
                <a:ea typeface="Courier New"/>
                <a:cs typeface="Courier New"/>
                <a:sym typeface="Courier New"/>
              </a:rPr>
              <a:t>ctx.loss = ctx1.loss + ctx2.loss;</a:t>
            </a:r>
            <a:br>
              <a:rPr lang="en" sz="1000">
                <a:latin typeface="Courier New"/>
                <a:ea typeface="Courier New"/>
                <a:cs typeface="Courier New"/>
                <a:sym typeface="Courier New"/>
              </a:rPr>
            </a:br>
            <a:r>
              <a:rPr lang="en" sz="1000">
                <a:latin typeface="Courier New"/>
                <a:ea typeface="Courier New"/>
                <a:cs typeface="Courier New"/>
                <a:sym typeface="Courier New"/>
              </a:rPr>
              <a:t>	</a:t>
            </a:r>
            <a:r>
              <a:rPr lang="en" sz="1000">
                <a:solidFill>
                  <a:srgbClr val="9900FF"/>
                </a:solidFill>
                <a:latin typeface="Courier New"/>
                <a:ea typeface="Courier New"/>
                <a:cs typeface="Courier New"/>
                <a:sym typeface="Courier New"/>
              </a:rPr>
              <a:t>return</a:t>
            </a:r>
            <a:r>
              <a:rPr lang="en" sz="1000">
                <a:latin typeface="Courier New"/>
                <a:ea typeface="Courier New"/>
                <a:cs typeface="Courier New"/>
                <a:sym typeface="Courier New"/>
              </a:rPr>
              <a:t> ctx; </a:t>
            </a:r>
          </a:p>
          <a:p>
            <a:pPr lvl="0">
              <a:spcBef>
                <a:spcPts val="0"/>
              </a:spcBef>
              <a:buNone/>
            </a:pPr>
            <a:r>
              <a:rPr lang="en" sz="1000">
                <a:latin typeface="Courier New"/>
                <a:ea typeface="Courier New"/>
                <a:cs typeface="Courier New"/>
                <a:sym typeface="Courier New"/>
              </a:rPr>
              <a:t>}</a:t>
            </a:r>
          </a:p>
          <a:p>
            <a:pPr lvl="0" rtl="0">
              <a:spcBef>
                <a:spcPts val="0"/>
              </a:spcBef>
              <a:buNone/>
            </a:pPr>
            <a:r>
              <a:t/>
            </a:r>
            <a:endParaRPr sz="1000">
              <a:solidFill>
                <a:schemeClr val="accent2"/>
              </a:solidFill>
              <a:latin typeface="Courier New"/>
              <a:ea typeface="Courier New"/>
              <a:cs typeface="Courier New"/>
              <a:sym typeface="Courier New"/>
            </a:endParaRPr>
          </a:p>
          <a:p>
            <a:pPr lvl="0" rtl="0">
              <a:spcBef>
                <a:spcPts val="0"/>
              </a:spcBef>
              <a:buNone/>
            </a:pPr>
            <a:r>
              <a:t/>
            </a:r>
            <a:endParaRPr sz="1000">
              <a:latin typeface="Courier New"/>
              <a:ea typeface="Courier New"/>
              <a:cs typeface="Courier New"/>
              <a:sym typeface="Courier New"/>
            </a:endParaRPr>
          </a:p>
        </p:txBody>
      </p:sp>
      <p:sp>
        <p:nvSpPr>
          <p:cNvPr id="206" name="Shape 20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Matrix Factorization (MF) in MEGA</a:t>
            </a:r>
          </a:p>
        </p:txBody>
      </p:sp>
      <p:sp>
        <p:nvSpPr>
          <p:cNvPr id="207" name="Shape 207"/>
          <p:cNvSpPr txBox="1"/>
          <p:nvPr>
            <p:ph idx="2" type="body"/>
          </p:nvPr>
        </p:nvSpPr>
        <p:spPr>
          <a:xfrm>
            <a:off x="4920300" y="1919075"/>
            <a:ext cx="3773700" cy="2710200"/>
          </a:xfrm>
          <a:prstGeom prst="rect">
            <a:avLst/>
          </a:prstGeom>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Combine()</a:t>
            </a:r>
          </a:p>
          <a:p>
            <a:pPr indent="-317500" lvl="0" marL="457200" rtl="0">
              <a:spcBef>
                <a:spcPts val="0"/>
              </a:spcBef>
              <a:buChar char="●"/>
            </a:pPr>
            <a:r>
              <a:rPr lang="en"/>
              <a:t>sums the losses to evaluate convergence</a:t>
            </a:r>
          </a:p>
          <a:p>
            <a:pPr lvl="0" rtl="0">
              <a:spcBef>
                <a:spcPts val="0"/>
              </a:spcBef>
              <a:buNone/>
            </a:pPr>
            <a:r>
              <a:rPr lang="en"/>
              <a:t>Mini-Batch Version</a:t>
            </a:r>
          </a:p>
          <a:p>
            <a:pPr indent="-317500" lvl="0" marL="457200" rtl="0">
              <a:spcBef>
                <a:spcPts val="0"/>
              </a:spcBef>
              <a:buChar char="●"/>
            </a:pPr>
            <a:r>
              <a:rPr lang="en"/>
              <a:t>only ExchangeStage and ApplyStage conducted per mini-batch</a:t>
            </a:r>
          </a:p>
          <a:p>
            <a:pPr indent="-317500" lvl="0" marL="457200" rtl="0">
              <a:spcBef>
                <a:spcPts val="0"/>
              </a:spcBef>
              <a:buChar char="●"/>
            </a:pPr>
            <a:r>
              <a:rPr lang="en"/>
              <a:t>GlobalSyncStage conducted per iteration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Reference: Simple MF in Python</a:t>
            </a:r>
          </a:p>
        </p:txBody>
      </p:sp>
      <p:sp>
        <p:nvSpPr>
          <p:cNvPr id="213" name="Shape 213"/>
          <p:cNvSpPr txBox="1"/>
          <p:nvPr>
            <p:ph idx="1" type="body"/>
          </p:nvPr>
        </p:nvSpPr>
        <p:spPr>
          <a:xfrm>
            <a:off x="471900" y="1809075"/>
            <a:ext cx="4257900" cy="2710200"/>
          </a:xfrm>
          <a:prstGeom prst="rect">
            <a:avLst/>
          </a:prstGeom>
        </p:spPr>
        <p:txBody>
          <a:bodyPr anchorCtr="0" anchor="t" bIns="91425" lIns="91425" rIns="91425" wrap="square" tIns="91425">
            <a:noAutofit/>
          </a:bodyPr>
          <a:lstStyle/>
          <a:p>
            <a:pPr lvl="0">
              <a:lnSpc>
                <a:spcPct val="100000"/>
              </a:lnSpc>
              <a:spcBef>
                <a:spcPts val="0"/>
              </a:spcBef>
              <a:spcAft>
                <a:spcPts val="500"/>
              </a:spcAft>
              <a:buNone/>
            </a:pPr>
            <a:r>
              <a:rPr lang="en" sz="1000">
                <a:latin typeface="Courier New"/>
                <a:ea typeface="Courier New"/>
                <a:cs typeface="Courier New"/>
                <a:sym typeface="Courier New"/>
              </a:rPr>
              <a:t>for t in xrange(T):</a:t>
            </a:r>
          </a:p>
          <a:p>
            <a:pPr lvl="0">
              <a:lnSpc>
                <a:spcPct val="100000"/>
              </a:lnSpc>
              <a:spcBef>
                <a:spcPts val="0"/>
              </a:spcBef>
              <a:spcAft>
                <a:spcPts val="500"/>
              </a:spcAft>
              <a:buNone/>
            </a:pPr>
            <a:r>
              <a:rPr lang="en" sz="1000">
                <a:latin typeface="Courier New"/>
                <a:ea typeface="Courier New"/>
                <a:cs typeface="Courier New"/>
                <a:sym typeface="Courier New"/>
              </a:rPr>
              <a:t>  for i in xrange(M):</a:t>
            </a:r>
          </a:p>
          <a:p>
            <a:pPr lvl="0">
              <a:lnSpc>
                <a:spcPct val="100000"/>
              </a:lnSpc>
              <a:spcBef>
                <a:spcPts val="0"/>
              </a:spcBef>
              <a:spcAft>
                <a:spcPts val="500"/>
              </a:spcAft>
              <a:buNone/>
            </a:pPr>
            <a:r>
              <a:rPr lang="en" sz="1000">
                <a:latin typeface="Courier New"/>
                <a:ea typeface="Courier New"/>
                <a:cs typeface="Courier New"/>
                <a:sym typeface="Courier New"/>
              </a:rPr>
              <a:t>  if i in ratings_by_i:</a:t>
            </a:r>
          </a:p>
          <a:p>
            <a:pPr lvl="0">
              <a:lnSpc>
                <a:spcPct val="100000"/>
              </a:lnSpc>
              <a:spcBef>
                <a:spcPts val="0"/>
              </a:spcBef>
              <a:spcAft>
                <a:spcPts val="500"/>
              </a:spcAft>
              <a:buNone/>
            </a:pPr>
            <a:r>
              <a:rPr lang="en" sz="1000">
                <a:latin typeface="Courier New"/>
                <a:ea typeface="Courier New"/>
                <a:cs typeface="Courier New"/>
                <a:sym typeface="Courier New"/>
              </a:rPr>
              <a:t>    accum = 0</a:t>
            </a:r>
          </a:p>
          <a:p>
            <a:pPr lvl="0">
              <a:lnSpc>
                <a:spcPct val="100000"/>
              </a:lnSpc>
              <a:spcBef>
                <a:spcPts val="0"/>
              </a:spcBef>
              <a:spcAft>
                <a:spcPts val="500"/>
              </a:spcAft>
              <a:buNone/>
            </a:pPr>
            <a:r>
              <a:rPr lang="en" sz="1000">
                <a:latin typeface="Courier New"/>
                <a:ea typeface="Courier New"/>
                <a:cs typeface="Courier New"/>
                <a:sym typeface="Courier New"/>
              </a:rPr>
              <a:t>    for j, r in ratings_by_i[i]:</a:t>
            </a:r>
          </a:p>
          <a:p>
            <a:pPr lvl="0">
              <a:lnSpc>
                <a:spcPct val="100000"/>
              </a:lnSpc>
              <a:spcBef>
                <a:spcPts val="0"/>
              </a:spcBef>
              <a:spcAft>
                <a:spcPts val="500"/>
              </a:spcAft>
              <a:buNone/>
            </a:pPr>
            <a:r>
              <a:rPr lang="en" sz="1000">
                <a:latin typeface="Courier New"/>
                <a:ea typeface="Courier New"/>
                <a:cs typeface="Courier New"/>
                <a:sym typeface="Courier New"/>
              </a:rPr>
              <a:t>      accum += (r - U[i,:].dot(V[:,j]) - C[j] - mu)</a:t>
            </a:r>
          </a:p>
          <a:p>
            <a:pPr lvl="0">
              <a:lnSpc>
                <a:spcPct val="100000"/>
              </a:lnSpc>
              <a:spcBef>
                <a:spcPts val="0"/>
              </a:spcBef>
              <a:spcAft>
                <a:spcPts val="500"/>
              </a:spcAft>
              <a:buNone/>
            </a:pPr>
            <a:r>
              <a:rPr lang="en" sz="1000">
                <a:latin typeface="Courier New"/>
                <a:ea typeface="Courier New"/>
                <a:cs typeface="Courier New"/>
                <a:sym typeface="Courier New"/>
              </a:rPr>
              <a:t>    B[i] = accum / (1 + reg) / len(ratings_by_i[i])</a:t>
            </a:r>
          </a:p>
          <a:p>
            <a:pPr lvl="0">
              <a:lnSpc>
                <a:spcPct val="100000"/>
              </a:lnSpc>
              <a:spcBef>
                <a:spcPts val="0"/>
              </a:spcBef>
              <a:spcAft>
                <a:spcPts val="500"/>
              </a:spcAft>
              <a:buNone/>
            </a:pPr>
            <a:r>
              <a:rPr lang="en" sz="1000">
                <a:latin typeface="Courier New"/>
                <a:ea typeface="Courier New"/>
                <a:cs typeface="Courier New"/>
                <a:sym typeface="Courier New"/>
              </a:rPr>
              <a:t>  for i in xrange(M):</a:t>
            </a:r>
          </a:p>
          <a:p>
            <a:pPr lvl="0">
              <a:lnSpc>
                <a:spcPct val="100000"/>
              </a:lnSpc>
              <a:spcBef>
                <a:spcPts val="0"/>
              </a:spcBef>
              <a:spcAft>
                <a:spcPts val="500"/>
              </a:spcAft>
              <a:buNone/>
            </a:pPr>
            <a:r>
              <a:rPr lang="en" sz="1000">
                <a:latin typeface="Courier New"/>
                <a:ea typeface="Courier New"/>
                <a:cs typeface="Courier New"/>
                <a:sym typeface="Courier New"/>
              </a:rPr>
              <a:t>    if i in ratings_by_i:</a:t>
            </a:r>
          </a:p>
          <a:p>
            <a:pPr lvl="0">
              <a:lnSpc>
                <a:spcPct val="100000"/>
              </a:lnSpc>
              <a:spcBef>
                <a:spcPts val="0"/>
              </a:spcBef>
              <a:spcAft>
                <a:spcPts val="500"/>
              </a:spcAft>
              <a:buNone/>
            </a:pPr>
            <a:r>
              <a:rPr lang="en" sz="1000">
                <a:latin typeface="Courier New"/>
                <a:ea typeface="Courier New"/>
                <a:cs typeface="Courier New"/>
                <a:sym typeface="Courier New"/>
              </a:rPr>
              <a:t>      matrix = np.zeros((K, K)) + reg*np.eye(K)</a:t>
            </a:r>
          </a:p>
          <a:p>
            <a:pPr lvl="0">
              <a:lnSpc>
                <a:spcPct val="100000"/>
              </a:lnSpc>
              <a:spcBef>
                <a:spcPts val="0"/>
              </a:spcBef>
              <a:spcAft>
                <a:spcPts val="500"/>
              </a:spcAft>
              <a:buNone/>
            </a:pPr>
            <a:r>
              <a:rPr lang="en" sz="1000">
                <a:latin typeface="Courier New"/>
                <a:ea typeface="Courier New"/>
                <a:cs typeface="Courier New"/>
                <a:sym typeface="Courier New"/>
              </a:rPr>
              <a:t>      vector = np.zeros(K)</a:t>
            </a:r>
          </a:p>
          <a:p>
            <a:pPr lvl="0">
              <a:lnSpc>
                <a:spcPct val="100000"/>
              </a:lnSpc>
              <a:spcBef>
                <a:spcPts val="0"/>
              </a:spcBef>
              <a:spcAft>
                <a:spcPts val="500"/>
              </a:spcAft>
              <a:buNone/>
            </a:pPr>
            <a:r>
              <a:rPr lang="en" sz="1000">
                <a:latin typeface="Courier New"/>
                <a:ea typeface="Courier New"/>
                <a:cs typeface="Courier New"/>
                <a:sym typeface="Courier New"/>
              </a:rPr>
              <a:t>      for j, r in ratings_by_i[i]:</a:t>
            </a:r>
          </a:p>
          <a:p>
            <a:pPr lvl="0">
              <a:lnSpc>
                <a:spcPct val="100000"/>
              </a:lnSpc>
              <a:spcBef>
                <a:spcPts val="0"/>
              </a:spcBef>
              <a:spcAft>
                <a:spcPts val="500"/>
              </a:spcAft>
              <a:buNone/>
            </a:pPr>
            <a:r>
              <a:rPr lang="en" sz="1000">
                <a:latin typeface="Courier New"/>
                <a:ea typeface="Courier New"/>
                <a:cs typeface="Courier New"/>
                <a:sym typeface="Courier New"/>
              </a:rPr>
              <a:t>        matrix += np.outer(V[:,j], V[:,j])</a:t>
            </a:r>
          </a:p>
          <a:p>
            <a:pPr lvl="0">
              <a:lnSpc>
                <a:spcPct val="100000"/>
              </a:lnSpc>
              <a:spcBef>
                <a:spcPts val="0"/>
              </a:spcBef>
              <a:spcAft>
                <a:spcPts val="500"/>
              </a:spcAft>
              <a:buNone/>
            </a:pPr>
            <a:r>
              <a:rPr lang="en" sz="1000">
                <a:latin typeface="Courier New"/>
                <a:ea typeface="Courier New"/>
                <a:cs typeface="Courier New"/>
                <a:sym typeface="Courier New"/>
              </a:rPr>
              <a:t>        vector += (r - B[i] - C[j] - mu)*V[:,j]</a:t>
            </a:r>
          </a:p>
          <a:p>
            <a:pPr lvl="0">
              <a:lnSpc>
                <a:spcPct val="100000"/>
              </a:lnSpc>
              <a:spcBef>
                <a:spcPts val="0"/>
              </a:spcBef>
              <a:spcAft>
                <a:spcPts val="500"/>
              </a:spcAft>
              <a:buNone/>
            </a:pPr>
            <a:r>
              <a:rPr lang="en" sz="1000">
                <a:latin typeface="Courier New"/>
                <a:ea typeface="Courier New"/>
                <a:cs typeface="Courier New"/>
                <a:sym typeface="Courier New"/>
              </a:rPr>
              <a:t>      U[i,:] = np.linalg.solve(matrix, vector)</a:t>
            </a:r>
          </a:p>
          <a:p>
            <a:pPr lvl="0">
              <a:lnSpc>
                <a:spcPct val="100000"/>
              </a:lnSpc>
              <a:spcBef>
                <a:spcPts val="0"/>
              </a:spcBef>
              <a:spcAft>
                <a:spcPts val="500"/>
              </a:spcAft>
              <a:buNone/>
            </a:pPr>
            <a:r>
              <a:t/>
            </a:r>
            <a:endParaRPr sz="1000">
              <a:latin typeface="Courier New"/>
              <a:ea typeface="Courier New"/>
              <a:cs typeface="Courier New"/>
              <a:sym typeface="Courier New"/>
            </a:endParaRPr>
          </a:p>
          <a:p>
            <a:pPr lvl="0">
              <a:lnSpc>
                <a:spcPct val="100000"/>
              </a:lnSpc>
              <a:spcBef>
                <a:spcPts val="0"/>
              </a:spcBef>
              <a:spcAft>
                <a:spcPts val="500"/>
              </a:spcAft>
              <a:buNone/>
            </a:pPr>
            <a:r>
              <a:rPr lang="en" sz="1000">
                <a:latin typeface="Courier New"/>
                <a:ea typeface="Courier New"/>
                <a:cs typeface="Courier New"/>
                <a:sym typeface="Courier New"/>
              </a:rPr>
              <a:t> </a:t>
            </a:r>
          </a:p>
        </p:txBody>
      </p:sp>
      <p:sp>
        <p:nvSpPr>
          <p:cNvPr id="214" name="Shape 214"/>
          <p:cNvSpPr txBox="1"/>
          <p:nvPr/>
        </p:nvSpPr>
        <p:spPr>
          <a:xfrm>
            <a:off x="4729675" y="1791175"/>
            <a:ext cx="3886500" cy="2691300"/>
          </a:xfrm>
          <a:prstGeom prst="rect">
            <a:avLst/>
          </a:prstGeom>
          <a:noFill/>
          <a:ln>
            <a:noFill/>
          </a:ln>
        </p:spPr>
        <p:txBody>
          <a:bodyPr anchorCtr="0" anchor="t" bIns="91425" lIns="91425" rIns="91425" wrap="square" tIns="91425">
            <a:noAutofit/>
          </a:bodyPr>
          <a:lstStyle/>
          <a:p>
            <a:pPr lvl="0">
              <a:spcBef>
                <a:spcPts val="0"/>
              </a:spcBef>
              <a:buNone/>
            </a:pPr>
            <a:r>
              <a:rPr lang="en" sz="1000">
                <a:solidFill>
                  <a:schemeClr val="lt2"/>
                </a:solidFill>
                <a:latin typeface="Courier New"/>
                <a:ea typeface="Courier New"/>
                <a:cs typeface="Courier New"/>
                <a:sym typeface="Courier New"/>
              </a:rPr>
              <a:t> # update C</a:t>
            </a:r>
          </a:p>
          <a:p>
            <a:pPr lvl="0">
              <a:spcBef>
                <a:spcPts val="0"/>
              </a:spcBef>
              <a:buNone/>
            </a:pPr>
            <a:r>
              <a:rPr lang="en" sz="1000">
                <a:solidFill>
                  <a:schemeClr val="lt2"/>
                </a:solidFill>
                <a:latin typeface="Courier New"/>
                <a:ea typeface="Courier New"/>
                <a:cs typeface="Courier New"/>
                <a:sym typeface="Courier New"/>
              </a:rPr>
              <a:t>  for j in xrange(N):</a:t>
            </a:r>
          </a:p>
          <a:p>
            <a:pPr lvl="0">
              <a:spcBef>
                <a:spcPts val="0"/>
              </a:spcBef>
              <a:buNone/>
            </a:pPr>
            <a:r>
              <a:rPr lang="en" sz="1000">
                <a:solidFill>
                  <a:schemeClr val="lt2"/>
                </a:solidFill>
                <a:latin typeface="Courier New"/>
                <a:ea typeface="Courier New"/>
                <a:cs typeface="Courier New"/>
                <a:sym typeface="Courier New"/>
              </a:rPr>
              <a:t>    if j in ratings_by_j:</a:t>
            </a:r>
          </a:p>
          <a:p>
            <a:pPr lvl="0">
              <a:spcBef>
                <a:spcPts val="0"/>
              </a:spcBef>
              <a:buNone/>
            </a:pPr>
            <a:r>
              <a:rPr lang="en" sz="1000">
                <a:solidFill>
                  <a:schemeClr val="lt2"/>
                </a:solidFill>
                <a:latin typeface="Courier New"/>
                <a:ea typeface="Courier New"/>
                <a:cs typeface="Courier New"/>
                <a:sym typeface="Courier New"/>
              </a:rPr>
              <a:t>      accum = 0</a:t>
            </a:r>
          </a:p>
          <a:p>
            <a:pPr lvl="0">
              <a:spcBef>
                <a:spcPts val="0"/>
              </a:spcBef>
              <a:buNone/>
            </a:pPr>
            <a:r>
              <a:rPr lang="en" sz="1000">
                <a:solidFill>
                  <a:schemeClr val="lt2"/>
                </a:solidFill>
                <a:latin typeface="Courier New"/>
                <a:ea typeface="Courier New"/>
                <a:cs typeface="Courier New"/>
                <a:sym typeface="Courier New"/>
              </a:rPr>
              <a:t>      for i, r in ratings_by_j[j]:</a:t>
            </a:r>
          </a:p>
          <a:p>
            <a:pPr lvl="0">
              <a:spcBef>
                <a:spcPts val="0"/>
              </a:spcBef>
              <a:buNone/>
            </a:pPr>
            <a:r>
              <a:rPr lang="en" sz="1000">
                <a:solidFill>
                  <a:schemeClr val="lt2"/>
                </a:solidFill>
                <a:latin typeface="Courier New"/>
                <a:ea typeface="Courier New"/>
                <a:cs typeface="Courier New"/>
                <a:sym typeface="Courier New"/>
              </a:rPr>
              <a:t>        accum += (r - U[i,:].dot(V[:,j]) - B[i] - mu)</a:t>
            </a:r>
          </a:p>
          <a:p>
            <a:pPr lvl="0">
              <a:spcBef>
                <a:spcPts val="0"/>
              </a:spcBef>
              <a:buNone/>
            </a:pPr>
            <a:r>
              <a:rPr lang="en" sz="1000">
                <a:solidFill>
                  <a:schemeClr val="lt2"/>
                </a:solidFill>
                <a:latin typeface="Courier New"/>
                <a:ea typeface="Courier New"/>
                <a:cs typeface="Courier New"/>
                <a:sym typeface="Courier New"/>
              </a:rPr>
              <a:t>      C[j] = accum / (1 + reg) / len(ratings_by_j[j])</a:t>
            </a:r>
          </a:p>
          <a:p>
            <a:pPr lvl="0">
              <a:spcBef>
                <a:spcPts val="0"/>
              </a:spcBef>
              <a:buNone/>
            </a:pPr>
            <a:r>
              <a:t/>
            </a:r>
            <a:endParaRPr sz="1000">
              <a:solidFill>
                <a:schemeClr val="lt2"/>
              </a:solidFill>
              <a:latin typeface="Courier New"/>
              <a:ea typeface="Courier New"/>
              <a:cs typeface="Courier New"/>
              <a:sym typeface="Courier New"/>
            </a:endParaRPr>
          </a:p>
          <a:p>
            <a:pPr lvl="0">
              <a:spcBef>
                <a:spcPts val="0"/>
              </a:spcBef>
              <a:buNone/>
            </a:pPr>
            <a:r>
              <a:rPr lang="en" sz="1000">
                <a:solidFill>
                  <a:schemeClr val="lt2"/>
                </a:solidFill>
                <a:latin typeface="Courier New"/>
                <a:ea typeface="Courier New"/>
                <a:cs typeface="Courier New"/>
                <a:sym typeface="Courier New"/>
              </a:rPr>
              <a:t>  # update V</a:t>
            </a:r>
          </a:p>
          <a:p>
            <a:pPr lvl="0">
              <a:spcBef>
                <a:spcPts val="0"/>
              </a:spcBef>
              <a:buNone/>
            </a:pPr>
            <a:r>
              <a:rPr lang="en" sz="1000">
                <a:solidFill>
                  <a:schemeClr val="lt2"/>
                </a:solidFill>
                <a:latin typeface="Courier New"/>
                <a:ea typeface="Courier New"/>
                <a:cs typeface="Courier New"/>
                <a:sym typeface="Courier New"/>
              </a:rPr>
              <a:t>  for j in xrange(N):</a:t>
            </a:r>
          </a:p>
          <a:p>
            <a:pPr lvl="0">
              <a:spcBef>
                <a:spcPts val="0"/>
              </a:spcBef>
              <a:buNone/>
            </a:pPr>
            <a:r>
              <a:rPr lang="en" sz="1000">
                <a:solidFill>
                  <a:schemeClr val="lt2"/>
                </a:solidFill>
                <a:latin typeface="Courier New"/>
                <a:ea typeface="Courier New"/>
                <a:cs typeface="Courier New"/>
                <a:sym typeface="Courier New"/>
              </a:rPr>
              <a:t>    if j in ratings_by_j:</a:t>
            </a:r>
          </a:p>
          <a:p>
            <a:pPr lvl="0">
              <a:spcBef>
                <a:spcPts val="0"/>
              </a:spcBef>
              <a:buNone/>
            </a:pPr>
            <a:r>
              <a:rPr lang="en" sz="1000">
                <a:solidFill>
                  <a:schemeClr val="lt2"/>
                </a:solidFill>
                <a:latin typeface="Courier New"/>
                <a:ea typeface="Courier New"/>
                <a:cs typeface="Courier New"/>
                <a:sym typeface="Courier New"/>
              </a:rPr>
              <a:t>      matrix = np.zeros((K, K)) + reg*np.eye(K)</a:t>
            </a:r>
          </a:p>
          <a:p>
            <a:pPr lvl="0">
              <a:spcBef>
                <a:spcPts val="0"/>
              </a:spcBef>
              <a:buNone/>
            </a:pPr>
            <a:r>
              <a:rPr lang="en" sz="1000">
                <a:solidFill>
                  <a:schemeClr val="lt2"/>
                </a:solidFill>
                <a:latin typeface="Courier New"/>
                <a:ea typeface="Courier New"/>
                <a:cs typeface="Courier New"/>
                <a:sym typeface="Courier New"/>
              </a:rPr>
              <a:t>      vector = np.zeros(K)</a:t>
            </a:r>
          </a:p>
          <a:p>
            <a:pPr lvl="0">
              <a:spcBef>
                <a:spcPts val="0"/>
              </a:spcBef>
              <a:buNone/>
            </a:pPr>
            <a:r>
              <a:rPr lang="en" sz="1000">
                <a:solidFill>
                  <a:schemeClr val="lt2"/>
                </a:solidFill>
                <a:latin typeface="Courier New"/>
                <a:ea typeface="Courier New"/>
                <a:cs typeface="Courier New"/>
                <a:sym typeface="Courier New"/>
              </a:rPr>
              <a:t>      for i, r in ratings_by_j[j]:</a:t>
            </a:r>
          </a:p>
          <a:p>
            <a:pPr lvl="0">
              <a:spcBef>
                <a:spcPts val="0"/>
              </a:spcBef>
              <a:buNone/>
            </a:pPr>
            <a:r>
              <a:rPr lang="en" sz="1000">
                <a:solidFill>
                  <a:schemeClr val="lt2"/>
                </a:solidFill>
                <a:latin typeface="Courier New"/>
                <a:ea typeface="Courier New"/>
                <a:cs typeface="Courier New"/>
                <a:sym typeface="Courier New"/>
              </a:rPr>
              <a:t>        matrix += np.outer(U[i,:], U[i,:])</a:t>
            </a:r>
          </a:p>
          <a:p>
            <a:pPr lvl="0">
              <a:spcBef>
                <a:spcPts val="0"/>
              </a:spcBef>
              <a:buNone/>
            </a:pPr>
            <a:r>
              <a:rPr lang="en" sz="1000">
                <a:solidFill>
                  <a:schemeClr val="lt2"/>
                </a:solidFill>
                <a:latin typeface="Courier New"/>
                <a:ea typeface="Courier New"/>
                <a:cs typeface="Courier New"/>
                <a:sym typeface="Courier New"/>
              </a:rPr>
              <a:t>        vector += (r - B[i] - C[j] - mu)*U[i,:]</a:t>
            </a:r>
          </a:p>
          <a:p>
            <a:pPr lvl="0">
              <a:spcBef>
                <a:spcPts val="0"/>
              </a:spcBef>
              <a:buNone/>
            </a:pPr>
            <a:r>
              <a:rPr lang="en" sz="1000">
                <a:solidFill>
                  <a:schemeClr val="lt2"/>
                </a:solidFill>
                <a:latin typeface="Courier New"/>
                <a:ea typeface="Courier New"/>
                <a:cs typeface="Courier New"/>
                <a:sym typeface="Courier New"/>
              </a:rPr>
              <a:t>      V[:,j] = np.linalg.solve(matrix, vector)</a:t>
            </a:r>
          </a:p>
          <a:p>
            <a:pPr lvl="0">
              <a:spcBef>
                <a:spcPts val="0"/>
              </a:spcBef>
              <a:buNone/>
            </a:pPr>
            <a:r>
              <a:t/>
            </a:r>
            <a:endParaRPr sz="1000">
              <a:solidFill>
                <a:schemeClr val="lt2"/>
              </a:solidFill>
              <a:latin typeface="Courier New"/>
              <a:ea typeface="Courier New"/>
              <a:cs typeface="Courier New"/>
              <a:sym typeface="Courier New"/>
            </a:endParaRPr>
          </a:p>
          <a:p>
            <a:pPr lvl="0">
              <a:spcBef>
                <a:spcPts val="0"/>
              </a:spcBef>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High Level </a:t>
            </a:r>
            <a:r>
              <a:rPr lang="en"/>
              <a:t>Takeaways</a:t>
            </a:r>
          </a:p>
        </p:txBody>
      </p:sp>
      <p:sp>
        <p:nvSpPr>
          <p:cNvPr id="220" name="Shape 22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Key ideas:</a:t>
            </a:r>
          </a:p>
          <a:p>
            <a:pPr indent="-342900" lvl="0" marL="457200" rtl="0">
              <a:spcBef>
                <a:spcPts val="0"/>
              </a:spcBef>
              <a:buAutoNum type="arabicPeriod"/>
            </a:pPr>
            <a:r>
              <a:rPr b="1" lang="en"/>
              <a:t>MEGA</a:t>
            </a:r>
            <a:r>
              <a:rPr lang="en"/>
              <a:t> model </a:t>
            </a:r>
          </a:p>
          <a:p>
            <a:pPr indent="-342900" lvl="0" marL="457200" rtl="0">
              <a:spcBef>
                <a:spcPts val="0"/>
              </a:spcBef>
              <a:buAutoNum type="arabicPeriod"/>
            </a:pPr>
            <a:r>
              <a:rPr lang="en"/>
              <a:t>TuX² programs require </a:t>
            </a:r>
            <a:r>
              <a:rPr b="1" lang="en"/>
              <a:t>less code</a:t>
            </a:r>
          </a:p>
          <a:p>
            <a:pPr indent="-342900" lvl="0" marL="457200" rtl="0">
              <a:spcBef>
                <a:spcPts val="0"/>
              </a:spcBef>
              <a:buAutoNum type="arabicPeriod"/>
            </a:pPr>
            <a:r>
              <a:rPr lang="en"/>
              <a:t>TuX² can </a:t>
            </a:r>
            <a:r>
              <a:rPr b="1" lang="en"/>
              <a:t>e</a:t>
            </a:r>
            <a:r>
              <a:rPr b="1" lang="en"/>
              <a:t>xpress modern, complex ML tasks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rtl="0">
              <a:spcBef>
                <a:spcPts val="0"/>
              </a:spcBef>
              <a:buNone/>
            </a:pPr>
            <a:r>
              <a:rPr lang="en"/>
              <a:t>Implementation &amp; Evaluation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TuX2</a:t>
            </a:r>
          </a:p>
        </p:txBody>
      </p:sp>
      <p:sp>
        <p:nvSpPr>
          <p:cNvPr id="231" name="Shape 23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12,000 lines C++</a:t>
            </a:r>
          </a:p>
          <a:p>
            <a:pPr indent="-342900" lvl="0" marL="457200" rtl="0">
              <a:spcBef>
                <a:spcPts val="0"/>
              </a:spcBef>
            </a:pPr>
            <a:r>
              <a:rPr lang="en"/>
              <a:t>Linux and Windows Clusters</a:t>
            </a:r>
          </a:p>
          <a:p>
            <a:pPr indent="-342900" lvl="0" marL="457200" rtl="0">
              <a:spcBef>
                <a:spcPts val="0"/>
              </a:spcBef>
            </a:pPr>
            <a:r>
              <a:rPr lang="en"/>
              <a:t>Symmetric</a:t>
            </a:r>
          </a:p>
          <a:p>
            <a:pPr indent="-317500" lvl="1" marL="914400" rtl="0">
              <a:spcBef>
                <a:spcPts val="0"/>
              </a:spcBef>
            </a:pPr>
            <a:r>
              <a:rPr lang="en"/>
              <a:t>All process peers executing same binary</a:t>
            </a:r>
          </a:p>
          <a:p>
            <a:pPr indent="-342900" lvl="0" marL="457200" rtl="0">
              <a:spcBef>
                <a:spcPts val="0"/>
              </a:spcBef>
            </a:pPr>
            <a:r>
              <a:rPr lang="en"/>
              <a:t>Input: text files</a:t>
            </a:r>
          </a:p>
          <a:p>
            <a:pPr indent="-342900" lvl="0" marL="457200" rtl="0">
              <a:spcBef>
                <a:spcPts val="0"/>
              </a:spcBef>
            </a:pPr>
            <a:r>
              <a:rPr lang="en"/>
              <a:t>Interprocess communication</a:t>
            </a:r>
          </a:p>
          <a:p>
            <a:pPr indent="-317500" lvl="1" marL="914400" rtl="0">
              <a:spcBef>
                <a:spcPts val="0"/>
              </a:spcBef>
            </a:pPr>
            <a:r>
              <a:rPr lang="en"/>
              <a:t>RDMA </a:t>
            </a:r>
          </a:p>
          <a:p>
            <a:pPr indent="-317500" lvl="1" marL="914400" rtl="0">
              <a:spcBef>
                <a:spcPts val="0"/>
              </a:spcBef>
            </a:pPr>
            <a:r>
              <a:rPr lang="en"/>
              <a:t>TCP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Experimental Setup</a:t>
            </a:r>
          </a:p>
        </p:txBody>
      </p:sp>
      <p:sp>
        <p:nvSpPr>
          <p:cNvPr id="237" name="Shape 23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TuX2 - RDMA as default </a:t>
            </a:r>
          </a:p>
          <a:p>
            <a:pPr indent="-317500" lvl="1" marL="914400" rtl="0">
              <a:spcBef>
                <a:spcPts val="0"/>
              </a:spcBef>
            </a:pPr>
            <a:r>
              <a:rPr lang="en"/>
              <a:t>TCP used for comparison</a:t>
            </a:r>
          </a:p>
          <a:p>
            <a:pPr indent="-342900" lvl="0" marL="457200" rtl="0">
              <a:spcBef>
                <a:spcPts val="0"/>
              </a:spcBef>
            </a:pPr>
            <a:r>
              <a:rPr lang="en"/>
              <a:t>Algorithms </a:t>
            </a:r>
          </a:p>
          <a:p>
            <a:pPr indent="-317500" lvl="1" marL="914400" rtl="0">
              <a:spcBef>
                <a:spcPts val="0"/>
              </a:spcBef>
            </a:pPr>
            <a:r>
              <a:rPr lang="en"/>
              <a:t>Matrix Factorization (MF)</a:t>
            </a:r>
          </a:p>
          <a:p>
            <a:pPr indent="-317500" lvl="1" marL="914400" rtl="0">
              <a:spcBef>
                <a:spcPts val="0"/>
              </a:spcBef>
            </a:pPr>
            <a:r>
              <a:rPr lang="en"/>
              <a:t>Latent Dirichlet Allocation (LDA) - Computation Bound</a:t>
            </a:r>
          </a:p>
          <a:p>
            <a:pPr indent="-317500" lvl="1" marL="914400" rtl="0">
              <a:spcBef>
                <a:spcPts val="0"/>
              </a:spcBef>
            </a:pPr>
            <a:r>
              <a:rPr lang="en"/>
              <a:t>Block Proximal Gradient (BlockPG) - Communication Bound</a:t>
            </a:r>
          </a:p>
        </p:txBody>
      </p:sp>
      <p:pic>
        <p:nvPicPr>
          <p:cNvPr id="238" name="Shape 238"/>
          <p:cNvPicPr preferRelativeResize="0"/>
          <p:nvPr/>
        </p:nvPicPr>
        <p:blipFill>
          <a:blip r:embed="rId3">
            <a:alphaModFix/>
          </a:blip>
          <a:stretch>
            <a:fillRect/>
          </a:stretch>
        </p:blipFill>
        <p:spPr>
          <a:xfrm>
            <a:off x="1856800" y="3693975"/>
            <a:ext cx="5226450" cy="1309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Programmability</a:t>
            </a:r>
          </a:p>
        </p:txBody>
      </p:sp>
      <p:sp>
        <p:nvSpPr>
          <p:cNvPr id="244" name="Shape 24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MEGA allows developers to ignore</a:t>
            </a:r>
          </a:p>
          <a:p>
            <a:pPr indent="-317500" lvl="1" marL="914400" rtl="0">
              <a:spcBef>
                <a:spcPts val="0"/>
              </a:spcBef>
            </a:pPr>
            <a:r>
              <a:rPr lang="en"/>
              <a:t>Data organization</a:t>
            </a:r>
          </a:p>
          <a:p>
            <a:pPr indent="-317500" lvl="1" marL="914400" rtl="0">
              <a:spcBef>
                <a:spcPts val="0"/>
              </a:spcBef>
            </a:pPr>
            <a:r>
              <a:rPr lang="en"/>
              <a:t>Enumeration</a:t>
            </a:r>
          </a:p>
          <a:p>
            <a:pPr indent="-317500" lvl="1" marL="914400" rtl="0">
              <a:spcBef>
                <a:spcPts val="0"/>
              </a:spcBef>
            </a:pPr>
            <a:r>
              <a:rPr lang="en"/>
              <a:t>Partitioning</a:t>
            </a:r>
          </a:p>
          <a:p>
            <a:pPr indent="-317500" lvl="1" marL="914400" rtl="0">
              <a:spcBef>
                <a:spcPts val="0"/>
              </a:spcBef>
            </a:pPr>
            <a:r>
              <a:rPr lang="en"/>
              <a:t>Parallelism</a:t>
            </a:r>
          </a:p>
          <a:p>
            <a:pPr indent="-317500" lvl="1" marL="914400" rtl="0">
              <a:spcBef>
                <a:spcPts val="0"/>
              </a:spcBef>
            </a:pPr>
            <a:r>
              <a:rPr lang="en"/>
              <a:t>Thread Management</a:t>
            </a:r>
          </a:p>
        </p:txBody>
      </p:sp>
      <p:pic>
        <p:nvPicPr>
          <p:cNvPr id="245" name="Shape 245"/>
          <p:cNvPicPr preferRelativeResize="0"/>
          <p:nvPr/>
        </p:nvPicPr>
        <p:blipFill>
          <a:blip r:embed="rId3">
            <a:alphaModFix/>
          </a:blip>
          <a:stretch>
            <a:fillRect/>
          </a:stretch>
        </p:blipFill>
        <p:spPr>
          <a:xfrm>
            <a:off x="1151825" y="3598150"/>
            <a:ext cx="6439150" cy="1379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Data Layout</a:t>
            </a:r>
          </a:p>
        </p:txBody>
      </p:sp>
      <p:sp>
        <p:nvSpPr>
          <p:cNvPr id="251" name="Shape 25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Hashtable used in Parameter-Server</a:t>
            </a:r>
          </a:p>
          <a:p>
            <a:pPr indent="-317500" lvl="1" marL="914400" rtl="0">
              <a:spcBef>
                <a:spcPts val="0"/>
              </a:spcBef>
            </a:pPr>
            <a:r>
              <a:rPr lang="en"/>
              <a:t>Implemented in TuX2 for comparison</a:t>
            </a:r>
          </a:p>
          <a:p>
            <a:pPr indent="-342900" lvl="0" marL="457200" rtl="0">
              <a:spcBef>
                <a:spcPts val="0"/>
              </a:spcBef>
            </a:pPr>
            <a:r>
              <a:rPr lang="en"/>
              <a:t>Array-based graph data up to 2.4x better</a:t>
            </a:r>
          </a:p>
          <a:p>
            <a:pPr indent="-342900" lvl="0" marL="457200" rtl="0">
              <a:spcBef>
                <a:spcPts val="0"/>
              </a:spcBef>
            </a:pPr>
            <a:r>
              <a:rPr lang="en"/>
              <a:t>LDA dominated by floating-point math</a:t>
            </a:r>
          </a:p>
        </p:txBody>
      </p:sp>
      <p:pic>
        <p:nvPicPr>
          <p:cNvPr id="252" name="Shape 252"/>
          <p:cNvPicPr preferRelativeResize="0"/>
          <p:nvPr/>
        </p:nvPicPr>
        <p:blipFill>
          <a:blip r:embed="rId3">
            <a:alphaModFix/>
          </a:blip>
          <a:stretch>
            <a:fillRect/>
          </a:stretch>
        </p:blipFill>
        <p:spPr>
          <a:xfrm>
            <a:off x="5332150" y="1919075"/>
            <a:ext cx="3626174" cy="255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Heterogeneity</a:t>
            </a:r>
          </a:p>
        </p:txBody>
      </p:sp>
      <p:sp>
        <p:nvSpPr>
          <p:cNvPr id="258" name="Shape 25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Same vertex</a:t>
            </a:r>
          </a:p>
          <a:p>
            <a:pPr indent="-342900" lvl="0" marL="457200" rtl="0">
              <a:spcBef>
                <a:spcPts val="0"/>
              </a:spcBef>
            </a:pPr>
            <a:r>
              <a:rPr lang="en"/>
              <a:t>BlockPG: only features have mirrors</a:t>
            </a:r>
          </a:p>
          <a:p>
            <a:pPr indent="-317500" lvl="1" marL="914400" rtl="0">
              <a:spcBef>
                <a:spcPts val="0"/>
              </a:spcBef>
            </a:pPr>
            <a:r>
              <a:rPr lang="en"/>
              <a:t>Enumerate only feature vertices</a:t>
            </a:r>
          </a:p>
          <a:p>
            <a:pPr indent="-342900" lvl="0" marL="457200" rtl="0">
              <a:spcBef>
                <a:spcPts val="0"/>
              </a:spcBef>
            </a:pPr>
            <a:r>
              <a:rPr lang="en"/>
              <a:t>Feature/Sample different data types</a:t>
            </a:r>
          </a:p>
          <a:p>
            <a:pPr indent="-342900" lvl="0" marL="457200" rtl="0">
              <a:spcBef>
                <a:spcPts val="0"/>
              </a:spcBef>
            </a:pPr>
            <a:r>
              <a:rPr lang="en"/>
              <a:t>Master/Mirror different data types</a:t>
            </a:r>
          </a:p>
          <a:p>
            <a:pPr indent="-317500" lvl="1" marL="914400" rtl="0">
              <a:spcBef>
                <a:spcPts val="0"/>
              </a:spcBef>
            </a:pPr>
            <a:r>
              <a:rPr lang="en"/>
              <a:t>40% better than homogenous </a:t>
            </a:r>
          </a:p>
          <a:p>
            <a:pPr lvl="0" rtl="0">
              <a:spcBef>
                <a:spcPts val="0"/>
              </a:spcBef>
              <a:buNone/>
            </a:pPr>
            <a:r>
              <a:t/>
            </a:r>
            <a:endParaRPr/>
          </a:p>
        </p:txBody>
      </p:sp>
      <p:pic>
        <p:nvPicPr>
          <p:cNvPr id="259" name="Shape 259"/>
          <p:cNvPicPr preferRelativeResize="0"/>
          <p:nvPr/>
        </p:nvPicPr>
        <p:blipFill>
          <a:blip r:embed="rId3">
            <a:alphaModFix/>
          </a:blip>
          <a:stretch>
            <a:fillRect/>
          </a:stretch>
        </p:blipFill>
        <p:spPr>
          <a:xfrm>
            <a:off x="5030850" y="1875249"/>
            <a:ext cx="3717949" cy="207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Stale Synchronous Parallel</a:t>
            </a:r>
          </a:p>
        </p:txBody>
      </p:sp>
      <p:sp>
        <p:nvSpPr>
          <p:cNvPr id="265" name="Shape 26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Configure slack for staleness bound</a:t>
            </a:r>
          </a:p>
          <a:p>
            <a:pPr indent="-342900" lvl="0" marL="457200" rtl="0">
              <a:spcBef>
                <a:spcPts val="0"/>
              </a:spcBef>
            </a:pPr>
            <a:r>
              <a:rPr lang="en"/>
              <a:t>MF: Increasing slack...</a:t>
            </a:r>
          </a:p>
          <a:p>
            <a:pPr indent="-317500" lvl="1" marL="914400" rtl="0">
              <a:spcBef>
                <a:spcPts val="0"/>
              </a:spcBef>
            </a:pPr>
            <a:r>
              <a:rPr lang="en"/>
              <a:t>reduces waiting time and…</a:t>
            </a:r>
          </a:p>
          <a:p>
            <a:pPr indent="-317500" lvl="1" marL="914400" rtl="0">
              <a:spcBef>
                <a:spcPts val="0"/>
              </a:spcBef>
            </a:pPr>
            <a:r>
              <a:rPr lang="en"/>
              <a:t>slightly increases computing time</a:t>
            </a:r>
          </a:p>
          <a:p>
            <a:pPr indent="-342900" lvl="0" marL="457200" rtl="0">
              <a:spcBef>
                <a:spcPts val="0"/>
              </a:spcBef>
            </a:pPr>
            <a:r>
              <a:rPr lang="en"/>
              <a:t>BlockPG: Increasing slack...</a:t>
            </a:r>
          </a:p>
          <a:p>
            <a:pPr indent="-317500" lvl="1" marL="914400" rtl="0">
              <a:spcBef>
                <a:spcPts val="0"/>
              </a:spcBef>
            </a:pPr>
            <a:r>
              <a:rPr lang="en"/>
              <a:t>significantly increases computing time</a:t>
            </a:r>
          </a:p>
        </p:txBody>
      </p:sp>
      <p:pic>
        <p:nvPicPr>
          <p:cNvPr id="266" name="Shape 266"/>
          <p:cNvPicPr preferRelativeResize="0"/>
          <p:nvPr/>
        </p:nvPicPr>
        <p:blipFill>
          <a:blip r:embed="rId3">
            <a:alphaModFix/>
          </a:blip>
          <a:stretch>
            <a:fillRect/>
          </a:stretch>
        </p:blipFill>
        <p:spPr>
          <a:xfrm>
            <a:off x="5858800" y="985825"/>
            <a:ext cx="3017099" cy="1919975"/>
          </a:xfrm>
          <a:prstGeom prst="rect">
            <a:avLst/>
          </a:prstGeom>
          <a:noFill/>
          <a:ln>
            <a:noFill/>
          </a:ln>
        </p:spPr>
      </p:pic>
      <p:pic>
        <p:nvPicPr>
          <p:cNvPr id="267" name="Shape 267"/>
          <p:cNvPicPr preferRelativeResize="0"/>
          <p:nvPr/>
        </p:nvPicPr>
        <p:blipFill>
          <a:blip r:embed="rId4">
            <a:alphaModFix/>
          </a:blip>
          <a:stretch>
            <a:fillRect/>
          </a:stretch>
        </p:blipFill>
        <p:spPr>
          <a:xfrm>
            <a:off x="5858812" y="3114300"/>
            <a:ext cx="2895021" cy="191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ML in the Wild</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buChar char="●"/>
            </a:pPr>
            <a:r>
              <a:rPr lang="en"/>
              <a:t>App: Movie Recommendation</a:t>
            </a:r>
          </a:p>
          <a:p>
            <a:pPr indent="-342900" lvl="0" marL="457200" rtl="0">
              <a:spcBef>
                <a:spcPts val="0"/>
              </a:spcBef>
              <a:buChar char="●"/>
            </a:pPr>
            <a:r>
              <a:rPr lang="en"/>
              <a:t>Problem: Matrix Factorization (MF)</a:t>
            </a:r>
          </a:p>
          <a:p>
            <a:pPr indent="-342900" lvl="0" marL="457200">
              <a:spcBef>
                <a:spcPts val="0"/>
              </a:spcBef>
              <a:buChar char="●"/>
            </a:pPr>
            <a:r>
              <a:rPr lang="en"/>
              <a:t>MF as a Graph </a:t>
            </a:r>
          </a:p>
        </p:txBody>
      </p:sp>
      <p:pic>
        <p:nvPicPr>
          <p:cNvPr id="80" name="Shape 80"/>
          <p:cNvPicPr preferRelativeResize="0"/>
          <p:nvPr/>
        </p:nvPicPr>
        <p:blipFill>
          <a:blip r:embed="rId3">
            <a:alphaModFix/>
          </a:blip>
          <a:stretch>
            <a:fillRect/>
          </a:stretch>
        </p:blipFill>
        <p:spPr>
          <a:xfrm>
            <a:off x="4612622" y="1664051"/>
            <a:ext cx="2093326" cy="3278976"/>
          </a:xfrm>
          <a:prstGeom prst="rect">
            <a:avLst/>
          </a:prstGeom>
          <a:noFill/>
          <a:ln>
            <a:noFill/>
          </a:ln>
        </p:spPr>
      </p:pic>
      <p:pic>
        <p:nvPicPr>
          <p:cNvPr id="81" name="Shape 81"/>
          <p:cNvPicPr preferRelativeResize="0"/>
          <p:nvPr/>
        </p:nvPicPr>
        <p:blipFill>
          <a:blip r:embed="rId4">
            <a:alphaModFix/>
          </a:blip>
          <a:stretch>
            <a:fillRect/>
          </a:stretch>
        </p:blipFill>
        <p:spPr>
          <a:xfrm>
            <a:off x="7169649" y="2611988"/>
            <a:ext cx="1754900" cy="1383101"/>
          </a:xfrm>
          <a:prstGeom prst="rect">
            <a:avLst/>
          </a:prstGeom>
          <a:noFill/>
          <a:ln>
            <a:noFill/>
          </a:ln>
        </p:spPr>
      </p:pic>
      <p:sp>
        <p:nvSpPr>
          <p:cNvPr id="82" name="Shape 82"/>
          <p:cNvSpPr txBox="1"/>
          <p:nvPr/>
        </p:nvSpPr>
        <p:spPr>
          <a:xfrm>
            <a:off x="471900" y="4790100"/>
            <a:ext cx="8452500" cy="353400"/>
          </a:xfrm>
          <a:prstGeom prst="rect">
            <a:avLst/>
          </a:prstGeom>
          <a:noFill/>
          <a:ln>
            <a:noFill/>
          </a:ln>
        </p:spPr>
        <p:txBody>
          <a:bodyPr anchorCtr="0" anchor="t" bIns="91425" lIns="91425" rIns="91425" wrap="square" tIns="91425">
            <a:noAutofit/>
          </a:bodyPr>
          <a:lstStyle/>
          <a:p>
            <a:pPr lvl="0">
              <a:spcBef>
                <a:spcPts val="0"/>
              </a:spcBef>
              <a:buNone/>
            </a:pPr>
            <a:r>
              <a:rPr i="1" lang="en" sz="1000"/>
              <a:t>Slides adapted from </a:t>
            </a:r>
            <a:r>
              <a:rPr i="1" lang="en" sz="1000"/>
              <a:t>Wencong Xiao, NSDI ‘17 </a:t>
            </a:r>
          </a:p>
        </p:txBody>
      </p:sp>
      <p:cxnSp>
        <p:nvCxnSpPr>
          <p:cNvPr id="83" name="Shape 83"/>
          <p:cNvCxnSpPr>
            <a:stCxn id="80" idx="3"/>
            <a:endCxn id="81" idx="1"/>
          </p:cNvCxnSpPr>
          <p:nvPr/>
        </p:nvCxnSpPr>
        <p:spPr>
          <a:xfrm>
            <a:off x="6705948" y="3303539"/>
            <a:ext cx="463800" cy="0"/>
          </a:xfrm>
          <a:prstGeom prst="straightConnector1">
            <a:avLst/>
          </a:prstGeom>
          <a:noFill/>
          <a:ln cap="flat" cmpd="sng" w="28575">
            <a:solidFill>
              <a:schemeClr val="accent6"/>
            </a:solidFill>
            <a:prstDash val="solid"/>
            <a:round/>
            <a:headEnd len="lg" w="lg" type="none"/>
            <a:tailEnd len="lg" w="lg"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Mini-batch</a:t>
            </a:r>
          </a:p>
        </p:txBody>
      </p:sp>
      <p:sp>
        <p:nvSpPr>
          <p:cNvPr id="273" name="Shape 27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pPr>
            <a:r>
              <a:rPr lang="en"/>
              <a:t>Smaller size less iterations but…</a:t>
            </a:r>
          </a:p>
          <a:p>
            <a:pPr indent="-342900" lvl="0" marL="457200" rtl="0">
              <a:spcBef>
                <a:spcPts val="0"/>
              </a:spcBef>
            </a:pPr>
            <a:r>
              <a:rPr lang="en"/>
              <a:t>More frequent communication -&gt; longer iterations </a:t>
            </a:r>
          </a:p>
        </p:txBody>
      </p:sp>
      <p:pic>
        <p:nvPicPr>
          <p:cNvPr id="274" name="Shape 274"/>
          <p:cNvPicPr preferRelativeResize="0"/>
          <p:nvPr/>
        </p:nvPicPr>
        <p:blipFill rotWithShape="1">
          <a:blip r:embed="rId3">
            <a:alphaModFix/>
          </a:blip>
          <a:srcRect b="5542" l="0" r="0" t="46722"/>
          <a:stretch/>
        </p:blipFill>
        <p:spPr>
          <a:xfrm>
            <a:off x="4541850" y="2756500"/>
            <a:ext cx="3680333" cy="2108975"/>
          </a:xfrm>
          <a:prstGeom prst="rect">
            <a:avLst/>
          </a:prstGeom>
          <a:noFill/>
          <a:ln>
            <a:noFill/>
          </a:ln>
        </p:spPr>
      </p:pic>
      <p:pic>
        <p:nvPicPr>
          <p:cNvPr id="275" name="Shape 275"/>
          <p:cNvPicPr preferRelativeResize="0"/>
          <p:nvPr/>
        </p:nvPicPr>
        <p:blipFill rotWithShape="1">
          <a:blip r:embed="rId3">
            <a:alphaModFix/>
          </a:blip>
          <a:srcRect b="53358" l="0" r="0" t="0"/>
          <a:stretch/>
        </p:blipFill>
        <p:spPr>
          <a:xfrm>
            <a:off x="471900" y="2756500"/>
            <a:ext cx="3766700" cy="210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5688175" y="2687175"/>
            <a:ext cx="3282450" cy="2208925"/>
          </a:xfrm>
          <a:prstGeom prst="rect">
            <a:avLst/>
          </a:prstGeom>
          <a:noFill/>
          <a:ln>
            <a:noFill/>
          </a:ln>
        </p:spPr>
      </p:pic>
      <p:sp>
        <p:nvSpPr>
          <p:cNvPr id="281" name="Shape 28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TuX2 vs. PowerGraph and PowerLyra </a:t>
            </a:r>
          </a:p>
        </p:txBody>
      </p:sp>
      <p:sp>
        <p:nvSpPr>
          <p:cNvPr id="282" name="Shape 282"/>
          <p:cNvSpPr txBox="1"/>
          <p:nvPr>
            <p:ph idx="1" type="body"/>
          </p:nvPr>
        </p:nvSpPr>
        <p:spPr>
          <a:xfrm>
            <a:off x="311700" y="1685875"/>
            <a:ext cx="5608800" cy="3416400"/>
          </a:xfrm>
          <a:prstGeom prst="rect">
            <a:avLst/>
          </a:prstGeom>
        </p:spPr>
        <p:txBody>
          <a:bodyPr anchorCtr="0" anchor="t" bIns="91425" lIns="91425" rIns="91425" wrap="square" tIns="91425">
            <a:noAutofit/>
          </a:bodyPr>
          <a:lstStyle/>
          <a:p>
            <a:pPr indent="-342900" lvl="0" marL="457200" rtl="0">
              <a:spcBef>
                <a:spcPts val="0"/>
              </a:spcBef>
            </a:pPr>
            <a:r>
              <a:rPr lang="en"/>
              <a:t>Support GAS based MF</a:t>
            </a:r>
          </a:p>
          <a:p>
            <a:pPr indent="-317500" lvl="1" marL="914400" rtl="0">
              <a:spcBef>
                <a:spcPts val="0"/>
              </a:spcBef>
              <a:buSzPct val="100000"/>
            </a:pPr>
            <a:r>
              <a:rPr lang="en" sz="1400"/>
              <a:t>Two GAS phases per iteration</a:t>
            </a:r>
          </a:p>
          <a:p>
            <a:pPr indent="-317500" lvl="1" marL="914400" rtl="0">
              <a:spcBef>
                <a:spcPts val="0"/>
              </a:spcBef>
              <a:buSzPct val="100000"/>
            </a:pPr>
            <a:r>
              <a:rPr lang="en" sz="1400"/>
              <a:t>Synchronization overhead</a:t>
            </a:r>
          </a:p>
          <a:p>
            <a:pPr indent="-342900" lvl="0" marL="457200" rtl="0">
              <a:spcBef>
                <a:spcPts val="0"/>
              </a:spcBef>
            </a:pPr>
            <a:r>
              <a:rPr lang="en"/>
              <a:t>Do not support SSP so no slack for comparisons</a:t>
            </a:r>
          </a:p>
          <a:p>
            <a:pPr indent="-342900" lvl="0" marL="457200" rtl="0">
              <a:spcBef>
                <a:spcPts val="0"/>
              </a:spcBef>
            </a:pPr>
            <a:r>
              <a:rPr lang="en"/>
              <a:t>TuX2 &gt; order of magnitude better due to MEGA</a:t>
            </a:r>
          </a:p>
          <a:p>
            <a:pPr indent="-317500" lvl="1" marL="914400" rtl="0">
              <a:spcBef>
                <a:spcPts val="0"/>
              </a:spcBef>
            </a:pPr>
            <a:r>
              <a:rPr lang="en"/>
              <a:t>TuX2: One </a:t>
            </a:r>
            <a:r>
              <a:rPr lang="en">
                <a:latin typeface="Courier New"/>
                <a:ea typeface="Courier New"/>
                <a:cs typeface="Courier New"/>
                <a:sym typeface="Courier New"/>
              </a:rPr>
              <a:t>ExchangeStage </a:t>
            </a:r>
            <a:r>
              <a:rPr lang="en"/>
              <a:t>and one </a:t>
            </a:r>
            <a:r>
              <a:rPr lang="en">
                <a:latin typeface="Courier New"/>
                <a:ea typeface="Courier New"/>
                <a:cs typeface="Courier New"/>
                <a:sym typeface="Courier New"/>
              </a:rPr>
              <a:t>ApplyStage </a:t>
            </a:r>
            <a:r>
              <a:rPr lang="en"/>
              <a:t>per iteration</a:t>
            </a:r>
          </a:p>
          <a:p>
            <a:pPr indent="-317500" lvl="1" marL="914400" rtl="0">
              <a:spcBef>
                <a:spcPts val="0"/>
              </a:spcBef>
            </a:pPr>
            <a:r>
              <a:rPr lang="en"/>
              <a:t>Exchange (TuX2) takes 0.5 s, Gather takes 1.6s</a:t>
            </a:r>
          </a:p>
          <a:p>
            <a:pPr indent="-317500" lvl="2" marL="1371600" rtl="0">
              <a:spcBef>
                <a:spcPts val="0"/>
              </a:spcBef>
            </a:pPr>
            <a:r>
              <a:rPr lang="en"/>
              <a:t>Due to heterogeneous data layout</a:t>
            </a:r>
          </a:p>
          <a:p>
            <a:pPr indent="-317500" lvl="1" marL="914400" rtl="0">
              <a:spcBef>
                <a:spcPts val="0"/>
              </a:spcBef>
            </a:pPr>
            <a:r>
              <a:rPr lang="en"/>
              <a:t>GAS two extra scatter phases waste 7.4 s</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Petuum</a:t>
            </a:r>
          </a:p>
        </p:txBody>
      </p:sp>
      <p:sp>
        <p:nvSpPr>
          <p:cNvPr id="288" name="Shape 288"/>
          <p:cNvSpPr txBox="1"/>
          <p:nvPr>
            <p:ph idx="1" type="body"/>
          </p:nvPr>
        </p:nvSpPr>
        <p:spPr>
          <a:xfrm>
            <a:off x="311700" y="1762075"/>
            <a:ext cx="6045300" cy="34164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dk2"/>
              </a:buClr>
              <a:buSzPct val="100000"/>
              <a:buFont typeface="Arial"/>
            </a:pPr>
            <a:r>
              <a:rPr lang="en"/>
              <a:t>Distributed shared memory table (multilayer hash structure)</a:t>
            </a:r>
          </a:p>
          <a:p>
            <a:pPr indent="-342900" lvl="0" marL="457200" rtl="0">
              <a:spcBef>
                <a:spcPts val="0"/>
              </a:spcBef>
            </a:pPr>
            <a:r>
              <a:rPr lang="en"/>
              <a:t>Fine-grained row-level version tracking</a:t>
            </a:r>
          </a:p>
          <a:p>
            <a:pPr indent="-317500" lvl="1" marL="914400" rtl="0">
              <a:spcBef>
                <a:spcPts val="0"/>
              </a:spcBef>
            </a:pPr>
            <a:r>
              <a:rPr lang="en"/>
              <a:t>Staleness check for each read/write operation vs check for each iteration/mini-batch start</a:t>
            </a:r>
          </a:p>
          <a:p>
            <a:pPr indent="-342900" lvl="0" marL="457200" rtl="0">
              <a:spcBef>
                <a:spcPts val="0"/>
              </a:spcBef>
            </a:pPr>
            <a:r>
              <a:rPr lang="en"/>
              <a:t>User and item data stored in parameter server</a:t>
            </a:r>
          </a:p>
          <a:p>
            <a:pPr indent="-317500" lvl="2" marL="1371600" rtl="0">
              <a:spcBef>
                <a:spcPts val="0"/>
              </a:spcBef>
            </a:pPr>
            <a:r>
              <a:rPr lang="en"/>
              <a:t>Communication to update either</a:t>
            </a:r>
          </a:p>
          <a:p>
            <a:pPr indent="-317500" lvl="2" marL="1371600" rtl="0">
              <a:spcBef>
                <a:spcPts val="0"/>
              </a:spcBef>
            </a:pPr>
            <a:r>
              <a:rPr lang="en"/>
              <a:t>TuX2: only item vertices have mirrors -&gt; updating user vertices efficient (no unnecessary communication)</a:t>
            </a:r>
          </a:p>
          <a:p>
            <a:pPr indent="-342900" lvl="0" marL="457200" rtl="0">
              <a:spcBef>
                <a:spcPts val="0"/>
              </a:spcBef>
            </a:pPr>
            <a:r>
              <a:rPr lang="en"/>
              <a:t>LDA dominated by floating-point math</a:t>
            </a:r>
          </a:p>
          <a:p>
            <a:pPr indent="0" lvl="0" marL="0" rtl="0">
              <a:spcBef>
                <a:spcPts val="0"/>
              </a:spcBef>
              <a:buNone/>
            </a:pPr>
            <a:r>
              <a:t/>
            </a:r>
            <a:endParaRPr/>
          </a:p>
        </p:txBody>
      </p:sp>
      <p:pic>
        <p:nvPicPr>
          <p:cNvPr id="289" name="Shape 289"/>
          <p:cNvPicPr preferRelativeResize="0"/>
          <p:nvPr/>
        </p:nvPicPr>
        <p:blipFill>
          <a:blip r:embed="rId3">
            <a:alphaModFix/>
          </a:blip>
          <a:stretch>
            <a:fillRect/>
          </a:stretch>
        </p:blipFill>
        <p:spPr>
          <a:xfrm>
            <a:off x="6620150" y="1712025"/>
            <a:ext cx="2260600" cy="3386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Parameter Server</a:t>
            </a:r>
          </a:p>
        </p:txBody>
      </p:sp>
      <p:sp>
        <p:nvSpPr>
          <p:cNvPr id="295" name="Shape 295"/>
          <p:cNvSpPr txBox="1"/>
          <p:nvPr>
            <p:ph idx="1" type="body"/>
          </p:nvPr>
        </p:nvSpPr>
        <p:spPr>
          <a:xfrm>
            <a:off x="350225" y="1727100"/>
            <a:ext cx="5300400" cy="3416400"/>
          </a:xfrm>
          <a:prstGeom prst="rect">
            <a:avLst/>
          </a:prstGeom>
        </p:spPr>
        <p:txBody>
          <a:bodyPr anchorCtr="0" anchor="t" bIns="91425" lIns="91425" rIns="91425" wrap="square" tIns="91425">
            <a:noAutofit/>
          </a:bodyPr>
          <a:lstStyle/>
          <a:p>
            <a:pPr indent="-342900" lvl="0" marL="457200" rtl="0">
              <a:spcBef>
                <a:spcPts val="0"/>
              </a:spcBef>
            </a:pPr>
            <a:r>
              <a:rPr lang="en"/>
              <a:t>BlockPG </a:t>
            </a:r>
          </a:p>
          <a:p>
            <a:pPr indent="-317500" lvl="1" marL="914400" rtl="0">
              <a:spcBef>
                <a:spcPts val="0"/>
              </a:spcBef>
            </a:pPr>
            <a:r>
              <a:rPr lang="en"/>
              <a:t>TuX2: 125 seconds per iteration</a:t>
            </a:r>
          </a:p>
          <a:p>
            <a:pPr indent="-317500" lvl="1" marL="914400" rtl="0">
              <a:spcBef>
                <a:spcPts val="0"/>
              </a:spcBef>
            </a:pPr>
            <a:r>
              <a:rPr lang="en"/>
              <a:t>PS: 186 seconds per iteration</a:t>
            </a:r>
          </a:p>
          <a:p>
            <a:pPr indent="-342900" lvl="0" marL="457200" rtl="0">
              <a:spcBef>
                <a:spcPts val="0"/>
              </a:spcBef>
            </a:pPr>
            <a:r>
              <a:rPr lang="en"/>
              <a:t>Data skew imbalance</a:t>
            </a:r>
          </a:p>
          <a:p>
            <a:pPr indent="-317500" lvl="1" marL="914400" rtl="0">
              <a:spcBef>
                <a:spcPts val="0"/>
              </a:spcBef>
            </a:pPr>
            <a:r>
              <a:rPr lang="en"/>
              <a:t>PS: Few threads work longer, others wait at synchronization points</a:t>
            </a:r>
          </a:p>
          <a:p>
            <a:pPr indent="-317500" lvl="1" marL="914400" rtl="0">
              <a:spcBef>
                <a:spcPts val="0"/>
              </a:spcBef>
            </a:pPr>
            <a:r>
              <a:rPr lang="en"/>
              <a:t>Tux2: vertex-cut for threads in same process</a:t>
            </a:r>
          </a:p>
        </p:txBody>
      </p:sp>
      <p:pic>
        <p:nvPicPr>
          <p:cNvPr id="296" name="Shape 296"/>
          <p:cNvPicPr preferRelativeResize="0"/>
          <p:nvPr/>
        </p:nvPicPr>
        <p:blipFill>
          <a:blip r:embed="rId3">
            <a:alphaModFix/>
          </a:blip>
          <a:stretch>
            <a:fillRect/>
          </a:stretch>
        </p:blipFill>
        <p:spPr>
          <a:xfrm>
            <a:off x="5891925" y="1770075"/>
            <a:ext cx="2700451" cy="3330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300" name="Shape 300"/>
        <p:cNvGrpSpPr/>
        <p:nvPr/>
      </p:nvGrpSpPr>
      <p:grpSpPr>
        <a:xfrm>
          <a:off x="0" y="0"/>
          <a:ext cx="0" cy="0"/>
          <a:chOff x="0" y="0"/>
          <a:chExt cx="0" cy="0"/>
        </a:xfrm>
      </p:grpSpPr>
      <p:sp>
        <p:nvSpPr>
          <p:cNvPr id="301" name="Shape 301"/>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a:spcBef>
                <a:spcPts val="0"/>
              </a:spcBef>
              <a:buNone/>
            </a:pPr>
            <a:r>
              <a:rPr lang="en"/>
              <a:t>Recap</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98250" y="16350"/>
            <a:ext cx="8826600" cy="602700"/>
          </a:xfrm>
          <a:prstGeom prst="rect">
            <a:avLst/>
          </a:prstGeom>
        </p:spPr>
        <p:txBody>
          <a:bodyPr anchorCtr="0" anchor="ctr" bIns="91425" lIns="91425" rIns="91425" wrap="square" tIns="91425">
            <a:noAutofit/>
          </a:bodyPr>
          <a:lstStyle/>
          <a:p>
            <a:pPr lvl="0">
              <a:spcBef>
                <a:spcPts val="0"/>
              </a:spcBef>
              <a:buNone/>
            </a:pPr>
            <a:r>
              <a:rPr lang="en"/>
              <a:t>TuX²</a:t>
            </a:r>
            <a:r>
              <a:rPr lang="en"/>
              <a:t> vs. Everybody</a:t>
            </a:r>
          </a:p>
        </p:txBody>
      </p:sp>
      <p:graphicFrame>
        <p:nvGraphicFramePr>
          <p:cNvPr id="307" name="Shape 307"/>
          <p:cNvGraphicFramePr/>
          <p:nvPr/>
        </p:nvGraphicFramePr>
        <p:xfrm>
          <a:off x="242925" y="771450"/>
          <a:ext cx="3000000" cy="3000000"/>
        </p:xfrm>
        <a:graphic>
          <a:graphicData uri="http://schemas.openxmlformats.org/drawingml/2006/table">
            <a:tbl>
              <a:tblPr>
                <a:noFill/>
                <a:tableStyleId>{53D68FF1-A370-4EE2-B6C0-378E636610A7}</a:tableStyleId>
              </a:tblPr>
              <a:tblGrid>
                <a:gridCol w="1645925"/>
                <a:gridCol w="1197900"/>
                <a:gridCol w="1197900"/>
                <a:gridCol w="1421925"/>
                <a:gridCol w="970725"/>
                <a:gridCol w="1873125"/>
              </a:tblGrid>
              <a:tr h="570925">
                <a:tc>
                  <a:txBody>
                    <a:bodyPr>
                      <a:noAutofit/>
                    </a:bodyPr>
                    <a:lstStyle/>
                    <a:p>
                      <a:pPr lvl="0" rtl="0" algn="ctr">
                        <a:spcBef>
                          <a:spcPts val="0"/>
                        </a:spcBef>
                        <a:buNone/>
                      </a:pPr>
                      <a:r>
                        <a:rPr b="1" lang="en" sz="1200"/>
                        <a:t>Framework</a:t>
                      </a:r>
                    </a:p>
                  </a:txBody>
                  <a:tcPr marT="91425" marB="91425" marR="91425" marL="91425" anchor="ctr"/>
                </a:tc>
                <a:tc>
                  <a:txBody>
                    <a:bodyPr>
                      <a:noAutofit/>
                    </a:bodyPr>
                    <a:lstStyle/>
                    <a:p>
                      <a:pPr lvl="0" rtl="0" algn="ctr">
                        <a:spcBef>
                          <a:spcPts val="0"/>
                        </a:spcBef>
                        <a:buNone/>
                      </a:pPr>
                      <a:r>
                        <a:rPr b="1" lang="en" sz="1200"/>
                        <a:t>Goal</a:t>
                      </a:r>
                    </a:p>
                  </a:txBody>
                  <a:tcPr marT="91425" marB="91425" marR="91425" marL="91425" anchor="ctr"/>
                </a:tc>
                <a:tc>
                  <a:txBody>
                    <a:bodyPr>
                      <a:noAutofit/>
                    </a:bodyPr>
                    <a:lstStyle/>
                    <a:p>
                      <a:pPr lvl="0" rtl="0" algn="ctr">
                        <a:spcBef>
                          <a:spcPts val="0"/>
                        </a:spcBef>
                        <a:buNone/>
                      </a:pPr>
                      <a:r>
                        <a:rPr b="1" lang="en" sz="1200"/>
                        <a:t>Consistency</a:t>
                      </a:r>
                    </a:p>
                  </a:txBody>
                  <a:tcPr marT="91425" marB="91425" marR="91425" marL="91425" anchor="ctr"/>
                </a:tc>
                <a:tc>
                  <a:txBody>
                    <a:bodyPr>
                      <a:noAutofit/>
                    </a:bodyPr>
                    <a:lstStyle/>
                    <a:p>
                      <a:pPr lvl="0" rtl="0" algn="ctr">
                        <a:spcBef>
                          <a:spcPts val="0"/>
                        </a:spcBef>
                        <a:buNone/>
                      </a:pPr>
                      <a:r>
                        <a:rPr b="1" lang="en" sz="1200"/>
                        <a:t>Programming Paradigm</a:t>
                      </a:r>
                    </a:p>
                  </a:txBody>
                  <a:tcPr marT="91425" marB="91425" marR="91425" marL="91425" anchor="ctr"/>
                </a:tc>
                <a:tc>
                  <a:txBody>
                    <a:bodyPr>
                      <a:noAutofit/>
                    </a:bodyPr>
                    <a:lstStyle/>
                    <a:p>
                      <a:pPr lvl="0" rtl="0" algn="ctr">
                        <a:spcBef>
                          <a:spcPts val="0"/>
                        </a:spcBef>
                        <a:buNone/>
                      </a:pPr>
                      <a:r>
                        <a:rPr b="1" lang="en" sz="1200"/>
                        <a:t>ML or DL focused?</a:t>
                      </a:r>
                    </a:p>
                  </a:txBody>
                  <a:tcPr marT="91425" marB="91425" marR="91425" marL="91425" anchor="ctr"/>
                </a:tc>
                <a:tc>
                  <a:txBody>
                    <a:bodyPr>
                      <a:noAutofit/>
                    </a:bodyPr>
                    <a:lstStyle/>
                    <a:p>
                      <a:pPr lvl="0" rtl="0" algn="ctr">
                        <a:spcBef>
                          <a:spcPts val="0"/>
                        </a:spcBef>
                        <a:buNone/>
                      </a:pPr>
                      <a:r>
                        <a:rPr b="1" lang="en" sz="1200"/>
                        <a:t>Industry Use Cases</a:t>
                      </a:r>
                    </a:p>
                  </a:txBody>
                  <a:tcPr marT="91425" marB="91425" marR="91425" marL="91425" anchor="ctr"/>
                </a:tc>
              </a:tr>
              <a:tr h="968425">
                <a:tc>
                  <a:txBody>
                    <a:bodyPr>
                      <a:noAutofit/>
                    </a:bodyPr>
                    <a:lstStyle/>
                    <a:p>
                      <a:pPr lvl="0" rtl="0">
                        <a:spcBef>
                          <a:spcPts val="0"/>
                        </a:spcBef>
                        <a:buNone/>
                      </a:pPr>
                      <a:r>
                        <a:rPr lang="en"/>
                        <a:t>TuX²</a:t>
                      </a:r>
                    </a:p>
                  </a:txBody>
                  <a:tcPr marT="91425" marB="91425" marR="91425" marL="91425">
                    <a:solidFill>
                      <a:srgbClr val="FFFFFF"/>
                    </a:solidFill>
                  </a:tcPr>
                </a:tc>
                <a:tc>
                  <a:txBody>
                    <a:bodyPr>
                      <a:noAutofit/>
                    </a:bodyPr>
                    <a:lstStyle/>
                    <a:p>
                      <a:pPr lvl="0" rtl="0">
                        <a:spcBef>
                          <a:spcPts val="0"/>
                        </a:spcBef>
                        <a:buNone/>
                      </a:pPr>
                      <a:r>
                        <a:rPr lang="en"/>
                        <a:t>Reduce code needed, improve perf</a:t>
                      </a:r>
                    </a:p>
                  </a:txBody>
                  <a:tcPr marT="91425" marB="91425" marR="91425" marL="91425">
                    <a:solidFill>
                      <a:srgbClr val="FFFFFF"/>
                    </a:solidFill>
                  </a:tcPr>
                </a:tc>
                <a:tc>
                  <a:txBody>
                    <a:bodyPr>
                      <a:noAutofit/>
                    </a:bodyPr>
                    <a:lstStyle/>
                    <a:p>
                      <a:pPr lvl="0" rtl="0">
                        <a:spcBef>
                          <a:spcPts val="0"/>
                        </a:spcBef>
                        <a:buNone/>
                      </a:pPr>
                      <a:r>
                        <a:rPr lang="en"/>
                        <a:t>Relaxed</a:t>
                      </a:r>
                    </a:p>
                  </a:txBody>
                  <a:tcPr marT="91425" marB="91425" marR="91425" marL="91425">
                    <a:solidFill>
                      <a:srgbClr val="FFFFFF"/>
                    </a:solidFill>
                  </a:tcPr>
                </a:tc>
                <a:tc>
                  <a:txBody>
                    <a:bodyPr>
                      <a:noAutofit/>
                    </a:bodyPr>
                    <a:lstStyle/>
                    <a:p>
                      <a:pPr lvl="0" rtl="0">
                        <a:spcBef>
                          <a:spcPts val="0"/>
                        </a:spcBef>
                        <a:buNone/>
                      </a:pPr>
                      <a:r>
                        <a:rPr lang="en"/>
                        <a:t>MEGA</a:t>
                      </a:r>
                    </a:p>
                  </a:txBody>
                  <a:tcPr marT="91425" marB="91425" marR="91425" marL="91425">
                    <a:solidFill>
                      <a:srgbClr val="FFFFFF"/>
                    </a:solidFill>
                  </a:tcPr>
                </a:tc>
                <a:tc>
                  <a:txBody>
                    <a:bodyPr>
                      <a:noAutofit/>
                    </a:bodyPr>
                    <a:lstStyle/>
                    <a:p>
                      <a:pPr lvl="0" rtl="0">
                        <a:spcBef>
                          <a:spcPts val="0"/>
                        </a:spcBef>
                        <a:buNone/>
                      </a:pPr>
                      <a:r>
                        <a:rPr lang="en"/>
                        <a:t>ML</a:t>
                      </a:r>
                    </a:p>
                  </a:txBody>
                  <a:tcPr marT="91425" marB="91425" marR="91425" marL="91425">
                    <a:solidFill>
                      <a:srgbClr val="FFFFFF"/>
                    </a:solidFill>
                  </a:tcPr>
                </a:tc>
                <a:tc>
                  <a:txBody>
                    <a:bodyPr>
                      <a:noAutofit/>
                    </a:bodyPr>
                    <a:lstStyle/>
                    <a:p>
                      <a:pPr lvl="0" rtl="0">
                        <a:spcBef>
                          <a:spcPts val="0"/>
                        </a:spcBef>
                        <a:buNone/>
                      </a:pPr>
                      <a:r>
                        <a:rPr lang="en"/>
                        <a:t>Complex ML</a:t>
                      </a:r>
                    </a:p>
                  </a:txBody>
                  <a:tcPr marT="91425" marB="91425" marR="91425" marL="91425">
                    <a:solidFill>
                      <a:srgbClr val="FFFFFF"/>
                    </a:solidFill>
                  </a:tcPr>
                </a:tc>
              </a:tr>
              <a:tr h="520075">
                <a:tc>
                  <a:txBody>
                    <a:bodyPr>
                      <a:noAutofit/>
                    </a:bodyPr>
                    <a:lstStyle/>
                    <a:p>
                      <a:pPr lvl="0" rtl="0">
                        <a:spcBef>
                          <a:spcPts val="0"/>
                        </a:spcBef>
                        <a:buNone/>
                      </a:pPr>
                      <a:r>
                        <a:rPr lang="en"/>
                        <a:t>PowerGraph</a:t>
                      </a:r>
                    </a:p>
                  </a:txBody>
                  <a:tcPr marT="91425" marB="91425" marR="91425" marL="91425">
                    <a:solidFill>
                      <a:srgbClr val="FFFFFF"/>
                    </a:solidFill>
                  </a:tcPr>
                </a:tc>
                <a:tc>
                  <a:txBody>
                    <a:bodyPr>
                      <a:noAutofit/>
                    </a:bodyPr>
                    <a:lstStyle/>
                    <a:p>
                      <a:pPr lvl="0" rtl="0">
                        <a:spcBef>
                          <a:spcPts val="0"/>
                        </a:spcBef>
                        <a:buNone/>
                      </a:pPr>
                      <a:r>
                        <a:rPr lang="en"/>
                        <a:t>Improve perf</a:t>
                      </a:r>
                    </a:p>
                  </a:txBody>
                  <a:tcPr marT="91425" marB="91425" marR="91425" marL="91425">
                    <a:solidFill>
                      <a:srgbClr val="FFFFFF"/>
                    </a:solidFill>
                  </a:tcPr>
                </a:tc>
                <a:tc>
                  <a:txBody>
                    <a:bodyPr>
                      <a:noAutofit/>
                    </a:bodyPr>
                    <a:lstStyle/>
                    <a:p>
                      <a:pPr lvl="0" rtl="0">
                        <a:spcBef>
                          <a:spcPts val="0"/>
                        </a:spcBef>
                        <a:buNone/>
                      </a:pPr>
                      <a:r>
                        <a:rPr lang="en"/>
                        <a:t>Strict</a:t>
                      </a:r>
                    </a:p>
                  </a:txBody>
                  <a:tcPr marT="91425" marB="91425" marR="91425" marL="91425">
                    <a:solidFill>
                      <a:srgbClr val="FFFFFF"/>
                    </a:solidFill>
                  </a:tcPr>
                </a:tc>
                <a:tc>
                  <a:txBody>
                    <a:bodyPr>
                      <a:noAutofit/>
                    </a:bodyPr>
                    <a:lstStyle/>
                    <a:p>
                      <a:pPr lvl="0" rtl="0">
                        <a:spcBef>
                          <a:spcPts val="0"/>
                        </a:spcBef>
                        <a:buNone/>
                      </a:pPr>
                      <a:r>
                        <a:rPr lang="en"/>
                        <a:t>GAS</a:t>
                      </a:r>
                    </a:p>
                  </a:txBody>
                  <a:tcPr marT="91425" marB="91425" marR="91425" marL="91425">
                    <a:solidFill>
                      <a:srgbClr val="FFFFFF"/>
                    </a:solidFill>
                  </a:tcPr>
                </a:tc>
                <a:tc>
                  <a:txBody>
                    <a:bodyPr>
                      <a:noAutofit/>
                    </a:bodyPr>
                    <a:lstStyle/>
                    <a:p>
                      <a:pPr lvl="0" rtl="0">
                        <a:spcBef>
                          <a:spcPts val="0"/>
                        </a:spcBef>
                        <a:buNone/>
                      </a:pPr>
                      <a:r>
                        <a:rPr lang="en"/>
                        <a:t>ML</a:t>
                      </a:r>
                    </a:p>
                  </a:txBody>
                  <a:tcPr marT="91425" marB="91425" marR="91425" marL="91425">
                    <a:solidFill>
                      <a:srgbClr val="FFFFFF"/>
                    </a:solidFill>
                  </a:tcPr>
                </a:tc>
                <a:tc>
                  <a:txBody>
                    <a:bodyPr>
                      <a:noAutofit/>
                    </a:bodyPr>
                    <a:lstStyle/>
                    <a:p>
                      <a:pPr lvl="0" rtl="0">
                        <a:spcBef>
                          <a:spcPts val="0"/>
                        </a:spcBef>
                        <a:buNone/>
                      </a:pPr>
                      <a:r>
                        <a:rPr lang="en"/>
                        <a:t>Graph computation</a:t>
                      </a:r>
                    </a:p>
                  </a:txBody>
                  <a:tcPr marT="91425" marB="91425" marR="91425" marL="91425">
                    <a:solidFill>
                      <a:srgbClr val="FFFFFF"/>
                    </a:solidFill>
                  </a:tcPr>
                </a:tc>
              </a:tr>
              <a:tr h="1167175">
                <a:tc>
                  <a:txBody>
                    <a:bodyPr>
                      <a:noAutofit/>
                    </a:bodyPr>
                    <a:lstStyle/>
                    <a:p>
                      <a:pPr lvl="0" rtl="0">
                        <a:spcBef>
                          <a:spcPts val="0"/>
                        </a:spcBef>
                        <a:buNone/>
                      </a:pPr>
                      <a:r>
                        <a:rPr lang="en"/>
                        <a:t>Tensorflow</a:t>
                      </a:r>
                    </a:p>
                  </a:txBody>
                  <a:tcPr marT="91425" marB="91425" marR="91425" marL="91425">
                    <a:solidFill>
                      <a:srgbClr val="FFFFFF"/>
                    </a:solidFill>
                  </a:tcPr>
                </a:tc>
                <a:tc>
                  <a:txBody>
                    <a:bodyPr>
                      <a:noAutofit/>
                    </a:bodyPr>
                    <a:lstStyle/>
                    <a:p>
                      <a:pPr lvl="0" rtl="0">
                        <a:spcBef>
                          <a:spcPts val="0"/>
                        </a:spcBef>
                        <a:buNone/>
                      </a:pPr>
                      <a:r>
                        <a:rPr lang="en"/>
                        <a:t>i</a:t>
                      </a:r>
                      <a:r>
                        <a:rPr lang="en"/>
                        <a:t>ncrease</a:t>
                      </a:r>
                      <a:r>
                        <a:rPr lang="en"/>
                        <a:t> abstraction; improve perf &amp; flexibility</a:t>
                      </a:r>
                    </a:p>
                  </a:txBody>
                  <a:tcPr marT="91425" marB="91425" marR="91425" marL="91425">
                    <a:solidFill>
                      <a:srgbClr val="FFFFFF"/>
                    </a:solidFill>
                  </a:tcPr>
                </a:tc>
                <a:tc>
                  <a:txBody>
                    <a:bodyPr>
                      <a:noAutofit/>
                    </a:bodyPr>
                    <a:lstStyle/>
                    <a:p>
                      <a:pPr lvl="0" rtl="0">
                        <a:spcBef>
                          <a:spcPts val="0"/>
                        </a:spcBef>
                        <a:buNone/>
                      </a:pPr>
                      <a:r>
                        <a:rPr lang="en"/>
                        <a:t>Relaxed</a:t>
                      </a:r>
                    </a:p>
                  </a:txBody>
                  <a:tcPr marT="91425" marB="91425" marR="91425" marL="91425">
                    <a:solidFill>
                      <a:srgbClr val="FFFFFF"/>
                    </a:solidFill>
                  </a:tcPr>
                </a:tc>
                <a:tc>
                  <a:txBody>
                    <a:bodyPr>
                      <a:noAutofit/>
                    </a:bodyPr>
                    <a:lstStyle/>
                    <a:p>
                      <a:pPr lvl="0" rtl="0">
                        <a:spcBef>
                          <a:spcPts val="0"/>
                        </a:spcBef>
                        <a:buNone/>
                      </a:pPr>
                      <a:r>
                        <a:rPr lang="en"/>
                        <a:t>Up to Programmer</a:t>
                      </a:r>
                    </a:p>
                  </a:txBody>
                  <a:tcPr marT="91425" marB="91425" marR="91425" marL="91425">
                    <a:solidFill>
                      <a:srgbClr val="FFFFFF"/>
                    </a:solidFill>
                  </a:tcPr>
                </a:tc>
                <a:tc>
                  <a:txBody>
                    <a:bodyPr>
                      <a:noAutofit/>
                    </a:bodyPr>
                    <a:lstStyle/>
                    <a:p>
                      <a:pPr lvl="0" rtl="0">
                        <a:spcBef>
                          <a:spcPts val="0"/>
                        </a:spcBef>
                        <a:buNone/>
                      </a:pPr>
                      <a:r>
                        <a:rPr lang="en"/>
                        <a:t>DL</a:t>
                      </a:r>
                    </a:p>
                  </a:txBody>
                  <a:tcPr marT="91425" marB="91425" marR="91425" marL="91425">
                    <a:solidFill>
                      <a:srgbClr val="FFFFFF"/>
                    </a:solidFill>
                  </a:tcPr>
                </a:tc>
                <a:tc>
                  <a:txBody>
                    <a:bodyPr>
                      <a:noAutofit/>
                    </a:bodyPr>
                    <a:lstStyle/>
                    <a:p>
                      <a:pPr lvl="0" rtl="0">
                        <a:spcBef>
                          <a:spcPts val="0"/>
                        </a:spcBef>
                        <a:buNone/>
                      </a:pPr>
                      <a:r>
                        <a:rPr lang="en"/>
                        <a:t>DL</a:t>
                      </a:r>
                    </a:p>
                  </a:txBody>
                  <a:tcPr marT="91425" marB="91425" marR="91425" marL="91425">
                    <a:solidFill>
                      <a:srgbClr val="FFFFFF"/>
                    </a:solidFill>
                  </a:tcPr>
                </a:tc>
              </a:tr>
              <a:tr h="762450">
                <a:tc>
                  <a:txBody>
                    <a:bodyPr>
                      <a:noAutofit/>
                    </a:bodyPr>
                    <a:lstStyle/>
                    <a:p>
                      <a:pPr lvl="0" rtl="0">
                        <a:spcBef>
                          <a:spcPts val="0"/>
                        </a:spcBef>
                        <a:buNone/>
                      </a:pPr>
                      <a:r>
                        <a:rPr lang="en"/>
                        <a:t>SparkML</a:t>
                      </a:r>
                    </a:p>
                  </a:txBody>
                  <a:tcPr marT="91425" marB="91425" marR="91425" marL="91425">
                    <a:solidFill>
                      <a:srgbClr val="FFFFFF"/>
                    </a:solidFill>
                  </a:tcPr>
                </a:tc>
                <a:tc>
                  <a:txBody>
                    <a:bodyPr>
                      <a:noAutofit/>
                    </a:bodyPr>
                    <a:lstStyle/>
                    <a:p>
                      <a:pPr lvl="0" rtl="0">
                        <a:spcBef>
                          <a:spcPts val="0"/>
                        </a:spcBef>
                        <a:buNone/>
                      </a:pPr>
                      <a:r>
                        <a:rPr lang="en"/>
                        <a:t>Use RDDs/Spark in ML apps</a:t>
                      </a:r>
                    </a:p>
                  </a:txBody>
                  <a:tcPr marT="91425" marB="91425" marR="91425" marL="91425">
                    <a:solidFill>
                      <a:srgbClr val="FFFFFF"/>
                    </a:solidFill>
                  </a:tcPr>
                </a:tc>
                <a:tc>
                  <a:txBody>
                    <a:bodyPr>
                      <a:noAutofit/>
                    </a:bodyPr>
                    <a:lstStyle/>
                    <a:p>
                      <a:pPr lvl="0" rtl="0">
                        <a:spcBef>
                          <a:spcPts val="0"/>
                        </a:spcBef>
                        <a:buNone/>
                      </a:pPr>
                      <a:r>
                        <a:rPr lang="en"/>
                        <a:t>Strict</a:t>
                      </a:r>
                    </a:p>
                  </a:txBody>
                  <a:tcPr marT="91425" marB="91425" marR="91425" marL="91425">
                    <a:solidFill>
                      <a:srgbClr val="FFFFFF"/>
                    </a:solidFill>
                  </a:tcPr>
                </a:tc>
                <a:tc>
                  <a:txBody>
                    <a:bodyPr>
                      <a:noAutofit/>
                    </a:bodyPr>
                    <a:lstStyle/>
                    <a:p>
                      <a:pPr lvl="0">
                        <a:spcBef>
                          <a:spcPts val="0"/>
                        </a:spcBef>
                        <a:buNone/>
                      </a:pPr>
                      <a:r>
                        <a:rPr lang="en"/>
                        <a:t>Functional</a:t>
                      </a:r>
                    </a:p>
                    <a:p>
                      <a:pPr lvl="0" rtl="0">
                        <a:spcBef>
                          <a:spcPts val="0"/>
                        </a:spcBef>
                        <a:buNone/>
                      </a:pPr>
                      <a:r>
                        <a:rPr lang="en"/>
                        <a:t>(RDD based)</a:t>
                      </a:r>
                    </a:p>
                  </a:txBody>
                  <a:tcPr marT="91425" marB="91425" marR="91425" marL="91425">
                    <a:solidFill>
                      <a:srgbClr val="FFFFFF"/>
                    </a:solidFill>
                  </a:tcPr>
                </a:tc>
                <a:tc>
                  <a:txBody>
                    <a:bodyPr>
                      <a:noAutofit/>
                    </a:bodyPr>
                    <a:lstStyle/>
                    <a:p>
                      <a:pPr lvl="0" rtl="0">
                        <a:spcBef>
                          <a:spcPts val="0"/>
                        </a:spcBef>
                        <a:buNone/>
                      </a:pPr>
                      <a:r>
                        <a:rPr lang="en"/>
                        <a:t>ML</a:t>
                      </a:r>
                    </a:p>
                  </a:txBody>
                  <a:tcPr marT="91425" marB="91425" marR="91425" marL="91425">
                    <a:solidFill>
                      <a:srgbClr val="FFFFFF"/>
                    </a:solidFill>
                  </a:tcPr>
                </a:tc>
                <a:tc>
                  <a:txBody>
                    <a:bodyPr>
                      <a:noAutofit/>
                    </a:bodyPr>
                    <a:lstStyle/>
                    <a:p>
                      <a:pPr lvl="0" rtl="0">
                        <a:spcBef>
                          <a:spcPts val="0"/>
                        </a:spcBef>
                        <a:buNone/>
                      </a:pPr>
                      <a:r>
                        <a:rPr lang="en"/>
                        <a:t>Fast to develop;</a:t>
                      </a:r>
                      <a:br>
                        <a:rPr lang="en"/>
                      </a:br>
                      <a:r>
                        <a:rPr lang="en"/>
                        <a:t>Uses same API as Spark</a:t>
                      </a:r>
                    </a:p>
                  </a:txBody>
                  <a:tcPr marT="91425" marB="91425" marR="91425" marL="91425">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lvl="0">
              <a:spcBef>
                <a:spcPts val="0"/>
              </a:spcBef>
              <a:buNone/>
            </a:pPr>
            <a:r>
              <a:rPr lang="en"/>
              <a:t>Group Discussion</a:t>
            </a:r>
          </a:p>
        </p:txBody>
      </p:sp>
      <p:sp>
        <p:nvSpPr>
          <p:cNvPr id="313" name="Shape 313"/>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lvl="0">
              <a:spcBef>
                <a:spcPts val="0"/>
              </a:spcBef>
              <a:buNone/>
            </a:pPr>
            <a:r>
              <a:rPr lang="en"/>
              <a:t>Questions for group discussion of the paper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Graph Engines Work Well for ML</a:t>
            </a:r>
          </a:p>
        </p:txBody>
      </p:sp>
      <p:sp>
        <p:nvSpPr>
          <p:cNvPr id="89" name="Shape 89"/>
          <p:cNvSpPr txBox="1"/>
          <p:nvPr>
            <p:ph idx="1" type="body"/>
          </p:nvPr>
        </p:nvSpPr>
        <p:spPr>
          <a:xfrm>
            <a:off x="471900" y="1919075"/>
            <a:ext cx="3999900" cy="2710200"/>
          </a:xfrm>
          <a:prstGeom prst="rect">
            <a:avLst/>
          </a:prstGeom>
          <a:ln cap="flat" cmpd="sng" w="28575">
            <a:solidFill>
              <a:schemeClr val="accent2"/>
            </a:solidFill>
            <a:prstDash val="solid"/>
            <a:round/>
            <a:headEnd len="med" w="med" type="none"/>
            <a:tailEnd len="med" w="med" type="none"/>
          </a:ln>
        </p:spPr>
        <p:txBody>
          <a:bodyPr anchorCtr="0" anchor="t" bIns="91425" lIns="91425" rIns="91425" wrap="square" tIns="91425">
            <a:noAutofit/>
          </a:bodyPr>
          <a:lstStyle/>
          <a:p>
            <a:pPr indent="-317500" lvl="0" marL="457200" rtl="0">
              <a:spcBef>
                <a:spcPts val="0"/>
              </a:spcBef>
              <a:buChar char="+"/>
            </a:pPr>
            <a:r>
              <a:rPr lang="en"/>
              <a:t>Simple programming model </a:t>
            </a:r>
          </a:p>
          <a:p>
            <a:pPr indent="-304800" lvl="0" marL="914400" rtl="0">
              <a:spcBef>
                <a:spcPts val="0"/>
              </a:spcBef>
              <a:buSzPct val="100000"/>
              <a:buChar char="-"/>
            </a:pPr>
            <a:r>
              <a:rPr lang="en" sz="1200"/>
              <a:t>eg. Gather-Apply-Scatter (GAS)</a:t>
            </a:r>
          </a:p>
          <a:p>
            <a:pPr indent="-317500" lvl="0" marL="457200" rtl="0">
              <a:spcBef>
                <a:spcPts val="0"/>
              </a:spcBef>
              <a:buChar char="+"/>
            </a:pPr>
            <a:r>
              <a:rPr lang="en"/>
              <a:t>G</a:t>
            </a:r>
            <a:r>
              <a:rPr lang="en"/>
              <a:t>raph aware optimizations</a:t>
            </a:r>
          </a:p>
          <a:p>
            <a:pPr indent="-304800" lvl="0" marL="914400" rtl="0">
              <a:spcBef>
                <a:spcPts val="0"/>
              </a:spcBef>
              <a:buSzPct val="100000"/>
              <a:buChar char="-"/>
            </a:pPr>
            <a:r>
              <a:rPr lang="en" sz="1200"/>
              <a:t>Data layout, </a:t>
            </a:r>
            <a:r>
              <a:rPr lang="en" sz="1200"/>
              <a:t>partitioning</a:t>
            </a:r>
            <a:r>
              <a:rPr lang="en" sz="1200"/>
              <a:t>, etc</a:t>
            </a:r>
          </a:p>
          <a:p>
            <a:pPr indent="-317500" lvl="0" marL="457200">
              <a:spcBef>
                <a:spcPts val="0"/>
              </a:spcBef>
              <a:buChar char="+"/>
            </a:pPr>
            <a:r>
              <a:rPr lang="en"/>
              <a:t>Scalability to 3 trillion edges</a:t>
            </a:r>
          </a:p>
        </p:txBody>
      </p:sp>
      <p:sp>
        <p:nvSpPr>
          <p:cNvPr id="90" name="Shape 90"/>
          <p:cNvSpPr txBox="1"/>
          <p:nvPr/>
        </p:nvSpPr>
        <p:spPr>
          <a:xfrm>
            <a:off x="471900" y="4790100"/>
            <a:ext cx="8452500" cy="353400"/>
          </a:xfrm>
          <a:prstGeom prst="rect">
            <a:avLst/>
          </a:prstGeom>
          <a:noFill/>
          <a:ln>
            <a:noFill/>
          </a:ln>
        </p:spPr>
        <p:txBody>
          <a:bodyPr anchorCtr="0" anchor="t" bIns="91425" lIns="91425" rIns="91425" wrap="square" tIns="91425">
            <a:noAutofit/>
          </a:bodyPr>
          <a:lstStyle/>
          <a:p>
            <a:pPr lvl="0" rtl="0">
              <a:spcBef>
                <a:spcPts val="0"/>
              </a:spcBef>
              <a:buNone/>
            </a:pPr>
            <a:r>
              <a:rPr i="1" lang="en" sz="1000"/>
              <a:t>Slides adapted from Wencong Xiao, NSDI ‘17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Large Scale ML</a:t>
            </a:r>
          </a:p>
        </p:txBody>
      </p:sp>
      <p:sp>
        <p:nvSpPr>
          <p:cNvPr id="96" name="Shape 9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lt2"/>
              </a:buClr>
              <a:buSzPct val="100000"/>
              <a:buFont typeface="Roboto"/>
              <a:buChar char="●"/>
            </a:pPr>
            <a:r>
              <a:rPr lang="en"/>
              <a:t>Large body of research on optimizing graph engines </a:t>
            </a:r>
          </a:p>
          <a:p>
            <a:pPr indent="-342900" lvl="1" marL="914400" marR="0" rtl="0" algn="l">
              <a:lnSpc>
                <a:spcPct val="115000"/>
              </a:lnSpc>
              <a:spcBef>
                <a:spcPts val="0"/>
              </a:spcBef>
              <a:spcAft>
                <a:spcPts val="1600"/>
              </a:spcAft>
              <a:buClr>
                <a:schemeClr val="lt2"/>
              </a:buClr>
              <a:buSzPct val="128571"/>
              <a:buFont typeface="Roboto"/>
              <a:buChar char="○"/>
            </a:pPr>
            <a:r>
              <a:rPr lang="en"/>
              <a:t>eg. GraphLab, PowerGraph, PowerLyra</a:t>
            </a:r>
          </a:p>
          <a:p>
            <a:pPr indent="-342900" lvl="0" marL="457200" rtl="0">
              <a:spcBef>
                <a:spcPts val="0"/>
              </a:spcBef>
              <a:buChar char="●"/>
            </a:pPr>
            <a:r>
              <a:rPr lang="en"/>
              <a:t>Some research is focused on parameter server</a:t>
            </a:r>
          </a:p>
          <a:p>
            <a:pPr indent="-342900" lvl="0" marL="457200" rtl="0">
              <a:spcBef>
                <a:spcPts val="0"/>
              </a:spcBef>
              <a:buChar char="●"/>
            </a:pPr>
            <a:r>
              <a:rPr lang="en"/>
              <a:t>Systems benchmarked against simple </a:t>
            </a:r>
            <a:r>
              <a:rPr lang="en"/>
              <a:t>algorithms</a:t>
            </a:r>
            <a:r>
              <a:rPr lang="en"/>
              <a:t> (PageRank)</a:t>
            </a:r>
          </a:p>
        </p:txBody>
      </p:sp>
      <p:sp>
        <p:nvSpPr>
          <p:cNvPr id="97" name="Shape 97"/>
          <p:cNvSpPr txBox="1"/>
          <p:nvPr/>
        </p:nvSpPr>
        <p:spPr>
          <a:xfrm>
            <a:off x="471900" y="4790100"/>
            <a:ext cx="8452500" cy="353400"/>
          </a:xfrm>
          <a:prstGeom prst="rect">
            <a:avLst/>
          </a:prstGeom>
          <a:noFill/>
          <a:ln>
            <a:noFill/>
          </a:ln>
        </p:spPr>
        <p:txBody>
          <a:bodyPr anchorCtr="0" anchor="t" bIns="91425" lIns="91425" rIns="91425" wrap="square" tIns="91425">
            <a:noAutofit/>
          </a:bodyPr>
          <a:lstStyle/>
          <a:p>
            <a:pPr lvl="0" rtl="0">
              <a:spcBef>
                <a:spcPts val="0"/>
              </a:spcBef>
              <a:buNone/>
            </a:pPr>
            <a:r>
              <a:rPr i="1" lang="en" sz="1000"/>
              <a:t>Slides adapted from Wencong Xiao, NSDI ‘17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01" name="Shape 101"/>
        <p:cNvGrpSpPr/>
        <p:nvPr/>
      </p:nvGrpSpPr>
      <p:grpSpPr>
        <a:xfrm>
          <a:off x="0" y="0"/>
          <a:ext cx="0" cy="0"/>
          <a:chOff x="0" y="0"/>
          <a:chExt cx="0" cy="0"/>
        </a:xfrm>
      </p:grpSpPr>
      <p:sp>
        <p:nvSpPr>
          <p:cNvPr id="102" name="Shape 102"/>
          <p:cNvSpPr/>
          <p:nvPr/>
        </p:nvSpPr>
        <p:spPr>
          <a:xfrm>
            <a:off x="561750" y="3310200"/>
            <a:ext cx="2889900" cy="1507200"/>
          </a:xfrm>
          <a:prstGeom prst="rect">
            <a:avLst/>
          </a:prstGeom>
          <a:solidFill>
            <a:schemeClr val="lt2"/>
          </a:solidFill>
          <a:ln cap="flat" cmpd="sng" w="2857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3" name="Shape 10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Graph Engines Work Well for ML</a:t>
            </a:r>
          </a:p>
        </p:txBody>
      </p:sp>
      <p:sp>
        <p:nvSpPr>
          <p:cNvPr id="104" name="Shape 104"/>
          <p:cNvSpPr txBox="1"/>
          <p:nvPr>
            <p:ph idx="1" type="body"/>
          </p:nvPr>
        </p:nvSpPr>
        <p:spPr>
          <a:xfrm>
            <a:off x="471900" y="1919075"/>
            <a:ext cx="3999900" cy="2710200"/>
          </a:xfrm>
          <a:prstGeom prst="rect">
            <a:avLst/>
          </a:prstGeom>
          <a:ln cap="flat" cmpd="sng" w="9525">
            <a:solidFill>
              <a:schemeClr val="accent2"/>
            </a:solidFill>
            <a:prstDash val="solid"/>
            <a:round/>
            <a:headEnd len="med" w="med" type="none"/>
            <a:tailEnd len="med" w="med" type="none"/>
          </a:ln>
        </p:spPr>
        <p:txBody>
          <a:bodyPr anchorCtr="0" anchor="t" bIns="91425" lIns="91425" rIns="91425" wrap="square" tIns="91425">
            <a:noAutofit/>
          </a:bodyPr>
          <a:lstStyle/>
          <a:p>
            <a:pPr indent="-317500" lvl="0" marL="457200" rtl="0">
              <a:spcBef>
                <a:spcPts val="0"/>
              </a:spcBef>
              <a:buChar char="+"/>
            </a:pPr>
            <a:r>
              <a:rPr lang="en"/>
              <a:t>Simple programming model </a:t>
            </a:r>
          </a:p>
          <a:p>
            <a:pPr indent="-304800" lvl="0" marL="914400" rtl="0">
              <a:spcBef>
                <a:spcPts val="0"/>
              </a:spcBef>
              <a:buSzPct val="100000"/>
              <a:buChar char="-"/>
            </a:pPr>
            <a:r>
              <a:rPr lang="en" sz="1200"/>
              <a:t>eg. Gather-Apply-Scatter (GAS)</a:t>
            </a:r>
          </a:p>
          <a:p>
            <a:pPr indent="-317500" lvl="0" marL="457200" rtl="0">
              <a:spcBef>
                <a:spcPts val="0"/>
              </a:spcBef>
              <a:buChar char="+"/>
            </a:pPr>
            <a:r>
              <a:rPr lang="en"/>
              <a:t>Graph aware optimizations</a:t>
            </a:r>
          </a:p>
          <a:p>
            <a:pPr indent="-304800" lvl="0" marL="914400" rtl="0">
              <a:spcBef>
                <a:spcPts val="0"/>
              </a:spcBef>
              <a:buSzPct val="100000"/>
              <a:buChar char="-"/>
            </a:pPr>
            <a:r>
              <a:rPr lang="en" sz="1200"/>
              <a:t>Data layout, partitioning, etc</a:t>
            </a:r>
          </a:p>
          <a:p>
            <a:pPr indent="-304800" lvl="0" marL="457200" rtl="0">
              <a:spcBef>
                <a:spcPts val="0"/>
              </a:spcBef>
              <a:buSzPct val="100000"/>
              <a:buChar char="+"/>
            </a:pPr>
            <a:r>
              <a:rPr lang="en" sz="1200"/>
              <a:t>Scalability to 3 trillion edges</a:t>
            </a:r>
          </a:p>
        </p:txBody>
      </p:sp>
      <p:sp>
        <p:nvSpPr>
          <p:cNvPr id="105" name="Shape 105"/>
          <p:cNvSpPr txBox="1"/>
          <p:nvPr>
            <p:ph idx="2" type="body"/>
          </p:nvPr>
        </p:nvSpPr>
        <p:spPr>
          <a:xfrm>
            <a:off x="4694250" y="1919075"/>
            <a:ext cx="3999900" cy="2710200"/>
          </a:xfrm>
          <a:prstGeom prst="rect">
            <a:avLst/>
          </a:prstGeom>
          <a:ln cap="flat" cmpd="sng" w="28575">
            <a:solidFill>
              <a:schemeClr val="accent3"/>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Graph Engine programming models are too rigid</a:t>
            </a:r>
          </a:p>
          <a:p>
            <a:pPr indent="-317500" lvl="0" marL="457200" rtl="0">
              <a:spcBef>
                <a:spcPts val="0"/>
              </a:spcBef>
              <a:buChar char="-"/>
            </a:pPr>
            <a:r>
              <a:rPr lang="en"/>
              <a:t>Homogenous vertices</a:t>
            </a:r>
          </a:p>
          <a:p>
            <a:pPr indent="-317500" lvl="0" marL="457200" rtl="0">
              <a:spcBef>
                <a:spcPts val="0"/>
              </a:spcBef>
              <a:buChar char="-"/>
            </a:pPr>
            <a:r>
              <a:rPr lang="en"/>
              <a:t>No support for mini-batches</a:t>
            </a:r>
          </a:p>
          <a:p>
            <a:pPr indent="-317500" lvl="0" marL="457200" rtl="0">
              <a:spcBef>
                <a:spcPts val="0"/>
              </a:spcBef>
              <a:buChar char="-"/>
            </a:pPr>
            <a:r>
              <a:rPr lang="en"/>
              <a:t>Strict consistency models</a:t>
            </a:r>
          </a:p>
        </p:txBody>
      </p:sp>
      <p:pic>
        <p:nvPicPr>
          <p:cNvPr id="106" name="Shape 106"/>
          <p:cNvPicPr preferRelativeResize="0"/>
          <p:nvPr/>
        </p:nvPicPr>
        <p:blipFill>
          <a:blip r:embed="rId3">
            <a:alphaModFix/>
          </a:blip>
          <a:stretch>
            <a:fillRect/>
          </a:stretch>
        </p:blipFill>
        <p:spPr>
          <a:xfrm>
            <a:off x="561750" y="3310200"/>
            <a:ext cx="1438676" cy="1507201"/>
          </a:xfrm>
          <a:prstGeom prst="rect">
            <a:avLst/>
          </a:prstGeom>
          <a:noFill/>
          <a:ln>
            <a:noFill/>
          </a:ln>
        </p:spPr>
      </p:pic>
      <p:pic>
        <p:nvPicPr>
          <p:cNvPr id="107" name="Shape 107"/>
          <p:cNvPicPr preferRelativeResize="0"/>
          <p:nvPr/>
        </p:nvPicPr>
        <p:blipFill>
          <a:blip r:embed="rId4">
            <a:alphaModFix/>
          </a:blip>
          <a:stretch>
            <a:fillRect/>
          </a:stretch>
        </p:blipFill>
        <p:spPr>
          <a:xfrm>
            <a:off x="2000413" y="3310200"/>
            <a:ext cx="1451361" cy="1507201"/>
          </a:xfrm>
          <a:prstGeom prst="rect">
            <a:avLst/>
          </a:prstGeom>
          <a:noFill/>
          <a:ln>
            <a:noFill/>
          </a:ln>
        </p:spPr>
      </p:pic>
      <p:sp>
        <p:nvSpPr>
          <p:cNvPr id="108" name="Shape 108"/>
          <p:cNvSpPr txBox="1"/>
          <p:nvPr/>
        </p:nvSpPr>
        <p:spPr>
          <a:xfrm>
            <a:off x="1776750" y="3905100"/>
            <a:ext cx="459900" cy="317400"/>
          </a:xfrm>
          <a:prstGeom prst="rect">
            <a:avLst/>
          </a:prstGeom>
          <a:noFill/>
          <a:ln>
            <a:noFill/>
          </a:ln>
        </p:spPr>
        <p:txBody>
          <a:bodyPr anchorCtr="0" anchor="t" bIns="91425" lIns="91425" rIns="91425" wrap="square" tIns="91425">
            <a:noAutofit/>
          </a:bodyPr>
          <a:lstStyle/>
          <a:p>
            <a:pPr lvl="0" algn="ctr">
              <a:spcBef>
                <a:spcPts val="0"/>
              </a:spcBef>
              <a:buNone/>
            </a:pPr>
            <a:r>
              <a:rPr lang="en">
                <a:latin typeface="Roboto"/>
                <a:ea typeface="Roboto"/>
                <a:cs typeface="Roboto"/>
                <a:sym typeface="Roboto"/>
              </a:rPr>
              <a:t>vs.</a:t>
            </a:r>
          </a:p>
        </p:txBody>
      </p:sp>
      <p:sp>
        <p:nvSpPr>
          <p:cNvPr id="109" name="Shape 109"/>
          <p:cNvSpPr txBox="1"/>
          <p:nvPr/>
        </p:nvSpPr>
        <p:spPr>
          <a:xfrm>
            <a:off x="471900" y="4790100"/>
            <a:ext cx="8452500" cy="353400"/>
          </a:xfrm>
          <a:prstGeom prst="rect">
            <a:avLst/>
          </a:prstGeom>
          <a:noFill/>
          <a:ln>
            <a:noFill/>
          </a:ln>
        </p:spPr>
        <p:txBody>
          <a:bodyPr anchorCtr="0" anchor="t" bIns="91425" lIns="91425" rIns="91425" wrap="square" tIns="91425">
            <a:noAutofit/>
          </a:bodyPr>
          <a:lstStyle/>
          <a:p>
            <a:pPr lvl="0" rtl="0">
              <a:spcBef>
                <a:spcPts val="0"/>
              </a:spcBef>
              <a:buNone/>
            </a:pPr>
            <a:r>
              <a:rPr i="1" lang="en" sz="1000"/>
              <a:t>Slides adapted from Wencong Xiao, NSDI ‘17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13" name="Shape 113"/>
        <p:cNvGrpSpPr/>
        <p:nvPr/>
      </p:nvGrpSpPr>
      <p:grpSpPr>
        <a:xfrm>
          <a:off x="0" y="0"/>
          <a:ext cx="0" cy="0"/>
          <a:chOff x="0" y="0"/>
          <a:chExt cx="0" cy="0"/>
        </a:xfrm>
      </p:grpSpPr>
      <p:sp>
        <p:nvSpPr>
          <p:cNvPr id="114" name="Shape 11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buChar char="●"/>
            </a:pPr>
            <a:r>
              <a:rPr lang="en"/>
              <a:t>Bridge graph engines and parameter serves in one framework</a:t>
            </a:r>
          </a:p>
          <a:p>
            <a:pPr indent="-342900" lvl="0" marL="457200" marR="0" rtl="0" algn="l">
              <a:lnSpc>
                <a:spcPct val="115000"/>
              </a:lnSpc>
              <a:spcBef>
                <a:spcPts val="0"/>
              </a:spcBef>
              <a:spcAft>
                <a:spcPts val="1600"/>
              </a:spcAft>
              <a:buClr>
                <a:schemeClr val="lt2"/>
              </a:buClr>
              <a:buSzPct val="100000"/>
              <a:buFont typeface="Roboto"/>
              <a:buChar char="●"/>
            </a:pPr>
            <a:r>
              <a:rPr lang="en"/>
              <a:t>Extend graph engines for distributed machine learning</a:t>
            </a:r>
          </a:p>
          <a:p>
            <a:pPr indent="-342900" lvl="0" marL="457200" rtl="0">
              <a:spcBef>
                <a:spcPts val="0"/>
              </a:spcBef>
              <a:buChar char="●"/>
            </a:pPr>
            <a:r>
              <a:rPr lang="en"/>
              <a:t>Benchmark against tougher ML problems</a:t>
            </a:r>
          </a:p>
          <a:p>
            <a:pPr indent="-317500" lvl="1" marL="914400" rtl="0">
              <a:spcBef>
                <a:spcPts val="0"/>
              </a:spcBef>
              <a:buChar char="○"/>
            </a:pPr>
            <a:r>
              <a:rPr lang="en"/>
              <a:t>Matrix Factorization</a:t>
            </a:r>
          </a:p>
          <a:p>
            <a:pPr indent="-317500" lvl="1" marL="914400" rtl="0">
              <a:spcBef>
                <a:spcPts val="0"/>
              </a:spcBef>
              <a:buChar char="○"/>
            </a:pPr>
            <a:r>
              <a:rPr lang="en"/>
              <a:t>LDA</a:t>
            </a:r>
          </a:p>
          <a:p>
            <a:pPr indent="-317500" lvl="1" marL="914400" rtl="0">
              <a:spcBef>
                <a:spcPts val="0"/>
              </a:spcBef>
              <a:buChar char="○"/>
            </a:pPr>
            <a:r>
              <a:rPr lang="en"/>
              <a:t>BlockBG </a:t>
            </a:r>
          </a:p>
        </p:txBody>
      </p:sp>
      <p:sp>
        <p:nvSpPr>
          <p:cNvPr id="115" name="Shape 11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Solution: </a:t>
            </a:r>
            <a:r>
              <a:rPr lang="en" sz="3000"/>
              <a:t>TuX²</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19" name="Shape 119"/>
        <p:cNvGrpSpPr/>
        <p:nvPr/>
      </p:nvGrpSpPr>
      <p:grpSpPr>
        <a:xfrm>
          <a:off x="0" y="0"/>
          <a:ext cx="0" cy="0"/>
          <a:chOff x="0" y="0"/>
          <a:chExt cx="0" cy="0"/>
        </a:xfrm>
      </p:grpSpPr>
      <p:sp>
        <p:nvSpPr>
          <p:cNvPr id="120" name="Shape 12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Introduce new flexibility: </a:t>
            </a:r>
          </a:p>
          <a:p>
            <a:pPr indent="-342900" lvl="0" marL="457200" rtl="0">
              <a:spcBef>
                <a:spcPts val="0"/>
              </a:spcBef>
              <a:buChar char="●"/>
            </a:pPr>
            <a:r>
              <a:rPr lang="en"/>
              <a:t>Data Model: Heterogeneous Data</a:t>
            </a:r>
          </a:p>
          <a:p>
            <a:pPr indent="-342900" lvl="0" marL="457200" rtl="0">
              <a:spcBef>
                <a:spcPts val="0"/>
              </a:spcBef>
              <a:buChar char="●"/>
            </a:pPr>
            <a:r>
              <a:rPr lang="en"/>
              <a:t>Scheduling: Stale Synchronous Parallel Model (SSP)</a:t>
            </a:r>
          </a:p>
          <a:p>
            <a:pPr indent="-342900" lvl="0" marL="457200" rtl="0">
              <a:spcBef>
                <a:spcPts val="0"/>
              </a:spcBef>
              <a:buChar char="●"/>
            </a:pPr>
            <a:r>
              <a:rPr lang="en"/>
              <a:t>Programming: Mini-batch, Exchange, GlobalSync, and Apply (MEGA)</a:t>
            </a:r>
          </a:p>
        </p:txBody>
      </p:sp>
      <p:sp>
        <p:nvSpPr>
          <p:cNvPr id="121" name="Shape 12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Solution: </a:t>
            </a:r>
            <a:r>
              <a:rPr lang="en" sz="3000"/>
              <a:t>TuX²</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lvl="0" rtl="0">
              <a:spcBef>
                <a:spcPts val="0"/>
              </a:spcBef>
              <a:buNone/>
            </a:pPr>
            <a:r>
              <a:rPr lang="en"/>
              <a:t>TuX² Design</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