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67" r:id="rId2"/>
    <p:sldId id="280" r:id="rId3"/>
    <p:sldId id="257" r:id="rId4"/>
    <p:sldId id="268" r:id="rId5"/>
    <p:sldId id="259" r:id="rId6"/>
    <p:sldId id="261" r:id="rId7"/>
    <p:sldId id="286" r:id="rId8"/>
    <p:sldId id="262" r:id="rId9"/>
    <p:sldId id="264" r:id="rId10"/>
    <p:sldId id="290" r:id="rId11"/>
    <p:sldId id="263" r:id="rId12"/>
    <p:sldId id="265" r:id="rId13"/>
    <p:sldId id="266" r:id="rId14"/>
    <p:sldId id="287" r:id="rId15"/>
    <p:sldId id="269" r:id="rId16"/>
    <p:sldId id="270" r:id="rId17"/>
    <p:sldId id="271" r:id="rId18"/>
    <p:sldId id="288" r:id="rId19"/>
    <p:sldId id="272" r:id="rId20"/>
    <p:sldId id="289"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99"/>
    <p:restoredTop sz="61927" autoAdjust="0"/>
  </p:normalViewPr>
  <p:slideViewPr>
    <p:cSldViewPr snapToGrid="0" snapToObjects="1">
      <p:cViewPr varScale="1">
        <p:scale>
          <a:sx n="67" d="100"/>
          <a:sy n="67" d="100"/>
        </p:scale>
        <p:origin x="2336" y="176"/>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 Id="rId3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A9A56-A912-4D44-B6EE-DC083124F985}" type="datetimeFigureOut">
              <a:rPr lang="en-US" smtClean="0"/>
              <a:t>10/25/17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255FD-0619-4B73-B0CC-EE5C35F7D17F}" type="slidenum">
              <a:rPr lang="en-US" smtClean="0"/>
              <a:t>‹#›</a:t>
            </a:fld>
            <a:endParaRPr lang="en-US"/>
          </a:p>
        </p:txBody>
      </p:sp>
    </p:spTree>
    <p:extLst>
      <p:ext uri="{BB962C8B-B14F-4D97-AF65-F5344CB8AC3E}">
        <p14:creationId xmlns:p14="http://schemas.microsoft.com/office/powerpoint/2010/main" val="364622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en.wikipedia.org/wiki/Logical_clock"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smtClean="0"/>
          </a:p>
        </p:txBody>
      </p:sp>
      <p:sp>
        <p:nvSpPr>
          <p:cNvPr id="4" name="Slide Number Placeholder 3"/>
          <p:cNvSpPr>
            <a:spLocks noGrp="1"/>
          </p:cNvSpPr>
          <p:nvPr>
            <p:ph type="sldNum" sz="quarter" idx="10"/>
          </p:nvPr>
        </p:nvSpPr>
        <p:spPr/>
        <p:txBody>
          <a:bodyPr/>
          <a:lstStyle/>
          <a:p>
            <a:fld id="{74D255FD-0619-4B73-B0CC-EE5C35F7D17F}" type="slidenum">
              <a:rPr lang="en-US" smtClean="0"/>
              <a:t>2</a:t>
            </a:fld>
            <a:endParaRPr lang="en-US"/>
          </a:p>
        </p:txBody>
      </p:sp>
    </p:spTree>
    <p:extLst>
      <p:ext uri="{BB962C8B-B14F-4D97-AF65-F5344CB8AC3E}">
        <p14:creationId xmlns:p14="http://schemas.microsoft.com/office/powerpoint/2010/main" val="1685920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74D255FD-0619-4B73-B0CC-EE5C35F7D17F}" type="slidenum">
              <a:rPr lang="en-US" smtClean="0"/>
              <a:t>11</a:t>
            </a:fld>
            <a:endParaRPr lang="en-US"/>
          </a:p>
        </p:txBody>
      </p:sp>
    </p:spTree>
    <p:extLst>
      <p:ext uri="{BB962C8B-B14F-4D97-AF65-F5344CB8AC3E}">
        <p14:creationId xmlns:p14="http://schemas.microsoft.com/office/powerpoint/2010/main" val="941221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Doing</a:t>
            </a:r>
            <a:r>
              <a:rPr lang="zh-CN" altLang="en-US" baseline="0" dirty="0" smtClean="0"/>
              <a:t> </a:t>
            </a:r>
            <a:r>
              <a:rPr lang="en-US" altLang="zh-CN" baseline="0" dirty="0" smtClean="0"/>
              <a:t>task</a:t>
            </a:r>
            <a:r>
              <a:rPr lang="zh-CN" altLang="en-US" baseline="0" dirty="0" smtClean="0"/>
              <a:t> </a:t>
            </a:r>
            <a:r>
              <a:rPr lang="en-US" altLang="zh-CN" baseline="0" dirty="0" err="1" smtClean="0"/>
              <a:t>asychronously</a:t>
            </a:r>
            <a:r>
              <a:rPr lang="zh-CN" altLang="en-US" baseline="0" dirty="0" smtClean="0"/>
              <a:t> </a:t>
            </a:r>
            <a:r>
              <a:rPr lang="en-US" altLang="zh-CN" baseline="0" dirty="0" smtClean="0"/>
              <a:t>will</a:t>
            </a:r>
            <a:r>
              <a:rPr lang="en-US" dirty="0" smtClean="0"/>
              <a:t> slows down the convergence</a:t>
            </a:r>
            <a:r>
              <a:rPr lang="zh-CN" altLang="en-US" baseline="0" dirty="0" smtClean="0"/>
              <a:t> </a:t>
            </a:r>
            <a:r>
              <a:rPr lang="en-US" altLang="zh-CN" baseline="0" dirty="0" smtClean="0"/>
              <a:t>progress</a:t>
            </a:r>
            <a:r>
              <a:rPr lang="zh-CN" altLang="en-US" baseline="0" dirty="0" smtClean="0"/>
              <a:t> </a:t>
            </a:r>
            <a:r>
              <a:rPr lang="en-US" altLang="zh-CN" baseline="0" dirty="0" smtClean="0"/>
              <a:t>fro</a:t>
            </a:r>
            <a:r>
              <a:rPr lang="zh-CN" altLang="en-US" baseline="0" dirty="0" smtClean="0"/>
              <a:t> </a:t>
            </a:r>
            <a:r>
              <a:rPr lang="en-US" altLang="zh-CN" baseline="0" dirty="0" smtClean="0"/>
              <a:t>example</a:t>
            </a:r>
            <a:r>
              <a:rPr lang="zh-CN" altLang="en-US" baseline="0" dirty="0" smtClean="0"/>
              <a:t> </a:t>
            </a:r>
            <a:r>
              <a:rPr lang="en-US" altLang="zh-CN" baseline="0" dirty="0" smtClean="0"/>
              <a:t>,</a:t>
            </a:r>
            <a:r>
              <a:rPr lang="zh-CN" altLang="en-US" baseline="0" dirty="0" smtClean="0"/>
              <a:t> </a:t>
            </a:r>
            <a:r>
              <a:rPr lang="en-US" altLang="zh-CN" baseline="0" dirty="0" smtClean="0"/>
              <a:t>still</a:t>
            </a:r>
            <a:r>
              <a:rPr lang="zh-CN" altLang="en-US" baseline="0" dirty="0" smtClean="0"/>
              <a:t> </a:t>
            </a:r>
            <a:r>
              <a:rPr lang="en-US" altLang="zh-CN" baseline="0" dirty="0" smtClean="0"/>
              <a:t>the</a:t>
            </a:r>
            <a:r>
              <a:rPr lang="zh-CN" altLang="en-US" baseline="0" dirty="0" smtClean="0"/>
              <a:t> </a:t>
            </a:r>
            <a:r>
              <a:rPr lang="en-US" altLang="zh-CN" baseline="0" dirty="0" smtClean="0"/>
              <a:t>picture,</a:t>
            </a:r>
            <a:r>
              <a:rPr lang="zh-CN" altLang="en-US" baseline="0" dirty="0" smtClean="0"/>
              <a:t> </a:t>
            </a:r>
            <a:r>
              <a:rPr lang="en-US" altLang="zh-CN" baseline="0" dirty="0" smtClean="0"/>
              <a:t>the</a:t>
            </a:r>
            <a:r>
              <a:rPr lang="zh-CN" altLang="en-US" baseline="0" dirty="0" smtClean="0"/>
              <a:t> </a:t>
            </a:r>
            <a:r>
              <a:rPr lang="en-US" altLang="zh-CN" baseline="0" dirty="0" smtClean="0"/>
              <a:t>gradient</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iteration</a:t>
            </a:r>
            <a:r>
              <a:rPr lang="zh-CN" altLang="en-US" baseline="0" dirty="0" smtClean="0"/>
              <a:t> </a:t>
            </a:r>
            <a:r>
              <a:rPr lang="en-US" altLang="zh-CN" baseline="0" dirty="0" smtClean="0"/>
              <a:t>11</a:t>
            </a:r>
            <a:r>
              <a:rPr lang="zh-CN" altLang="en-US" baseline="0" dirty="0" smtClean="0"/>
              <a:t> </a:t>
            </a:r>
            <a:r>
              <a:rPr lang="en-US" altLang="zh-CN" baseline="0" dirty="0" smtClean="0"/>
              <a:t>may</a:t>
            </a:r>
            <a:r>
              <a:rPr lang="zh-CN" altLang="en-US" baseline="0" dirty="0" smtClean="0"/>
              <a:t> </a:t>
            </a:r>
            <a:r>
              <a:rPr lang="en-US" altLang="zh-CN" baseline="0" dirty="0" smtClean="0"/>
              <a:t>be</a:t>
            </a:r>
            <a:r>
              <a:rPr lang="zh-CN" altLang="en-US" baseline="0" dirty="0" smtClean="0"/>
              <a:t> </a:t>
            </a:r>
            <a:r>
              <a:rPr lang="en-US" altLang="zh-CN" baseline="0" dirty="0" smtClean="0"/>
              <a:t>the</a:t>
            </a:r>
            <a:r>
              <a:rPr lang="zh-CN" altLang="en-US" baseline="0" dirty="0" smtClean="0"/>
              <a:t> </a:t>
            </a:r>
            <a:r>
              <a:rPr lang="en-US" altLang="zh-CN" baseline="0" dirty="0" smtClean="0"/>
              <a:t>same</a:t>
            </a:r>
            <a:r>
              <a:rPr lang="zh-CN" altLang="en-US" baseline="0" dirty="0" smtClean="0"/>
              <a:t> </a:t>
            </a:r>
            <a:r>
              <a:rPr lang="en-US" altLang="zh-CN" baseline="0" dirty="0" smtClean="0"/>
              <a:t>as</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iteration11</a:t>
            </a:r>
            <a:r>
              <a:rPr lang="zh-CN" altLang="en-US" baseline="0" dirty="0" smtClean="0"/>
              <a:t> </a:t>
            </a:r>
            <a:r>
              <a:rPr lang="en-US" altLang="zh-CN" baseline="0" dirty="0" smtClean="0"/>
              <a:t>because</a:t>
            </a:r>
            <a:r>
              <a:rPr lang="zh-CN" altLang="en-US" baseline="0" dirty="0" smtClean="0"/>
              <a:t> </a:t>
            </a:r>
            <a:r>
              <a:rPr lang="en-US" altLang="zh-CN" baseline="0" dirty="0" smtClean="0"/>
              <a:t>the</a:t>
            </a:r>
            <a:r>
              <a:rPr lang="zh-CN" altLang="en-US" baseline="0" dirty="0" smtClean="0"/>
              <a:t> </a:t>
            </a:r>
            <a:r>
              <a:rPr lang="en-US" altLang="zh-CN" baseline="0" dirty="0" smtClean="0"/>
              <a:t>new</a:t>
            </a:r>
            <a:r>
              <a:rPr lang="zh-CN" altLang="en-US" baseline="0" dirty="0" smtClean="0"/>
              <a:t> </a:t>
            </a:r>
            <a:r>
              <a:rPr lang="en-US" altLang="zh-CN" baseline="0" dirty="0" smtClean="0"/>
              <a:t>parameter</a:t>
            </a:r>
            <a:r>
              <a:rPr lang="zh-CN" altLang="en-US" baseline="0" dirty="0" smtClean="0"/>
              <a:t> </a:t>
            </a:r>
            <a:r>
              <a:rPr lang="en-US" altLang="zh-CN" baseline="0" dirty="0" smtClean="0"/>
              <a:t>hasn’t</a:t>
            </a:r>
            <a:r>
              <a:rPr lang="zh-CN" altLang="en-US" baseline="0" dirty="0" smtClean="0"/>
              <a:t> </a:t>
            </a:r>
            <a:r>
              <a:rPr lang="en-US" altLang="zh-CN" baseline="0" dirty="0" smtClean="0"/>
              <a:t>been</a:t>
            </a:r>
            <a:r>
              <a:rPr lang="zh-CN" altLang="en-US" baseline="0" dirty="0" smtClean="0"/>
              <a:t> </a:t>
            </a:r>
            <a:r>
              <a:rPr lang="en-US" altLang="zh-CN" baseline="0" dirty="0" smtClean="0"/>
              <a:t>pull</a:t>
            </a:r>
            <a:r>
              <a:rPr lang="zh-CN" altLang="en-US" baseline="0" dirty="0" smtClean="0"/>
              <a:t> </a:t>
            </a:r>
            <a:r>
              <a:rPr lang="en-US" altLang="zh-CN" baseline="0" dirty="0" smtClean="0"/>
              <a:t>into</a:t>
            </a:r>
            <a:r>
              <a:rPr lang="zh-CN" altLang="en-US" baseline="0" dirty="0" smtClean="0"/>
              <a:t> </a:t>
            </a:r>
            <a:r>
              <a:rPr lang="en-US" altLang="zh-CN" baseline="0" dirty="0" smtClean="0"/>
              <a:t>the</a:t>
            </a:r>
            <a:r>
              <a:rPr lang="zh-CN" altLang="en-US" baseline="0" dirty="0" smtClean="0"/>
              <a:t> </a:t>
            </a:r>
            <a:r>
              <a:rPr lang="en-US" altLang="zh-CN" baseline="0" dirty="0" smtClean="0"/>
              <a:t>worker,</a:t>
            </a:r>
            <a:r>
              <a:rPr lang="zh-CN" altLang="en-US" baseline="0" dirty="0" smtClean="0"/>
              <a:t> </a:t>
            </a:r>
            <a:r>
              <a:rPr lang="en-US" altLang="zh-CN" baseline="0" dirty="0" smtClean="0"/>
              <a:t>which</a:t>
            </a:r>
            <a:r>
              <a:rPr lang="zh-CN" altLang="en-US" baseline="0" dirty="0" smtClean="0"/>
              <a:t> </a:t>
            </a:r>
            <a:r>
              <a:rPr lang="en-US" altLang="zh-CN" baseline="0" dirty="0" smtClean="0"/>
              <a:t>lead</a:t>
            </a:r>
            <a:r>
              <a:rPr lang="zh-CN" altLang="en-US" baseline="0" dirty="0" smtClean="0"/>
              <a:t> </a:t>
            </a:r>
            <a:r>
              <a:rPr lang="en-US" altLang="zh-CN" baseline="0" dirty="0" smtClean="0"/>
              <a:t>to</a:t>
            </a:r>
            <a:r>
              <a:rPr lang="zh-CN" altLang="en-US" baseline="0" dirty="0" smtClean="0"/>
              <a:t> </a:t>
            </a:r>
            <a:r>
              <a:rPr lang="en-US" altLang="zh-CN" baseline="0" dirty="0" smtClean="0"/>
              <a:t>data</a:t>
            </a:r>
            <a:r>
              <a:rPr lang="zh-CN" altLang="en-US" baseline="0" dirty="0" smtClean="0"/>
              <a:t> </a:t>
            </a:r>
            <a:r>
              <a:rPr lang="en-US" altLang="zh-CN" baseline="0" dirty="0" smtClean="0"/>
              <a:t>inconsistency.</a:t>
            </a:r>
          </a:p>
          <a:p>
            <a:endParaRPr lang="en-US" baseline="0" dirty="0" smtClean="0"/>
          </a:p>
          <a:p>
            <a:r>
              <a:rPr lang="en-US" altLang="zh-CN" baseline="0" dirty="0" smtClean="0"/>
              <a:t>So</a:t>
            </a:r>
            <a:r>
              <a:rPr lang="zh-CN" altLang="en-US" baseline="0" dirty="0" smtClean="0"/>
              <a:t> </a:t>
            </a:r>
            <a:r>
              <a:rPr lang="en-US" altLang="zh-CN" baseline="0" dirty="0" smtClean="0"/>
              <a:t>it</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trade-off</a:t>
            </a:r>
            <a:r>
              <a:rPr lang="zh-CN" altLang="en-US" baseline="0" dirty="0" smtClean="0"/>
              <a:t> </a:t>
            </a:r>
            <a:r>
              <a:rPr lang="en-US" altLang="zh-CN" baseline="0" dirty="0" smtClean="0"/>
              <a:t>procedure.</a:t>
            </a: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12</a:t>
            </a:fld>
            <a:endParaRPr lang="en-US"/>
          </a:p>
        </p:txBody>
      </p:sp>
    </p:spTree>
    <p:extLst>
      <p:ext uri="{BB962C8B-B14F-4D97-AF65-F5344CB8AC3E}">
        <p14:creationId xmlns:p14="http://schemas.microsoft.com/office/powerpoint/2010/main" val="133154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So</a:t>
            </a:r>
            <a:r>
              <a:rPr lang="zh-CN" altLang="en-US" dirty="0" smtClean="0"/>
              <a:t> </a:t>
            </a:r>
            <a:r>
              <a:rPr lang="en-US" altLang="zh-CN" dirty="0" smtClean="0"/>
              <a:t>a</a:t>
            </a:r>
            <a:r>
              <a:rPr lang="zh-CN" altLang="en-US" dirty="0" smtClean="0"/>
              <a:t> </a:t>
            </a:r>
            <a:r>
              <a:rPr lang="en-US" altLang="zh-CN" dirty="0" smtClean="0"/>
              <a:t>large</a:t>
            </a:r>
            <a:r>
              <a:rPr lang="zh-CN" altLang="en-US" dirty="0" smtClean="0"/>
              <a:t> </a:t>
            </a:r>
            <a:r>
              <a:rPr lang="en-US" altLang="zh-CN" dirty="0" smtClean="0"/>
              <a:t>improvement</a:t>
            </a:r>
            <a:r>
              <a:rPr lang="zh-CN" altLang="en-US" baseline="0" dirty="0" smtClean="0"/>
              <a:t> </a:t>
            </a:r>
            <a:r>
              <a:rPr lang="en-US" altLang="zh-CN" baseline="0" dirty="0" smtClean="0"/>
              <a:t>for</a:t>
            </a:r>
            <a:r>
              <a:rPr lang="zh-CN" altLang="en-US" baseline="0" dirty="0" smtClean="0"/>
              <a:t> </a:t>
            </a:r>
            <a:r>
              <a:rPr lang="en-US" altLang="zh-CN" baseline="0" dirty="0" smtClean="0"/>
              <a:t>compared</a:t>
            </a:r>
            <a:r>
              <a:rPr lang="zh-CN" altLang="en-US" baseline="0" dirty="0" smtClean="0"/>
              <a:t> </a:t>
            </a:r>
            <a:r>
              <a:rPr lang="en-US" altLang="zh-CN" baseline="0" dirty="0" smtClean="0"/>
              <a:t>with</a:t>
            </a:r>
            <a:r>
              <a:rPr lang="zh-CN" altLang="en-US" baseline="0" dirty="0" smtClean="0"/>
              <a:t> </a:t>
            </a:r>
            <a:r>
              <a:rPr lang="en-US" altLang="zh-CN" baseline="0" dirty="0" smtClean="0"/>
              <a:t>previous</a:t>
            </a:r>
            <a:r>
              <a:rPr lang="zh-CN" altLang="en-US" baseline="0" dirty="0" smtClean="0"/>
              <a:t> </a:t>
            </a:r>
            <a:r>
              <a:rPr lang="en-US" altLang="zh-CN" baseline="0" dirty="0" smtClean="0"/>
              <a:t>framework</a:t>
            </a:r>
            <a:r>
              <a:rPr lang="zh-CN" altLang="en-US" baseline="0" dirty="0" smtClean="0"/>
              <a:t> </a:t>
            </a:r>
            <a:r>
              <a:rPr lang="en-US" altLang="zh-CN" baseline="0" dirty="0" smtClean="0"/>
              <a:t>is</a:t>
            </a:r>
            <a:r>
              <a:rPr lang="zh-CN" altLang="en-US" baseline="0" dirty="0" smtClean="0"/>
              <a:t> </a:t>
            </a:r>
            <a:r>
              <a:rPr lang="en-US" altLang="zh-CN" baseline="0" dirty="0" smtClean="0"/>
              <a:t>it</a:t>
            </a:r>
            <a:r>
              <a:rPr lang="zh-CN" altLang="en-US" baseline="0" dirty="0" smtClean="0"/>
              <a:t> </a:t>
            </a:r>
            <a:r>
              <a:rPr lang="en-US" altLang="zh-CN" baseline="0" dirty="0" smtClean="0"/>
              <a:t>support</a:t>
            </a:r>
            <a:r>
              <a:rPr lang="zh-CN" altLang="en-US" baseline="0" dirty="0" smtClean="0"/>
              <a:t> </a:t>
            </a:r>
            <a:r>
              <a:rPr lang="en-US" altLang="zh-CN" baseline="0" dirty="0" err="1" smtClean="0"/>
              <a:t>fexible</a:t>
            </a:r>
            <a:r>
              <a:rPr lang="zh-CN" altLang="en-US" baseline="0" dirty="0" smtClean="0"/>
              <a:t> </a:t>
            </a:r>
            <a:r>
              <a:rPr lang="en-US" altLang="zh-CN" baseline="0" dirty="0" err="1" smtClean="0"/>
              <a:t>consitency</a:t>
            </a:r>
            <a:r>
              <a:rPr lang="en-US" altLang="zh-CN" baseline="0" dirty="0" smtClean="0"/>
              <a:t>.</a:t>
            </a:r>
          </a:p>
          <a:p>
            <a:r>
              <a:rPr lang="zh-CN" altLang="en-US" baseline="0" dirty="0" smtClean="0"/>
              <a:t> </a:t>
            </a:r>
            <a:endParaRPr lang="en-US" altLang="zh-CN" baseline="0" dirty="0" smtClean="0"/>
          </a:p>
          <a:p>
            <a:r>
              <a:rPr lang="en-US" altLang="zh-CN" baseline="0" dirty="0" smtClean="0"/>
              <a:t>A</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strongest</a:t>
            </a:r>
            <a:r>
              <a:rPr lang="zh-CN" altLang="en-US" baseline="0" dirty="0" smtClean="0"/>
              <a:t> </a:t>
            </a:r>
            <a:endParaRPr lang="en-US" altLang="zh-CN" baseline="0" dirty="0" smtClean="0"/>
          </a:p>
          <a:p>
            <a:r>
              <a:rPr lang="en-US" altLang="zh-CN" baseline="0" dirty="0" smtClean="0"/>
              <a:t>Every</a:t>
            </a:r>
            <a:r>
              <a:rPr lang="zh-CN" altLang="en-US" baseline="0" dirty="0" smtClean="0"/>
              <a:t> </a:t>
            </a:r>
            <a:r>
              <a:rPr lang="en-US" altLang="zh-CN" baseline="0" dirty="0" smtClean="0"/>
              <a:t>one</a:t>
            </a:r>
            <a:r>
              <a:rPr lang="zh-CN" altLang="en-US" baseline="0" dirty="0" smtClean="0"/>
              <a:t> </a:t>
            </a:r>
            <a:r>
              <a:rPr lang="en-US" altLang="zh-CN" baseline="0" dirty="0" smtClean="0"/>
              <a:t>wait</a:t>
            </a:r>
            <a:r>
              <a:rPr lang="zh-CN" altLang="en-US" baseline="0" dirty="0" smtClean="0"/>
              <a:t> </a:t>
            </a:r>
            <a:r>
              <a:rPr lang="en-US" altLang="zh-CN" baseline="0" dirty="0" smtClean="0"/>
              <a:t>the</a:t>
            </a:r>
            <a:r>
              <a:rPr lang="zh-CN" altLang="en-US" baseline="0" dirty="0" smtClean="0"/>
              <a:t> </a:t>
            </a:r>
            <a:r>
              <a:rPr lang="en-US" altLang="zh-CN" baseline="0" dirty="0" smtClean="0"/>
              <a:t>previous</a:t>
            </a:r>
            <a:r>
              <a:rPr lang="zh-CN" altLang="en-US" baseline="0" dirty="0" smtClean="0"/>
              <a:t> </a:t>
            </a:r>
            <a:r>
              <a:rPr lang="en-US" altLang="zh-CN" baseline="0" dirty="0" smtClean="0"/>
              <a:t>iteration</a:t>
            </a:r>
            <a:endParaRPr lang="en-US" altLang="zh-CN" baseline="0" dirty="0" smtClean="0"/>
          </a:p>
          <a:p>
            <a:endParaRPr lang="en-US" baseline="0" dirty="0" smtClean="0"/>
          </a:p>
          <a:p>
            <a:r>
              <a:rPr lang="en-US" altLang="zh-CN" baseline="0" dirty="0" smtClean="0"/>
              <a:t>B</a:t>
            </a:r>
            <a:r>
              <a:rPr lang="zh-CN" altLang="en-US" baseline="0" dirty="0" smtClean="0"/>
              <a:t> </a:t>
            </a:r>
            <a:r>
              <a:rPr lang="en-US" altLang="zh-CN" baseline="0" dirty="0" smtClean="0"/>
              <a:t>may</a:t>
            </a:r>
            <a:r>
              <a:rPr lang="zh-CN" altLang="en-US" baseline="0" dirty="0" smtClean="0"/>
              <a:t> </a:t>
            </a:r>
            <a:r>
              <a:rPr lang="en-US" altLang="zh-CN" baseline="0" dirty="0" smtClean="0"/>
              <a:t>be</a:t>
            </a:r>
            <a:r>
              <a:rPr lang="zh-CN" altLang="en-US" baseline="0" dirty="0" smtClean="0"/>
              <a:t> </a:t>
            </a:r>
            <a:r>
              <a:rPr lang="en-US" altLang="zh-CN" baseline="0" dirty="0" smtClean="0"/>
              <a:t>too</a:t>
            </a:r>
            <a:r>
              <a:rPr lang="zh-CN" altLang="en-US" baseline="0" dirty="0" smtClean="0"/>
              <a:t> </a:t>
            </a:r>
            <a:r>
              <a:rPr lang="en-US" altLang="zh-CN" baseline="0" dirty="0" smtClean="0"/>
              <a:t>relax</a:t>
            </a:r>
            <a:r>
              <a:rPr lang="zh-CN" altLang="en-US" baseline="0" dirty="0" smtClean="0"/>
              <a:t> </a:t>
            </a:r>
            <a:r>
              <a:rPr lang="en-US" altLang="zh-CN" baseline="0" dirty="0" smtClean="0"/>
              <a:t>for</a:t>
            </a:r>
            <a:r>
              <a:rPr lang="zh-CN" altLang="en-US" baseline="0" dirty="0" smtClean="0"/>
              <a:t> </a:t>
            </a:r>
            <a:r>
              <a:rPr lang="en-US" altLang="zh-CN" baseline="0" dirty="0" smtClean="0"/>
              <a:t>some</a:t>
            </a:r>
            <a:r>
              <a:rPr lang="zh-CN" altLang="en-US" baseline="0" dirty="0" smtClean="0"/>
              <a:t> </a:t>
            </a:r>
            <a:r>
              <a:rPr lang="en-US" altLang="zh-CN" baseline="0" dirty="0" smtClean="0"/>
              <a:t>algorithm</a:t>
            </a:r>
          </a:p>
          <a:p>
            <a:r>
              <a:rPr lang="en-US" altLang="zh-CN" baseline="0" dirty="0" smtClean="0"/>
              <a:t>There</a:t>
            </a:r>
            <a:r>
              <a:rPr lang="zh-CN" altLang="en-US" baseline="0" dirty="0" smtClean="0"/>
              <a:t> </a:t>
            </a:r>
            <a:r>
              <a:rPr lang="en-US" altLang="zh-CN" baseline="0" dirty="0" smtClean="0"/>
              <a:t>is</a:t>
            </a:r>
            <a:r>
              <a:rPr lang="zh-CN" altLang="en-US" baseline="0" dirty="0" smtClean="0"/>
              <a:t> </a:t>
            </a:r>
            <a:r>
              <a:rPr lang="en-US" altLang="zh-CN" baseline="0" dirty="0" smtClean="0"/>
              <a:t>no</a:t>
            </a:r>
            <a:r>
              <a:rPr lang="zh-CN" altLang="en-US" baseline="0" dirty="0" smtClean="0"/>
              <a:t> </a:t>
            </a:r>
            <a:r>
              <a:rPr lang="en-US" altLang="zh-CN" baseline="0" dirty="0" smtClean="0"/>
              <a:t>waiting</a:t>
            </a:r>
            <a:r>
              <a:rPr lang="zh-CN" altLang="en-US" baseline="0" dirty="0" smtClean="0"/>
              <a:t> </a:t>
            </a:r>
            <a:r>
              <a:rPr lang="en-US" altLang="zh-CN" baseline="0" dirty="0" smtClean="0"/>
              <a:t>here,</a:t>
            </a:r>
            <a:r>
              <a:rPr lang="zh-CN" altLang="en-US" baseline="0" dirty="0" smtClean="0"/>
              <a:t> </a:t>
            </a:r>
            <a:r>
              <a:rPr lang="en-US" altLang="zh-CN" baseline="0" dirty="0" smtClean="0"/>
              <a:t>but</a:t>
            </a:r>
            <a:r>
              <a:rPr lang="zh-CN" altLang="en-US" baseline="0" dirty="0" smtClean="0"/>
              <a:t> </a:t>
            </a:r>
            <a:r>
              <a:rPr lang="en-US" altLang="zh-CN" baseline="0" dirty="0" smtClean="0"/>
              <a:t>you</a:t>
            </a:r>
            <a:r>
              <a:rPr lang="zh-CN" altLang="en-US" baseline="0" dirty="0" smtClean="0"/>
              <a:t> </a:t>
            </a:r>
            <a:r>
              <a:rPr lang="en-US" altLang="zh-CN" baseline="0" dirty="0" smtClean="0"/>
              <a:t>can</a:t>
            </a:r>
            <a:r>
              <a:rPr lang="zh-CN" altLang="en-US" baseline="0" dirty="0" smtClean="0"/>
              <a:t> </a:t>
            </a:r>
            <a:r>
              <a:rPr lang="en-US" altLang="zh-CN" baseline="0" dirty="0" smtClean="0"/>
              <a:t>not</a:t>
            </a:r>
            <a:r>
              <a:rPr lang="zh-CN" altLang="en-US" baseline="0" dirty="0" smtClean="0"/>
              <a:t> </a:t>
            </a:r>
            <a:r>
              <a:rPr lang="en-US" altLang="zh-CN" baseline="0" dirty="0" err="1" smtClean="0"/>
              <a:t>ganrantee</a:t>
            </a:r>
            <a:r>
              <a:rPr lang="zh-CN" altLang="en-US" baseline="0" dirty="0" smtClean="0"/>
              <a:t> </a:t>
            </a:r>
            <a:r>
              <a:rPr lang="en-US" altLang="zh-CN" baseline="0" dirty="0" smtClean="0"/>
              <a:t>every</a:t>
            </a:r>
            <a:r>
              <a:rPr lang="zh-CN" altLang="en-US" baseline="0" dirty="0" smtClean="0"/>
              <a:t> </a:t>
            </a:r>
            <a:r>
              <a:rPr lang="en-US" altLang="zh-CN" baseline="0" dirty="0" smtClean="0"/>
              <a:t>thing</a:t>
            </a:r>
            <a:endParaRPr lang="en-US" baseline="0" dirty="0" smtClean="0"/>
          </a:p>
          <a:p>
            <a:endParaRPr lang="en-US" baseline="0" dirty="0" smtClean="0"/>
          </a:p>
          <a:p>
            <a:endParaRPr lang="en-US" baseline="0" dirty="0" smtClean="0"/>
          </a:p>
          <a:p>
            <a:r>
              <a:rPr lang="en-US" altLang="zh-CN" baseline="0" dirty="0" smtClean="0"/>
              <a:t>C</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Bounded</a:t>
            </a:r>
            <a:r>
              <a:rPr lang="zh-CN" altLang="en-US" baseline="0" dirty="0" smtClean="0"/>
              <a:t> </a:t>
            </a:r>
            <a:r>
              <a:rPr lang="en-US" altLang="zh-CN" baseline="0" dirty="0" smtClean="0"/>
              <a:t>delay</a:t>
            </a:r>
            <a:r>
              <a:rPr lang="zh-CN" altLang="en-US" baseline="0" dirty="0" smtClean="0"/>
              <a:t> </a:t>
            </a:r>
            <a:r>
              <a:rPr lang="en-US" altLang="zh-CN" baseline="0" dirty="0" smtClean="0"/>
              <a:t>model.</a:t>
            </a:r>
            <a:r>
              <a:rPr lang="zh-CN" altLang="en-US" baseline="0" dirty="0" smtClean="0"/>
              <a:t> </a:t>
            </a:r>
            <a:r>
              <a:rPr lang="en-US" altLang="zh-CN" baseline="0" dirty="0" smtClean="0"/>
              <a:t>In</a:t>
            </a:r>
            <a:r>
              <a:rPr lang="zh-CN" altLang="en-US" baseline="0" dirty="0" smtClean="0"/>
              <a:t> </a:t>
            </a:r>
            <a:r>
              <a:rPr lang="en-US" altLang="zh-CN" baseline="0" dirty="0" smtClean="0"/>
              <a:t>this</a:t>
            </a:r>
            <a:r>
              <a:rPr lang="zh-CN" altLang="en-US" baseline="0" dirty="0" smtClean="0"/>
              <a:t> </a:t>
            </a:r>
            <a:r>
              <a:rPr lang="en-US" altLang="zh-CN" baseline="0" dirty="0" smtClean="0"/>
              <a:t>model</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set</a:t>
            </a:r>
            <a:r>
              <a:rPr lang="zh-CN" altLang="en-US" baseline="0" dirty="0" smtClean="0"/>
              <a:t> </a:t>
            </a:r>
            <a:r>
              <a:rPr lang="en-US" altLang="zh-CN" baseline="0" dirty="0" smtClean="0"/>
              <a:t>a</a:t>
            </a:r>
            <a:r>
              <a:rPr lang="zh-CN" altLang="en-US" baseline="0" dirty="0" smtClean="0"/>
              <a:t> </a:t>
            </a:r>
            <a:r>
              <a:rPr lang="en-US" altLang="zh-CN" baseline="0" dirty="0" smtClean="0"/>
              <a:t>maximal</a:t>
            </a:r>
            <a:r>
              <a:rPr lang="zh-CN" altLang="en-US" baseline="0" dirty="0" smtClean="0"/>
              <a:t> </a:t>
            </a:r>
            <a:r>
              <a:rPr lang="en-US" altLang="zh-CN" baseline="0" dirty="0" smtClean="0"/>
              <a:t>delay</a:t>
            </a:r>
            <a:r>
              <a:rPr lang="zh-CN" altLang="en-US" baseline="0" dirty="0" smtClean="0"/>
              <a:t> </a:t>
            </a:r>
            <a:r>
              <a:rPr lang="en-US" altLang="zh-CN" baseline="0" dirty="0" smtClean="0"/>
              <a:t>time.</a:t>
            </a:r>
            <a:r>
              <a:rPr lang="zh-CN" altLang="en-US" baseline="0" dirty="0" smtClean="0"/>
              <a:t> </a:t>
            </a:r>
            <a:r>
              <a:rPr lang="en-US" altLang="zh-CN" baseline="0" dirty="0" smtClean="0"/>
              <a:t>A</a:t>
            </a:r>
            <a:r>
              <a:rPr lang="en-US" dirty="0" smtClean="0"/>
              <a:t>new task will be blocked </a:t>
            </a:r>
            <a:r>
              <a:rPr lang="en-US" dirty="0" smtClean="0"/>
              <a:t>until </a:t>
            </a:r>
            <a:r>
              <a:rPr lang="en-US" altLang="zh-CN" dirty="0" smtClean="0"/>
              <a:t>the</a:t>
            </a:r>
            <a:r>
              <a:rPr lang="zh-CN" altLang="en-US" baseline="0" dirty="0" smtClean="0"/>
              <a:t> </a:t>
            </a:r>
            <a:r>
              <a:rPr lang="en-US" altLang="zh-CN" baseline="0" dirty="0" smtClean="0"/>
              <a:t>task</a:t>
            </a:r>
            <a:r>
              <a:rPr lang="zh-CN" altLang="en-US" baseline="0" dirty="0" smtClean="0"/>
              <a:t> </a:t>
            </a:r>
            <a:r>
              <a:rPr lang="en-US" altLang="zh-CN" baseline="0" dirty="0" smtClean="0"/>
              <a:t>before</a:t>
            </a:r>
            <a:r>
              <a:rPr lang="zh-CN" altLang="en-US" baseline="0" dirty="0" smtClean="0"/>
              <a:t> </a:t>
            </a:r>
            <a:r>
              <a:rPr lang="en-US" altLang="zh-CN" baseline="0" dirty="0" smtClean="0"/>
              <a:t>the</a:t>
            </a:r>
            <a:r>
              <a:rPr lang="zh-CN" altLang="en-US" baseline="0" dirty="0" smtClean="0"/>
              <a:t> </a:t>
            </a:r>
            <a:r>
              <a:rPr lang="en-US" altLang="zh-CN" baseline="0" dirty="0" smtClean="0"/>
              <a:t>time</a:t>
            </a:r>
            <a:r>
              <a:rPr lang="zh-CN" altLang="en-US" baseline="0" dirty="0" smtClean="0"/>
              <a:t> </a:t>
            </a:r>
            <a:r>
              <a:rPr lang="en-US" altLang="zh-CN" baseline="0" dirty="0" smtClean="0"/>
              <a:t>we</a:t>
            </a:r>
            <a:r>
              <a:rPr lang="zh-CN" altLang="en-US" baseline="0" dirty="0" smtClean="0"/>
              <a:t> </a:t>
            </a:r>
            <a:r>
              <a:rPr lang="en-US" altLang="zh-CN" baseline="0" dirty="0" smtClean="0"/>
              <a:t>set</a:t>
            </a:r>
            <a:r>
              <a:rPr lang="en-US" dirty="0" smtClean="0"/>
              <a:t> </a:t>
            </a:r>
            <a:r>
              <a:rPr lang="en-US" dirty="0" smtClean="0"/>
              <a:t>have been finished</a:t>
            </a:r>
            <a:r>
              <a:rPr lang="en-US" dirty="0" smtClean="0"/>
              <a:t>.</a:t>
            </a:r>
          </a:p>
          <a:p>
            <a:r>
              <a:rPr lang="en-US" altLang="zh-CN" dirty="0" smtClean="0"/>
              <a:t>Like</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picture,</a:t>
            </a:r>
            <a:r>
              <a:rPr lang="zh-CN" altLang="en-US" baseline="0" dirty="0" smtClean="0"/>
              <a:t> </a:t>
            </a:r>
            <a:r>
              <a:rPr lang="en-US" altLang="zh-CN" baseline="0" dirty="0" smtClean="0"/>
              <a:t>the</a:t>
            </a:r>
            <a:r>
              <a:rPr lang="zh-CN" altLang="en-US" baseline="0" dirty="0" smtClean="0"/>
              <a:t> </a:t>
            </a:r>
            <a:r>
              <a:rPr lang="en-US" altLang="zh-CN" baseline="0" dirty="0" smtClean="0"/>
              <a:t>iteration</a:t>
            </a:r>
            <a:r>
              <a:rPr lang="zh-CN" altLang="en-US" baseline="0" dirty="0" smtClean="0"/>
              <a:t> </a:t>
            </a:r>
            <a:r>
              <a:rPr lang="en-US" altLang="zh-CN" baseline="0" dirty="0" smtClean="0"/>
              <a:t>2</a:t>
            </a:r>
            <a:endParaRPr lang="en-US" dirty="0" smtClean="0"/>
          </a:p>
          <a:p>
            <a:endParaRPr lang="en-US" altLang="zh-CN" baseline="0" dirty="0" smtClean="0"/>
          </a:p>
          <a:p>
            <a:r>
              <a:rPr lang="en-US" altLang="zh-CN" baseline="0" dirty="0" smtClean="0"/>
              <a:t>By</a:t>
            </a:r>
            <a:r>
              <a:rPr lang="zh-CN" altLang="en-US" baseline="0" dirty="0" smtClean="0"/>
              <a:t> </a:t>
            </a:r>
            <a:r>
              <a:rPr lang="en-US" altLang="zh-CN" baseline="0" dirty="0" smtClean="0"/>
              <a:t>this</a:t>
            </a:r>
            <a:r>
              <a:rPr lang="zh-CN" altLang="en-US" baseline="0" dirty="0" smtClean="0"/>
              <a:t> </a:t>
            </a:r>
            <a:r>
              <a:rPr lang="en-US" altLang="zh-CN" baseline="0" dirty="0" smtClean="0"/>
              <a:t>model,</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accomplish</a:t>
            </a:r>
            <a:r>
              <a:rPr lang="zh-CN" altLang="en-US" baseline="0" dirty="0" smtClean="0"/>
              <a:t> </a:t>
            </a:r>
            <a:r>
              <a:rPr lang="en-US" altLang="zh-CN" baseline="0" dirty="0" smtClean="0"/>
              <a:t>the</a:t>
            </a:r>
            <a:r>
              <a:rPr lang="zh-CN" altLang="en-US" baseline="0" dirty="0" smtClean="0"/>
              <a:t> </a:t>
            </a:r>
            <a:r>
              <a:rPr lang="en-US" altLang="zh-CN" baseline="0" dirty="0" smtClean="0"/>
              <a:t>best</a:t>
            </a:r>
            <a:r>
              <a:rPr lang="zh-CN" altLang="en-US" baseline="0" dirty="0" smtClean="0"/>
              <a:t> </a:t>
            </a:r>
            <a:r>
              <a:rPr lang="en-US" altLang="zh-CN" baseline="0" dirty="0" smtClean="0"/>
              <a:t>trade-off</a:t>
            </a:r>
            <a:r>
              <a:rPr lang="zh-CN" altLang="en-US" baseline="0" dirty="0" smtClean="0"/>
              <a:t>  </a:t>
            </a:r>
            <a:r>
              <a:rPr lang="en-US" altLang="zh-CN" baseline="0" dirty="0" smtClean="0"/>
              <a:t>as</a:t>
            </a:r>
            <a:r>
              <a:rPr lang="zh-CN" altLang="en-US" baseline="0" dirty="0" smtClean="0"/>
              <a:t> </a:t>
            </a:r>
            <a:r>
              <a:rPr lang="en-US" altLang="zh-CN" baseline="0" dirty="0" smtClean="0"/>
              <a:t>I</a:t>
            </a:r>
            <a:r>
              <a:rPr lang="zh-CN" altLang="en-US" baseline="0" dirty="0" smtClean="0"/>
              <a:t> </a:t>
            </a:r>
            <a:r>
              <a:rPr lang="en-US" altLang="zh-CN" baseline="0" dirty="0" smtClean="0"/>
              <a:t>mentioned</a:t>
            </a:r>
            <a:r>
              <a:rPr lang="zh-CN" altLang="en-US" baseline="0" dirty="0" smtClean="0"/>
              <a:t> </a:t>
            </a:r>
            <a:r>
              <a:rPr lang="en-US" altLang="zh-CN" baseline="0" dirty="0" smtClean="0"/>
              <a:t>above.</a:t>
            </a:r>
          </a:p>
          <a:p>
            <a:endParaRPr lang="en-US" baseline="0" dirty="0" smtClean="0"/>
          </a:p>
          <a:p>
            <a:r>
              <a:rPr lang="en-US" altLang="zh-CN" baseline="0" dirty="0" smtClean="0"/>
              <a:t>What</a:t>
            </a:r>
            <a:r>
              <a:rPr lang="zh-CN" altLang="en-US" baseline="0" dirty="0" smtClean="0"/>
              <a:t> </a:t>
            </a:r>
            <a:r>
              <a:rPr lang="en-US" altLang="zh-CN" baseline="0" dirty="0" smtClean="0"/>
              <a:t>the</a:t>
            </a:r>
            <a:r>
              <a:rPr lang="zh-CN" altLang="en-US" baseline="0" dirty="0" smtClean="0"/>
              <a:t> </a:t>
            </a:r>
            <a:r>
              <a:rPr lang="en-US" altLang="zh-CN" baseline="0" dirty="0" smtClean="0"/>
              <a:t>picture</a:t>
            </a:r>
            <a:r>
              <a:rPr lang="zh-CN" altLang="en-US" baseline="0" dirty="0" smtClean="0"/>
              <a:t> </a:t>
            </a:r>
            <a:r>
              <a:rPr lang="en-US" altLang="zh-CN" baseline="0" dirty="0" smtClean="0"/>
              <a:t>showed</a:t>
            </a:r>
            <a:r>
              <a:rPr lang="zh-CN" altLang="en-US" baseline="0" dirty="0" smtClean="0"/>
              <a:t>  </a:t>
            </a:r>
            <a:r>
              <a:rPr lang="en-US" altLang="zh-CN" baseline="0" dirty="0" smtClean="0"/>
              <a:t>1</a:t>
            </a:r>
            <a:r>
              <a:rPr lang="zh-CN" altLang="en-US" baseline="0" dirty="0" smtClean="0"/>
              <a:t> </a:t>
            </a:r>
            <a:r>
              <a:rPr lang="en-US" altLang="zh-CN" baseline="0" dirty="0" smtClean="0"/>
              <a:t>bounded</a:t>
            </a:r>
            <a:r>
              <a:rPr lang="zh-CN" altLang="en-US" baseline="0" dirty="0" smtClean="0"/>
              <a:t> </a:t>
            </a:r>
            <a:r>
              <a:rPr lang="en-US" altLang="zh-CN" baseline="0" dirty="0" smtClean="0"/>
              <a:t>delay,</a:t>
            </a:r>
            <a:r>
              <a:rPr lang="zh-CN" altLang="en-US" baseline="0" dirty="0" smtClean="0"/>
              <a:t> </a:t>
            </a:r>
            <a:r>
              <a:rPr lang="en-US" altLang="zh-CN" baseline="0" dirty="0" smtClean="0"/>
              <a:t>you</a:t>
            </a:r>
            <a:r>
              <a:rPr lang="zh-CN" altLang="en-US" baseline="0" dirty="0" smtClean="0"/>
              <a:t> </a:t>
            </a:r>
            <a:r>
              <a:rPr lang="en-US" altLang="zh-CN" baseline="0" dirty="0" smtClean="0"/>
              <a:t>can</a:t>
            </a:r>
            <a:r>
              <a:rPr lang="zh-CN" altLang="en-US" baseline="0" dirty="0" smtClean="0"/>
              <a:t> </a:t>
            </a:r>
            <a:r>
              <a:rPr lang="en-US" altLang="zh-CN" baseline="0" dirty="0" smtClean="0"/>
              <a:t>set</a:t>
            </a:r>
            <a:r>
              <a:rPr lang="zh-CN" altLang="en-US" baseline="0" dirty="0" smtClean="0"/>
              <a:t> </a:t>
            </a:r>
            <a:r>
              <a:rPr lang="en-US" altLang="zh-CN" baseline="0" dirty="0" smtClean="0"/>
              <a:t>it</a:t>
            </a:r>
            <a:r>
              <a:rPr lang="zh-CN" altLang="en-US" baseline="0" dirty="0" smtClean="0"/>
              <a:t> </a:t>
            </a:r>
            <a:r>
              <a:rPr lang="en-US" altLang="zh-CN" baseline="0" dirty="0" smtClean="0"/>
              <a:t>to</a:t>
            </a:r>
            <a:r>
              <a:rPr lang="zh-CN" altLang="en-US" baseline="0" dirty="0" smtClean="0"/>
              <a:t> </a:t>
            </a:r>
            <a:r>
              <a:rPr lang="en-US" altLang="zh-CN" baseline="0" dirty="0" smtClean="0"/>
              <a:t>2,3,4,5</a:t>
            </a:r>
            <a:r>
              <a:rPr lang="zh-CN" altLang="en-US" baseline="0" dirty="0" smtClean="0"/>
              <a:t> </a:t>
            </a:r>
            <a:r>
              <a:rPr lang="en-US" altLang="zh-CN" baseline="0" dirty="0" smtClean="0"/>
              <a:t>according</a:t>
            </a:r>
            <a:r>
              <a:rPr lang="zh-CN" altLang="en-US" baseline="0" dirty="0" smtClean="0"/>
              <a:t> </a:t>
            </a:r>
            <a:r>
              <a:rPr lang="en-US" altLang="zh-CN" baseline="0" dirty="0" smtClean="0"/>
              <a:t>to</a:t>
            </a:r>
            <a:r>
              <a:rPr lang="zh-CN" altLang="en-US" baseline="0" dirty="0" smtClean="0"/>
              <a:t> </a:t>
            </a:r>
            <a:r>
              <a:rPr lang="en-US" altLang="zh-CN" baseline="0" dirty="0" smtClean="0"/>
              <a:t>different</a:t>
            </a:r>
            <a:r>
              <a:rPr lang="zh-CN" altLang="en-US" baseline="0" dirty="0" smtClean="0"/>
              <a:t> </a:t>
            </a:r>
            <a:r>
              <a:rPr lang="en-US" altLang="zh-CN" baseline="0" dirty="0" smtClean="0"/>
              <a:t>algorithm.</a:t>
            </a: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13</a:t>
            </a:fld>
            <a:endParaRPr lang="en-US"/>
          </a:p>
        </p:txBody>
      </p:sp>
    </p:spTree>
    <p:extLst>
      <p:ext uri="{BB962C8B-B14F-4D97-AF65-F5344CB8AC3E}">
        <p14:creationId xmlns:p14="http://schemas.microsoft.com/office/powerpoint/2010/main" val="410108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User-defined</a:t>
            </a:r>
            <a:r>
              <a:rPr lang="zh-CN" altLang="en-US" sz="1200" baseline="0" dirty="0" smtClean="0"/>
              <a:t> </a:t>
            </a:r>
            <a:r>
              <a:rPr lang="en-US" altLang="zh-CN" sz="1200" baseline="0" dirty="0" smtClean="0"/>
              <a:t>filter</a:t>
            </a:r>
            <a:r>
              <a:rPr lang="zh-CN" altLang="en-US" sz="1200" baseline="0" dirty="0" smtClean="0"/>
              <a:t> </a:t>
            </a:r>
            <a:r>
              <a:rPr lang="en-US" altLang="zh-CN" sz="1200" baseline="0" dirty="0" smtClean="0"/>
              <a:t>is</a:t>
            </a:r>
            <a:r>
              <a:rPr lang="zh-CN" altLang="en-US" sz="1200" baseline="0" dirty="0" smtClean="0"/>
              <a:t> </a:t>
            </a:r>
            <a:r>
              <a:rPr lang="en-US" altLang="zh-CN" sz="1200" baseline="0" dirty="0" smtClean="0"/>
              <a:t>used</a:t>
            </a:r>
            <a:r>
              <a:rPr lang="zh-CN" altLang="en-US" sz="1200" baseline="0" dirty="0" smtClean="0"/>
              <a:t> </a:t>
            </a:r>
            <a:r>
              <a:rPr lang="en-US" altLang="zh-CN" sz="1200" baseline="0" dirty="0" smtClean="0"/>
              <a:t>for</a:t>
            </a:r>
            <a:r>
              <a:rPr lang="zh-CN" altLang="en-US" sz="1200" baseline="0" dirty="0" smtClean="0"/>
              <a:t> </a:t>
            </a:r>
            <a:r>
              <a:rPr lang="en-US" altLang="zh-CN" sz="1200" baseline="0" dirty="0" smtClean="0"/>
              <a:t>communication</a:t>
            </a:r>
            <a:r>
              <a:rPr lang="zh-CN" altLang="en-US" sz="1200" baseline="0" dirty="0" smtClean="0"/>
              <a:t> </a:t>
            </a:r>
            <a:r>
              <a:rPr lang="en-US" altLang="zh-CN" sz="1200" baseline="0" dirty="0" smtClean="0"/>
              <a:t>efficiency.</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can</a:t>
            </a:r>
            <a:r>
              <a:rPr lang="zh-CN" altLang="en-US" sz="1200" baseline="0" dirty="0" smtClean="0"/>
              <a:t> </a:t>
            </a:r>
            <a:r>
              <a:rPr lang="en-US" altLang="zh-CN" sz="1200" baseline="0" dirty="0" smtClean="0"/>
              <a:t>filter</a:t>
            </a:r>
            <a:r>
              <a:rPr lang="zh-CN" altLang="en-US" sz="1200" baseline="0" dirty="0" smtClean="0"/>
              <a:t> </a:t>
            </a:r>
            <a:r>
              <a:rPr lang="en-US" altLang="zh-CN" sz="1200" baseline="0" dirty="0" smtClean="0"/>
              <a:t>data</a:t>
            </a:r>
            <a:r>
              <a:rPr lang="zh-CN" altLang="en-US" sz="1200" baseline="0" dirty="0" smtClean="0"/>
              <a:t> </a:t>
            </a:r>
            <a:r>
              <a:rPr lang="en-US" altLang="zh-CN" sz="1200" baseline="0" dirty="0" smtClean="0"/>
              <a:t>before</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send</a:t>
            </a:r>
            <a:r>
              <a:rPr lang="zh-CN" altLang="en-US" sz="1200" baseline="0" dirty="0" smtClean="0"/>
              <a:t> </a:t>
            </a:r>
            <a:r>
              <a:rPr lang="en-US" altLang="zh-CN" sz="1200" baseline="0" dirty="0" smtClean="0"/>
              <a:t>it</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reduce</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communication</a:t>
            </a:r>
            <a:r>
              <a:rPr lang="zh-CN" altLang="en-US" sz="1200" baseline="0" dirty="0" smtClean="0"/>
              <a:t> </a:t>
            </a:r>
            <a:r>
              <a:rPr lang="en-US" altLang="zh-CN" sz="1200" baseline="0" dirty="0" smtClean="0"/>
              <a:t>cost.</a:t>
            </a:r>
            <a:r>
              <a:rPr lang="zh-CN" altLang="en-US" sz="1200" baseline="0" dirty="0" smtClean="0"/>
              <a:t> </a:t>
            </a:r>
            <a:r>
              <a:rPr lang="en-US" altLang="zh-CN" sz="1200" baseline="0" dirty="0" smtClean="0"/>
              <a:t>It</a:t>
            </a:r>
            <a:r>
              <a:rPr lang="zh-CN" altLang="en-US" sz="1200" baseline="0" dirty="0" smtClean="0"/>
              <a:t> </a:t>
            </a:r>
            <a:r>
              <a:rPr lang="en-US" altLang="zh-CN" sz="1200" baseline="0" dirty="0" smtClean="0"/>
              <a:t>is</a:t>
            </a:r>
            <a:r>
              <a:rPr lang="zh-CN" altLang="en-US" sz="1200" baseline="0" dirty="0" smtClean="0"/>
              <a:t> </a:t>
            </a:r>
            <a:r>
              <a:rPr lang="en-US" altLang="zh-CN" sz="1200" baseline="0" dirty="0" smtClean="0"/>
              <a:t>selective</a:t>
            </a:r>
            <a:r>
              <a:rPr lang="zh-CN" altLang="en-US" sz="1200" baseline="0" dirty="0" smtClean="0"/>
              <a:t> </a:t>
            </a:r>
            <a:r>
              <a:rPr lang="en-US" altLang="zh-CN" sz="1200" baseline="0" dirty="0" smtClean="0"/>
              <a:t>communication</a:t>
            </a:r>
            <a:r>
              <a:rPr lang="zh-CN" altLang="en-US" sz="1200" baseline="0" dirty="0" smtClean="0"/>
              <a:t> </a:t>
            </a:r>
            <a:r>
              <a:rPr lang="en-US" altLang="zh-CN" sz="1200" baseline="0" dirty="0" smtClean="0"/>
              <a:t>on</a:t>
            </a:r>
            <a:r>
              <a:rPr lang="zh-CN" altLang="en-US" sz="1200" baseline="0" dirty="0" smtClean="0"/>
              <a:t> </a:t>
            </a:r>
            <a:r>
              <a:rPr lang="en-US" altLang="zh-CN" sz="1200" baseline="0" dirty="0" smtClean="0"/>
              <a:t>key-value</a:t>
            </a:r>
            <a:r>
              <a:rPr lang="zh-CN" altLang="en-US" sz="1200" baseline="0" dirty="0" smtClean="0"/>
              <a:t> </a:t>
            </a:r>
            <a:r>
              <a:rPr lang="en-US" altLang="zh-CN" sz="1200" baseline="0" dirty="0" err="1" smtClean="0"/>
              <a:t>piars</a:t>
            </a:r>
            <a:r>
              <a:rPr lang="en-US" altLang="zh-CN"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smtClean="0"/>
              <a:t>******</a:t>
            </a:r>
            <a:endParaRPr lang="en-US" altLang="zh-CN"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Over</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last</a:t>
            </a:r>
            <a:r>
              <a:rPr lang="zh-CN" altLang="en-US" sz="1200" baseline="0" dirty="0" smtClean="0"/>
              <a:t> </a:t>
            </a:r>
            <a:r>
              <a:rPr lang="en-US" altLang="zh-CN" sz="1200" baseline="0" dirty="0" smtClean="0"/>
              <a:t>iteration,</a:t>
            </a:r>
            <a:r>
              <a:rPr lang="zh-CN" altLang="en-US" sz="1200" baseline="0" dirty="0" smtClean="0"/>
              <a:t> </a:t>
            </a:r>
            <a:r>
              <a:rPr lang="en-US" altLang="zh-CN" sz="1200" baseline="0" dirty="0" smtClean="0"/>
              <a:t>more</a:t>
            </a:r>
            <a:r>
              <a:rPr lang="zh-CN" altLang="en-US" sz="1200" baseline="0" dirty="0" smtClean="0"/>
              <a:t> </a:t>
            </a:r>
            <a:r>
              <a:rPr lang="en-US" altLang="zh-CN" sz="1200" baseline="0" dirty="0" smtClean="0"/>
              <a:t>than</a:t>
            </a:r>
            <a:r>
              <a:rPr lang="zh-CN" altLang="en-US" sz="1200" baseline="0" dirty="0" smtClean="0"/>
              <a:t> </a:t>
            </a:r>
            <a:r>
              <a:rPr lang="en-US" altLang="zh-CN" sz="1200" baseline="0" dirty="0" smtClean="0"/>
              <a:t>0.00000</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KKT:</a:t>
            </a:r>
            <a:r>
              <a:rPr lang="en-US" sz="1200" kern="1200" dirty="0" smtClean="0">
                <a:solidFill>
                  <a:schemeClr val="tx1"/>
                </a:solidFill>
                <a:latin typeface="+mn-lt"/>
                <a:ea typeface="+mn-ea"/>
                <a:cs typeface="+mn-cs"/>
              </a:rPr>
              <a:t> user-defined </a:t>
            </a:r>
            <a:r>
              <a:rPr lang="en-US" sz="1200" kern="1200" dirty="0" err="1" smtClean="0">
                <a:solidFill>
                  <a:schemeClr val="tx1"/>
                </a:solidFill>
                <a:latin typeface="+mn-lt"/>
                <a:ea typeface="+mn-ea"/>
                <a:cs typeface="+mn-cs"/>
              </a:rPr>
              <a:t>Karush</a:t>
            </a:r>
            <a:r>
              <a:rPr lang="en-US" sz="1200" kern="1200" dirty="0" smtClean="0">
                <a:solidFill>
                  <a:schemeClr val="tx1"/>
                </a:solidFill>
                <a:latin typeface="+mn-lt"/>
                <a:ea typeface="+mn-ea"/>
                <a:cs typeface="+mn-cs"/>
              </a:rPr>
              <a:t>-Kuhn-Tucker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Random</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skip</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filter: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randomly</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drop</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entries.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latin typeface="+mn-lt"/>
                <a:ea typeface="+mn-ea"/>
                <a:cs typeface="+mn-cs"/>
              </a:rPr>
              <a:t>You</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can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design</a:t>
            </a:r>
            <a:r>
              <a:rPr lang="zh-CN" altLang="en-US"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differeent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filer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for</a:t>
            </a:r>
            <a:r>
              <a:rPr lang="zh-CN" altLang="en-US"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differernt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algorithm.</a:t>
            </a: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14</a:t>
            </a:fld>
            <a:endParaRPr lang="en-US"/>
          </a:p>
        </p:txBody>
      </p:sp>
    </p:spTree>
    <p:extLst>
      <p:ext uri="{BB962C8B-B14F-4D97-AF65-F5344CB8AC3E}">
        <p14:creationId xmlns:p14="http://schemas.microsoft.com/office/powerpoint/2010/main" val="1274795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a:t>
            </a:r>
            <a:r>
              <a:rPr lang="zh-CN" altLang="en-US" dirty="0" smtClean="0"/>
              <a:t> </a:t>
            </a:r>
            <a:r>
              <a:rPr lang="en-US" altLang="zh-CN" dirty="0" smtClean="0"/>
              <a:t>Implementation</a:t>
            </a:r>
            <a:r>
              <a:rPr lang="en-US" altLang="zh-CN" baseline="0" dirty="0" smtClean="0"/>
              <a:t>,</a:t>
            </a:r>
            <a:r>
              <a:rPr lang="zh-CN" altLang="en-US" baseline="0" dirty="0" smtClean="0"/>
              <a:t> </a:t>
            </a:r>
            <a:r>
              <a:rPr lang="en-US" altLang="zh-CN" baseline="0" dirty="0" smtClean="0"/>
              <a:t>there</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endParaRPr lang="en-US" altLang="zh-CN" baseline="0" dirty="0" smtClean="0"/>
          </a:p>
          <a:p>
            <a:endParaRPr lang="en-US" baseline="0" dirty="0" smtClean="0"/>
          </a:p>
          <a:p>
            <a:endParaRPr lang="en-US" dirty="0" smtClean="0"/>
          </a:p>
          <a:p>
            <a:r>
              <a:rPr lang="en-US" sz="1200" b="0" i="0" u="none" strike="noStrike" kern="1200" dirty="0" smtClean="0">
                <a:solidFill>
                  <a:schemeClr val="tx1"/>
                </a:solidFill>
                <a:effectLst/>
                <a:latin typeface="+mn-lt"/>
                <a:ea typeface="+mn-ea"/>
                <a:cs typeface="+mn-cs"/>
                <a:hlinkClick r:id="rId3" tooltip="Logical clock"/>
              </a:rPr>
              <a:t>logical clock</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for</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each</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feature,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we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can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use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it</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to</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identify</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version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of</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data</a:t>
            </a:r>
            <a:endParaRPr lang="en-US" sz="1200" b="0" i="0" u="none" strike="noStrike" kern="1200" dirty="0" smtClean="0">
              <a:solidFill>
                <a:schemeClr val="tx1"/>
              </a:solidFill>
              <a:effectLst/>
              <a:latin typeface="+mn-lt"/>
              <a:ea typeface="+mn-ea"/>
              <a:cs typeface="+mn-cs"/>
            </a:endParaRPr>
          </a:p>
          <a:p>
            <a:endParaRPr lang="en-US" dirty="0" smtClean="0"/>
          </a:p>
          <a:p>
            <a:endParaRPr lang="en-US" dirty="0" smtClean="0"/>
          </a:p>
          <a:p>
            <a:r>
              <a:rPr lang="en-US" dirty="0" smtClean="0"/>
              <a:t>Due to delays, failures, and lost acknowledgements N may send messages twice. </a:t>
            </a:r>
          </a:p>
          <a:p>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a:t>
            </a:r>
            <a:r>
              <a:rPr lang="en-US" altLang="zh-CN" sz="1200" b="0" i="0" kern="1200" baseline="0" dirty="0" smtClean="0">
                <a:solidFill>
                  <a:schemeClr val="tx1"/>
                </a:solidFill>
                <a:effectLst/>
                <a:latin typeface="+mn-lt"/>
                <a:ea typeface="+mn-ea"/>
                <a:cs typeface="+mn-cs"/>
              </a:rPr>
              <a:t>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store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one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vector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clock</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for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each</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node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D255FD-0619-4B73-B0CC-EE5C35F7D17F}" type="slidenum">
              <a:rPr lang="en-US" smtClean="0"/>
              <a:t>15</a:t>
            </a:fld>
            <a:endParaRPr lang="en-US"/>
          </a:p>
        </p:txBody>
      </p:sp>
    </p:spTree>
    <p:extLst>
      <p:ext uri="{BB962C8B-B14F-4D97-AF65-F5344CB8AC3E}">
        <p14:creationId xmlns:p14="http://schemas.microsoft.com/office/powerpoint/2010/main" val="1175746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TCP</a:t>
            </a:r>
            <a:r>
              <a:rPr lang="zh-CN" altLang="en-US" dirty="0" smtClean="0"/>
              <a:t> </a:t>
            </a:r>
            <a:r>
              <a:rPr lang="en-US" altLang="zh-CN" dirty="0" smtClean="0"/>
              <a:t>protocol</a:t>
            </a:r>
            <a:r>
              <a:rPr lang="zh-CN" altLang="en-US" baseline="0" dirty="0" smtClean="0"/>
              <a:t> </a:t>
            </a:r>
            <a:r>
              <a:rPr lang="en-US" altLang="zh-CN" baseline="0" dirty="0" smtClean="0"/>
              <a:t>header</a:t>
            </a:r>
          </a:p>
          <a:p>
            <a:endParaRPr lang="en-US" baseline="0" dirty="0" smtClean="0"/>
          </a:p>
          <a:p>
            <a:r>
              <a:rPr lang="en-US" altLang="zh-CN" baseline="0" dirty="0" smtClean="0"/>
              <a:t>Snappy</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library</a:t>
            </a:r>
            <a:r>
              <a:rPr lang="zh-CN" altLang="en-US" baseline="0" dirty="0" smtClean="0"/>
              <a:t> </a:t>
            </a:r>
            <a:r>
              <a:rPr lang="en-US" altLang="zh-CN" baseline="0" dirty="0" smtClean="0"/>
              <a:t>that</a:t>
            </a:r>
            <a:r>
              <a:rPr lang="zh-CN" altLang="en-US" baseline="0" dirty="0" smtClean="0"/>
              <a:t>  </a:t>
            </a:r>
            <a:r>
              <a:rPr lang="en-US" altLang="zh-CN" baseline="0" dirty="0" smtClean="0"/>
              <a:t>compress</a:t>
            </a:r>
            <a:r>
              <a:rPr lang="zh-CN" altLang="en-US" baseline="0" dirty="0" smtClean="0"/>
              <a:t> </a:t>
            </a:r>
            <a:r>
              <a:rPr lang="en-US" altLang="zh-CN" baseline="0" dirty="0" smtClean="0"/>
              <a:t>message</a:t>
            </a:r>
            <a:r>
              <a:rPr lang="zh-CN" altLang="en-US" baseline="0" dirty="0" smtClean="0"/>
              <a:t>  </a:t>
            </a:r>
            <a:r>
              <a:rPr lang="en-US" altLang="zh-CN" baseline="0" dirty="0" smtClean="0"/>
              <a:t>almost</a:t>
            </a:r>
            <a:r>
              <a:rPr lang="zh-CN" altLang="en-US" baseline="0" dirty="0" smtClean="0"/>
              <a:t> </a:t>
            </a:r>
            <a:r>
              <a:rPr lang="en-US" altLang="zh-CN" baseline="0" dirty="0" smtClean="0"/>
              <a:t>as</a:t>
            </a:r>
            <a:r>
              <a:rPr lang="zh-CN" altLang="en-US" baseline="0" dirty="0" smtClean="0"/>
              <a:t> </a:t>
            </a:r>
            <a:r>
              <a:rPr lang="en-US" altLang="zh-CN" baseline="0" dirty="0" smtClean="0"/>
              <a:t>fast</a:t>
            </a:r>
            <a:r>
              <a:rPr lang="zh-CN" altLang="en-US" baseline="0" dirty="0" smtClean="0"/>
              <a:t> </a:t>
            </a:r>
            <a:r>
              <a:rPr lang="en-US" altLang="zh-CN" baseline="0" dirty="0" smtClean="0"/>
              <a:t>as</a:t>
            </a:r>
            <a:r>
              <a:rPr lang="zh-CN" altLang="en-US" baseline="0" dirty="0" smtClean="0"/>
              <a:t> </a:t>
            </a:r>
            <a:r>
              <a:rPr lang="en-US" altLang="zh-CN" baseline="0" dirty="0" smtClean="0"/>
              <a:t>one</a:t>
            </a:r>
            <a:r>
              <a:rPr lang="zh-CN" altLang="en-US" baseline="0" dirty="0" smtClean="0"/>
              <a:t> </a:t>
            </a:r>
            <a:r>
              <a:rPr lang="en-US" altLang="zh-CN" baseline="0" dirty="0" smtClean="0"/>
              <a:t>pass</a:t>
            </a:r>
            <a:r>
              <a:rPr lang="zh-CN" altLang="en-US" baseline="0" dirty="0" smtClean="0"/>
              <a:t> </a:t>
            </a:r>
            <a:r>
              <a:rPr lang="en-US" altLang="zh-CN" baseline="0" dirty="0" smtClean="0"/>
              <a:t>of</a:t>
            </a:r>
            <a:r>
              <a:rPr lang="zh-CN" altLang="en-US" baseline="0" dirty="0" smtClean="0"/>
              <a:t> </a:t>
            </a:r>
            <a:r>
              <a:rPr lang="en-US" altLang="zh-CN" baseline="0" dirty="0" smtClean="0"/>
              <a:t>memory</a:t>
            </a: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16</a:t>
            </a:fld>
            <a:endParaRPr lang="en-US"/>
          </a:p>
        </p:txBody>
      </p:sp>
    </p:spTree>
    <p:extLst>
      <p:ext uri="{BB962C8B-B14F-4D97-AF65-F5344CB8AC3E}">
        <p14:creationId xmlns:p14="http://schemas.microsoft.com/office/powerpoint/2010/main" val="2066179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17</a:t>
            </a:fld>
            <a:endParaRPr lang="en-US"/>
          </a:p>
        </p:txBody>
      </p:sp>
    </p:spTree>
    <p:extLst>
      <p:ext uri="{BB962C8B-B14F-4D97-AF65-F5344CB8AC3E}">
        <p14:creationId xmlns:p14="http://schemas.microsoft.com/office/powerpoint/2010/main" val="151366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D255FD-0619-4B73-B0CC-EE5C35F7D17F}" type="slidenum">
              <a:rPr lang="en-US" smtClean="0"/>
              <a:t>18</a:t>
            </a:fld>
            <a:endParaRPr lang="en-US"/>
          </a:p>
        </p:txBody>
      </p:sp>
    </p:spTree>
    <p:extLst>
      <p:ext uri="{BB962C8B-B14F-4D97-AF65-F5344CB8AC3E}">
        <p14:creationId xmlns:p14="http://schemas.microsoft.com/office/powerpoint/2010/main" val="708533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a:t>
            </a:r>
            <a:r>
              <a:rPr lang="zh-CN" altLang="en-US" dirty="0" smtClean="0"/>
              <a:t> </a:t>
            </a:r>
            <a:r>
              <a:rPr lang="en-US" altLang="zh-CN" dirty="0" smtClean="0"/>
              <a:t>we</a:t>
            </a:r>
            <a:r>
              <a:rPr lang="zh-CN" altLang="en-US" dirty="0" smtClean="0"/>
              <a:t> </a:t>
            </a:r>
            <a:r>
              <a:rPr lang="en-US" altLang="zh-CN" dirty="0" smtClean="0"/>
              <a:t>can</a:t>
            </a:r>
            <a:r>
              <a:rPr lang="zh-CN" altLang="en-US" dirty="0" smtClean="0"/>
              <a:t> </a:t>
            </a:r>
            <a:r>
              <a:rPr lang="en-US" altLang="zh-CN" dirty="0" smtClean="0"/>
              <a:t>come</a:t>
            </a:r>
            <a:r>
              <a:rPr lang="zh-CN" altLang="en-US" dirty="0" smtClean="0"/>
              <a:t> </a:t>
            </a:r>
            <a:r>
              <a:rPr lang="en-US" altLang="zh-CN" dirty="0" smtClean="0"/>
              <a:t>to</a:t>
            </a:r>
            <a:r>
              <a:rPr lang="zh-CN" altLang="en-US" dirty="0" smtClean="0"/>
              <a:t> </a:t>
            </a:r>
            <a:r>
              <a:rPr lang="en-US" altLang="zh-CN" dirty="0" smtClean="0"/>
              <a:t>talk</a:t>
            </a:r>
            <a:r>
              <a:rPr lang="zh-CN" altLang="en-US" baseline="0" dirty="0" smtClean="0"/>
              <a:t> </a:t>
            </a:r>
            <a:r>
              <a:rPr lang="en-US" altLang="zh-CN" baseline="0" dirty="0" smtClean="0"/>
              <a:t>about</a:t>
            </a:r>
            <a:r>
              <a:rPr lang="zh-CN" altLang="en-US" baseline="0" dirty="0" smtClean="0"/>
              <a:t> </a:t>
            </a:r>
            <a:r>
              <a:rPr lang="en-US" altLang="zh-CN" baseline="0" dirty="0" smtClean="0"/>
              <a:t>fault</a:t>
            </a:r>
            <a:r>
              <a:rPr lang="zh-CN" altLang="en-US" baseline="0" dirty="0" smtClean="0"/>
              <a:t> </a:t>
            </a:r>
            <a:r>
              <a:rPr lang="en-US" altLang="zh-CN" baseline="0" dirty="0" smtClean="0"/>
              <a:t>tolerance.</a:t>
            </a:r>
            <a:endParaRPr lang="en-US" altLang="zh-CN" dirty="0" smtClean="0"/>
          </a:p>
          <a:p>
            <a:r>
              <a:rPr lang="en-US" altLang="zh-CN" dirty="0" smtClean="0"/>
              <a:t>For</a:t>
            </a:r>
            <a:r>
              <a:rPr lang="zh-CN" altLang="en-US" dirty="0" smtClean="0"/>
              <a:t> </a:t>
            </a:r>
            <a:r>
              <a:rPr lang="en-US" altLang="zh-CN" dirty="0" smtClean="0"/>
              <a:t>fault</a:t>
            </a:r>
            <a:r>
              <a:rPr lang="zh-CN" altLang="en-US" baseline="0" dirty="0" smtClean="0"/>
              <a:t> </a:t>
            </a:r>
            <a:r>
              <a:rPr lang="en-US" altLang="zh-CN" baseline="0" dirty="0" smtClean="0"/>
              <a:t>tolerance,</a:t>
            </a:r>
            <a:r>
              <a:rPr lang="zh-CN" altLang="en-US" baseline="0" dirty="0" smtClean="0"/>
              <a:t> </a:t>
            </a:r>
            <a:r>
              <a:rPr lang="en-US" altLang="zh-CN" baseline="0" dirty="0" smtClean="0"/>
              <a:t>the</a:t>
            </a:r>
            <a:r>
              <a:rPr lang="zh-CN" altLang="en-US" baseline="0" dirty="0" smtClean="0"/>
              <a:t> </a:t>
            </a:r>
            <a:r>
              <a:rPr lang="en-US" altLang="zh-CN" baseline="0" dirty="0" smtClean="0"/>
              <a:t>replication</a:t>
            </a:r>
            <a:r>
              <a:rPr lang="zh-CN" altLang="en-US" baseline="0" dirty="0" smtClean="0"/>
              <a:t>  </a:t>
            </a:r>
            <a:r>
              <a:rPr lang="en-US" altLang="zh-CN" baseline="0" dirty="0" smtClean="0"/>
              <a:t>is</a:t>
            </a:r>
            <a:r>
              <a:rPr lang="zh-CN" altLang="en-US" baseline="0" dirty="0" smtClean="0"/>
              <a:t> </a:t>
            </a:r>
            <a:r>
              <a:rPr lang="en-US" altLang="zh-CN" baseline="0" dirty="0" smtClean="0"/>
              <a:t>used</a:t>
            </a:r>
            <a:r>
              <a:rPr lang="zh-CN" altLang="en-US" baseline="0" dirty="0" smtClean="0"/>
              <a:t> </a:t>
            </a:r>
            <a:r>
              <a:rPr lang="en-US" altLang="zh-CN" baseline="0" dirty="0" smtClean="0"/>
              <a:t>in</a:t>
            </a:r>
            <a:r>
              <a:rPr lang="zh-CN" altLang="en-US" baseline="0" dirty="0" smtClean="0"/>
              <a:t> </a:t>
            </a:r>
            <a:r>
              <a:rPr lang="en-US" altLang="zh-CN" baseline="0" dirty="0" smtClean="0"/>
              <a:t>PS</a:t>
            </a:r>
            <a:endParaRPr lang="en-US" dirty="0" smtClean="0"/>
          </a:p>
          <a:p>
            <a:r>
              <a:rPr lang="en-US" altLang="zh-CN" dirty="0" smtClean="0"/>
              <a:t>The</a:t>
            </a:r>
            <a:r>
              <a:rPr lang="zh-CN" altLang="en-US" baseline="0" dirty="0" smtClean="0"/>
              <a:t> </a:t>
            </a:r>
            <a:r>
              <a:rPr lang="en-US" altLang="zh-CN" baseline="0" dirty="0" smtClean="0"/>
              <a:t>default</a:t>
            </a:r>
            <a:r>
              <a:rPr lang="zh-CN" altLang="en-US" baseline="0" dirty="0" smtClean="0"/>
              <a:t> </a:t>
            </a:r>
            <a:r>
              <a:rPr lang="is-IS" altLang="zh-CN" baseline="0" dirty="0" smtClean="0"/>
              <a:t>…</a:t>
            </a:r>
            <a:r>
              <a:rPr lang="en-US" altLang="zh-CN" baseline="0" dirty="0" smtClean="0"/>
              <a:t>..</a:t>
            </a:r>
          </a:p>
          <a:p>
            <a:endParaRPr lang="en-US" baseline="0" dirty="0" smtClean="0"/>
          </a:p>
          <a:p>
            <a:r>
              <a:rPr lang="en-US" altLang="zh-CN" baseline="0" dirty="0" smtClean="0"/>
              <a:t>The</a:t>
            </a:r>
            <a:r>
              <a:rPr lang="zh-CN" altLang="en-US" baseline="0" dirty="0" smtClean="0"/>
              <a:t> </a:t>
            </a:r>
            <a:r>
              <a:rPr lang="en-US" altLang="zh-CN" baseline="0" dirty="0" smtClean="0"/>
              <a:t>process</a:t>
            </a:r>
            <a:r>
              <a:rPr lang="zh-CN" altLang="en-US" baseline="0" dirty="0" smtClean="0"/>
              <a:t> </a:t>
            </a:r>
            <a:r>
              <a:rPr lang="en-US" altLang="zh-CN" baseline="0" dirty="0" smtClean="0"/>
              <a:t>shows</a:t>
            </a:r>
            <a:r>
              <a:rPr lang="zh-CN" altLang="en-US" baseline="0" dirty="0" smtClean="0"/>
              <a:t> </a:t>
            </a:r>
            <a:r>
              <a:rPr lang="en-US" altLang="zh-CN" baseline="0" dirty="0" smtClean="0"/>
              <a:t>the</a:t>
            </a:r>
            <a:r>
              <a:rPr lang="zh-CN" altLang="en-US" baseline="0" dirty="0" smtClean="0"/>
              <a:t> </a:t>
            </a:r>
            <a:r>
              <a:rPr lang="en-US" altLang="zh-CN" baseline="0" dirty="0" smtClean="0"/>
              <a:t>procedure</a:t>
            </a:r>
            <a:r>
              <a:rPr lang="zh-CN" altLang="en-US" baseline="0" dirty="0" smtClean="0"/>
              <a:t> </a:t>
            </a:r>
            <a:r>
              <a:rPr lang="en-US" altLang="zh-CN" baseline="0" dirty="0" smtClean="0"/>
              <a:t>of</a:t>
            </a:r>
            <a:r>
              <a:rPr lang="zh-CN" altLang="en-US" baseline="0" dirty="0" smtClean="0"/>
              <a:t> </a:t>
            </a:r>
            <a:r>
              <a:rPr lang="en-US" altLang="zh-CN" baseline="0" dirty="0" err="1" smtClean="0"/>
              <a:t>repliacation</a:t>
            </a:r>
            <a:endParaRPr lang="en-US" altLang="zh-CN" baseline="0" dirty="0" smtClean="0"/>
          </a:p>
          <a:p>
            <a:endParaRPr lang="en-US" baseline="0" dirty="0" smtClean="0"/>
          </a:p>
          <a:p>
            <a:endParaRPr lang="en-US" baseline="0" dirty="0" smtClean="0"/>
          </a:p>
          <a:p>
            <a:r>
              <a:rPr lang="en-US" altLang="zh-CN" baseline="0" dirty="0" smtClean="0"/>
              <a:t>The</a:t>
            </a:r>
            <a:r>
              <a:rPr lang="zh-CN" altLang="en-US" baseline="0" dirty="0" smtClean="0"/>
              <a:t> </a:t>
            </a:r>
            <a:r>
              <a:rPr lang="en-US" altLang="zh-CN" baseline="0" dirty="0" smtClean="0"/>
              <a:t>overhead</a:t>
            </a:r>
            <a:r>
              <a:rPr lang="zh-CN" altLang="en-US" baseline="0" dirty="0" smtClean="0"/>
              <a:t> </a:t>
            </a:r>
            <a:r>
              <a:rPr lang="en-US" altLang="zh-CN" baseline="0" dirty="0" smtClean="0"/>
              <a:t>of</a:t>
            </a:r>
            <a:r>
              <a:rPr lang="zh-CN" altLang="en-US" baseline="0" dirty="0" smtClean="0"/>
              <a:t> </a:t>
            </a:r>
            <a:r>
              <a:rPr lang="en-US" altLang="zh-CN" baseline="0" dirty="0" smtClean="0"/>
              <a:t>communication</a:t>
            </a:r>
            <a:r>
              <a:rPr lang="zh-CN" altLang="en-US" baseline="0" dirty="0" smtClean="0"/>
              <a:t> </a:t>
            </a:r>
            <a:r>
              <a:rPr lang="en-US" altLang="zh-CN" baseline="0" dirty="0" smtClean="0"/>
              <a:t>in</a:t>
            </a:r>
            <a:r>
              <a:rPr lang="zh-CN" altLang="en-US" baseline="0" dirty="0" smtClean="0"/>
              <a:t> </a:t>
            </a:r>
            <a:r>
              <a:rPr lang="en-US" altLang="zh-CN" baseline="0" dirty="0" smtClean="0"/>
              <a:t>Chain</a:t>
            </a:r>
            <a:r>
              <a:rPr lang="zh-CN" altLang="en-US" baseline="0" dirty="0" smtClean="0"/>
              <a:t> </a:t>
            </a:r>
            <a:r>
              <a:rPr lang="en-US" altLang="zh-CN" baseline="0" dirty="0" smtClean="0"/>
              <a:t>replication</a:t>
            </a:r>
            <a:r>
              <a:rPr lang="zh-CN" altLang="en-US" baseline="0" dirty="0" smtClean="0"/>
              <a:t> </a:t>
            </a:r>
            <a:r>
              <a:rPr lang="en-US" altLang="zh-CN" baseline="0" dirty="0" smtClean="0"/>
              <a:t>may</a:t>
            </a:r>
            <a:r>
              <a:rPr lang="zh-CN" altLang="en-US" baseline="0" dirty="0" smtClean="0"/>
              <a:t> </a:t>
            </a:r>
            <a:r>
              <a:rPr lang="en-US" altLang="zh-CN" baseline="0" dirty="0" smtClean="0"/>
              <a:t>be</a:t>
            </a:r>
            <a:r>
              <a:rPr lang="zh-CN" altLang="en-US" baseline="0" dirty="0" smtClean="0"/>
              <a:t> </a:t>
            </a:r>
            <a:r>
              <a:rPr lang="en-US" altLang="zh-CN" baseline="0" dirty="0" smtClean="0"/>
              <a:t>large</a:t>
            </a:r>
            <a:r>
              <a:rPr lang="zh-CN" altLang="en-US" baseline="0" dirty="0" smtClean="0"/>
              <a:t> </a:t>
            </a:r>
            <a:r>
              <a:rPr lang="en-US" altLang="zh-CN" baseline="0" dirty="0" smtClean="0"/>
              <a:t>each</a:t>
            </a:r>
            <a:r>
              <a:rPr lang="zh-CN" altLang="en-US" baseline="0" dirty="0" smtClean="0"/>
              <a:t> </a:t>
            </a:r>
            <a:r>
              <a:rPr lang="en-US" altLang="zh-CN" baseline="0" dirty="0" smtClean="0"/>
              <a:t>time</a:t>
            </a:r>
            <a:r>
              <a:rPr lang="zh-CN" altLang="en-US" baseline="0" dirty="0" smtClean="0"/>
              <a:t> </a:t>
            </a:r>
            <a:r>
              <a:rPr lang="en-US" altLang="zh-CN" baseline="0" dirty="0" smtClean="0"/>
              <a:t>the</a:t>
            </a:r>
            <a:r>
              <a:rPr lang="zh-CN" altLang="en-US" baseline="0" dirty="0" smtClean="0"/>
              <a:t> </a:t>
            </a:r>
            <a:r>
              <a:rPr lang="en-US" altLang="zh-CN" baseline="0" dirty="0" smtClean="0"/>
              <a:t>data</a:t>
            </a:r>
            <a:r>
              <a:rPr lang="zh-CN" altLang="en-US" baseline="0" dirty="0" smtClean="0"/>
              <a:t> </a:t>
            </a:r>
            <a:r>
              <a:rPr lang="en-US" altLang="zh-CN" baseline="0" dirty="0" smtClean="0"/>
              <a:t>from</a:t>
            </a:r>
            <a:r>
              <a:rPr lang="zh-CN" altLang="en-US" baseline="0" dirty="0" smtClean="0"/>
              <a:t> </a:t>
            </a:r>
            <a:r>
              <a:rPr lang="en-US" altLang="zh-CN" baseline="0" dirty="0" smtClean="0"/>
              <a:t>worker</a:t>
            </a:r>
            <a:r>
              <a:rPr lang="zh-CN" altLang="en-US" baseline="0" dirty="0" smtClean="0"/>
              <a:t> </a:t>
            </a:r>
            <a:r>
              <a:rPr lang="en-US" altLang="zh-CN" baseline="0" dirty="0" smtClean="0"/>
              <a:t>is</a:t>
            </a:r>
            <a:r>
              <a:rPr lang="zh-CN" altLang="en-US" baseline="0" dirty="0" smtClean="0"/>
              <a:t> </a:t>
            </a:r>
            <a:r>
              <a:rPr lang="en-US" altLang="zh-CN" baseline="0" dirty="0" err="1" smtClean="0"/>
              <a:t>copyed</a:t>
            </a:r>
            <a:r>
              <a:rPr lang="zh-CN" altLang="en-US" baseline="0" dirty="0" smtClean="0"/>
              <a:t> </a:t>
            </a:r>
            <a:r>
              <a:rPr lang="en-US" altLang="zh-CN" baseline="0" dirty="0" err="1" smtClean="0"/>
              <a:t>immdiately</a:t>
            </a:r>
            <a:r>
              <a:rPr lang="en-US" altLang="zh-CN" baseline="0" dirty="0" smtClean="0"/>
              <a:t>.</a:t>
            </a:r>
            <a:r>
              <a:rPr lang="zh-CN" altLang="en-US" baseline="0" dirty="0" smtClean="0"/>
              <a:t> </a:t>
            </a:r>
            <a:r>
              <a:rPr lang="en-US" altLang="zh-CN" baseline="0" dirty="0" smtClean="0"/>
              <a:t>If</a:t>
            </a:r>
            <a:r>
              <a:rPr lang="zh-CN" altLang="en-US" baseline="0" dirty="0" smtClean="0"/>
              <a:t> </a:t>
            </a:r>
            <a:r>
              <a:rPr lang="en-US" altLang="zh-CN" baseline="0" dirty="0" smtClean="0"/>
              <a:t>will</a:t>
            </a:r>
            <a:r>
              <a:rPr lang="zh-CN" altLang="en-US" baseline="0" dirty="0" smtClean="0"/>
              <a:t> </a:t>
            </a:r>
            <a:r>
              <a:rPr lang="en-US" altLang="zh-CN" baseline="0" dirty="0" smtClean="0"/>
              <a:t>have</a:t>
            </a:r>
            <a:r>
              <a:rPr lang="zh-CN" altLang="en-US" baseline="0" dirty="0" smtClean="0"/>
              <a:t> </a:t>
            </a:r>
            <a:r>
              <a:rPr lang="en-US" altLang="zh-CN" baseline="0" dirty="0" smtClean="0"/>
              <a:t>k</a:t>
            </a:r>
            <a:r>
              <a:rPr lang="zh-CN" altLang="en-US" baseline="0" dirty="0" smtClean="0"/>
              <a:t> </a:t>
            </a:r>
            <a:r>
              <a:rPr lang="en-US" altLang="zh-CN" baseline="0" dirty="0" smtClean="0"/>
              <a:t>replica,</a:t>
            </a:r>
            <a:r>
              <a:rPr lang="zh-CN" altLang="en-US" baseline="0" dirty="0" smtClean="0"/>
              <a:t> </a:t>
            </a:r>
            <a:r>
              <a:rPr lang="en-US" altLang="zh-CN" baseline="0" dirty="0" smtClean="0"/>
              <a:t>it</a:t>
            </a:r>
            <a:r>
              <a:rPr lang="zh-CN" altLang="en-US" baseline="0" dirty="0" smtClean="0"/>
              <a:t> </a:t>
            </a:r>
            <a:r>
              <a:rPr lang="en-US" altLang="zh-CN" baseline="0" dirty="0" smtClean="0"/>
              <a:t>will</a:t>
            </a:r>
            <a:r>
              <a:rPr lang="zh-CN" altLang="en-US" baseline="0" dirty="0" smtClean="0"/>
              <a:t> </a:t>
            </a:r>
            <a:r>
              <a:rPr lang="en-US" altLang="zh-CN" baseline="0" dirty="0" smtClean="0"/>
              <a:t>increase</a:t>
            </a:r>
            <a:r>
              <a:rPr lang="zh-CN" altLang="en-US" baseline="0" dirty="0" smtClean="0"/>
              <a:t> </a:t>
            </a:r>
            <a:r>
              <a:rPr lang="en-US" altLang="zh-CN" baseline="0" dirty="0" smtClean="0"/>
              <a:t>the</a:t>
            </a:r>
            <a:r>
              <a:rPr lang="zh-CN" altLang="en-US" baseline="0" dirty="0" smtClean="0"/>
              <a:t> </a:t>
            </a:r>
            <a:r>
              <a:rPr lang="en-US" altLang="zh-CN" baseline="0" dirty="0" smtClean="0"/>
              <a:t>traffic</a:t>
            </a:r>
            <a:r>
              <a:rPr lang="zh-CN" altLang="en-US" baseline="0" dirty="0" smtClean="0"/>
              <a:t> </a:t>
            </a:r>
            <a:r>
              <a:rPr lang="en-US" altLang="zh-CN" baseline="0" dirty="0" smtClean="0"/>
              <a:t>by</a:t>
            </a:r>
            <a:r>
              <a:rPr lang="zh-CN" altLang="en-US" baseline="0" dirty="0" smtClean="0"/>
              <a:t> </a:t>
            </a:r>
            <a:r>
              <a:rPr lang="en-US" altLang="zh-CN" baseline="0" dirty="0" smtClean="0"/>
              <a:t>k</a:t>
            </a:r>
            <a:r>
              <a:rPr lang="zh-CN" altLang="en-US" baseline="0" dirty="0" smtClean="0"/>
              <a:t> </a:t>
            </a:r>
            <a:r>
              <a:rPr lang="en-US" altLang="zh-CN" baseline="0" dirty="0" smtClean="0"/>
              <a:t>times.</a:t>
            </a:r>
          </a:p>
          <a:p>
            <a:endParaRPr lang="en-US" altLang="zh-CN" baseline="0" dirty="0" smtClean="0"/>
          </a:p>
          <a:p>
            <a:endParaRPr lang="en-US" altLang="zh-CN" baseline="0" dirty="0" smtClean="0"/>
          </a:p>
          <a:p>
            <a:r>
              <a:rPr lang="zh-CN" altLang="en-US" baseline="0" dirty="0" smtClean="0"/>
              <a:t>******</a:t>
            </a:r>
            <a:endParaRPr lang="en-US" altLang="zh-CN"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It</a:t>
            </a:r>
            <a:r>
              <a:rPr lang="zh-CN" altLang="en-US" baseline="0" dirty="0" smtClean="0"/>
              <a:t> </a:t>
            </a:r>
            <a:r>
              <a:rPr lang="en-US" altLang="zh-CN" baseline="0" dirty="0" smtClean="0"/>
              <a:t>will</a:t>
            </a:r>
            <a:r>
              <a:rPr lang="zh-CN" altLang="en-US" baseline="0" dirty="0" smtClean="0"/>
              <a:t> </a:t>
            </a:r>
            <a:r>
              <a:rPr lang="en-US" altLang="zh-CN" baseline="0" dirty="0" smtClean="0"/>
              <a:t>significantly</a:t>
            </a:r>
            <a:r>
              <a:rPr lang="zh-CN" altLang="en-US" baseline="0" dirty="0" smtClean="0"/>
              <a:t> </a:t>
            </a:r>
            <a:r>
              <a:rPr lang="en-US" altLang="zh-CN" baseline="0" dirty="0" smtClean="0"/>
              <a:t>reduce</a:t>
            </a:r>
            <a:r>
              <a:rPr lang="zh-CN" altLang="en-US" baseline="0" dirty="0" smtClean="0"/>
              <a:t> </a:t>
            </a:r>
            <a:r>
              <a:rPr lang="en-US" altLang="zh-CN" baseline="0" dirty="0" smtClean="0"/>
              <a:t>the</a:t>
            </a:r>
            <a:r>
              <a:rPr lang="zh-CN" altLang="en-US" baseline="0" dirty="0" smtClean="0"/>
              <a:t> </a:t>
            </a:r>
            <a:r>
              <a:rPr lang="en-US" altLang="zh-CN" baseline="0" dirty="0" err="1" smtClean="0"/>
              <a:t>bandwith</a:t>
            </a:r>
            <a:r>
              <a:rPr lang="zh-CN" altLang="en-US" baseline="0" dirty="0" smtClean="0"/>
              <a:t> </a:t>
            </a:r>
            <a:endParaRPr lang="en-US" altLang="zh-CN" baseline="0" dirty="0" smtClean="0"/>
          </a:p>
          <a:p>
            <a:endParaRPr lang="en-US" altLang="zh-CN" baseline="0" dirty="0" smtClean="0"/>
          </a:p>
          <a:p>
            <a:endParaRPr lang="en-US" altLang="zh-CN" baseline="0" dirty="0" smtClean="0"/>
          </a:p>
          <a:p>
            <a:r>
              <a:rPr lang="en-US" altLang="zh-CN" baseline="0" dirty="0" smtClean="0"/>
              <a:t>Aggregation</a:t>
            </a:r>
            <a:r>
              <a:rPr lang="zh-CN" altLang="en-US" baseline="0" dirty="0" smtClean="0"/>
              <a:t> </a:t>
            </a:r>
            <a:r>
              <a:rPr lang="en-US" altLang="zh-CN" baseline="0" dirty="0" smtClean="0"/>
              <a:t>will</a:t>
            </a:r>
            <a:r>
              <a:rPr lang="zh-CN" altLang="en-US" baseline="0" dirty="0" smtClean="0"/>
              <a:t> </a:t>
            </a:r>
            <a:r>
              <a:rPr lang="en-US" altLang="zh-CN" baseline="0" dirty="0" smtClean="0"/>
              <a:t>cause</a:t>
            </a:r>
            <a:r>
              <a:rPr lang="zh-CN" altLang="en-US" baseline="0" dirty="0" smtClean="0"/>
              <a:t> </a:t>
            </a:r>
            <a:r>
              <a:rPr lang="en-US" altLang="zh-CN" baseline="0" dirty="0" smtClean="0"/>
              <a:t>task</a:t>
            </a:r>
            <a:r>
              <a:rPr lang="zh-CN" altLang="en-US" baseline="0" dirty="0" smtClean="0"/>
              <a:t> </a:t>
            </a:r>
            <a:r>
              <a:rPr lang="en-US" altLang="zh-CN" baseline="0" dirty="0" smtClean="0"/>
              <a:t>delay</a:t>
            </a:r>
            <a:r>
              <a:rPr lang="zh-CN" altLang="en-US" baseline="0" dirty="0" smtClean="0"/>
              <a:t> </a:t>
            </a:r>
            <a:r>
              <a:rPr lang="en-US" altLang="zh-CN" baseline="0" dirty="0" smtClean="0"/>
              <a:t>in</a:t>
            </a:r>
            <a:r>
              <a:rPr lang="zh-CN" altLang="en-US" baseline="0" dirty="0" smtClean="0"/>
              <a:t> </a:t>
            </a:r>
            <a:r>
              <a:rPr lang="en-US" altLang="zh-CN" baseline="0" dirty="0" smtClean="0"/>
              <a:t>worker</a:t>
            </a:r>
            <a:r>
              <a:rPr lang="zh-CN" altLang="en-US" baseline="0" dirty="0" smtClean="0"/>
              <a:t> </a:t>
            </a:r>
            <a:r>
              <a:rPr lang="en-US" altLang="zh-CN" baseline="0" dirty="0" smtClean="0"/>
              <a:t>node.</a:t>
            </a:r>
            <a:r>
              <a:rPr lang="zh-CN" altLang="en-US" baseline="0" dirty="0" smtClean="0"/>
              <a:t> </a:t>
            </a:r>
            <a:r>
              <a:rPr lang="en-US" altLang="zh-CN" baseline="0" dirty="0" smtClean="0"/>
              <a:t>(sequential</a:t>
            </a:r>
            <a:r>
              <a:rPr lang="zh-CN" altLang="en-US" baseline="0" dirty="0" smtClean="0"/>
              <a:t> </a:t>
            </a:r>
            <a:r>
              <a:rPr lang="en-US" altLang="zh-CN" baseline="0" dirty="0" smtClean="0"/>
              <a:t>dependency)</a:t>
            </a:r>
          </a:p>
          <a:p>
            <a:endParaRPr lang="en-US" baseline="0" dirty="0" smtClean="0"/>
          </a:p>
          <a:p>
            <a:r>
              <a:rPr lang="en-US" altLang="zh-CN" baseline="0" dirty="0" smtClean="0"/>
              <a:t>So</a:t>
            </a:r>
            <a:r>
              <a:rPr lang="zh-CN" altLang="en-US" baseline="0" dirty="0" smtClean="0"/>
              <a:t> </a:t>
            </a:r>
            <a:r>
              <a:rPr lang="en-US" altLang="zh-CN" baseline="0" dirty="0" smtClean="0"/>
              <a:t>it</a:t>
            </a:r>
            <a:r>
              <a:rPr lang="zh-CN" altLang="en-US" baseline="0" dirty="0" smtClean="0"/>
              <a:t> </a:t>
            </a:r>
            <a:r>
              <a:rPr lang="en-US" altLang="zh-CN" baseline="0" dirty="0" smtClean="0"/>
              <a:t>is</a:t>
            </a:r>
            <a:r>
              <a:rPr lang="zh-CN" altLang="en-US" baseline="0" dirty="0" smtClean="0"/>
              <a:t> </a:t>
            </a:r>
            <a:r>
              <a:rPr lang="en-US" altLang="zh-CN" baseline="0" dirty="0" smtClean="0"/>
              <a:t>also</a:t>
            </a:r>
            <a:r>
              <a:rPr lang="zh-CN" altLang="en-US" baseline="0" dirty="0" smtClean="0"/>
              <a:t> </a:t>
            </a:r>
            <a:r>
              <a:rPr lang="en-US" altLang="zh-CN" baseline="0" dirty="0" smtClean="0"/>
              <a:t>a</a:t>
            </a:r>
            <a:r>
              <a:rPr lang="zh-CN" altLang="en-US" baseline="0" dirty="0" smtClean="0"/>
              <a:t> </a:t>
            </a:r>
            <a:r>
              <a:rPr lang="en-US" altLang="zh-CN" baseline="0" dirty="0" smtClean="0"/>
              <a:t>trade-off</a:t>
            </a:r>
            <a:r>
              <a:rPr lang="zh-CN" altLang="en-US" baseline="0" dirty="0" smtClean="0"/>
              <a:t> </a:t>
            </a:r>
            <a:r>
              <a:rPr lang="en-US" altLang="zh-CN" baseline="0" dirty="0" smtClean="0"/>
              <a:t>process.</a:t>
            </a: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19</a:t>
            </a:fld>
            <a:endParaRPr lang="en-US"/>
          </a:p>
        </p:txBody>
      </p:sp>
    </p:spTree>
    <p:extLst>
      <p:ext uri="{BB962C8B-B14F-4D97-AF65-F5344CB8AC3E}">
        <p14:creationId xmlns:p14="http://schemas.microsoft.com/office/powerpoint/2010/main" val="995348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74D255FD-0619-4B73-B0CC-EE5C35F7D17F}" type="slidenum">
              <a:rPr lang="en-US" smtClean="0"/>
              <a:t>20</a:t>
            </a:fld>
            <a:endParaRPr lang="en-US"/>
          </a:p>
        </p:txBody>
      </p:sp>
    </p:spTree>
    <p:extLst>
      <p:ext uri="{BB962C8B-B14F-4D97-AF65-F5344CB8AC3E}">
        <p14:creationId xmlns:p14="http://schemas.microsoft.com/office/powerpoint/2010/main" val="1642416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Then</a:t>
            </a:r>
            <a:r>
              <a:rPr lang="zh-CN" altLang="en-US" baseline="0" dirty="0" smtClean="0"/>
              <a:t> </a:t>
            </a:r>
            <a:r>
              <a:rPr lang="en-US" altLang="zh-CN" baseline="0" dirty="0" smtClean="0"/>
              <a:t>when</a:t>
            </a:r>
            <a:r>
              <a:rPr lang="zh-CN" altLang="en-US" baseline="0" dirty="0" smtClean="0"/>
              <a:t> </a:t>
            </a:r>
            <a:r>
              <a:rPr lang="en-US" altLang="zh-CN" baseline="0" dirty="0" smtClean="0"/>
              <a:t>it</a:t>
            </a:r>
            <a:r>
              <a:rPr lang="zh-CN" altLang="en-US" baseline="0" dirty="0" smtClean="0"/>
              <a:t> </a:t>
            </a:r>
            <a:r>
              <a:rPr lang="en-US" altLang="zh-CN" baseline="0" dirty="0" smtClean="0"/>
              <a:t>comes</a:t>
            </a:r>
            <a:r>
              <a:rPr lang="zh-CN" altLang="en-US" baseline="0" dirty="0" smtClean="0"/>
              <a:t> </a:t>
            </a:r>
            <a:r>
              <a:rPr lang="en-US" altLang="zh-CN" baseline="0" dirty="0" smtClean="0"/>
              <a:t>to</a:t>
            </a:r>
            <a:r>
              <a:rPr lang="zh-CN" altLang="en-US" baseline="0" dirty="0" smtClean="0"/>
              <a:t> </a:t>
            </a:r>
            <a:r>
              <a:rPr lang="en-US" altLang="zh-CN" baseline="0" dirty="0" smtClean="0"/>
              <a:t>distributed</a:t>
            </a:r>
            <a:r>
              <a:rPr lang="zh-CN" altLang="en-US" baseline="0" dirty="0" smtClean="0"/>
              <a:t> </a:t>
            </a:r>
            <a:r>
              <a:rPr lang="en-US" altLang="zh-CN" baseline="0" dirty="0" smtClean="0"/>
              <a:t>system</a:t>
            </a:r>
            <a:r>
              <a:rPr lang="zh-CN" altLang="en-US" baseline="0" dirty="0" smtClean="0"/>
              <a:t> </a:t>
            </a:r>
            <a:r>
              <a:rPr lang="en-US" altLang="zh-CN" baseline="0" dirty="0" smtClean="0"/>
              <a:t>for</a:t>
            </a:r>
            <a:r>
              <a:rPr lang="zh-CN" altLang="en-US" baseline="0" dirty="0" smtClean="0"/>
              <a:t> </a:t>
            </a:r>
            <a:r>
              <a:rPr lang="en-US" altLang="zh-CN" baseline="0" dirty="0" smtClean="0"/>
              <a:t>machine</a:t>
            </a:r>
            <a:r>
              <a:rPr lang="zh-CN" altLang="en-US" baseline="0" dirty="0" smtClean="0"/>
              <a:t> </a:t>
            </a:r>
            <a:r>
              <a:rPr lang="en-US" altLang="zh-CN" baseline="0" dirty="0" smtClean="0"/>
              <a:t>learning.</a:t>
            </a:r>
            <a:r>
              <a:rPr lang="zh-CN" altLang="en-US" baseline="0" dirty="0" smtClean="0"/>
              <a:t> </a:t>
            </a:r>
            <a:r>
              <a:rPr lang="en-US" altLang="zh-CN" baseline="0" dirty="0" smtClean="0"/>
              <a:t>There</a:t>
            </a:r>
            <a:r>
              <a:rPr lang="zh-CN" altLang="en-US" baseline="0" dirty="0" smtClean="0"/>
              <a:t> </a:t>
            </a:r>
            <a:r>
              <a:rPr lang="en-US" altLang="zh-CN" baseline="0" dirty="0" smtClean="0"/>
              <a:t>are</a:t>
            </a:r>
            <a:r>
              <a:rPr lang="zh-CN" altLang="en-US" baseline="0" dirty="0" smtClean="0"/>
              <a:t> </a:t>
            </a:r>
            <a:r>
              <a:rPr lang="en-US" altLang="zh-CN" baseline="0" dirty="0" smtClean="0"/>
              <a:t>also</a:t>
            </a:r>
            <a:r>
              <a:rPr lang="zh-CN" altLang="en-US" baseline="0" dirty="0" smtClean="0"/>
              <a:t> </a:t>
            </a:r>
            <a:r>
              <a:rPr lang="en-US" altLang="zh-CN" baseline="0" dirty="0" smtClean="0"/>
              <a:t>many</a:t>
            </a:r>
            <a:r>
              <a:rPr lang="zh-CN" altLang="en-US" baseline="0" dirty="0" smtClean="0"/>
              <a:t> </a:t>
            </a:r>
            <a:r>
              <a:rPr lang="en-US" altLang="zh-CN" baseline="0" dirty="0" smtClean="0"/>
              <a:t>issues</a:t>
            </a:r>
            <a:r>
              <a:rPr lang="zh-CN" altLang="en-US" baseline="0" dirty="0" smtClean="0"/>
              <a:t> </a:t>
            </a:r>
            <a:r>
              <a:rPr lang="en-US" altLang="zh-CN" baseline="0" dirty="0" smtClean="0"/>
              <a:t>we</a:t>
            </a:r>
            <a:r>
              <a:rPr lang="zh-CN" altLang="en-US" baseline="0" dirty="0" smtClean="0"/>
              <a:t> </a:t>
            </a:r>
            <a:r>
              <a:rPr lang="en-US" altLang="zh-CN" baseline="0" dirty="0" smtClean="0"/>
              <a:t>need</a:t>
            </a:r>
            <a:r>
              <a:rPr lang="zh-CN" altLang="en-US" baseline="0" dirty="0" smtClean="0"/>
              <a:t> </a:t>
            </a:r>
            <a:r>
              <a:rPr lang="en-US" altLang="zh-CN" baseline="0" dirty="0" smtClean="0"/>
              <a:t>to</a:t>
            </a:r>
            <a:r>
              <a:rPr lang="zh-CN" altLang="en-US" baseline="0" dirty="0" smtClean="0"/>
              <a:t> </a:t>
            </a:r>
            <a:r>
              <a:rPr lang="en-US" altLang="zh-CN" baseline="0" dirty="0" smtClean="0"/>
              <a:t>consider.</a:t>
            </a:r>
            <a:r>
              <a:rPr lang="zh-CN" altLang="en-US" baseline="0" dirty="0" smtClean="0"/>
              <a:t> </a:t>
            </a:r>
            <a:r>
              <a:rPr lang="en-US" altLang="zh-CN" baseline="0" dirty="0" err="1" smtClean="0"/>
              <a:t>LikE</a:t>
            </a:r>
            <a:r>
              <a:rPr lang="zh-CN" altLang="en-US" baseline="0" dirty="0" smtClean="0"/>
              <a:t> </a:t>
            </a:r>
            <a:r>
              <a:rPr lang="en-US" altLang="zh-CN" baseline="0" dirty="0" smtClean="0"/>
              <a:t>1,</a:t>
            </a:r>
            <a:r>
              <a:rPr lang="zh-CN" altLang="en-US" baseline="0" dirty="0" smtClean="0"/>
              <a:t> </a:t>
            </a:r>
            <a:r>
              <a:rPr lang="en-US" altLang="zh-CN" baseline="0" dirty="0" smtClean="0"/>
              <a:t>2</a:t>
            </a:r>
            <a:r>
              <a:rPr lang="zh-CN" altLang="en-US" baseline="0" dirty="0" smtClean="0"/>
              <a:t> </a:t>
            </a:r>
            <a:r>
              <a:rPr lang="en-US" altLang="zh-CN" baseline="0" dirty="0" smtClean="0"/>
              <a:t>3.synchronization</a:t>
            </a:r>
            <a:r>
              <a:rPr lang="zh-CN" altLang="en-US" baseline="0" dirty="0" smtClean="0"/>
              <a:t> </a:t>
            </a:r>
            <a:r>
              <a:rPr lang="en-US" altLang="zh-CN" baseline="0" dirty="0" smtClean="0"/>
              <a:t>between</a:t>
            </a:r>
            <a:r>
              <a:rPr lang="zh-CN" altLang="en-US" baseline="0" dirty="0" smtClean="0"/>
              <a:t> </a:t>
            </a:r>
            <a:r>
              <a:rPr lang="en-US" altLang="zh-CN" baseline="0" dirty="0" smtClean="0"/>
              <a:t>different</a:t>
            </a:r>
            <a:r>
              <a:rPr lang="zh-CN" altLang="en-US" baseline="0" dirty="0" smtClean="0"/>
              <a:t> </a:t>
            </a:r>
            <a:r>
              <a:rPr lang="en-US" altLang="zh-CN" baseline="0" dirty="0" smtClean="0"/>
              <a:t>machines.</a:t>
            </a:r>
            <a:r>
              <a:rPr lang="zh-CN" altLang="en-US" baseline="0" dirty="0" smtClean="0"/>
              <a:t>  </a:t>
            </a:r>
            <a:r>
              <a:rPr lang="en-US" altLang="zh-CN" baseline="0" dirty="0" smtClean="0"/>
              <a:t>4</a:t>
            </a:r>
            <a:r>
              <a:rPr lang="is-IS" altLang="zh-CN" baseline="0" dirty="0" smtClean="0"/>
              <a:t>…</a:t>
            </a:r>
            <a:r>
              <a:rPr lang="en-US" altLang="zh-CN" baseline="0" dirty="0" smtClean="0"/>
              <a:t>.</a:t>
            </a: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3</a:t>
            </a:fld>
            <a:endParaRPr lang="en-US"/>
          </a:p>
        </p:txBody>
      </p:sp>
    </p:spTree>
    <p:extLst>
      <p:ext uri="{BB962C8B-B14F-4D97-AF65-F5344CB8AC3E}">
        <p14:creationId xmlns:p14="http://schemas.microsoft.com/office/powerpoint/2010/main" val="1804447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21</a:t>
            </a:fld>
            <a:endParaRPr lang="en-US"/>
          </a:p>
        </p:txBody>
      </p:sp>
    </p:spTree>
    <p:extLst>
      <p:ext uri="{BB962C8B-B14F-4D97-AF65-F5344CB8AC3E}">
        <p14:creationId xmlns:p14="http://schemas.microsoft.com/office/powerpoint/2010/main" val="2019800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Green one.. Yellow one.. Y-axis..</a:t>
            </a:r>
          </a:p>
          <a:p>
            <a:pPr marL="0" indent="0">
              <a:buNone/>
            </a:pPr>
            <a:r>
              <a:rPr lang="en-US" dirty="0"/>
              <a:t>2. </a:t>
            </a:r>
            <a:r>
              <a:rPr lang="en-US" sz="1200" kern="1200" dirty="0" smtClean="0">
                <a:solidFill>
                  <a:schemeClr val="tx1"/>
                </a:solidFill>
                <a:effectLst/>
                <a:latin typeface="+mn-lt"/>
                <a:ea typeface="+mn-ea"/>
                <a:cs typeface="+mn-cs"/>
              </a:rPr>
              <a:t>We can figure out that the worker in  parameter sever need less waiting time compares to System-A and System-B, but  needs a little more computing time compares to System-B. </a:t>
            </a:r>
          </a:p>
          <a:p>
            <a:pPr marL="0" indent="0">
              <a:buNone/>
            </a:pPr>
            <a:r>
              <a:rPr lang="en-US" dirty="0" smtClean="0"/>
              <a:t>3</a:t>
            </a:r>
            <a:r>
              <a:rPr lang="en-US" dirty="0"/>
              <a:t>. </a:t>
            </a:r>
            <a:r>
              <a:rPr lang="en-US" sz="1200" kern="1200" dirty="0" smtClean="0">
                <a:solidFill>
                  <a:schemeClr val="tx1"/>
                </a:solidFill>
                <a:effectLst/>
                <a:latin typeface="+mn-lt"/>
                <a:ea typeface="+mn-ea"/>
                <a:cs typeface="+mn-cs"/>
              </a:rPr>
              <a:t>The reason is tha</a:t>
            </a:r>
            <a:r>
              <a:rPr lang="en-US" altLang="zh-CN" sz="1200" kern="1200" dirty="0" smtClean="0">
                <a:solidFill>
                  <a:schemeClr val="tx1"/>
                </a:solidFill>
                <a:effectLst/>
                <a:latin typeface="+mn-lt"/>
                <a:ea typeface="+mn-ea"/>
                <a:cs typeface="+mn-cs"/>
              </a:rPr>
              <a:t>t</a:t>
            </a:r>
            <a:r>
              <a:rPr lang="en-US" dirty="0" smtClean="0">
                <a:effectLst/>
              </a:rPr>
              <a:t> </a:t>
            </a:r>
            <a:r>
              <a:rPr lang="zh-CN" altLang="en-US" dirty="0" smtClean="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a:t>
            </a:r>
            <a:r>
              <a:rPr lang="zh-CN" altLang="en-US" dirty="0"/>
              <a:t>）</a:t>
            </a:r>
            <a:r>
              <a:rPr lang="en-US" dirty="0"/>
              <a:t>Bounded Delay Consistency. Unlike sequential consistency, worker can </a:t>
            </a:r>
            <a:r>
              <a:rPr lang="en-US" sz="1200" b="0" i="0" u="none" strike="noStrike" kern="1200" baseline="0" dirty="0">
                <a:solidFill>
                  <a:schemeClr val="tx1"/>
                </a:solidFill>
                <a:latin typeface="+mn-lt"/>
                <a:ea typeface="+mn-ea"/>
                <a:cs typeface="+mn-cs"/>
              </a:rPr>
              <a:t>begin processing the next block without waiting for the previous one to finish.</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2</a:t>
            </a:r>
            <a:r>
              <a:rPr lang="zh-CN" altLang="en-US" sz="1200" b="0" i="0"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computing time</a:t>
            </a:r>
            <a:r>
              <a:rPr lang="en-US" sz="1200" b="0" i="0" u="none" strike="noStrike" kern="1200" baseline="0" dirty="0">
                <a:solidFill>
                  <a:schemeClr val="tx1"/>
                </a:solidFill>
                <a:latin typeface="+mn-lt"/>
                <a:ea typeface="+mn-ea"/>
                <a:cs typeface="+mn-cs"/>
              </a:rPr>
              <a:t>: Asynchronous updates require more iterations</a:t>
            </a:r>
          </a:p>
          <a:p>
            <a:pPr marL="0" indent="0">
              <a:buNone/>
            </a:pPr>
            <a:r>
              <a:rPr lang="en-US" sz="1200" b="0" i="0" u="none" strike="noStrike" kern="1200" baseline="0" dirty="0">
                <a:solidFill>
                  <a:schemeClr val="tx1"/>
                </a:solidFill>
                <a:latin typeface="+mn-lt"/>
                <a:ea typeface="+mn-ea"/>
                <a:cs typeface="+mn-cs"/>
              </a:rPr>
              <a:t>   B optimize gradient calculation</a:t>
            </a:r>
          </a:p>
          <a:p>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22</a:t>
            </a:fld>
            <a:endParaRPr lang="en-US"/>
          </a:p>
        </p:txBody>
      </p:sp>
    </p:spTree>
    <p:extLst>
      <p:ext uri="{BB962C8B-B14F-4D97-AF65-F5344CB8AC3E}">
        <p14:creationId xmlns:p14="http://schemas.microsoft.com/office/powerpoint/2010/main" val="2135159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This figure shows the trade of between algorithm convergence and system performance.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The x-axis is the maximal delays in the bounded delay consistency model. The y-axis means the time.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a:t>
            </a:r>
            <a:r>
              <a:rPr lang="en-US" sz="1200" kern="1200" dirty="0" smtClean="0">
                <a:solidFill>
                  <a:schemeClr val="tx1"/>
                </a:solidFill>
                <a:effectLst/>
                <a:latin typeface="+mn-lt"/>
                <a:ea typeface="+mn-ea"/>
                <a:cs typeface="+mn-cs"/>
              </a:rPr>
              <a:t>It shows that as the allowed delay increases, waiting time decreases but computing time increases.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 there is a trade of between </a:t>
            </a:r>
            <a:r>
              <a:rPr lang="en-US" sz="1200" kern="1200" dirty="0" smtClean="0">
                <a:solidFill>
                  <a:schemeClr val="tx1"/>
                </a:solidFill>
                <a:effectLst/>
                <a:latin typeface="+mn-lt"/>
                <a:ea typeface="+mn-ea"/>
                <a:cs typeface="+mn-cs"/>
              </a:rPr>
              <a:t>computing </a:t>
            </a:r>
            <a:r>
              <a:rPr lang="en-US" sz="1200" kern="1200" dirty="0" smtClean="0">
                <a:solidFill>
                  <a:schemeClr val="tx1"/>
                </a:solidFill>
                <a:effectLst/>
                <a:latin typeface="+mn-lt"/>
                <a:ea typeface="+mn-ea"/>
                <a:cs typeface="+mn-cs"/>
              </a:rPr>
              <a:t>time and waiting time. In this paper, 8 is the best trade off.</a:t>
            </a:r>
          </a:p>
          <a:p>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23</a:t>
            </a:fld>
            <a:endParaRPr lang="en-US"/>
          </a:p>
        </p:txBody>
      </p:sp>
    </p:spTree>
    <p:extLst>
      <p:ext uri="{BB962C8B-B14F-4D97-AF65-F5344CB8AC3E}">
        <p14:creationId xmlns:p14="http://schemas.microsoft.com/office/powerpoint/2010/main" val="1436139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24</a:t>
            </a:fld>
            <a:endParaRPr lang="en-US"/>
          </a:p>
        </p:txBody>
      </p:sp>
    </p:spTree>
    <p:extLst>
      <p:ext uri="{BB962C8B-B14F-4D97-AF65-F5344CB8AC3E}">
        <p14:creationId xmlns:p14="http://schemas.microsoft.com/office/powerpoint/2010/main" val="1791478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nearly </a:t>
            </a:r>
            <a:r>
              <a:rPr lang="en-US" sz="1200" kern="1200" dirty="0">
                <a:solidFill>
                  <a:schemeClr val="tx1"/>
                </a:solidFill>
                <a:effectLst/>
                <a:latin typeface="+mn-lt"/>
                <a:ea typeface="+mn-ea"/>
                <a:cs typeface="+mn-cs"/>
              </a:rPr>
              <a:t>fourth times.</a:t>
            </a:r>
          </a:p>
        </p:txBody>
      </p:sp>
      <p:sp>
        <p:nvSpPr>
          <p:cNvPr id="4" name="Slide Number Placeholder 3"/>
          <p:cNvSpPr>
            <a:spLocks noGrp="1"/>
          </p:cNvSpPr>
          <p:nvPr>
            <p:ph type="sldNum" sz="quarter" idx="10"/>
          </p:nvPr>
        </p:nvSpPr>
        <p:spPr/>
        <p:txBody>
          <a:bodyPr/>
          <a:lstStyle/>
          <a:p>
            <a:fld id="{74D255FD-0619-4B73-B0CC-EE5C35F7D17F}" type="slidenum">
              <a:rPr lang="en-US" smtClean="0"/>
              <a:t>25</a:t>
            </a:fld>
            <a:endParaRPr lang="en-US"/>
          </a:p>
        </p:txBody>
      </p:sp>
    </p:spTree>
    <p:extLst>
      <p:ext uri="{BB962C8B-B14F-4D97-AF65-F5344CB8AC3E}">
        <p14:creationId xmlns:p14="http://schemas.microsoft.com/office/powerpoint/2010/main" val="1323381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5 key features</a:t>
            </a:r>
            <a:r>
              <a:rPr lang="en-US" dirty="0" smtClean="0"/>
              <a:t>.</a:t>
            </a:r>
            <a:r>
              <a:rPr lang="en-US" b="1" dirty="0" smtClean="0"/>
              <a:t> </a:t>
            </a:r>
          </a:p>
          <a:p>
            <a:pPr>
              <a:buFont typeface="Arial" panose="020B0604020202020204" pitchFamily="34" charset="0"/>
              <a:buChar char="•"/>
            </a:pPr>
            <a:r>
              <a:rPr lang="en-US" b="1" dirty="0" smtClean="0"/>
              <a:t>Efficient Communication</a:t>
            </a:r>
            <a:r>
              <a:rPr lang="en-US" dirty="0" smtClean="0"/>
              <a:t>: </a:t>
            </a:r>
          </a:p>
          <a:p>
            <a:pPr lvl="1">
              <a:buFont typeface="Arial" panose="020B0604020202020204" pitchFamily="34" charset="0"/>
              <a:buChar char="•"/>
            </a:pPr>
            <a:r>
              <a:rPr lang="en-US" dirty="0" smtClean="0"/>
              <a:t>Batching (</a:t>
            </a:r>
            <a:r>
              <a:rPr lang="en-US" dirty="0" err="1" smtClean="0"/>
              <a:t>key,value</a:t>
            </a:r>
            <a:r>
              <a:rPr lang="en-US" dirty="0" smtClean="0"/>
              <a:t>) pairs in Linear Algebra objects</a:t>
            </a:r>
          </a:p>
          <a:p>
            <a:pPr lvl="1">
              <a:buFont typeface="Arial" panose="020B0604020202020204" pitchFamily="34" charset="0"/>
              <a:buChar char="•"/>
            </a:pPr>
            <a:r>
              <a:rPr lang="en-US" dirty="0" smtClean="0"/>
              <a:t>Filters to reduce unnecessary communication &amp; message compression</a:t>
            </a:r>
          </a:p>
          <a:p>
            <a:pPr lvl="1">
              <a:buFont typeface="Arial" panose="020B0604020202020204" pitchFamily="34" charset="0"/>
              <a:buChar char="•"/>
            </a:pPr>
            <a:r>
              <a:rPr lang="en-US" dirty="0" smtClean="0"/>
              <a:t>Caching keys at worker and server nodes for local access</a:t>
            </a:r>
          </a:p>
          <a:p>
            <a:pPr>
              <a:buFont typeface="Arial" panose="020B0604020202020204" pitchFamily="34" charset="0"/>
              <a:buChar char="•"/>
            </a:pPr>
            <a:r>
              <a:rPr lang="en-US" b="1" dirty="0" smtClean="0"/>
              <a:t>Flexible Consistency Models</a:t>
            </a:r>
            <a:r>
              <a:rPr lang="en-US" dirty="0" smtClean="0"/>
              <a:t>: </a:t>
            </a:r>
          </a:p>
          <a:p>
            <a:pPr lvl="1">
              <a:buFont typeface="Arial" panose="020B0604020202020204" pitchFamily="34" charset="0"/>
              <a:buChar char="•"/>
            </a:pPr>
            <a:r>
              <a:rPr lang="en-US" dirty="0" smtClean="0"/>
              <a:t>Can choose between Sequential, Eventual, and Bounded delay consistency models</a:t>
            </a:r>
          </a:p>
          <a:p>
            <a:pPr>
              <a:buFont typeface="Arial" panose="020B0604020202020204" pitchFamily="34" charset="0"/>
              <a:buChar char="•"/>
            </a:pPr>
            <a:r>
              <a:rPr lang="en-US" altLang="zh-CN" b="1" dirty="0" smtClean="0"/>
              <a:t>Elastic</a:t>
            </a:r>
            <a:r>
              <a:rPr lang="zh-CN" altLang="en-US" b="1" dirty="0" smtClean="0"/>
              <a:t> </a:t>
            </a:r>
            <a:r>
              <a:rPr lang="en-US" altLang="zh-CN" b="1" dirty="0" smtClean="0"/>
              <a:t>Scalability</a:t>
            </a:r>
          </a:p>
          <a:p>
            <a:pPr lvl="1">
              <a:buFont typeface="Arial" panose="020B0604020202020204" pitchFamily="34" charset="0"/>
              <a:buChar char="•"/>
            </a:pPr>
            <a:r>
              <a:rPr lang="en-US" altLang="zh-CN" dirty="0" smtClean="0"/>
              <a:t>Node</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added</a:t>
            </a:r>
            <a:r>
              <a:rPr lang="zh-CN" altLang="en-US" dirty="0" smtClean="0"/>
              <a:t> </a:t>
            </a:r>
            <a:r>
              <a:rPr lang="en-US" altLang="zh-CN" dirty="0" smtClean="0"/>
              <a:t>and</a:t>
            </a:r>
            <a:r>
              <a:rPr lang="zh-CN" altLang="en-US" dirty="0" smtClean="0"/>
              <a:t> </a:t>
            </a:r>
            <a:r>
              <a:rPr lang="en-US" altLang="zh-CN" dirty="0" smtClean="0"/>
              <a:t>removed</a:t>
            </a:r>
            <a:r>
              <a:rPr lang="zh-CN" altLang="en-US" dirty="0" smtClean="0"/>
              <a:t> </a:t>
            </a:r>
            <a:r>
              <a:rPr lang="en-US" altLang="zh-CN" dirty="0" smtClean="0"/>
              <a:t>without</a:t>
            </a:r>
            <a:r>
              <a:rPr lang="zh-CN" altLang="en-US" dirty="0" smtClean="0"/>
              <a:t> </a:t>
            </a:r>
            <a:r>
              <a:rPr lang="en-US" altLang="zh-CN" dirty="0" smtClean="0"/>
              <a:t>restarting</a:t>
            </a:r>
            <a:endParaRPr lang="en-US" dirty="0" smtClean="0"/>
          </a:p>
          <a:p>
            <a:pPr>
              <a:buFont typeface="Arial" panose="020B0604020202020204" pitchFamily="34" charset="0"/>
              <a:buChar char="•"/>
            </a:pPr>
            <a:r>
              <a:rPr lang="en-US" b="1" dirty="0" smtClean="0"/>
              <a:t>Fault Tolerance and Durability</a:t>
            </a:r>
            <a:r>
              <a:rPr lang="en-US" dirty="0" smtClean="0"/>
              <a:t>:</a:t>
            </a:r>
          </a:p>
          <a:p>
            <a:pPr lvl="1">
              <a:buFont typeface="Arial" panose="020B0604020202020204" pitchFamily="34" charset="0"/>
              <a:buChar char="•"/>
            </a:pPr>
            <a:r>
              <a:rPr lang="en-US" dirty="0" smtClean="0"/>
              <a:t>Replication of data in Servers</a:t>
            </a:r>
          </a:p>
          <a:p>
            <a:pPr lvl="1">
              <a:buFont typeface="Arial" panose="020B0604020202020204" pitchFamily="34" charset="0"/>
              <a:buChar char="•"/>
            </a:pPr>
            <a:r>
              <a:rPr lang="en-US" dirty="0" smtClean="0"/>
              <a:t>Failed workers can restart at the point of failure by using vector clocks</a:t>
            </a:r>
            <a:r>
              <a:rPr lang="en-US" b="1" dirty="0" smtClean="0"/>
              <a:t> </a:t>
            </a:r>
          </a:p>
          <a:p>
            <a:pPr>
              <a:buFont typeface="Arial" panose="020B0604020202020204" pitchFamily="34" charset="0"/>
              <a:buChar char="•"/>
            </a:pPr>
            <a:r>
              <a:rPr lang="en-US" b="1" dirty="0" smtClean="0"/>
              <a:t>Ease of Use</a:t>
            </a:r>
            <a:r>
              <a:rPr lang="en-US" dirty="0" smtClean="0"/>
              <a:t>: </a:t>
            </a:r>
          </a:p>
          <a:p>
            <a:pPr lvl="1">
              <a:buFont typeface="Arial" panose="020B0604020202020204" pitchFamily="34" charset="0"/>
              <a:buChar char="•"/>
            </a:pPr>
            <a:r>
              <a:rPr lang="en-US" dirty="0" smtClean="0"/>
              <a:t>Linear Algebra objects allow for intuitive implementation of tasks</a:t>
            </a:r>
          </a:p>
          <a:p>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26</a:t>
            </a:fld>
            <a:endParaRPr lang="en-US"/>
          </a:p>
        </p:txBody>
      </p:sp>
    </p:spTree>
    <p:extLst>
      <p:ext uri="{BB962C8B-B14F-4D97-AF65-F5344CB8AC3E}">
        <p14:creationId xmlns:p14="http://schemas.microsoft.com/office/powerpoint/2010/main" val="2138796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Then let’s have a quick look on the project Adam. It’s designed to solve deep neural network models tasks. A nice character of the deep learning model is that it doesn’t need to construct the appropriate features over the input data. The deep learning model will extract the features by itself. But the deep learning model always require large amount of compute cycles and it means the models are extremely time consuming and have a large number of parameters that have to be trained.</a:t>
            </a:r>
          </a:p>
        </p:txBody>
      </p:sp>
      <p:sp>
        <p:nvSpPr>
          <p:cNvPr id="4" name="Slide Number Placeholder 3"/>
          <p:cNvSpPr>
            <a:spLocks noGrp="1"/>
          </p:cNvSpPr>
          <p:nvPr>
            <p:ph type="sldNum" sz="quarter" idx="10"/>
          </p:nvPr>
        </p:nvSpPr>
        <p:spPr/>
        <p:txBody>
          <a:bodyPr/>
          <a:lstStyle/>
          <a:p>
            <a:fld id="{74D255FD-0619-4B73-B0CC-EE5C35F7D17F}" type="slidenum">
              <a:rPr lang="en-US" smtClean="0"/>
              <a:t>27</a:t>
            </a:fld>
            <a:endParaRPr lang="en-US"/>
          </a:p>
        </p:txBody>
      </p:sp>
    </p:spTree>
    <p:extLst>
      <p:ext uri="{BB962C8B-B14F-4D97-AF65-F5344CB8AC3E}">
        <p14:creationId xmlns:p14="http://schemas.microsoft.com/office/powerpoint/2010/main" val="71176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a:t>
            </a:r>
            <a:r>
              <a:rPr lang="en-US" dirty="0" smtClean="0"/>
              <a:t>chieves high efficiency and scalability through whole system co-design that optimizes and balances workload computation and communication</a:t>
            </a:r>
            <a:r>
              <a:rPr lang="en-US" altLang="zh-CN" dirty="0" smtClean="0"/>
              <a:t>.</a:t>
            </a:r>
          </a:p>
          <a:p>
            <a:endParaRPr lang="en-US" dirty="0" smtClean="0"/>
          </a:p>
          <a:p>
            <a:r>
              <a:rPr lang="en-US" i="1" dirty="0" smtClean="0"/>
              <a:t>Demonstrat</a:t>
            </a:r>
            <a:r>
              <a:rPr lang="en-US" altLang="zh-CN" i="1" dirty="0" smtClean="0"/>
              <a:t>es</a:t>
            </a:r>
            <a:r>
              <a:rPr lang="en-US" i="1" dirty="0" smtClean="0"/>
              <a:t> that system efficiency, scaling, and asynchrony all contribute to improvements in trained model accuracy</a:t>
            </a:r>
            <a:r>
              <a:rPr lang="en-US" altLang="zh-CN" i="1"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28</a:t>
            </a:fld>
            <a:endParaRPr lang="en-US"/>
          </a:p>
        </p:txBody>
      </p:sp>
    </p:spTree>
    <p:extLst>
      <p:ext uri="{BB962C8B-B14F-4D97-AF65-F5344CB8AC3E}">
        <p14:creationId xmlns:p14="http://schemas.microsoft.com/office/powerpoint/2010/main" val="781567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parameter </a:t>
            </a:r>
            <a:r>
              <a:rPr lang="en-US" sz="1200" kern="1200" dirty="0">
                <a:solidFill>
                  <a:schemeClr val="tx1"/>
                </a:solidFill>
                <a:latin typeface="+mn-lt"/>
                <a:ea typeface="+mn-ea"/>
                <a:cs typeface="+mn-cs"/>
              </a:rPr>
              <a:t>server.</a:t>
            </a: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29</a:t>
            </a:fld>
            <a:endParaRPr lang="en-US"/>
          </a:p>
        </p:txBody>
      </p:sp>
    </p:spTree>
    <p:extLst>
      <p:ext uri="{BB962C8B-B14F-4D97-AF65-F5344CB8AC3E}">
        <p14:creationId xmlns:p14="http://schemas.microsoft.com/office/powerpoint/2010/main" val="1280273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30</a:t>
            </a:fld>
            <a:endParaRPr lang="en-US"/>
          </a:p>
        </p:txBody>
      </p:sp>
    </p:spTree>
    <p:extLst>
      <p:ext uri="{BB962C8B-B14F-4D97-AF65-F5344CB8AC3E}">
        <p14:creationId xmlns:p14="http://schemas.microsoft.com/office/powerpoint/2010/main" val="96410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D255FD-0619-4B73-B0CC-EE5C35F7D17F}" type="slidenum">
              <a:rPr lang="en-US" smtClean="0"/>
              <a:t>4</a:t>
            </a:fld>
            <a:endParaRPr lang="en-US"/>
          </a:p>
        </p:txBody>
      </p:sp>
    </p:spTree>
    <p:extLst>
      <p:ext uri="{BB962C8B-B14F-4D97-AF65-F5344CB8AC3E}">
        <p14:creationId xmlns:p14="http://schemas.microsoft.com/office/powerpoint/2010/main" val="815341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D255FD-0619-4B73-B0CC-EE5C35F7D17F}" type="slidenum">
              <a:rPr lang="en-US" smtClean="0"/>
              <a:t>31</a:t>
            </a:fld>
            <a:endParaRPr lang="en-US"/>
          </a:p>
        </p:txBody>
      </p:sp>
    </p:spTree>
    <p:extLst>
      <p:ext uri="{BB962C8B-B14F-4D97-AF65-F5344CB8AC3E}">
        <p14:creationId xmlns:p14="http://schemas.microsoft.com/office/powerpoint/2010/main" val="1664587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D255FD-0619-4B73-B0CC-EE5C35F7D17F}" type="slidenum">
              <a:rPr lang="en-US" smtClean="0"/>
              <a:t>32</a:t>
            </a:fld>
            <a:endParaRPr lang="en-US"/>
          </a:p>
        </p:txBody>
      </p:sp>
    </p:spTree>
    <p:extLst>
      <p:ext uri="{BB962C8B-B14F-4D97-AF65-F5344CB8AC3E}">
        <p14:creationId xmlns:p14="http://schemas.microsoft.com/office/powerpoint/2010/main" val="984714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These</a:t>
            </a:r>
            <a:r>
              <a:rPr lang="zh-CN" altLang="en-US" dirty="0" smtClean="0"/>
              <a:t> </a:t>
            </a:r>
            <a:r>
              <a:rPr lang="en-US" altLang="zh-CN" dirty="0" smtClean="0"/>
              <a:t>are</a:t>
            </a:r>
            <a:r>
              <a:rPr lang="zh-CN" altLang="en-US" dirty="0" smtClean="0"/>
              <a:t> </a:t>
            </a:r>
            <a:r>
              <a:rPr lang="en-US" altLang="zh-CN" dirty="0" smtClean="0"/>
              <a:t>the</a:t>
            </a:r>
            <a:r>
              <a:rPr lang="zh-CN" altLang="en-US" dirty="0" smtClean="0"/>
              <a:t> </a:t>
            </a:r>
            <a:r>
              <a:rPr lang="en-US" altLang="zh-CN" dirty="0" smtClean="0"/>
              <a:t>five</a:t>
            </a:r>
            <a:r>
              <a:rPr lang="zh-CN" altLang="en-US" baseline="0" dirty="0" smtClean="0"/>
              <a:t> </a:t>
            </a:r>
            <a:r>
              <a:rPr lang="en-US" altLang="zh-CN" baseline="0" dirty="0" smtClean="0"/>
              <a:t>core</a:t>
            </a:r>
            <a:r>
              <a:rPr lang="zh-CN" altLang="en-US" baseline="0" dirty="0" smtClean="0"/>
              <a:t> </a:t>
            </a:r>
            <a:r>
              <a:rPr lang="en-US" altLang="zh-CN" baseline="0" dirty="0" smtClean="0"/>
              <a:t>properties</a:t>
            </a:r>
            <a:r>
              <a:rPr lang="zh-CN" altLang="en-US" baseline="0" dirty="0" smtClean="0"/>
              <a:t> </a:t>
            </a:r>
            <a:r>
              <a:rPr lang="en-US" altLang="zh-CN" baseline="0" dirty="0" smtClean="0"/>
              <a:t>of</a:t>
            </a:r>
            <a:r>
              <a:rPr lang="zh-CN" altLang="en-US" baseline="0" dirty="0" smtClean="0"/>
              <a:t> </a:t>
            </a:r>
            <a:r>
              <a:rPr lang="en-US" altLang="zh-CN" baseline="0" dirty="0" smtClean="0"/>
              <a:t>PS</a:t>
            </a:r>
            <a:r>
              <a:rPr lang="zh-CN" altLang="en-US" baseline="0" dirty="0" smtClean="0"/>
              <a:t> </a:t>
            </a:r>
            <a:r>
              <a:rPr lang="en-US" altLang="zh-CN" baseline="0" dirty="0" smtClean="0"/>
              <a:t>that</a:t>
            </a:r>
            <a:r>
              <a:rPr lang="zh-CN" altLang="en-US" baseline="0" dirty="0" smtClean="0"/>
              <a:t> </a:t>
            </a:r>
            <a:r>
              <a:rPr lang="en-US" altLang="zh-CN" baseline="0" dirty="0" smtClean="0"/>
              <a:t>help</a:t>
            </a:r>
            <a:r>
              <a:rPr lang="zh-CN" altLang="en-US" baseline="0" dirty="0" smtClean="0"/>
              <a:t> </a:t>
            </a:r>
            <a:r>
              <a:rPr lang="en-US" altLang="zh-CN" baseline="0" dirty="0" smtClean="0"/>
              <a:t>it</a:t>
            </a:r>
            <a:r>
              <a:rPr lang="zh-CN" altLang="en-US" baseline="0" dirty="0" smtClean="0"/>
              <a:t> </a:t>
            </a:r>
            <a:r>
              <a:rPr lang="en-US" altLang="zh-CN" baseline="0" dirty="0" smtClean="0"/>
              <a:t>standing</a:t>
            </a:r>
            <a:r>
              <a:rPr lang="zh-CN" altLang="en-US" baseline="0" dirty="0" smtClean="0"/>
              <a:t> </a:t>
            </a:r>
            <a:r>
              <a:rPr lang="en-US" altLang="zh-CN" baseline="0" dirty="0" smtClean="0"/>
              <a:t>out</a:t>
            </a:r>
            <a:r>
              <a:rPr lang="zh-CN" altLang="en-US" baseline="0" dirty="0" smtClean="0"/>
              <a:t> </a:t>
            </a:r>
            <a:r>
              <a:rPr lang="en-US" altLang="zh-CN" baseline="0" dirty="0" smtClean="0"/>
              <a:t>from</a:t>
            </a:r>
            <a:r>
              <a:rPr lang="zh-CN" altLang="en-US" baseline="0" dirty="0" smtClean="0"/>
              <a:t> </a:t>
            </a:r>
            <a:r>
              <a:rPr lang="en-US" altLang="zh-CN" baseline="0" dirty="0" smtClean="0"/>
              <a:t>other</a:t>
            </a:r>
            <a:r>
              <a:rPr lang="zh-CN" altLang="en-US" baseline="0" dirty="0" smtClean="0"/>
              <a:t> </a:t>
            </a:r>
            <a:r>
              <a:rPr lang="en-US" altLang="zh-CN" baseline="0" dirty="0" smtClean="0"/>
              <a:t>system</a:t>
            </a:r>
            <a:r>
              <a:rPr lang="zh-CN" altLang="en-US" baseline="0" dirty="0" smtClean="0"/>
              <a:t> </a:t>
            </a:r>
            <a:r>
              <a:rPr lang="en-US" altLang="zh-CN" baseline="0" dirty="0" smtClean="0"/>
              <a:t>.</a:t>
            </a:r>
            <a:r>
              <a:rPr lang="zh-CN" altLang="en-US" baseline="0" dirty="0" smtClean="0"/>
              <a:t> </a:t>
            </a:r>
            <a:r>
              <a:rPr lang="en-US" altLang="zh-CN" baseline="0" dirty="0" smtClean="0"/>
              <a:t>Here</a:t>
            </a:r>
            <a:r>
              <a:rPr lang="zh-CN" altLang="en-US" baseline="0" dirty="0" smtClean="0"/>
              <a:t> </a:t>
            </a:r>
            <a:r>
              <a:rPr lang="en-US" altLang="zh-CN" baseline="0" dirty="0" smtClean="0"/>
              <a:t>I</a:t>
            </a:r>
            <a:r>
              <a:rPr lang="zh-CN" altLang="en-US" baseline="0" dirty="0" smtClean="0"/>
              <a:t> </a:t>
            </a:r>
            <a:r>
              <a:rPr lang="en-US" altLang="zh-CN" baseline="0" dirty="0" smtClean="0"/>
              <a:t>just</a:t>
            </a:r>
            <a:r>
              <a:rPr lang="zh-CN" altLang="en-US" baseline="0" dirty="0" smtClean="0"/>
              <a:t> </a:t>
            </a:r>
            <a:r>
              <a:rPr lang="en-US" altLang="zh-CN" baseline="0" dirty="0" smtClean="0"/>
              <a:t>give</a:t>
            </a:r>
            <a:r>
              <a:rPr lang="zh-CN" altLang="en-US" baseline="0" dirty="0" smtClean="0"/>
              <a:t> </a:t>
            </a:r>
            <a:r>
              <a:rPr lang="en-US" altLang="zh-CN" baseline="0" dirty="0" smtClean="0"/>
              <a:t>a</a:t>
            </a:r>
            <a:r>
              <a:rPr lang="zh-CN" altLang="en-US" baseline="0" dirty="0" smtClean="0"/>
              <a:t> </a:t>
            </a:r>
            <a:r>
              <a:rPr lang="en-US" altLang="zh-CN" baseline="0" dirty="0" smtClean="0"/>
              <a:t>brief</a:t>
            </a:r>
            <a:r>
              <a:rPr lang="zh-CN" altLang="en-US" baseline="0" dirty="0" smtClean="0"/>
              <a:t> </a:t>
            </a:r>
            <a:r>
              <a:rPr lang="en-US" altLang="zh-CN" baseline="0" dirty="0" smtClean="0"/>
              <a:t>introduction</a:t>
            </a:r>
            <a:r>
              <a:rPr lang="zh-CN" altLang="en-US" baseline="0" dirty="0" smtClean="0"/>
              <a:t> </a:t>
            </a:r>
            <a:r>
              <a:rPr lang="en-US" altLang="zh-CN" baseline="0" dirty="0" smtClean="0"/>
              <a:t>and</a:t>
            </a:r>
            <a:r>
              <a:rPr lang="zh-CN" altLang="en-US" baseline="0" dirty="0" smtClean="0"/>
              <a:t> </a:t>
            </a:r>
            <a:r>
              <a:rPr lang="en-US" altLang="zh-CN" baseline="0" dirty="0" smtClean="0"/>
              <a:t>I</a:t>
            </a:r>
            <a:r>
              <a:rPr lang="zh-CN" altLang="en-US" baseline="0" dirty="0" smtClean="0"/>
              <a:t> </a:t>
            </a:r>
            <a:r>
              <a:rPr lang="en-US" altLang="zh-CN" baseline="0" dirty="0" smtClean="0"/>
              <a:t>will</a:t>
            </a:r>
            <a:r>
              <a:rPr lang="zh-CN" altLang="en-US" baseline="0" dirty="0" smtClean="0"/>
              <a:t> </a:t>
            </a:r>
            <a:r>
              <a:rPr lang="en-US" altLang="zh-CN" baseline="0" dirty="0" smtClean="0"/>
              <a:t>explain</a:t>
            </a:r>
            <a:r>
              <a:rPr lang="zh-CN" altLang="en-US" baseline="0" dirty="0" smtClean="0"/>
              <a:t> </a:t>
            </a:r>
            <a:r>
              <a:rPr lang="en-US" altLang="zh-CN" baseline="0" dirty="0" smtClean="0"/>
              <a:t>in</a:t>
            </a:r>
            <a:r>
              <a:rPr lang="zh-CN" altLang="en-US" baseline="0" dirty="0" smtClean="0"/>
              <a:t> </a:t>
            </a:r>
            <a:r>
              <a:rPr lang="en-US" altLang="zh-CN" baseline="0" dirty="0" smtClean="0"/>
              <a:t>detail</a:t>
            </a:r>
            <a:r>
              <a:rPr lang="zh-CN" altLang="en-US" baseline="0" dirty="0" smtClean="0"/>
              <a:t> </a:t>
            </a:r>
            <a:r>
              <a:rPr lang="en-US" altLang="zh-CN" baseline="0" dirty="0" smtClean="0"/>
              <a:t>later</a:t>
            </a:r>
          </a:p>
          <a:p>
            <a:endParaRPr lang="en-US" altLang="zh-CN" baseline="0" dirty="0" smtClean="0"/>
          </a:p>
          <a:p>
            <a:r>
              <a:rPr lang="en-US" altLang="zh-CN" baseline="0" dirty="0" smtClean="0"/>
              <a:t>The</a:t>
            </a:r>
            <a:r>
              <a:rPr lang="zh-CN" altLang="en-US" baseline="0" dirty="0" smtClean="0"/>
              <a:t> </a:t>
            </a:r>
            <a:r>
              <a:rPr lang="en-US" altLang="zh-CN" baseline="0" dirty="0" smtClean="0"/>
              <a:t>efficient</a:t>
            </a:r>
            <a:r>
              <a:rPr lang="zh-CN" altLang="en-US" baseline="0" dirty="0" smtClean="0"/>
              <a:t> </a:t>
            </a:r>
            <a:r>
              <a:rPr lang="en-US" altLang="zh-CN" baseline="0" dirty="0" smtClean="0"/>
              <a:t>communication</a:t>
            </a:r>
            <a:r>
              <a:rPr lang="zh-CN" altLang="en-US" baseline="0" dirty="0" smtClean="0"/>
              <a:t> </a:t>
            </a:r>
            <a:r>
              <a:rPr lang="en-US" altLang="zh-CN" baseline="0" dirty="0" smtClean="0"/>
              <a:t>is</a:t>
            </a:r>
            <a:r>
              <a:rPr lang="zh-CN" altLang="en-US" baseline="0" dirty="0" smtClean="0"/>
              <a:t> </a:t>
            </a:r>
            <a:r>
              <a:rPr lang="en-US" altLang="zh-CN" baseline="0" dirty="0" smtClean="0"/>
              <a:t>that</a:t>
            </a:r>
            <a:r>
              <a:rPr lang="zh-CN" altLang="en-US" baseline="0" dirty="0" smtClean="0"/>
              <a:t> </a:t>
            </a:r>
            <a:r>
              <a:rPr lang="en-US" altLang="zh-CN" baseline="0" dirty="0" smtClean="0"/>
              <a:t>parameter</a:t>
            </a:r>
            <a:r>
              <a:rPr lang="zh-CN" altLang="en-US" baseline="0" dirty="0" smtClean="0"/>
              <a:t> </a:t>
            </a:r>
            <a:r>
              <a:rPr lang="en-US" altLang="zh-CN" baseline="0" dirty="0" smtClean="0"/>
              <a:t>has</a:t>
            </a:r>
            <a:r>
              <a:rPr lang="zh-CN" altLang="en-US" baseline="0" dirty="0" smtClean="0"/>
              <a:t> </a:t>
            </a:r>
            <a:r>
              <a:rPr lang="en-US" altLang="zh-CN" baseline="0" dirty="0" smtClean="0"/>
              <a:t>many</a:t>
            </a:r>
            <a:r>
              <a:rPr lang="zh-CN" altLang="en-US" baseline="0" dirty="0" smtClean="0"/>
              <a:t> </a:t>
            </a:r>
            <a:r>
              <a:rPr lang="en-US" altLang="zh-CN" baseline="0" dirty="0" err="1" smtClean="0"/>
              <a:t>approcahes</a:t>
            </a:r>
            <a:r>
              <a:rPr lang="zh-CN" altLang="en-US" baseline="0" dirty="0" smtClean="0"/>
              <a:t> </a:t>
            </a:r>
            <a:r>
              <a:rPr lang="en-US" altLang="zh-CN" baseline="0" dirty="0" smtClean="0"/>
              <a:t>to</a:t>
            </a:r>
            <a:r>
              <a:rPr lang="zh-CN" altLang="en-US" baseline="0" dirty="0" smtClean="0"/>
              <a:t> </a:t>
            </a:r>
            <a:r>
              <a:rPr lang="en-US" altLang="zh-CN" baseline="0" dirty="0" smtClean="0"/>
              <a:t>reduce</a:t>
            </a:r>
            <a:r>
              <a:rPr lang="zh-CN" altLang="en-US" baseline="0" dirty="0" smtClean="0"/>
              <a:t> </a:t>
            </a:r>
            <a:r>
              <a:rPr lang="en-US" altLang="zh-CN" baseline="0" dirty="0" smtClean="0"/>
              <a:t>the</a:t>
            </a:r>
            <a:r>
              <a:rPr lang="zh-CN" altLang="en-US" baseline="0" dirty="0" smtClean="0"/>
              <a:t> </a:t>
            </a:r>
            <a:r>
              <a:rPr lang="en-US" altLang="zh-CN" baseline="0" dirty="0" err="1" smtClean="0"/>
              <a:t>bandwidthi</a:t>
            </a:r>
            <a:r>
              <a:rPr lang="zh-CN" altLang="en-US" baseline="0" dirty="0" smtClean="0"/>
              <a:t> </a:t>
            </a:r>
            <a:r>
              <a:rPr lang="en-US" altLang="zh-CN" baseline="0" dirty="0" smtClean="0"/>
              <a:t>in</a:t>
            </a:r>
            <a:r>
              <a:rPr lang="zh-CN" altLang="en-US" baseline="0" dirty="0" smtClean="0"/>
              <a:t> </a:t>
            </a:r>
            <a:r>
              <a:rPr lang="en-US" altLang="zh-CN" baseline="0" dirty="0" err="1" smtClean="0"/>
              <a:t>commucation</a:t>
            </a:r>
            <a:endParaRPr lang="en-US" altLang="zh-CN" baseline="0" dirty="0" smtClean="0"/>
          </a:p>
          <a:p>
            <a:endParaRPr lang="en-US" altLang="zh-CN" baseline="0" dirty="0" smtClean="0"/>
          </a:p>
          <a:p>
            <a:r>
              <a:rPr lang="en-US" altLang="zh-CN" baseline="0" dirty="0" smtClean="0"/>
              <a:t>The</a:t>
            </a:r>
            <a:r>
              <a:rPr lang="zh-CN" altLang="en-US" baseline="0" dirty="0" smtClean="0"/>
              <a:t> </a:t>
            </a:r>
            <a:r>
              <a:rPr lang="en-US" altLang="zh-CN" baseline="0" dirty="0" smtClean="0"/>
              <a:t>flexible</a:t>
            </a:r>
            <a:r>
              <a:rPr lang="zh-CN" altLang="en-US" baseline="0" dirty="0" smtClean="0"/>
              <a:t> </a:t>
            </a:r>
            <a:r>
              <a:rPr lang="en-US" altLang="zh-CN" baseline="0" dirty="0" smtClean="0"/>
              <a:t>consistency</a:t>
            </a:r>
            <a:r>
              <a:rPr lang="zh-CN" altLang="en-US" baseline="0" dirty="0" smtClean="0"/>
              <a:t> </a:t>
            </a:r>
            <a:r>
              <a:rPr lang="en-US" altLang="zh-CN" baseline="0" dirty="0" smtClean="0"/>
              <a:t>allows</a:t>
            </a:r>
            <a:r>
              <a:rPr lang="zh-CN" altLang="en-US" baseline="0" dirty="0" smtClean="0"/>
              <a:t> </a:t>
            </a:r>
            <a:r>
              <a:rPr lang="en-US" altLang="zh-CN" baseline="0" dirty="0" smtClean="0"/>
              <a:t>us</a:t>
            </a:r>
            <a:r>
              <a:rPr lang="zh-CN" altLang="en-US" baseline="0" dirty="0" smtClean="0"/>
              <a:t> </a:t>
            </a:r>
            <a:r>
              <a:rPr lang="en-US" altLang="zh-CN" baseline="0" dirty="0" smtClean="0"/>
              <a:t>to</a:t>
            </a:r>
            <a:r>
              <a:rPr lang="zh-CN" altLang="en-US" baseline="0" dirty="0" smtClean="0"/>
              <a:t> </a:t>
            </a:r>
            <a:r>
              <a:rPr lang="en-US" altLang="zh-CN" baseline="0" dirty="0" smtClean="0"/>
              <a:t>balance</a:t>
            </a:r>
            <a:r>
              <a:rPr lang="zh-CN" altLang="en-US" baseline="0" dirty="0" smtClean="0"/>
              <a:t> </a:t>
            </a:r>
            <a:r>
              <a:rPr lang="en-US" altLang="zh-CN" baseline="0" dirty="0" smtClean="0"/>
              <a:t>the</a:t>
            </a:r>
            <a:r>
              <a:rPr lang="zh-CN" altLang="en-US" baseline="0" dirty="0" smtClean="0"/>
              <a:t> </a:t>
            </a:r>
            <a:r>
              <a:rPr lang="en-US" altLang="zh-CN" baseline="0" dirty="0" smtClean="0"/>
              <a:t>system</a:t>
            </a:r>
            <a:r>
              <a:rPr lang="zh-CN" altLang="en-US" baseline="0" dirty="0" smtClean="0"/>
              <a:t> </a:t>
            </a:r>
            <a:r>
              <a:rPr lang="en-US" altLang="zh-CN" baseline="0" dirty="0" smtClean="0"/>
              <a:t>efficiency</a:t>
            </a:r>
            <a:r>
              <a:rPr lang="zh-CN" altLang="en-US" baseline="0" dirty="0" smtClean="0"/>
              <a:t> </a:t>
            </a:r>
            <a:r>
              <a:rPr lang="en-US" altLang="zh-CN" baseline="0" dirty="0" smtClean="0"/>
              <a:t>and</a:t>
            </a:r>
            <a:r>
              <a:rPr lang="zh-CN" altLang="en-US" baseline="0" dirty="0" smtClean="0"/>
              <a:t> </a:t>
            </a:r>
            <a:r>
              <a:rPr lang="en-US" altLang="zh-CN" baseline="0" dirty="0" smtClean="0"/>
              <a:t>convergence</a:t>
            </a:r>
            <a:r>
              <a:rPr lang="zh-CN" altLang="en-US" baseline="0" dirty="0" smtClean="0"/>
              <a:t> </a:t>
            </a:r>
            <a:r>
              <a:rPr lang="en-US" altLang="zh-CN" baseline="0" dirty="0" smtClean="0"/>
              <a:t>rate.</a:t>
            </a:r>
          </a:p>
          <a:p>
            <a:endParaRPr lang="en-US" altLang="zh-CN" baseline="0" dirty="0" smtClean="0"/>
          </a:p>
          <a:p>
            <a:r>
              <a:rPr lang="en-US" altLang="zh-CN" baseline="0" dirty="0" smtClean="0"/>
              <a:t>Elastic</a:t>
            </a:r>
            <a:r>
              <a:rPr lang="zh-CN" altLang="en-US" baseline="0" dirty="0" smtClean="0"/>
              <a:t> </a:t>
            </a:r>
            <a:r>
              <a:rPr lang="en-US" altLang="zh-CN" baseline="0" dirty="0" smtClean="0"/>
              <a:t>scalability</a:t>
            </a:r>
            <a:r>
              <a:rPr lang="zh-CN" altLang="en-US" baseline="0" dirty="0" smtClean="0"/>
              <a:t> </a:t>
            </a:r>
            <a:r>
              <a:rPr lang="en-US" altLang="zh-CN" baseline="0" dirty="0" smtClean="0"/>
              <a:t>means</a:t>
            </a:r>
            <a:r>
              <a:rPr lang="zh-CN" altLang="en-US" baseline="0" dirty="0" smtClean="0"/>
              <a:t> </a:t>
            </a:r>
            <a:r>
              <a:rPr lang="en-US" altLang="zh-CN" baseline="0" dirty="0" smtClean="0"/>
              <a:t>the</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add</a:t>
            </a:r>
            <a:r>
              <a:rPr lang="zh-CN" altLang="en-US" baseline="0" dirty="0" smtClean="0"/>
              <a:t> </a:t>
            </a:r>
            <a:r>
              <a:rPr lang="en-US" altLang="zh-CN" baseline="0" dirty="0" smtClean="0"/>
              <a:t>and</a:t>
            </a:r>
            <a:r>
              <a:rPr lang="zh-CN" altLang="en-US" baseline="0" dirty="0" smtClean="0"/>
              <a:t> </a:t>
            </a:r>
            <a:r>
              <a:rPr lang="en-US" altLang="zh-CN" baseline="0" dirty="0" smtClean="0"/>
              <a:t>remove</a:t>
            </a:r>
            <a:r>
              <a:rPr lang="zh-CN" altLang="en-US" baseline="0" dirty="0" smtClean="0"/>
              <a:t> </a:t>
            </a:r>
            <a:r>
              <a:rPr lang="en-US" altLang="zh-CN" baseline="0" dirty="0" smtClean="0"/>
              <a:t>server</a:t>
            </a:r>
            <a:r>
              <a:rPr lang="zh-CN" altLang="en-US" baseline="0" dirty="0" smtClean="0"/>
              <a:t> </a:t>
            </a:r>
            <a:r>
              <a:rPr lang="en-US" altLang="zh-CN" baseline="0" dirty="0" smtClean="0"/>
              <a:t>or</a:t>
            </a:r>
            <a:r>
              <a:rPr lang="zh-CN" altLang="en-US" baseline="0" dirty="0" smtClean="0"/>
              <a:t> </a:t>
            </a:r>
            <a:r>
              <a:rPr lang="en-US" altLang="zh-CN" baseline="0" dirty="0" smtClean="0"/>
              <a:t>worker</a:t>
            </a:r>
            <a:r>
              <a:rPr lang="zh-CN" altLang="en-US" baseline="0" dirty="0" smtClean="0"/>
              <a:t> </a:t>
            </a:r>
            <a:r>
              <a:rPr lang="en-US" altLang="zh-CN" baseline="0" dirty="0" smtClean="0"/>
              <a:t>without</a:t>
            </a:r>
            <a:r>
              <a:rPr lang="zh-CN" altLang="en-US" baseline="0" dirty="0" smtClean="0"/>
              <a:t> </a:t>
            </a:r>
            <a:r>
              <a:rPr lang="en-US" altLang="zh-CN" baseline="0" dirty="0" smtClean="0"/>
              <a:t>fully</a:t>
            </a:r>
            <a:r>
              <a:rPr lang="zh-CN" altLang="en-US" baseline="0" dirty="0" smtClean="0"/>
              <a:t> </a:t>
            </a:r>
            <a:r>
              <a:rPr lang="en-US" altLang="zh-CN" baseline="0" dirty="0" smtClean="0"/>
              <a:t>restarting</a:t>
            </a:r>
            <a:br>
              <a:rPr lang="en-US" altLang="zh-CN" baseline="0" dirty="0" smtClean="0"/>
            </a:br>
            <a:r>
              <a:rPr lang="en-US" altLang="zh-CN" baseline="0" dirty="0" smtClean="0"/>
              <a:t/>
            </a:r>
            <a:br>
              <a:rPr lang="en-US" altLang="zh-CN" baseline="0" dirty="0" smtClean="0"/>
            </a:br>
            <a:r>
              <a:rPr lang="en-US" altLang="zh-CN" sz="1200" kern="1200" baseline="0" dirty="0" smtClean="0">
                <a:solidFill>
                  <a:schemeClr val="tx1"/>
                </a:solidFill>
                <a:latin typeface="+mn-lt"/>
                <a:ea typeface="+mn-ea"/>
                <a:cs typeface="+mn-cs"/>
              </a:rPr>
              <a:t>For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fault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tolerance,</a:t>
            </a:r>
            <a:r>
              <a:rPr lang="zh-CN" alt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is the only system offering continuous fault tolerance.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No</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need</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for</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checkpoint.</a:t>
            </a:r>
            <a:endParaRPr lang="en-US" altLang="zh-CN" baseline="0" dirty="0" smtClean="0"/>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And</a:t>
            </a:r>
            <a:r>
              <a:rPr lang="zh-CN" altLang="en-US" sz="1200" kern="120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very</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convenient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deal</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with</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vectors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matrices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that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parameter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server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have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ease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of</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use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Easy</a:t>
            </a:r>
            <a:r>
              <a:rPr lang="zh-CN" altLang="en-US" sz="1200" kern="1200" baseline="0" dirty="0" smtClean="0">
                <a:solidFill>
                  <a:schemeClr val="tx1"/>
                </a:solidFill>
                <a:latin typeface="+mn-lt"/>
                <a:ea typeface="+mn-ea"/>
                <a:cs typeface="+mn-cs"/>
              </a:rPr>
              <a:t> </a:t>
            </a:r>
            <a:endParaRPr lang="en-US" altLang="zh-CN"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5</a:t>
            </a:fld>
            <a:endParaRPr lang="en-US"/>
          </a:p>
        </p:txBody>
      </p:sp>
    </p:spTree>
    <p:extLst>
      <p:ext uri="{BB962C8B-B14F-4D97-AF65-F5344CB8AC3E}">
        <p14:creationId xmlns:p14="http://schemas.microsoft.com/office/powerpoint/2010/main" val="1322276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latin typeface="+mn-lt"/>
                <a:ea typeface="+mn-ea"/>
                <a:cs typeface="+mn-cs"/>
              </a:rPr>
              <a:t>We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have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known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that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model</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large,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data</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large.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we</a:t>
            </a:r>
            <a:r>
              <a:rPr lang="zh-CN" altLang="en-US"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distirbute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model</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server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machines,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data</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distribute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worker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machine</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1.E</a:t>
            </a:r>
            <a:r>
              <a:rPr lang="en-US" sz="1200" kern="1200" dirty="0" smtClean="0">
                <a:solidFill>
                  <a:schemeClr val="tx1"/>
                </a:solidFill>
                <a:latin typeface="+mn-lt"/>
                <a:ea typeface="+mn-ea"/>
                <a:cs typeface="+mn-cs"/>
              </a:rPr>
              <a:t>ach </a:t>
            </a:r>
            <a:r>
              <a:rPr lang="en-US" sz="1200" kern="1200" dirty="0" smtClean="0">
                <a:solidFill>
                  <a:schemeClr val="tx1"/>
                </a:solidFill>
                <a:latin typeface="+mn-lt"/>
                <a:ea typeface="+mn-ea"/>
                <a:cs typeface="+mn-cs"/>
              </a:rPr>
              <a:t>parameter server node maintains only a part of the parameters, </a:t>
            </a:r>
            <a:r>
              <a:rPr lang="en-US" altLang="zh-CN" sz="1200" kern="1200" dirty="0" smtClean="0">
                <a:solidFill>
                  <a:schemeClr val="tx1"/>
                </a:solidFill>
                <a:latin typeface="+mn-lt"/>
                <a:ea typeface="+mn-ea"/>
                <a:cs typeface="+mn-cs"/>
              </a:rPr>
              <a:t>so</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whole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server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group</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can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store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large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scale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data.</a:t>
            </a:r>
            <a:r>
              <a:rPr lang="zh-CN" altLang="en-US" sz="1200" kern="1200" baseline="0" dirty="0" smtClean="0">
                <a:solidFill>
                  <a:schemeClr val="tx1"/>
                </a:solidFill>
                <a:latin typeface="+mn-lt"/>
                <a:ea typeface="+mn-ea"/>
                <a:cs typeface="+mn-cs"/>
              </a:rPr>
              <a:t> </a:t>
            </a:r>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en-US" altLang="zh-CN" sz="1200" kern="1200" baseline="0" dirty="0" err="1" smtClean="0">
                <a:solidFill>
                  <a:schemeClr val="tx1"/>
                </a:solidFill>
                <a:latin typeface="+mn-lt"/>
                <a:ea typeface="+mn-ea"/>
                <a:cs typeface="+mn-cs"/>
              </a:rPr>
              <a:t>Commucaiontn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between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server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node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mainly</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for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replication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data</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mitigation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for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fault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tolerance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and</a:t>
            </a:r>
            <a:r>
              <a:rPr lang="zh-CN" altLang="en-US"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sacling</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 </a:t>
            </a:r>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Server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manager</a:t>
            </a:r>
            <a:r>
              <a:rPr lang="zh-CN" altLang="en-US" sz="1200" kern="1200" baseline="0" dirty="0" smtClean="0">
                <a:solidFill>
                  <a:schemeClr val="tx1"/>
                </a:solidFill>
                <a:latin typeface="+mn-lt"/>
                <a:ea typeface="+mn-ea"/>
                <a:cs typeface="+mn-cs"/>
              </a:rPr>
              <a:t> </a:t>
            </a:r>
            <a:r>
              <a:rPr lang="is-IS" altLang="zh-CN" sz="1200" kern="1200" baseline="0" dirty="0" smtClean="0">
                <a:solidFill>
                  <a:schemeClr val="tx1"/>
                </a:solidFill>
                <a:latin typeface="+mn-lt"/>
                <a:ea typeface="+mn-ea"/>
                <a:cs typeface="+mn-cs"/>
              </a:rPr>
              <a:t>…</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works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when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you</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add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or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remove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some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server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node.</a:t>
            </a:r>
          </a:p>
          <a:p>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dirty="0" smtClean="0"/>
              <a:t>Each worker group runs an application</a:t>
            </a:r>
            <a:r>
              <a:rPr lang="en-US" altLang="zh-CN" dirty="0" smtClean="0"/>
              <a:t>,</a:t>
            </a:r>
            <a:r>
              <a:rPr lang="zh-CN" altLang="en-US" baseline="0" dirty="0" smtClean="0"/>
              <a:t> </a:t>
            </a:r>
            <a:r>
              <a:rPr lang="en-US" altLang="zh-CN" baseline="0" dirty="0" smtClean="0"/>
              <a:t>and</a:t>
            </a:r>
            <a:r>
              <a:rPr lang="zh-CN" altLang="en-US" baseline="0" dirty="0" smtClean="0"/>
              <a:t> </a:t>
            </a:r>
            <a:r>
              <a:rPr lang="en-US" altLang="zh-CN" baseline="0" dirty="0" smtClean="0"/>
              <a:t>they</a:t>
            </a:r>
            <a:r>
              <a:rPr lang="zh-CN" altLang="en-US" baseline="0" dirty="0" smtClean="0"/>
              <a:t> </a:t>
            </a:r>
            <a:r>
              <a:rPr lang="en-US" altLang="zh-CN" baseline="0" dirty="0" smtClean="0"/>
              <a:t>are</a:t>
            </a:r>
            <a:r>
              <a:rPr lang="zh-CN" altLang="en-US" baseline="0" dirty="0" smtClean="0"/>
              <a:t> </a:t>
            </a:r>
            <a:r>
              <a:rPr lang="en-US" altLang="zh-CN" baseline="0" dirty="0" smtClean="0"/>
              <a:t>independent.</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use</a:t>
            </a:r>
            <a:r>
              <a:rPr lang="zh-CN" altLang="en-US" baseline="0" dirty="0" smtClean="0"/>
              <a:t> </a:t>
            </a:r>
            <a:r>
              <a:rPr lang="en-US" altLang="zh-CN" baseline="0" dirty="0" smtClean="0"/>
              <a:t>several</a:t>
            </a:r>
            <a:r>
              <a:rPr lang="zh-CN" altLang="en-US" baseline="0" dirty="0" smtClean="0"/>
              <a:t> </a:t>
            </a:r>
            <a:r>
              <a:rPr lang="en-US" altLang="zh-CN" baseline="0" dirty="0" smtClean="0"/>
              <a:t>worker</a:t>
            </a:r>
            <a:r>
              <a:rPr lang="zh-CN" altLang="en-US" baseline="0" dirty="0" smtClean="0"/>
              <a:t> </a:t>
            </a:r>
            <a:r>
              <a:rPr lang="en-US" altLang="zh-CN" baseline="0" dirty="0" smtClean="0"/>
              <a:t>group</a:t>
            </a:r>
            <a:r>
              <a:rPr lang="zh-CN" altLang="en-US" baseline="0" dirty="0" smtClean="0"/>
              <a:t> </a:t>
            </a:r>
            <a:r>
              <a:rPr lang="en-US" altLang="zh-CN" baseline="0" dirty="0" smtClean="0"/>
              <a:t>to</a:t>
            </a:r>
            <a:r>
              <a:rPr lang="zh-CN" altLang="en-US" baseline="0" dirty="0" smtClean="0"/>
              <a:t> </a:t>
            </a:r>
            <a:r>
              <a:rPr lang="en-US" altLang="zh-CN" baseline="0" dirty="0" smtClean="0"/>
              <a:t>solve</a:t>
            </a:r>
            <a:r>
              <a:rPr lang="zh-CN" altLang="en-US" baseline="0" dirty="0" smtClean="0"/>
              <a:t> </a:t>
            </a:r>
            <a:r>
              <a:rPr lang="en-US" altLang="zh-CN" baseline="0" dirty="0" smtClean="0"/>
              <a:t>the</a:t>
            </a:r>
            <a:r>
              <a:rPr lang="zh-CN" altLang="en-US" baseline="0" dirty="0" smtClean="0"/>
              <a:t> </a:t>
            </a:r>
            <a:r>
              <a:rPr lang="en-US" altLang="zh-CN" baseline="0" dirty="0" smtClean="0"/>
              <a:t>same</a:t>
            </a:r>
            <a:r>
              <a:rPr lang="zh-CN" altLang="en-US" baseline="0" dirty="0" smtClean="0"/>
              <a:t> </a:t>
            </a:r>
            <a:r>
              <a:rPr lang="en-US" altLang="zh-CN" baseline="0" dirty="0" smtClean="0"/>
              <a:t>machine</a:t>
            </a:r>
            <a:r>
              <a:rPr lang="zh-CN" altLang="en-US" baseline="0" dirty="0" smtClean="0"/>
              <a:t> </a:t>
            </a:r>
            <a:r>
              <a:rPr lang="en-US" altLang="zh-CN" baseline="0" dirty="0" smtClean="0"/>
              <a:t>learning</a:t>
            </a:r>
            <a:r>
              <a:rPr lang="zh-CN" altLang="en-US" baseline="0" dirty="0" smtClean="0"/>
              <a:t> </a:t>
            </a:r>
            <a:r>
              <a:rPr lang="en-US" altLang="zh-CN" baseline="0" dirty="0" smtClean="0"/>
              <a:t>problems</a:t>
            </a:r>
            <a:r>
              <a:rPr lang="zh-CN" altLang="en-US" baseline="0" dirty="0" smtClean="0"/>
              <a:t> </a:t>
            </a:r>
            <a:r>
              <a:rPr lang="en-US" altLang="zh-CN" baseline="0" dirty="0" smtClean="0"/>
              <a:t>to</a:t>
            </a:r>
            <a:r>
              <a:rPr lang="zh-CN" altLang="en-US" baseline="0" dirty="0" smtClean="0"/>
              <a:t> </a:t>
            </a:r>
            <a:r>
              <a:rPr lang="en-US" altLang="zh-CN" baseline="0" dirty="0" smtClean="0"/>
              <a:t>realize</a:t>
            </a:r>
            <a:r>
              <a:rPr lang="zh-CN" altLang="en-US" baseline="0" dirty="0" smtClean="0"/>
              <a:t> </a:t>
            </a:r>
            <a:r>
              <a:rPr lang="en-US" altLang="zh-CN" baseline="0" dirty="0" smtClean="0"/>
              <a:t>the</a:t>
            </a:r>
            <a:r>
              <a:rPr lang="zh-CN" altLang="en-US" baseline="0" dirty="0" smtClean="0"/>
              <a:t> </a:t>
            </a:r>
            <a:r>
              <a:rPr lang="en-US" dirty="0" smtClean="0"/>
              <a:t>parallelization</a:t>
            </a:r>
            <a:r>
              <a:rPr lang="en-US" altLang="zh-CN" dirty="0" smtClean="0"/>
              <a: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Both data and workloads are distributed over worker nodes</a:t>
            </a:r>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Scheduler</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is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some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kinds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o</a:t>
            </a:r>
            <a:r>
              <a:rPr lang="en-US" altLang="zh-CN" sz="1200" kern="1200" baseline="0" dirty="0" smtClean="0">
                <a:solidFill>
                  <a:schemeClr val="tx1"/>
                </a:solidFill>
                <a:latin typeface="+mn-lt"/>
                <a:ea typeface="+mn-ea"/>
                <a:cs typeface="+mn-cs"/>
              </a:rPr>
              <a:t>f</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similar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server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manage.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will</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issue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task</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workers,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telling</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them</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load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data,</a:t>
            </a:r>
            <a:r>
              <a:rPr lang="zh-CN" altLang="en-US" sz="1200" kern="1200" baseline="0" dirty="0" smtClean="0">
                <a:solidFill>
                  <a:schemeClr val="tx1"/>
                </a:solidFill>
                <a:latin typeface="+mn-lt"/>
                <a:ea typeface="+mn-ea"/>
                <a:cs typeface="+mn-cs"/>
              </a:rPr>
              <a:t> </a:t>
            </a:r>
            <a:endParaRPr lang="en-US" altLang="zh-CN" sz="1200" kern="1200" baseline="0" dirty="0" smtClean="0">
              <a:solidFill>
                <a:schemeClr val="tx1"/>
              </a:solidFill>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74D255FD-0619-4B73-B0CC-EE5C35F7D17F}" type="slidenum">
              <a:rPr lang="en-US" smtClean="0"/>
              <a:t>6</a:t>
            </a:fld>
            <a:endParaRPr lang="en-US"/>
          </a:p>
        </p:txBody>
      </p:sp>
    </p:spTree>
    <p:extLst>
      <p:ext uri="{BB962C8B-B14F-4D97-AF65-F5344CB8AC3E}">
        <p14:creationId xmlns:p14="http://schemas.microsoft.com/office/powerpoint/2010/main" val="147181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baseline="0" dirty="0" smtClean="0">
                <a:solidFill>
                  <a:schemeClr val="tx1"/>
                </a:solidFill>
                <a:latin typeface="+mn-lt"/>
                <a:ea typeface="+mn-ea"/>
                <a:cs typeface="+mn-cs"/>
              </a:rPr>
              <a:t>In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this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architecture.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can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seem</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whole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problem</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separating</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into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many</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parts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with</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small</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subset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of</a:t>
            </a:r>
            <a:r>
              <a:rPr lang="zh-CN" altLang="en-US"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trainning</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data</a:t>
            </a:r>
          </a:p>
          <a:p>
            <a:r>
              <a:rPr lang="zh-CN" altLang="en-US" sz="1200" kern="1200" baseline="0" dirty="0" smtClean="0">
                <a:solidFill>
                  <a:schemeClr val="tx1"/>
                </a:solidFill>
                <a:latin typeface="+mn-lt"/>
                <a:ea typeface="+mn-ea"/>
                <a:cs typeface="+mn-cs"/>
              </a:rPr>
              <a:t>****</a:t>
            </a:r>
            <a:r>
              <a:rPr lang="en-US" altLang="zh-CN" sz="1200" kern="1200" baseline="0" dirty="0" smtClean="0">
                <a:solidFill>
                  <a:schemeClr val="tx1"/>
                </a:solidFill>
                <a:latin typeface="+mn-lt"/>
                <a:ea typeface="+mn-ea"/>
                <a:cs typeface="+mn-cs"/>
              </a:rPr>
              <a:t>After</a:t>
            </a:r>
            <a:r>
              <a:rPr lang="zh-CN" altLang="en-US"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fininshing</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reading</a:t>
            </a: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Use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standard</a:t>
            </a:r>
            <a:r>
              <a:rPr lang="zh-CN" altLang="en-US" sz="1200" kern="1200" baseline="0" dirty="0" smtClean="0">
                <a:solidFill>
                  <a:schemeClr val="tx1"/>
                </a:solidFill>
                <a:latin typeface="+mn-lt"/>
                <a:ea typeface="+mn-ea"/>
                <a:cs typeface="+mn-cs"/>
              </a:rPr>
              <a:t> </a:t>
            </a:r>
            <a:r>
              <a:rPr lang="en-US" dirty="0" smtClean="0"/>
              <a:t>distributed gradient descen</a:t>
            </a:r>
            <a:r>
              <a:rPr lang="en-US" altLang="zh-CN" dirty="0" smtClean="0"/>
              <a:t>d</a:t>
            </a:r>
            <a:r>
              <a:rPr lang="zh-CN" altLang="en-US" dirty="0" smtClean="0"/>
              <a:t> </a:t>
            </a:r>
            <a:r>
              <a:rPr lang="en-US" altLang="zh-CN" dirty="0" smtClean="0"/>
              <a:t>as</a:t>
            </a:r>
            <a:r>
              <a:rPr lang="zh-CN" altLang="en-US" dirty="0" smtClean="0"/>
              <a:t> </a:t>
            </a:r>
            <a:r>
              <a:rPr lang="en-US" altLang="zh-CN" dirty="0" smtClean="0"/>
              <a:t>example</a:t>
            </a:r>
          </a:p>
          <a:p>
            <a:endParaRPr lang="en-US" altLang="zh-CN" dirty="0" smtClean="0"/>
          </a:p>
          <a:p>
            <a:r>
              <a:rPr lang="en-US" altLang="zh-CN"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beginning,</a:t>
            </a:r>
            <a:r>
              <a:rPr lang="zh-CN" altLang="en-US" baseline="0" dirty="0" smtClean="0"/>
              <a:t> </a:t>
            </a:r>
            <a:r>
              <a:rPr lang="en-US" altLang="zh-CN" baseline="0" dirty="0" smtClean="0"/>
              <a:t>each</a:t>
            </a:r>
            <a:r>
              <a:rPr lang="zh-CN" altLang="en-US" baseline="0" dirty="0" smtClean="0"/>
              <a:t> </a:t>
            </a:r>
            <a:r>
              <a:rPr lang="en-US" altLang="zh-CN" baseline="0" dirty="0" smtClean="0"/>
              <a:t>worker</a:t>
            </a:r>
            <a:r>
              <a:rPr lang="zh-CN" altLang="en-US" baseline="0" dirty="0" smtClean="0"/>
              <a:t> </a:t>
            </a:r>
            <a:r>
              <a:rPr lang="en-US" altLang="zh-CN" baseline="0" dirty="0" smtClean="0"/>
              <a:t>get</a:t>
            </a:r>
            <a:r>
              <a:rPr lang="zh-CN" altLang="en-US" baseline="0" dirty="0" smtClean="0"/>
              <a:t> </a:t>
            </a:r>
            <a:r>
              <a:rPr lang="en-US" altLang="zh-CN" baseline="0" dirty="0" smtClean="0"/>
              <a:t>a</a:t>
            </a:r>
            <a:r>
              <a:rPr lang="zh-CN" altLang="en-US" baseline="0" dirty="0" smtClean="0"/>
              <a:t> </a:t>
            </a:r>
            <a:r>
              <a:rPr lang="en-US" altLang="zh-CN" baseline="0" dirty="0" smtClean="0"/>
              <a:t>partition</a:t>
            </a:r>
            <a:r>
              <a:rPr lang="zh-CN" altLang="en-US" baseline="0" dirty="0" smtClean="0"/>
              <a:t> </a:t>
            </a:r>
            <a:r>
              <a:rPr lang="en-US" altLang="zh-CN" baseline="0" dirty="0" smtClean="0"/>
              <a:t>of</a:t>
            </a:r>
            <a:r>
              <a:rPr lang="zh-CN" altLang="en-US" baseline="0" dirty="0" smtClean="0"/>
              <a:t> </a:t>
            </a:r>
            <a:r>
              <a:rPr lang="en-US" altLang="zh-CN" baseline="0" dirty="0" err="1" smtClean="0"/>
              <a:t>traning</a:t>
            </a:r>
            <a:r>
              <a:rPr lang="zh-CN" altLang="en-US" baseline="0" dirty="0" smtClean="0"/>
              <a:t> </a:t>
            </a:r>
            <a:r>
              <a:rPr lang="en-US" altLang="zh-CN" baseline="0" dirty="0" smtClean="0"/>
              <a:t>data,</a:t>
            </a:r>
            <a:r>
              <a:rPr lang="zh-CN" altLang="en-US" baseline="0" dirty="0" smtClean="0"/>
              <a:t> </a:t>
            </a:r>
            <a:r>
              <a:rPr lang="en-US" altLang="zh-CN" baseline="0" dirty="0" smtClean="0"/>
              <a:t>you</a:t>
            </a:r>
            <a:r>
              <a:rPr lang="zh-CN" altLang="en-US" baseline="0" dirty="0" smtClean="0"/>
              <a:t> </a:t>
            </a:r>
            <a:r>
              <a:rPr lang="en-US" altLang="zh-CN" baseline="0" dirty="0" smtClean="0"/>
              <a:t>can</a:t>
            </a:r>
            <a:r>
              <a:rPr lang="zh-CN" altLang="en-US" baseline="0" dirty="0" smtClean="0"/>
              <a:t> </a:t>
            </a:r>
            <a:r>
              <a:rPr lang="en-US" altLang="zh-CN" baseline="0" dirty="0" smtClean="0"/>
              <a:t>see</a:t>
            </a:r>
            <a:r>
              <a:rPr lang="zh-CN" altLang="en-US" baseline="0" dirty="0" smtClean="0"/>
              <a:t> </a:t>
            </a:r>
            <a:r>
              <a:rPr lang="en-US" altLang="zh-CN" baseline="0" dirty="0" smtClean="0"/>
              <a:t>that</a:t>
            </a:r>
            <a:r>
              <a:rPr lang="zh-CN" altLang="en-US" baseline="0" dirty="0" smtClean="0"/>
              <a:t> </a:t>
            </a:r>
            <a:r>
              <a:rPr lang="en-US" altLang="zh-CN" baseline="0" dirty="0" smtClean="0"/>
              <a:t>the</a:t>
            </a:r>
            <a:r>
              <a:rPr lang="zh-CN" altLang="en-US" baseline="0" dirty="0" smtClean="0"/>
              <a:t> </a:t>
            </a:r>
            <a:r>
              <a:rPr lang="en-US" altLang="zh-CN" baseline="0" dirty="0" smtClean="0"/>
              <a:t>data</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worker</a:t>
            </a:r>
            <a:r>
              <a:rPr lang="zh-CN" altLang="en-US" baseline="0" dirty="0" smtClean="0"/>
              <a:t> </a:t>
            </a:r>
            <a:r>
              <a:rPr lang="en-US" altLang="zh-CN" baseline="0" dirty="0" smtClean="0"/>
              <a:t>1</a:t>
            </a:r>
            <a:r>
              <a:rPr lang="zh-CN" altLang="en-US" baseline="0" dirty="0" smtClean="0"/>
              <a:t> </a:t>
            </a:r>
            <a:r>
              <a:rPr lang="en-US" altLang="zh-CN" baseline="0" dirty="0" smtClean="0"/>
              <a:t>have</a:t>
            </a:r>
            <a:r>
              <a:rPr lang="zh-CN" altLang="en-US" baseline="0" dirty="0" smtClean="0"/>
              <a:t> </a:t>
            </a:r>
            <a:r>
              <a:rPr lang="en-US" altLang="zh-CN" baseline="0" dirty="0" smtClean="0"/>
              <a:t>many</a:t>
            </a:r>
            <a:r>
              <a:rPr lang="zh-CN" altLang="en-US" baseline="0" dirty="0" smtClean="0"/>
              <a:t> </a:t>
            </a:r>
            <a:r>
              <a:rPr lang="en-US" altLang="zh-CN" baseline="0" dirty="0" smtClean="0"/>
              <a:t>empty</a:t>
            </a:r>
            <a:r>
              <a:rPr lang="zh-CN" altLang="en-US" baseline="0" dirty="0" smtClean="0"/>
              <a:t> </a:t>
            </a:r>
            <a:r>
              <a:rPr lang="en-US" altLang="zh-CN" baseline="0" dirty="0" smtClean="0"/>
              <a:t>features</a:t>
            </a:r>
            <a:r>
              <a:rPr lang="zh-CN" altLang="en-US" baseline="0" dirty="0" smtClean="0"/>
              <a:t> </a:t>
            </a:r>
            <a:r>
              <a:rPr lang="en-US" altLang="zh-CN" baseline="0" dirty="0" smtClean="0"/>
              <a:t>that</a:t>
            </a:r>
            <a:r>
              <a:rPr lang="zh-CN" altLang="en-US" baseline="0" dirty="0" smtClean="0"/>
              <a:t> </a:t>
            </a:r>
            <a:r>
              <a:rPr lang="en-US" altLang="zh-CN" baseline="0" dirty="0" smtClean="0"/>
              <a:t>do</a:t>
            </a:r>
            <a:r>
              <a:rPr lang="zh-CN" altLang="en-US" baseline="0" dirty="0" smtClean="0"/>
              <a:t> </a:t>
            </a:r>
            <a:r>
              <a:rPr lang="en-US" altLang="zh-CN" baseline="0" dirty="0" smtClean="0"/>
              <a:t>not</a:t>
            </a:r>
            <a:r>
              <a:rPr lang="zh-CN" altLang="en-US" baseline="0" dirty="0" smtClean="0"/>
              <a:t> </a:t>
            </a:r>
            <a:r>
              <a:rPr lang="en-US" altLang="zh-CN" baseline="0" dirty="0" smtClean="0"/>
              <a:t>have</a:t>
            </a:r>
            <a:r>
              <a:rPr lang="zh-CN" altLang="en-US" baseline="0" dirty="0" smtClean="0"/>
              <a:t> </a:t>
            </a:r>
            <a:r>
              <a:rPr lang="en-US" altLang="zh-CN" baseline="0" dirty="0" smtClean="0"/>
              <a:t>value,</a:t>
            </a:r>
            <a:r>
              <a:rPr lang="zh-CN" altLang="en-US" baseline="0" dirty="0" smtClean="0"/>
              <a:t> </a:t>
            </a:r>
            <a:r>
              <a:rPr lang="en-US" altLang="zh-CN" baseline="0" dirty="0" smtClean="0"/>
              <a:t>the</a:t>
            </a:r>
            <a:r>
              <a:rPr lang="zh-CN" altLang="en-US" baseline="0" dirty="0" smtClean="0"/>
              <a:t> </a:t>
            </a:r>
            <a:r>
              <a:rPr lang="en-US" altLang="zh-CN" baseline="0" dirty="0" smtClean="0"/>
              <a:t>worker</a:t>
            </a:r>
            <a:r>
              <a:rPr lang="zh-CN" altLang="en-US" baseline="0" dirty="0" smtClean="0"/>
              <a:t> </a:t>
            </a:r>
            <a:r>
              <a:rPr lang="en-US" altLang="zh-CN" baseline="0" dirty="0" smtClean="0"/>
              <a:t>don’t</a:t>
            </a:r>
            <a:r>
              <a:rPr lang="zh-CN" altLang="en-US" baseline="0" dirty="0" smtClean="0"/>
              <a:t> </a:t>
            </a:r>
            <a:r>
              <a:rPr lang="en-US" altLang="zh-CN" baseline="0" dirty="0" smtClean="0"/>
              <a:t>need</a:t>
            </a:r>
            <a:r>
              <a:rPr lang="zh-CN" altLang="en-US" baseline="0" dirty="0" smtClean="0"/>
              <a:t> </a:t>
            </a:r>
            <a:r>
              <a:rPr lang="en-US" altLang="zh-CN" baseline="0" dirty="0" smtClean="0"/>
              <a:t>to</a:t>
            </a:r>
            <a:r>
              <a:rPr lang="zh-CN" altLang="en-US" baseline="0" dirty="0" smtClean="0"/>
              <a:t> </a:t>
            </a:r>
            <a:r>
              <a:rPr lang="en-US" altLang="zh-CN" baseline="0" dirty="0" smtClean="0"/>
              <a:t>store</a:t>
            </a:r>
            <a:r>
              <a:rPr lang="zh-CN" altLang="en-US" baseline="0" dirty="0" smtClean="0"/>
              <a:t> </a:t>
            </a:r>
            <a:r>
              <a:rPr lang="en-US" altLang="zh-CN" baseline="0" dirty="0" smtClean="0"/>
              <a:t>this,</a:t>
            </a:r>
            <a:r>
              <a:rPr lang="zh-CN" altLang="en-US" baseline="0" dirty="0" smtClean="0"/>
              <a:t> </a:t>
            </a:r>
            <a:r>
              <a:rPr lang="en-US" altLang="zh-CN" baseline="0" dirty="0" smtClean="0"/>
              <a:t>it</a:t>
            </a:r>
            <a:r>
              <a:rPr lang="zh-CN" altLang="en-US" baseline="0" dirty="0" smtClean="0"/>
              <a:t> </a:t>
            </a:r>
            <a:r>
              <a:rPr lang="en-US" altLang="zh-CN" baseline="0" dirty="0" smtClean="0"/>
              <a:t>just</a:t>
            </a:r>
            <a:r>
              <a:rPr lang="zh-CN" altLang="en-US" baseline="0" dirty="0" smtClean="0"/>
              <a:t> </a:t>
            </a:r>
            <a:r>
              <a:rPr lang="en-US" altLang="zh-CN" baseline="0" dirty="0" smtClean="0"/>
              <a:t>need</a:t>
            </a:r>
            <a:r>
              <a:rPr lang="zh-CN" altLang="en-US" baseline="0" dirty="0" smtClean="0"/>
              <a:t> </a:t>
            </a:r>
            <a:r>
              <a:rPr lang="en-US" altLang="zh-CN" baseline="0" dirty="0" smtClean="0"/>
              <a:t>to</a:t>
            </a:r>
            <a:r>
              <a:rPr lang="zh-CN" altLang="en-US" baseline="0" dirty="0" smtClean="0"/>
              <a:t> </a:t>
            </a:r>
            <a:r>
              <a:rPr lang="en-US" altLang="zh-CN" baseline="0" dirty="0" smtClean="0"/>
              <a:t>hold</a:t>
            </a:r>
            <a:r>
              <a:rPr lang="zh-CN" altLang="en-US" baseline="0" dirty="0" smtClean="0"/>
              <a:t> </a:t>
            </a:r>
            <a:r>
              <a:rPr lang="en-US" altLang="zh-CN" baseline="0" dirty="0" smtClean="0"/>
              <a:t>a</a:t>
            </a:r>
            <a:r>
              <a:rPr lang="zh-CN" altLang="en-US" baseline="0" dirty="0" smtClean="0"/>
              <a:t> </a:t>
            </a:r>
            <a:r>
              <a:rPr lang="en-US" altLang="zh-CN" baseline="0" dirty="0" smtClean="0"/>
              <a:t>working</a:t>
            </a:r>
            <a:r>
              <a:rPr lang="zh-CN" altLang="en-US" baseline="0" dirty="0" smtClean="0"/>
              <a:t> </a:t>
            </a:r>
            <a:r>
              <a:rPr lang="en-US" altLang="zh-CN" baseline="0" dirty="0" smtClean="0"/>
              <a:t>set</a:t>
            </a:r>
            <a:r>
              <a:rPr lang="zh-CN" altLang="en-US" baseline="0" dirty="0" smtClean="0"/>
              <a:t> </a:t>
            </a:r>
            <a:r>
              <a:rPr lang="en-US" altLang="zh-CN" baseline="0" dirty="0" smtClean="0"/>
              <a:t>with</a:t>
            </a:r>
            <a:r>
              <a:rPr lang="zh-CN" altLang="en-US" baseline="0" dirty="0" smtClean="0"/>
              <a:t> </a:t>
            </a:r>
            <a:r>
              <a:rPr lang="en-US" altLang="zh-CN" baseline="0" dirty="0" smtClean="0"/>
              <a:t>5</a:t>
            </a:r>
            <a:r>
              <a:rPr lang="zh-CN" altLang="en-US" baseline="0" dirty="0" smtClean="0"/>
              <a:t> </a:t>
            </a:r>
            <a:r>
              <a:rPr lang="en-US" altLang="zh-CN" baseline="0" dirty="0" smtClean="0"/>
              <a:t>features</a:t>
            </a:r>
          </a:p>
          <a:p>
            <a:r>
              <a:rPr lang="en-US" altLang="zh-CN" baseline="0" dirty="0" smtClean="0"/>
              <a:t>the</a:t>
            </a:r>
            <a:r>
              <a:rPr lang="zh-CN" altLang="en-US" baseline="0" dirty="0" smtClean="0"/>
              <a:t> </a:t>
            </a:r>
            <a:r>
              <a:rPr lang="en-US" altLang="zh-CN" baseline="0" dirty="0" smtClean="0"/>
              <a:t>worker</a:t>
            </a:r>
            <a:r>
              <a:rPr lang="zh-CN" altLang="en-US" baseline="0" dirty="0" smtClean="0"/>
              <a:t> </a:t>
            </a:r>
            <a:r>
              <a:rPr lang="en-US" altLang="zh-CN" baseline="0" dirty="0" smtClean="0"/>
              <a:t>fetch</a:t>
            </a:r>
            <a:r>
              <a:rPr lang="zh-CN" altLang="en-US" baseline="0" dirty="0" smtClean="0"/>
              <a:t> </a:t>
            </a:r>
            <a:r>
              <a:rPr lang="en-US" altLang="zh-CN" baseline="0" dirty="0" smtClean="0"/>
              <a:t>the</a:t>
            </a:r>
            <a:r>
              <a:rPr lang="zh-CN" altLang="en-US" baseline="0" dirty="0" smtClean="0"/>
              <a:t> </a:t>
            </a:r>
            <a:r>
              <a:rPr lang="en-US" altLang="zh-CN" baseline="0" dirty="0" smtClean="0"/>
              <a:t>weight.</a:t>
            </a:r>
            <a:r>
              <a:rPr lang="zh-CN" altLang="en-US" baseline="0" dirty="0" smtClean="0"/>
              <a:t> </a:t>
            </a:r>
            <a:endParaRPr lang="en-US" altLang="zh-CN" baseline="0" dirty="0" smtClean="0"/>
          </a:p>
          <a:p>
            <a:r>
              <a:rPr lang="en-US" altLang="zh-CN" baseline="0" dirty="0" smtClean="0"/>
              <a:t>Do</a:t>
            </a:r>
            <a:r>
              <a:rPr lang="zh-CN" altLang="en-US" baseline="0" dirty="0" smtClean="0"/>
              <a:t> </a:t>
            </a:r>
            <a:r>
              <a:rPr lang="en-US" altLang="zh-CN" baseline="0" dirty="0" smtClean="0"/>
              <a:t>calculation</a:t>
            </a:r>
            <a:r>
              <a:rPr lang="zh-CN" altLang="en-US" baseline="0" dirty="0" smtClean="0"/>
              <a:t> </a:t>
            </a:r>
            <a:r>
              <a:rPr lang="en-US" altLang="zh-CN" baseline="0" dirty="0" smtClean="0"/>
              <a:t>on</a:t>
            </a:r>
            <a:r>
              <a:rPr lang="zh-CN" altLang="en-US" baseline="0" dirty="0" smtClean="0"/>
              <a:t> </a:t>
            </a:r>
            <a:r>
              <a:rPr lang="en-US" altLang="zh-CN" baseline="0" dirty="0" smtClean="0"/>
              <a:t>its</a:t>
            </a:r>
            <a:r>
              <a:rPr lang="zh-CN" altLang="en-US" baseline="0" dirty="0" smtClean="0"/>
              <a:t> </a:t>
            </a:r>
            <a:r>
              <a:rPr lang="en-US" altLang="zh-CN" baseline="0" dirty="0" smtClean="0"/>
              <a:t>local</a:t>
            </a:r>
            <a:r>
              <a:rPr lang="zh-CN" altLang="en-US" baseline="0" dirty="0" smtClean="0"/>
              <a:t> </a:t>
            </a:r>
            <a:r>
              <a:rPr lang="en-US" altLang="zh-CN" baseline="0" dirty="0" smtClean="0"/>
              <a:t>model</a:t>
            </a:r>
            <a:endParaRPr lang="en-US" altLang="zh-CN" dirty="0" smtClean="0"/>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Use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receive</a:t>
            </a:r>
          </a:p>
          <a:p>
            <a:endParaRPr lang="en-US"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Server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aggregate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gradient</a:t>
            </a: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Update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global</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model</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than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separate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back</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each</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workers</a:t>
            </a:r>
            <a:endParaRPr lang="en-US" altLang="zh-CN"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It</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is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repeating</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process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after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several</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iteration</a:t>
            </a:r>
            <a:r>
              <a:rPr lang="zh-CN" altLang="en-US" sz="1200" kern="1200" baseline="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we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get</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the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answer</a:t>
            </a:r>
            <a:r>
              <a:rPr lang="en-US" altLang="zh-CN"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worker</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need</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to</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maintain</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the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whole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model</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with</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100</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workers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you</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will</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only</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need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store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about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8%</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percent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of</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parameters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1f</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1000</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workers,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only</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need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0.15%</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parameters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D255FD-0619-4B73-B0CC-EE5C35F7D17F}" type="slidenum">
              <a:rPr lang="en-US" smtClean="0"/>
              <a:t>7</a:t>
            </a:fld>
            <a:endParaRPr lang="en-US"/>
          </a:p>
        </p:txBody>
      </p:sp>
    </p:spTree>
    <p:extLst>
      <p:ext uri="{BB962C8B-B14F-4D97-AF65-F5344CB8AC3E}">
        <p14:creationId xmlns:p14="http://schemas.microsoft.com/office/powerpoint/2010/main" val="94114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Next</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we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will</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talk</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about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t>
            </a:r>
            <a:r>
              <a:rPr lang="en-US" altLang="zh-CN" sz="1200" kern="1200" baseline="0" dirty="0" err="1" smtClean="0">
                <a:solidFill>
                  <a:schemeClr val="tx1"/>
                </a:solidFill>
                <a:latin typeface="+mn-lt"/>
                <a:ea typeface="+mn-ea"/>
                <a:cs typeface="+mn-cs"/>
              </a:rPr>
              <a:t>Key,Value</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Vectorss</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Read</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only</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one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line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in</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this</a:t>
            </a:r>
            <a:r>
              <a:rPr lang="zh-CN" altLang="en-US" sz="1200" kern="1200" baseline="0" dirty="0" smtClean="0">
                <a:solidFill>
                  <a:schemeClr val="tx1"/>
                </a:solidFill>
                <a:latin typeface="+mn-lt"/>
                <a:ea typeface="+mn-ea"/>
                <a:cs typeface="+mn-cs"/>
              </a:rPr>
              <a:t> </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1.</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key is the feature identity</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value is the weight of the model.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parameter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server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express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t>
            </a:r>
            <a:r>
              <a:rPr lang="en-US" altLang="zh-CN" sz="1200" kern="1200" baseline="0" dirty="0" err="1" smtClean="0">
                <a:solidFill>
                  <a:schemeClr val="tx1"/>
                </a:solidFill>
                <a:latin typeface="+mn-lt"/>
                <a:ea typeface="+mn-ea"/>
                <a:cs typeface="+mn-cs"/>
              </a:rPr>
              <a:t>key,value</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pairs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form</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of</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vector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matrices.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If</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the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keys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doesn’t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exist,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just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replace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with</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zero.</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very</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useful</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linear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computation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machine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learning.</a:t>
            </a:r>
            <a:r>
              <a:rPr lang="zh-CN" altLang="en-US" sz="1200" kern="1200" baseline="0" dirty="0" smtClean="0">
                <a:solidFill>
                  <a:schemeClr val="tx1"/>
                </a:solidFill>
                <a:latin typeface="+mn-lt"/>
                <a:ea typeface="+mn-ea"/>
                <a:cs typeface="+mn-cs"/>
              </a:rPr>
              <a:t> </a:t>
            </a:r>
            <a:endParaRPr lang="en-US" altLang="zh-CN"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smtClean="0">
                <a:solidFill>
                  <a:schemeClr val="tx1"/>
                </a:solidFill>
                <a:latin typeface="+mn-lt"/>
                <a:ea typeface="+mn-ea"/>
                <a:cs typeface="+mn-cs"/>
              </a:rPr>
              <a:t> </a:t>
            </a:r>
            <a:endParaRPr lang="en-US" dirty="0" smtClean="0"/>
          </a:p>
          <a:p>
            <a:pPr marL="0" indent="0">
              <a:buNone/>
            </a:pPr>
            <a:endParaRPr lang="en-US" dirty="0" smtClean="0"/>
          </a:p>
          <a:p>
            <a:pPr marL="0" indent="0">
              <a:buNone/>
            </a:pPr>
            <a:r>
              <a:rPr lang="en-US" altLang="zh-CN" dirty="0" smtClean="0"/>
              <a:t>4.</a:t>
            </a:r>
            <a:r>
              <a:rPr lang="en-US" dirty="0" smtClean="0"/>
              <a:t> linear algebra libraries such as BLAS [16], LAPACK [3], and ATLAS</a:t>
            </a:r>
            <a:endParaRPr 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These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all</a:t>
            </a:r>
            <a:r>
              <a:rPr lang="en-US" sz="1200" kern="1200" dirty="0" smtClean="0">
                <a:solidFill>
                  <a:schemeClr val="tx1"/>
                </a:solidFill>
                <a:latin typeface="+mn-lt"/>
                <a:ea typeface="+mn-ea"/>
                <a:cs typeface="+mn-cs"/>
              </a:rPr>
              <a:t> reduces the programming effort to implement algorithms.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a:t>
            </a:r>
            <a:r>
              <a:rPr lang="en-US" dirty="0" smtClean="0"/>
              <a:t>Key values :</a:t>
            </a:r>
          </a:p>
          <a:p>
            <a:pPr marL="228600" indent="-228600">
              <a:buAutoNum type="arabicParenBoth"/>
            </a:pPr>
            <a:r>
              <a:rPr lang="en-US" dirty="0" smtClean="0"/>
              <a:t>Loss minimization problem -&gt; (feature ID, weight)</a:t>
            </a:r>
          </a:p>
          <a:p>
            <a:pPr marL="228600" indent="-228600">
              <a:buAutoNum type="arabicParenBoth"/>
            </a:pPr>
            <a:r>
              <a:rPr lang="en-US" dirty="0" smtClean="0"/>
              <a:t>LDA -&gt; (word ID, topic ID)</a:t>
            </a:r>
          </a:p>
          <a:p>
            <a:pPr marL="0" indent="0">
              <a:buNone/>
            </a:pP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8</a:t>
            </a:fld>
            <a:endParaRPr lang="en-US"/>
          </a:p>
        </p:txBody>
      </p:sp>
    </p:spTree>
    <p:extLst>
      <p:ext uri="{BB962C8B-B14F-4D97-AF65-F5344CB8AC3E}">
        <p14:creationId xmlns:p14="http://schemas.microsoft.com/office/powerpoint/2010/main" val="4199580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dirty="0" smtClean="0"/>
              <a:t>Read</a:t>
            </a:r>
            <a:r>
              <a:rPr lang="zh-CN" altLang="en-US" dirty="0" smtClean="0"/>
              <a:t> </a:t>
            </a:r>
            <a:r>
              <a:rPr lang="en-US" altLang="zh-CN" dirty="0" smtClean="0"/>
              <a:t>first</a:t>
            </a:r>
            <a:r>
              <a:rPr lang="zh-CN" altLang="en-US" dirty="0" smtClean="0"/>
              <a:t> </a:t>
            </a:r>
            <a:r>
              <a:rPr lang="en-US" altLang="zh-CN" dirty="0" smtClean="0"/>
              <a:t>line</a:t>
            </a:r>
            <a:endParaRPr lang="en-US" dirty="0" smtClean="0"/>
          </a:p>
          <a:p>
            <a:pPr marL="0" indent="0">
              <a:buNone/>
            </a:pPr>
            <a:endParaRPr lang="en-US" dirty="0" smtClean="0"/>
          </a:p>
          <a:p>
            <a:pPr marL="0" indent="0">
              <a:buNone/>
            </a:pPr>
            <a:r>
              <a:rPr lang="en-US" dirty="0" smtClean="0"/>
              <a:t>1. </a:t>
            </a:r>
            <a:r>
              <a:rPr lang="en-US" altLang="zh-CN" sz="1200" b="0" i="0" u="none" strike="noStrike" kern="1200" baseline="0" dirty="0" smtClean="0">
                <a:solidFill>
                  <a:schemeClr val="tx1"/>
                </a:solidFill>
                <a:latin typeface="+mn-lt"/>
                <a:ea typeface="+mn-ea"/>
                <a:cs typeface="+mn-cs"/>
              </a:rPr>
              <a:t>Still</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using</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gradient</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descend</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example.</a:t>
            </a:r>
            <a:r>
              <a:rPr lang="zh-CN" altLang="en-U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each </a:t>
            </a:r>
            <a:r>
              <a:rPr lang="en-US" sz="1200" b="0" i="0" u="none" strike="noStrike" kern="1200" baseline="0" dirty="0">
                <a:solidFill>
                  <a:schemeClr val="tx1"/>
                </a:solidFill>
                <a:latin typeface="+mn-lt"/>
                <a:ea typeface="+mn-ea"/>
                <a:cs typeface="+mn-cs"/>
              </a:rPr>
              <a:t>worker pushes its entire local gradient into the servers, and then pulls the updated weight back.</a:t>
            </a:r>
          </a:p>
          <a:p>
            <a:endParaRPr lang="en-US" sz="1200" b="0" i="0" u="none" strike="noStrike"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want to batch the communications, </a:t>
            </a:r>
            <a:r>
              <a:rPr lang="en-US" altLang="zh-CN" sz="1200" kern="1200" dirty="0" smtClean="0">
                <a:solidFill>
                  <a:schemeClr val="tx1"/>
                </a:solidFill>
                <a:latin typeface="+mn-lt"/>
                <a:ea typeface="+mn-ea"/>
                <a:cs typeface="+mn-cs"/>
              </a:rPr>
              <a:t>if</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we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send</a:t>
            </a:r>
            <a:r>
              <a:rPr 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one</a:t>
            </a:r>
            <a:r>
              <a:rPr lang="en-US" sz="1200" kern="1200" dirty="0" smtClean="0">
                <a:solidFill>
                  <a:schemeClr val="tx1"/>
                </a:solidFill>
                <a:latin typeface="+mn-lt"/>
                <a:ea typeface="+mn-ea"/>
                <a:cs typeface="+mn-cs"/>
              </a:rPr>
              <a:t> by </a:t>
            </a:r>
            <a:r>
              <a:rPr lang="en-US" altLang="zh-CN" sz="1200" kern="1200" dirty="0" smtClean="0">
                <a:solidFill>
                  <a:schemeClr val="tx1"/>
                </a:solidFill>
                <a:latin typeface="+mn-lt"/>
                <a:ea typeface="+mn-ea"/>
                <a:cs typeface="+mn-cs"/>
              </a:rPr>
              <a:t>one</a:t>
            </a:r>
            <a:r>
              <a:rPr 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there</a:t>
            </a:r>
            <a:r>
              <a:rPr lang="zh-CN" alt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will be a large delay. Data overhead will be large</a:t>
            </a:r>
            <a:r>
              <a:rPr lang="en-US" altLang="zh-CN"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We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can</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realiz</a:t>
            </a:r>
            <a:r>
              <a:rPr lang="en-US" altLang="zh-CN" sz="1200" kern="1200" baseline="0" dirty="0" smtClean="0">
                <a:solidFill>
                  <a:schemeClr val="tx1"/>
                </a:solidFill>
                <a:latin typeface="+mn-lt"/>
                <a:ea typeface="+mn-ea"/>
                <a:cs typeface="+mn-cs"/>
              </a:rPr>
              <a:t>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it</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in</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PS</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using</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range</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push</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and</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pull</a:t>
            </a:r>
            <a:r>
              <a:rPr lang="zh-CN" altLang="en-US" sz="1200" kern="1200" baseline="0" dirty="0" smtClean="0">
                <a:solidFill>
                  <a:schemeClr val="tx1"/>
                </a:solidFill>
                <a:latin typeface="+mn-lt"/>
                <a:ea typeface="+mn-ea"/>
                <a:cs typeface="+mn-cs"/>
              </a:rPr>
              <a:t> （跳过直接到下一章例子）</a:t>
            </a: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9</a:t>
            </a:fld>
            <a:endParaRPr lang="en-US"/>
          </a:p>
        </p:txBody>
      </p:sp>
    </p:spTree>
    <p:extLst>
      <p:ext uri="{BB962C8B-B14F-4D97-AF65-F5344CB8AC3E}">
        <p14:creationId xmlns:p14="http://schemas.microsoft.com/office/powerpoint/2010/main" val="3910852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6</a:t>
            </a:r>
            <a:r>
              <a:rPr lang="zh-CN" altLang="en-US" baseline="0" dirty="0" smtClean="0"/>
              <a:t> </a:t>
            </a:r>
            <a:r>
              <a:rPr lang="en-US" altLang="zh-CN" baseline="0" dirty="0" smtClean="0"/>
              <a:t>features</a:t>
            </a:r>
            <a:r>
              <a:rPr lang="zh-CN" altLang="en-US" baseline="0" dirty="0" smtClean="0"/>
              <a:t> </a:t>
            </a:r>
            <a:r>
              <a:rPr lang="en-US" altLang="zh-CN" baseline="0" dirty="0" smtClean="0"/>
              <a:t>total</a:t>
            </a:r>
          </a:p>
          <a:p>
            <a:endParaRPr lang="en-US" baseline="0" dirty="0" smtClean="0"/>
          </a:p>
          <a:p>
            <a:r>
              <a:rPr lang="en-US" altLang="zh-CN" baseline="0" dirty="0" smtClean="0"/>
              <a:t>You</a:t>
            </a:r>
            <a:r>
              <a:rPr lang="zh-CN" altLang="en-US" baseline="0" dirty="0" smtClean="0"/>
              <a:t> </a:t>
            </a:r>
            <a:r>
              <a:rPr lang="en-US" altLang="zh-CN" baseline="0" dirty="0" smtClean="0"/>
              <a:t>can</a:t>
            </a:r>
            <a:r>
              <a:rPr lang="zh-CN" altLang="en-US" baseline="0" dirty="0" smtClean="0"/>
              <a:t> </a:t>
            </a:r>
            <a:r>
              <a:rPr lang="en-US" altLang="zh-CN" baseline="0" dirty="0" smtClean="0"/>
              <a:t>change</a:t>
            </a:r>
            <a:r>
              <a:rPr lang="zh-CN" altLang="en-US" baseline="0" dirty="0" smtClean="0"/>
              <a:t> </a:t>
            </a:r>
            <a:r>
              <a:rPr lang="en-US" altLang="zh-CN" baseline="0" dirty="0" smtClean="0"/>
              <a:t>the</a:t>
            </a:r>
            <a:r>
              <a:rPr lang="zh-CN" altLang="en-US" baseline="0" dirty="0" smtClean="0"/>
              <a:t> </a:t>
            </a:r>
            <a:r>
              <a:rPr lang="en-US" altLang="zh-CN" baseline="0" dirty="0" smtClean="0"/>
              <a:t>range</a:t>
            </a:r>
            <a:endParaRPr lang="en-US" dirty="0"/>
          </a:p>
        </p:txBody>
      </p:sp>
      <p:sp>
        <p:nvSpPr>
          <p:cNvPr id="4" name="Slide Number Placeholder 3"/>
          <p:cNvSpPr>
            <a:spLocks noGrp="1"/>
          </p:cNvSpPr>
          <p:nvPr>
            <p:ph type="sldNum" sz="quarter" idx="10"/>
          </p:nvPr>
        </p:nvSpPr>
        <p:spPr/>
        <p:txBody>
          <a:bodyPr/>
          <a:lstStyle/>
          <a:p>
            <a:fld id="{74D255FD-0619-4B73-B0CC-EE5C35F7D17F}" type="slidenum">
              <a:rPr lang="en-US" smtClean="0"/>
              <a:t>10</a:t>
            </a:fld>
            <a:endParaRPr lang="en-US"/>
          </a:p>
        </p:txBody>
      </p:sp>
    </p:spTree>
    <p:extLst>
      <p:ext uri="{BB962C8B-B14F-4D97-AF65-F5344CB8AC3E}">
        <p14:creationId xmlns:p14="http://schemas.microsoft.com/office/powerpoint/2010/main" val="144046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63347A-1A9E-EA46-A4CE-F5E98C832987}"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94982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63347A-1A9E-EA46-A4CE-F5E98C832987}"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106848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63347A-1A9E-EA46-A4CE-F5E98C832987}"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75740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63347A-1A9E-EA46-A4CE-F5E98C832987}"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179002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3347A-1A9E-EA46-A4CE-F5E98C832987}"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77393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63347A-1A9E-EA46-A4CE-F5E98C832987}"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14687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63347A-1A9E-EA46-A4CE-F5E98C832987}" type="datetimeFigureOut">
              <a:rPr lang="en-US" smtClean="0"/>
              <a:t>10/25/17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107739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63347A-1A9E-EA46-A4CE-F5E98C832987}" type="datetimeFigureOut">
              <a:rPr lang="en-US" smtClean="0"/>
              <a:t>10/25/17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24476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3347A-1A9E-EA46-A4CE-F5E98C832987}" type="datetimeFigureOut">
              <a:rPr lang="en-US" smtClean="0"/>
              <a:t>10/25/17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130980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63347A-1A9E-EA46-A4CE-F5E98C832987}"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211542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63347A-1A9E-EA46-A4CE-F5E98C832987}"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0217A-EA00-444A-B074-F50C48FC5A50}" type="slidenum">
              <a:rPr lang="en-US" smtClean="0"/>
              <a:t>‹#›</a:t>
            </a:fld>
            <a:endParaRPr lang="en-US"/>
          </a:p>
        </p:txBody>
      </p:sp>
    </p:spTree>
    <p:extLst>
      <p:ext uri="{BB962C8B-B14F-4D97-AF65-F5344CB8AC3E}">
        <p14:creationId xmlns:p14="http://schemas.microsoft.com/office/powerpoint/2010/main" val="1274534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3347A-1A9E-EA46-A4CE-F5E98C832987}" type="datetimeFigureOut">
              <a:rPr lang="en-US" smtClean="0"/>
              <a:t>10/25/17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0217A-EA00-444A-B074-F50C48FC5A50}" type="slidenum">
              <a:rPr lang="en-US" smtClean="0"/>
              <a:t>‹#›</a:t>
            </a:fld>
            <a:endParaRPr lang="en-US"/>
          </a:p>
        </p:txBody>
      </p:sp>
    </p:spTree>
    <p:extLst>
      <p:ext uri="{BB962C8B-B14F-4D97-AF65-F5344CB8AC3E}">
        <p14:creationId xmlns:p14="http://schemas.microsoft.com/office/powerpoint/2010/main" val="1446065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D6A204-408C-4C56-9183-985C43BC39BA}"/>
              </a:ext>
            </a:extLst>
          </p:cNvPr>
          <p:cNvSpPr>
            <a:spLocks noGrp="1"/>
          </p:cNvSpPr>
          <p:nvPr>
            <p:ph type="title"/>
          </p:nvPr>
        </p:nvSpPr>
        <p:spPr>
          <a:xfrm>
            <a:off x="1066800" y="1170987"/>
            <a:ext cx="10515600" cy="1325563"/>
          </a:xfrm>
        </p:spPr>
        <p:txBody>
          <a:bodyPr>
            <a:normAutofit/>
          </a:bodyPr>
          <a:lstStyle/>
          <a:p>
            <a:pPr algn="ctr">
              <a:lnSpc>
                <a:spcPct val="100000"/>
              </a:lnSpc>
              <a:spcBef>
                <a:spcPts val="0"/>
              </a:spcBef>
              <a:buClr>
                <a:schemeClr val="dk1"/>
              </a:buClr>
              <a:buSzPct val="45833"/>
            </a:pPr>
            <a:r>
              <a:rPr lang="en-US" sz="3600" dirty="0">
                <a:solidFill>
                  <a:schemeClr val="dk1"/>
                </a:solidFill>
                <a:latin typeface="Arial"/>
                <a:cs typeface="Arial"/>
                <a:sym typeface="Arial"/>
              </a:rPr>
              <a:t>Scaling Distributed Machine Learning with the Parameter Server</a:t>
            </a:r>
          </a:p>
        </p:txBody>
      </p:sp>
      <p:sp>
        <p:nvSpPr>
          <p:cNvPr id="4" name="Shape 55">
            <a:extLst>
              <a:ext uri="{FF2B5EF4-FFF2-40B4-BE49-F238E27FC236}">
                <a16:creationId xmlns:a16="http://schemas.microsoft.com/office/drawing/2014/main" xmlns="" id="{61C1E6A7-A511-4C43-976F-343B2D232B4E}"/>
              </a:ext>
            </a:extLst>
          </p:cNvPr>
          <p:cNvSpPr txBox="1">
            <a:spLocks/>
          </p:cNvSpPr>
          <p:nvPr/>
        </p:nvSpPr>
        <p:spPr>
          <a:xfrm>
            <a:off x="1618890" y="2832525"/>
            <a:ext cx="9411420" cy="792600"/>
          </a:xfrm>
          <a:prstGeom prst="rect">
            <a:avLst/>
          </a:prstGeom>
        </p:spPr>
        <p:txBody>
          <a:bodyPr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00000"/>
              </a:lnSpc>
              <a:spcBef>
                <a:spcPts val="0"/>
              </a:spcBef>
              <a:buClr>
                <a:schemeClr val="dk2"/>
              </a:buClr>
              <a:buSzPct val="100000"/>
              <a:buNone/>
            </a:pPr>
            <a:r>
              <a:rPr lang="en-US" sz="2000" dirty="0">
                <a:solidFill>
                  <a:schemeClr val="dk2"/>
                </a:solidFill>
                <a:latin typeface="Arial"/>
                <a:cs typeface="Arial"/>
                <a:sym typeface="Arial"/>
              </a:rPr>
              <a:t>Mu Liz, David G. Andersen, Jun Woo Park, Alexander J. </a:t>
            </a:r>
            <a:r>
              <a:rPr lang="en-US" sz="2000" dirty="0" err="1">
                <a:solidFill>
                  <a:schemeClr val="dk2"/>
                </a:solidFill>
                <a:latin typeface="Arial"/>
                <a:cs typeface="Arial"/>
                <a:sym typeface="Arial"/>
              </a:rPr>
              <a:t>Smolay</a:t>
            </a:r>
            <a:r>
              <a:rPr lang="en-US" sz="2000" dirty="0">
                <a:solidFill>
                  <a:schemeClr val="dk2"/>
                </a:solidFill>
                <a:latin typeface="Arial"/>
                <a:cs typeface="Arial"/>
                <a:sym typeface="Arial"/>
              </a:rPr>
              <a:t>, Amr </a:t>
            </a:r>
            <a:r>
              <a:rPr lang="en-US" sz="2000" dirty="0" err="1">
                <a:solidFill>
                  <a:schemeClr val="dk2"/>
                </a:solidFill>
                <a:latin typeface="Arial"/>
                <a:cs typeface="Arial"/>
                <a:sym typeface="Arial"/>
              </a:rPr>
              <a:t>Ahmedy</a:t>
            </a:r>
            <a:r>
              <a:rPr lang="en-US" sz="2000" dirty="0">
                <a:solidFill>
                  <a:schemeClr val="dk2"/>
                </a:solidFill>
                <a:latin typeface="Arial"/>
                <a:cs typeface="Arial"/>
                <a:sym typeface="Arial"/>
              </a:rPr>
              <a:t>, </a:t>
            </a:r>
            <a:r>
              <a:rPr lang="en-US" sz="2000" dirty="0" err="1">
                <a:solidFill>
                  <a:schemeClr val="dk2"/>
                </a:solidFill>
                <a:latin typeface="Arial"/>
                <a:cs typeface="Arial"/>
                <a:sym typeface="Arial"/>
              </a:rPr>
              <a:t>Vanja</a:t>
            </a:r>
            <a:r>
              <a:rPr lang="en-US" sz="2000" dirty="0">
                <a:solidFill>
                  <a:schemeClr val="dk2"/>
                </a:solidFill>
                <a:latin typeface="Arial"/>
                <a:cs typeface="Arial"/>
                <a:sym typeface="Arial"/>
              </a:rPr>
              <a:t> </a:t>
            </a:r>
            <a:r>
              <a:rPr lang="en-US" sz="2000" dirty="0" err="1">
                <a:solidFill>
                  <a:schemeClr val="dk2"/>
                </a:solidFill>
                <a:latin typeface="Arial"/>
                <a:cs typeface="Arial"/>
                <a:sym typeface="Arial"/>
              </a:rPr>
              <a:t>Josifovskiy</a:t>
            </a:r>
            <a:r>
              <a:rPr lang="en-US" sz="2000" dirty="0">
                <a:solidFill>
                  <a:schemeClr val="dk2"/>
                </a:solidFill>
                <a:latin typeface="Arial"/>
                <a:cs typeface="Arial"/>
                <a:sym typeface="Arial"/>
              </a:rPr>
              <a:t>, James Longy, Eugene J. </a:t>
            </a:r>
            <a:r>
              <a:rPr lang="en-US" sz="2000" dirty="0" err="1">
                <a:solidFill>
                  <a:schemeClr val="dk2"/>
                </a:solidFill>
                <a:latin typeface="Arial"/>
                <a:cs typeface="Arial"/>
                <a:sym typeface="Arial"/>
              </a:rPr>
              <a:t>Shekitay</a:t>
            </a:r>
            <a:r>
              <a:rPr lang="en-US" sz="2000" dirty="0">
                <a:solidFill>
                  <a:schemeClr val="dk2"/>
                </a:solidFill>
                <a:latin typeface="Arial"/>
                <a:cs typeface="Arial"/>
                <a:sym typeface="Arial"/>
              </a:rPr>
              <a:t>, </a:t>
            </a:r>
            <a:r>
              <a:rPr lang="en-US" sz="2000" dirty="0" err="1">
                <a:solidFill>
                  <a:schemeClr val="dk2"/>
                </a:solidFill>
                <a:latin typeface="Arial"/>
                <a:cs typeface="Arial"/>
                <a:sym typeface="Arial"/>
              </a:rPr>
              <a:t>Bor-Yiing</a:t>
            </a:r>
            <a:r>
              <a:rPr lang="en-US" sz="2000" dirty="0">
                <a:solidFill>
                  <a:schemeClr val="dk2"/>
                </a:solidFill>
                <a:latin typeface="Arial"/>
                <a:cs typeface="Arial"/>
                <a:sym typeface="Arial"/>
              </a:rPr>
              <a:t> </a:t>
            </a:r>
            <a:r>
              <a:rPr lang="en-US" sz="2000" dirty="0" err="1">
                <a:solidFill>
                  <a:schemeClr val="dk2"/>
                </a:solidFill>
                <a:latin typeface="Arial"/>
                <a:cs typeface="Arial"/>
                <a:sym typeface="Arial"/>
              </a:rPr>
              <a:t>Suy</a:t>
            </a:r>
            <a:endParaRPr lang="en" sz="2000" dirty="0">
              <a:solidFill>
                <a:schemeClr val="dk2"/>
              </a:solidFill>
              <a:latin typeface="Arial"/>
              <a:cs typeface="Arial"/>
              <a:sym typeface="Arial"/>
            </a:endParaRPr>
          </a:p>
        </p:txBody>
      </p:sp>
      <p:sp>
        <p:nvSpPr>
          <p:cNvPr id="5" name="Shape 56">
            <a:extLst>
              <a:ext uri="{FF2B5EF4-FFF2-40B4-BE49-F238E27FC236}">
                <a16:creationId xmlns:a16="http://schemas.microsoft.com/office/drawing/2014/main" xmlns="" id="{0BC6058A-F43C-471C-8AD4-71643201C778}"/>
              </a:ext>
            </a:extLst>
          </p:cNvPr>
          <p:cNvSpPr txBox="1">
            <a:spLocks/>
          </p:cNvSpPr>
          <p:nvPr/>
        </p:nvSpPr>
        <p:spPr>
          <a:xfrm>
            <a:off x="2851240" y="4818550"/>
            <a:ext cx="8520600" cy="792600"/>
          </a:xfrm>
          <a:prstGeom prst="rect">
            <a:avLst/>
          </a:prstGeom>
        </p:spPr>
        <p:txBody>
          <a:bodyPr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00000"/>
              </a:lnSpc>
              <a:spcBef>
                <a:spcPts val="0"/>
              </a:spcBef>
              <a:buClr>
                <a:schemeClr val="dk2"/>
              </a:buClr>
              <a:buSzPct val="100000"/>
              <a:buNone/>
            </a:pPr>
            <a:r>
              <a:rPr lang="en" sz="1500" dirty="0">
                <a:solidFill>
                  <a:schemeClr val="dk2"/>
                </a:solidFill>
                <a:latin typeface="Arial"/>
                <a:cs typeface="Arial"/>
                <a:sym typeface="Arial"/>
              </a:rPr>
              <a:t>Presenters: </a:t>
            </a:r>
            <a:r>
              <a:rPr lang="en-US" sz="1500" dirty="0" err="1">
                <a:solidFill>
                  <a:schemeClr val="dk2"/>
                </a:solidFill>
                <a:latin typeface="Arial"/>
                <a:cs typeface="Arial"/>
                <a:sym typeface="Arial"/>
              </a:rPr>
              <a:t>Qiyang</a:t>
            </a:r>
            <a:r>
              <a:rPr lang="en-US" sz="1500" dirty="0">
                <a:solidFill>
                  <a:schemeClr val="dk2"/>
                </a:solidFill>
                <a:latin typeface="Arial"/>
                <a:cs typeface="Arial"/>
                <a:sym typeface="Arial"/>
              </a:rPr>
              <a:t> Lin, </a:t>
            </a:r>
            <a:r>
              <a:rPr lang="en-US" sz="1500" dirty="0" err="1">
                <a:solidFill>
                  <a:schemeClr val="dk2"/>
                </a:solidFill>
                <a:latin typeface="Arial"/>
                <a:cs typeface="Arial"/>
                <a:sym typeface="Arial"/>
              </a:rPr>
              <a:t>Ruying</a:t>
            </a:r>
            <a:r>
              <a:rPr lang="en-US" sz="1500" dirty="0">
                <a:solidFill>
                  <a:schemeClr val="dk2"/>
                </a:solidFill>
                <a:latin typeface="Arial"/>
                <a:cs typeface="Arial"/>
                <a:sym typeface="Arial"/>
              </a:rPr>
              <a:t> Sun</a:t>
            </a:r>
            <a:endParaRPr lang="en" sz="1500" dirty="0">
              <a:solidFill>
                <a:schemeClr val="dk2"/>
              </a:solidFill>
              <a:latin typeface="Arial"/>
              <a:cs typeface="Arial"/>
              <a:sym typeface="Arial"/>
            </a:endParaRPr>
          </a:p>
        </p:txBody>
      </p:sp>
    </p:spTree>
    <p:extLst>
      <p:ext uri="{BB962C8B-B14F-4D97-AF65-F5344CB8AC3E}">
        <p14:creationId xmlns:p14="http://schemas.microsoft.com/office/powerpoint/2010/main" val="240449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Push and Pull</a:t>
            </a:r>
          </a:p>
        </p:txBody>
      </p:sp>
      <p:sp>
        <p:nvSpPr>
          <p:cNvPr id="10" name="Rounded Rectangle 9"/>
          <p:cNvSpPr/>
          <p:nvPr/>
        </p:nvSpPr>
        <p:spPr>
          <a:xfrm>
            <a:off x="7479355" y="1595501"/>
            <a:ext cx="4568397" cy="21219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269889" y="2224026"/>
            <a:ext cx="7209466" cy="3936390"/>
          </a:xfrm>
          <a:prstGeom prst="rect">
            <a:avLst/>
          </a:prstGeom>
        </p:spPr>
      </p:pic>
      <p:pic>
        <p:nvPicPr>
          <p:cNvPr id="6" name="Picture 5"/>
          <p:cNvPicPr>
            <a:picLocks noChangeAspect="1"/>
          </p:cNvPicPr>
          <p:nvPr/>
        </p:nvPicPr>
        <p:blipFill>
          <a:blip r:embed="rId4"/>
          <a:stretch>
            <a:fillRect/>
          </a:stretch>
        </p:blipFill>
        <p:spPr>
          <a:xfrm>
            <a:off x="7813203" y="1681442"/>
            <a:ext cx="3054350" cy="1950085"/>
          </a:xfrm>
          <a:prstGeom prst="rect">
            <a:avLst/>
          </a:prstGeom>
        </p:spPr>
      </p:pic>
    </p:spTree>
    <p:extLst>
      <p:ext uri="{BB962C8B-B14F-4D97-AF65-F5344CB8AC3E}">
        <p14:creationId xmlns:p14="http://schemas.microsoft.com/office/powerpoint/2010/main" val="1870464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a:t>
            </a:r>
            <a:r>
              <a:rPr lang="en-US"/>
              <a:t>ependency and </a:t>
            </a:r>
            <a:r>
              <a:rPr lang="en-US" altLang="zh-CN"/>
              <a:t>C</a:t>
            </a:r>
            <a:r>
              <a:rPr lang="en-US"/>
              <a:t>onsistency</a:t>
            </a:r>
            <a:endParaRPr lang="en-US" dirty="0"/>
          </a:p>
        </p:txBody>
      </p:sp>
      <p:sp>
        <p:nvSpPr>
          <p:cNvPr id="3" name="Content Placeholder 2"/>
          <p:cNvSpPr>
            <a:spLocks noGrp="1"/>
          </p:cNvSpPr>
          <p:nvPr>
            <p:ph idx="1"/>
          </p:nvPr>
        </p:nvSpPr>
        <p:spPr>
          <a:xfrm>
            <a:off x="838200" y="1825625"/>
            <a:ext cx="10515600" cy="2172494"/>
          </a:xfrm>
        </p:spPr>
        <p:txBody>
          <a:bodyPr/>
          <a:lstStyle/>
          <a:p>
            <a:r>
              <a:rPr lang="en-US" altLang="zh-CN" dirty="0" smtClean="0"/>
              <a:t>A</a:t>
            </a:r>
            <a:r>
              <a:rPr lang="zh-CN" altLang="en-US" dirty="0" smtClean="0"/>
              <a:t> </a:t>
            </a:r>
            <a:r>
              <a:rPr lang="en-US" altLang="zh-CN" dirty="0" smtClean="0"/>
              <a:t>piece</a:t>
            </a:r>
            <a:r>
              <a:rPr lang="zh-CN" altLang="en-US" dirty="0" smtClean="0"/>
              <a:t> </a:t>
            </a:r>
            <a:r>
              <a:rPr lang="en-US" altLang="zh-CN" dirty="0" smtClean="0"/>
              <a:t>of</a:t>
            </a:r>
            <a:r>
              <a:rPr lang="zh-CN" altLang="en-US" dirty="0" smtClean="0"/>
              <a:t> </a:t>
            </a:r>
            <a:r>
              <a:rPr lang="en-US" altLang="zh-CN" dirty="0" smtClean="0"/>
              <a:t>workload:</a:t>
            </a:r>
            <a:r>
              <a:rPr lang="zh-CN" altLang="en-US" dirty="0" smtClean="0"/>
              <a:t> </a:t>
            </a:r>
            <a:r>
              <a:rPr lang="en-US" dirty="0" smtClean="0"/>
              <a:t>Task</a:t>
            </a:r>
            <a:endParaRPr lang="en-US" dirty="0"/>
          </a:p>
          <a:p>
            <a:pPr lvl="1"/>
            <a:r>
              <a:rPr lang="en-US" dirty="0"/>
              <a:t>Issued by remote procedure</a:t>
            </a:r>
          </a:p>
          <a:p>
            <a:pPr lvl="1"/>
            <a:r>
              <a:rPr lang="en-US" dirty="0"/>
              <a:t>Executed asynchronously</a:t>
            </a:r>
          </a:p>
          <a:p>
            <a:pPr lvl="1"/>
            <a:r>
              <a:rPr lang="en-US" dirty="0"/>
              <a:t>Execute-after-finished dependency</a:t>
            </a:r>
          </a:p>
        </p:txBody>
      </p:sp>
      <p:pic>
        <p:nvPicPr>
          <p:cNvPr id="4" name="Picture 3"/>
          <p:cNvPicPr>
            <a:picLocks noChangeAspect="1"/>
          </p:cNvPicPr>
          <p:nvPr/>
        </p:nvPicPr>
        <p:blipFill>
          <a:blip r:embed="rId3"/>
          <a:stretch>
            <a:fillRect/>
          </a:stretch>
        </p:blipFill>
        <p:spPr>
          <a:xfrm>
            <a:off x="2469112" y="3738489"/>
            <a:ext cx="7253776" cy="2178608"/>
          </a:xfrm>
          <a:prstGeom prst="rect">
            <a:avLst/>
          </a:prstGeom>
        </p:spPr>
      </p:pic>
    </p:spTree>
    <p:extLst>
      <p:ext uri="{BB962C8B-B14F-4D97-AF65-F5344CB8AC3E}">
        <p14:creationId xmlns:p14="http://schemas.microsoft.com/office/powerpoint/2010/main" val="1135154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
            </a:r>
            <a:r>
              <a:rPr lang="en-US" dirty="0"/>
              <a:t>ependency and </a:t>
            </a:r>
            <a:r>
              <a:rPr lang="en-US" altLang="zh-CN" dirty="0"/>
              <a:t>C</a:t>
            </a:r>
            <a:r>
              <a:rPr lang="en-US" dirty="0"/>
              <a:t>onsistency</a:t>
            </a:r>
          </a:p>
        </p:txBody>
      </p:sp>
      <p:sp>
        <p:nvSpPr>
          <p:cNvPr id="3" name="Content Placeholder 2"/>
          <p:cNvSpPr>
            <a:spLocks noGrp="1"/>
          </p:cNvSpPr>
          <p:nvPr>
            <p:ph idx="1"/>
          </p:nvPr>
        </p:nvSpPr>
        <p:spPr>
          <a:xfrm>
            <a:off x="838200" y="1825625"/>
            <a:ext cx="10317480" cy="2030095"/>
          </a:xfrm>
        </p:spPr>
        <p:txBody>
          <a:bodyPr/>
          <a:lstStyle/>
          <a:p>
            <a:r>
              <a:rPr lang="en-US" altLang="zh-CN" dirty="0"/>
              <a:t>T</a:t>
            </a:r>
            <a:r>
              <a:rPr lang="en-US" dirty="0"/>
              <a:t>rade-off between system efficiency and algorithm convergence rate</a:t>
            </a:r>
            <a:r>
              <a:rPr lang="en-US" altLang="zh-CN" dirty="0"/>
              <a:t>.</a:t>
            </a:r>
          </a:p>
          <a:p>
            <a:pPr lvl="1"/>
            <a:r>
              <a:rPr lang="en-US" dirty="0"/>
              <a:t>Independent tasks improve system efficiency via parallelizing the use of CPU, disk and network bandwidth.</a:t>
            </a:r>
            <a:endParaRPr lang="en-US" altLang="zh-CN" dirty="0"/>
          </a:p>
          <a:p>
            <a:pPr lvl="1"/>
            <a:r>
              <a:rPr lang="en-US" dirty="0"/>
              <a:t>Asynchronous Tasks may lead to data inconsistency between nodes. </a:t>
            </a:r>
          </a:p>
          <a:p>
            <a:endParaRPr lang="en-US" dirty="0"/>
          </a:p>
        </p:txBody>
      </p:sp>
      <p:pic>
        <p:nvPicPr>
          <p:cNvPr id="4" name="Picture 3">
            <a:extLst>
              <a:ext uri="{FF2B5EF4-FFF2-40B4-BE49-F238E27FC236}">
                <a16:creationId xmlns:a16="http://schemas.microsoft.com/office/drawing/2014/main" xmlns="" id="{5F3CF952-2AA0-41BE-B01E-A36E9B7B9938}"/>
              </a:ext>
            </a:extLst>
          </p:cNvPr>
          <p:cNvPicPr>
            <a:picLocks noChangeAspect="1"/>
          </p:cNvPicPr>
          <p:nvPr/>
        </p:nvPicPr>
        <p:blipFill>
          <a:blip r:embed="rId3"/>
          <a:stretch>
            <a:fillRect/>
          </a:stretch>
        </p:blipFill>
        <p:spPr>
          <a:xfrm>
            <a:off x="2346324" y="3855720"/>
            <a:ext cx="6746353" cy="2026208"/>
          </a:xfrm>
          <a:prstGeom prst="rect">
            <a:avLst/>
          </a:prstGeom>
        </p:spPr>
      </p:pic>
    </p:spTree>
    <p:extLst>
      <p:ext uri="{BB962C8B-B14F-4D97-AF65-F5344CB8AC3E}">
        <p14:creationId xmlns:p14="http://schemas.microsoft.com/office/powerpoint/2010/main" val="353305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
            </a:r>
            <a:r>
              <a:rPr lang="en-US" dirty="0"/>
              <a:t>ependency and </a:t>
            </a:r>
            <a:r>
              <a:rPr lang="en-US" altLang="zh-CN" dirty="0"/>
              <a:t>C</a:t>
            </a:r>
            <a:r>
              <a:rPr lang="en-US" dirty="0"/>
              <a:t>onsistency</a:t>
            </a:r>
          </a:p>
        </p:txBody>
      </p:sp>
      <p:sp>
        <p:nvSpPr>
          <p:cNvPr id="3" name="Content Placeholder 2"/>
          <p:cNvSpPr>
            <a:spLocks noGrp="1"/>
          </p:cNvSpPr>
          <p:nvPr>
            <p:ph idx="1"/>
          </p:nvPr>
        </p:nvSpPr>
        <p:spPr/>
        <p:txBody>
          <a:bodyPr/>
          <a:lstStyle/>
          <a:p>
            <a:r>
              <a:rPr lang="en-US" dirty="0"/>
              <a:t>The parameter server provides the algorithm designer with flexibility in choosing a consistency model via the task dependency graph</a:t>
            </a:r>
            <a:r>
              <a:rPr lang="en-US" altLang="zh-CN" dirty="0"/>
              <a:t>.</a:t>
            </a:r>
          </a:p>
          <a:p>
            <a:endParaRPr lang="en-US" altLang="zh-CN" dirty="0"/>
          </a:p>
          <a:p>
            <a:r>
              <a:rPr lang="en-US" altLang="zh-CN" dirty="0"/>
              <a:t>Three</a:t>
            </a:r>
            <a:r>
              <a:rPr lang="zh-CN" altLang="en-US" dirty="0"/>
              <a:t> </a:t>
            </a:r>
            <a:r>
              <a:rPr lang="en-US" altLang="zh-CN" dirty="0"/>
              <a:t>models:</a:t>
            </a:r>
          </a:p>
          <a:p>
            <a:endParaRPr lang="en-US" altLang="zh-CN" dirty="0"/>
          </a:p>
        </p:txBody>
      </p:sp>
      <p:pic>
        <p:nvPicPr>
          <p:cNvPr id="4" name="Picture 3"/>
          <p:cNvPicPr>
            <a:picLocks noChangeAspect="1"/>
          </p:cNvPicPr>
          <p:nvPr/>
        </p:nvPicPr>
        <p:blipFill>
          <a:blip r:embed="rId3"/>
          <a:stretch>
            <a:fillRect/>
          </a:stretch>
        </p:blipFill>
        <p:spPr>
          <a:xfrm>
            <a:off x="133625" y="3764446"/>
            <a:ext cx="11220175" cy="2208972"/>
          </a:xfrm>
          <a:prstGeom prst="rect">
            <a:avLst/>
          </a:prstGeom>
        </p:spPr>
      </p:pic>
    </p:spTree>
    <p:extLst>
      <p:ext uri="{BB962C8B-B14F-4D97-AF65-F5344CB8AC3E}">
        <p14:creationId xmlns:p14="http://schemas.microsoft.com/office/powerpoint/2010/main" val="2010841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1800"/>
            <a:ext cx="10515600" cy="1325563"/>
          </a:xfrm>
        </p:spPr>
        <p:txBody>
          <a:bodyPr/>
          <a:lstStyle/>
          <a:p>
            <a:r>
              <a:rPr lang="en-US" altLang="zh-CN" dirty="0" smtClean="0"/>
              <a:t>User-defined</a:t>
            </a:r>
            <a:r>
              <a:rPr lang="zh-CN" altLang="en-US" dirty="0" smtClean="0"/>
              <a:t> </a:t>
            </a:r>
            <a:r>
              <a:rPr lang="en-US" altLang="zh-CN" dirty="0" smtClean="0"/>
              <a:t>Filter</a:t>
            </a:r>
            <a:endParaRPr lang="en-US" dirty="0"/>
          </a:p>
        </p:txBody>
      </p:sp>
      <p:sp>
        <p:nvSpPr>
          <p:cNvPr id="3" name="Content Placeholder 2"/>
          <p:cNvSpPr>
            <a:spLocks noGrp="1"/>
          </p:cNvSpPr>
          <p:nvPr>
            <p:ph idx="1"/>
          </p:nvPr>
        </p:nvSpPr>
        <p:spPr/>
        <p:txBody>
          <a:bodyPr>
            <a:normAutofit/>
          </a:bodyPr>
          <a:lstStyle/>
          <a:p>
            <a:r>
              <a:rPr lang="en-US" altLang="zh-CN" dirty="0" smtClean="0"/>
              <a:t>Selective</a:t>
            </a:r>
            <a:r>
              <a:rPr lang="zh-CN" altLang="en-US" dirty="0" smtClean="0"/>
              <a:t> </a:t>
            </a:r>
            <a:r>
              <a:rPr lang="en-US" altLang="zh-CN" dirty="0"/>
              <a:t>communication</a:t>
            </a:r>
            <a:r>
              <a:rPr lang="zh-CN" altLang="en-US" dirty="0"/>
              <a:t> </a:t>
            </a:r>
            <a:r>
              <a:rPr lang="en-US" altLang="zh-CN" dirty="0"/>
              <a:t>on</a:t>
            </a:r>
            <a:r>
              <a:rPr lang="zh-CN" altLang="en-US" dirty="0"/>
              <a:t> </a:t>
            </a:r>
            <a:r>
              <a:rPr lang="en-US" altLang="zh-CN" dirty="0"/>
              <a:t>key-value</a:t>
            </a:r>
            <a:r>
              <a:rPr lang="zh-CN" altLang="en-US" dirty="0"/>
              <a:t> </a:t>
            </a:r>
            <a:r>
              <a:rPr lang="en-US" altLang="zh-CN" dirty="0" smtClean="0"/>
              <a:t>pairs</a:t>
            </a:r>
          </a:p>
          <a:p>
            <a:endParaRPr lang="en-US" altLang="zh-CN" dirty="0"/>
          </a:p>
          <a:p>
            <a:r>
              <a:rPr lang="en-US" altLang="zh-CN" dirty="0" smtClean="0"/>
              <a:t>C</a:t>
            </a:r>
            <a:r>
              <a:rPr lang="en-US" dirty="0" smtClean="0"/>
              <a:t>an </a:t>
            </a:r>
            <a:r>
              <a:rPr lang="en-US" dirty="0"/>
              <a:t>be placed at either or both </a:t>
            </a:r>
            <a:r>
              <a:rPr lang="en-US" dirty="0" smtClean="0"/>
              <a:t>the</a:t>
            </a:r>
            <a:r>
              <a:rPr lang="zh-CN" altLang="en-US" dirty="0" smtClean="0"/>
              <a:t> </a:t>
            </a:r>
            <a:r>
              <a:rPr lang="en-US" altLang="zh-CN" dirty="0" smtClean="0"/>
              <a:t>server</a:t>
            </a:r>
            <a:r>
              <a:rPr lang="zh-CN" altLang="en-US" dirty="0" smtClean="0"/>
              <a:t> </a:t>
            </a:r>
            <a:r>
              <a:rPr lang="en-US" dirty="0" smtClean="0"/>
              <a:t>machines and</a:t>
            </a:r>
            <a:r>
              <a:rPr lang="zh-CN" altLang="en-US" dirty="0" smtClean="0"/>
              <a:t> </a:t>
            </a:r>
            <a:r>
              <a:rPr lang="en-US" altLang="zh-CN" dirty="0" smtClean="0"/>
              <a:t>worker</a:t>
            </a:r>
            <a:r>
              <a:rPr lang="zh-CN" altLang="en-US" dirty="0" smtClean="0"/>
              <a:t> </a:t>
            </a:r>
            <a:r>
              <a:rPr lang="en-US" dirty="0" smtClean="0"/>
              <a:t>machines</a:t>
            </a:r>
            <a:r>
              <a:rPr lang="en-US" dirty="0"/>
              <a:t>.</a:t>
            </a:r>
            <a:endParaRPr lang="en-US" i="1" dirty="0"/>
          </a:p>
          <a:p>
            <a:endParaRPr lang="en-US" altLang="zh-CN" dirty="0"/>
          </a:p>
          <a:p>
            <a:r>
              <a:rPr lang="en-US" altLang="zh-CN" dirty="0" smtClean="0"/>
              <a:t>Examples:</a:t>
            </a:r>
          </a:p>
          <a:p>
            <a:pPr lvl="1"/>
            <a:r>
              <a:rPr lang="en-US" altLang="zh-CN" dirty="0" smtClean="0"/>
              <a:t>Significantly</a:t>
            </a:r>
            <a:r>
              <a:rPr lang="zh-CN" altLang="en-US" dirty="0" smtClean="0"/>
              <a:t> </a:t>
            </a:r>
            <a:r>
              <a:rPr lang="en-US" altLang="zh-CN" dirty="0"/>
              <a:t>modified</a:t>
            </a:r>
            <a:r>
              <a:rPr lang="zh-CN" altLang="en-US" dirty="0"/>
              <a:t> </a:t>
            </a:r>
            <a:r>
              <a:rPr lang="en-US" altLang="zh-CN" dirty="0"/>
              <a:t>filter:</a:t>
            </a:r>
            <a:r>
              <a:rPr lang="zh-CN" altLang="en-US" dirty="0"/>
              <a:t> </a:t>
            </a:r>
            <a:r>
              <a:rPr lang="en-US" altLang="zh-CN" dirty="0"/>
              <a:t>send</a:t>
            </a:r>
            <a:r>
              <a:rPr lang="zh-CN" altLang="en-US" dirty="0"/>
              <a:t> </a:t>
            </a:r>
            <a:r>
              <a:rPr lang="en-US" altLang="zh-CN" dirty="0"/>
              <a:t>entries</a:t>
            </a:r>
            <a:r>
              <a:rPr lang="zh-CN" altLang="en-US" dirty="0"/>
              <a:t> </a:t>
            </a:r>
            <a:r>
              <a:rPr lang="en-US" altLang="zh-CN" dirty="0"/>
              <a:t>that</a:t>
            </a:r>
            <a:r>
              <a:rPr lang="zh-CN" altLang="en-US" dirty="0"/>
              <a:t> </a:t>
            </a:r>
            <a:r>
              <a:rPr lang="en-US" altLang="zh-CN" dirty="0" smtClean="0"/>
              <a:t>have</a:t>
            </a:r>
            <a:r>
              <a:rPr lang="zh-CN" altLang="en-US" dirty="0" smtClean="0"/>
              <a:t> </a:t>
            </a:r>
            <a:r>
              <a:rPr lang="en-US" altLang="zh-CN" dirty="0" smtClean="0"/>
              <a:t>changed</a:t>
            </a:r>
            <a:r>
              <a:rPr lang="zh-CN" altLang="en-US" dirty="0" smtClean="0"/>
              <a:t> </a:t>
            </a:r>
            <a:r>
              <a:rPr lang="en-US" altLang="zh-CN" dirty="0" smtClean="0"/>
              <a:t>for</a:t>
            </a:r>
            <a:r>
              <a:rPr lang="zh-CN" altLang="en-US" dirty="0" smtClean="0"/>
              <a:t> </a:t>
            </a:r>
            <a:r>
              <a:rPr lang="en-US" altLang="zh-CN" dirty="0" smtClean="0"/>
              <a:t>more</a:t>
            </a:r>
            <a:r>
              <a:rPr lang="zh-CN" altLang="en-US" dirty="0" smtClean="0"/>
              <a:t> </a:t>
            </a:r>
            <a:r>
              <a:rPr lang="en-US" altLang="zh-CN" dirty="0" smtClean="0"/>
              <a:t>than</a:t>
            </a:r>
            <a:r>
              <a:rPr lang="zh-CN" altLang="en-US" dirty="0" smtClean="0"/>
              <a:t> </a:t>
            </a:r>
            <a:r>
              <a:rPr lang="en-US" altLang="zh-CN" dirty="0" smtClean="0"/>
              <a:t>an</a:t>
            </a:r>
            <a:r>
              <a:rPr lang="zh-CN" altLang="en-US" dirty="0" smtClean="0"/>
              <a:t> </a:t>
            </a:r>
            <a:r>
              <a:rPr lang="en-US" altLang="zh-CN" dirty="0" smtClean="0"/>
              <a:t>amount.</a:t>
            </a:r>
          </a:p>
          <a:p>
            <a:pPr lvl="1"/>
            <a:r>
              <a:rPr lang="en-US" altLang="zh-CN" dirty="0" smtClean="0"/>
              <a:t>KKT</a:t>
            </a:r>
            <a:r>
              <a:rPr lang="zh-CN" altLang="en-US" dirty="0" smtClean="0"/>
              <a:t> </a:t>
            </a:r>
            <a:r>
              <a:rPr lang="en-US" altLang="zh-CN" dirty="0" smtClean="0"/>
              <a:t>filter:</a:t>
            </a:r>
            <a:r>
              <a:rPr lang="zh-CN" altLang="en-US" dirty="0" smtClean="0"/>
              <a:t> </a:t>
            </a:r>
            <a:r>
              <a:rPr lang="en-US" altLang="zh-CN" dirty="0" smtClean="0"/>
              <a:t>send</a:t>
            </a:r>
            <a:r>
              <a:rPr lang="zh-CN" altLang="en-US" dirty="0" smtClean="0"/>
              <a:t> </a:t>
            </a:r>
            <a:r>
              <a:rPr lang="en-US" altLang="zh-CN" dirty="0" smtClean="0"/>
              <a:t>entries</a:t>
            </a:r>
            <a:r>
              <a:rPr lang="zh-CN" altLang="en-US" dirty="0" smtClean="0"/>
              <a:t> </a:t>
            </a:r>
            <a:r>
              <a:rPr lang="en-US" altLang="zh-CN" dirty="0" smtClean="0"/>
              <a:t>that</a:t>
            </a:r>
            <a:r>
              <a:rPr lang="zh-CN" altLang="en-US" dirty="0" smtClean="0"/>
              <a:t> </a:t>
            </a:r>
            <a:r>
              <a:rPr lang="en-US" altLang="zh-CN" dirty="0" smtClean="0"/>
              <a:t>are</a:t>
            </a:r>
            <a:r>
              <a:rPr lang="zh-CN" altLang="en-US" dirty="0" smtClean="0"/>
              <a:t> </a:t>
            </a:r>
            <a:r>
              <a:rPr lang="en-US" altLang="zh-CN" dirty="0" smtClean="0"/>
              <a:t>likely</a:t>
            </a:r>
            <a:r>
              <a:rPr lang="zh-CN" altLang="en-US" dirty="0" smtClean="0"/>
              <a:t> </a:t>
            </a:r>
            <a:r>
              <a:rPr lang="en-US" altLang="zh-CN" dirty="0" smtClean="0"/>
              <a:t>to</a:t>
            </a:r>
            <a:r>
              <a:rPr lang="zh-CN" altLang="en-US" dirty="0" smtClean="0"/>
              <a:t> </a:t>
            </a:r>
            <a:r>
              <a:rPr lang="en-US" altLang="zh-CN" dirty="0" smtClean="0"/>
              <a:t>affect</a:t>
            </a:r>
            <a:r>
              <a:rPr lang="zh-CN" altLang="en-US" dirty="0" smtClean="0"/>
              <a:t> </a:t>
            </a:r>
            <a:r>
              <a:rPr lang="en-US" altLang="zh-CN" dirty="0" smtClean="0"/>
              <a:t>the</a:t>
            </a:r>
            <a:r>
              <a:rPr lang="zh-CN" altLang="en-US" dirty="0" smtClean="0"/>
              <a:t> </a:t>
            </a:r>
            <a:r>
              <a:rPr lang="en-US" altLang="zh-CN" dirty="0" smtClean="0"/>
              <a:t>weights</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servers.	</a:t>
            </a:r>
          </a:p>
          <a:p>
            <a:pPr lvl="1"/>
            <a:endParaRPr lang="en-US" altLang="zh-CN" dirty="0" smtClean="0"/>
          </a:p>
          <a:p>
            <a:endParaRPr lang="en-US" altLang="zh-CN" dirty="0"/>
          </a:p>
        </p:txBody>
      </p:sp>
    </p:spTree>
    <p:extLst>
      <p:ext uri="{BB962C8B-B14F-4D97-AF65-F5344CB8AC3E}">
        <p14:creationId xmlns:p14="http://schemas.microsoft.com/office/powerpoint/2010/main" val="69453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clock</a:t>
            </a:r>
          </a:p>
        </p:txBody>
      </p:sp>
      <p:sp>
        <p:nvSpPr>
          <p:cNvPr id="3" name="Content Placeholder 2"/>
          <p:cNvSpPr>
            <a:spLocks noGrp="1"/>
          </p:cNvSpPr>
          <p:nvPr>
            <p:ph idx="1"/>
          </p:nvPr>
        </p:nvSpPr>
        <p:spPr/>
        <p:txBody>
          <a:bodyPr/>
          <a:lstStyle/>
          <a:p>
            <a:r>
              <a:rPr lang="en-US" altLang="zh-CN" dirty="0"/>
              <a:t>Associate with each (</a:t>
            </a:r>
            <a:r>
              <a:rPr lang="en-US" altLang="zh-CN" dirty="0" err="1"/>
              <a:t>key,value</a:t>
            </a:r>
            <a:r>
              <a:rPr lang="en-US" altLang="zh-CN" dirty="0"/>
              <a:t>) pair for:</a:t>
            </a:r>
          </a:p>
          <a:p>
            <a:pPr lvl="1"/>
            <a:r>
              <a:rPr lang="en-US" altLang="zh-CN" dirty="0"/>
              <a:t>Track aggregation status</a:t>
            </a:r>
          </a:p>
          <a:p>
            <a:pPr lvl="1"/>
            <a:r>
              <a:rPr lang="en-US" altLang="zh-CN" dirty="0"/>
              <a:t>Reject doubly sent </a:t>
            </a:r>
            <a:r>
              <a:rPr lang="en-US" altLang="zh-CN" dirty="0" smtClean="0"/>
              <a:t>data</a:t>
            </a:r>
          </a:p>
          <a:p>
            <a:pPr lvl="1"/>
            <a:endParaRPr lang="en-US" altLang="zh-CN" dirty="0"/>
          </a:p>
          <a:p>
            <a:r>
              <a:rPr lang="en-US" altLang="zh-CN" dirty="0"/>
              <a:t>Range vector clock: </a:t>
            </a:r>
          </a:p>
          <a:p>
            <a:pPr lvl="1"/>
            <a:r>
              <a:rPr lang="en-US" altLang="zh-CN" dirty="0"/>
              <a:t>Many parameters have same timestamps because of range-based communication pattern.</a:t>
            </a:r>
          </a:p>
          <a:p>
            <a:pPr lvl="1"/>
            <a:r>
              <a:rPr lang="en-US" altLang="zh-CN" dirty="0"/>
              <a:t>Reduce space complexity from O(nm) to O(</a:t>
            </a:r>
            <a:r>
              <a:rPr lang="en-US" altLang="zh-CN" dirty="0" err="1"/>
              <a:t>nk</a:t>
            </a:r>
            <a:r>
              <a:rPr lang="en-US" altLang="zh-CN" dirty="0"/>
              <a:t>) (n nodes, m parameters, k unique ranges)</a:t>
            </a:r>
          </a:p>
          <a:p>
            <a:endParaRPr lang="en-US" altLang="zh-CN" dirty="0"/>
          </a:p>
        </p:txBody>
      </p:sp>
    </p:spTree>
    <p:extLst>
      <p:ext uri="{BB962C8B-B14F-4D97-AF65-F5344CB8AC3E}">
        <p14:creationId xmlns:p14="http://schemas.microsoft.com/office/powerpoint/2010/main" val="2084487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Messages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Nodes </a:t>
                </a:r>
                <a:r>
                  <a:rPr lang="en-US" dirty="0"/>
                  <a:t>send messages to individual nodes or node groups</a:t>
                </a:r>
                <a:endParaRPr lang="en-US" altLang="zh-CN" dirty="0" smtClean="0"/>
              </a:p>
              <a:p>
                <a:endParaRPr lang="en-US" altLang="zh-CN" dirty="0"/>
              </a:p>
              <a:p>
                <a:r>
                  <a:rPr lang="en-US" altLang="zh-CN" dirty="0" smtClean="0"/>
                  <a:t>T</a:t>
                </a:r>
                <a:r>
                  <a:rPr lang="en-US" dirty="0" smtClean="0"/>
                  <a:t>he </a:t>
                </a:r>
                <a:r>
                  <a:rPr lang="en-US" dirty="0"/>
                  <a:t>basic communication format of the parameter </a:t>
                </a:r>
                <a:r>
                  <a:rPr lang="en-US" dirty="0" smtClean="0"/>
                  <a:t>server</a:t>
                </a:r>
                <a:r>
                  <a:rPr lang="en-US" altLang="zh-CN" dirty="0" smtClean="0"/>
                  <a:t>:</a:t>
                </a:r>
              </a:p>
              <a:p>
                <a:pPr marL="0" indent="0">
                  <a:buNone/>
                </a:pPr>
                <a:r>
                  <a:rPr lang="zh-CN" altLang="en-US" dirty="0"/>
                  <a:t> </a:t>
                </a:r>
                <a:r>
                  <a:rPr lang="zh-CN" altLang="en-US" dirty="0" smtClean="0"/>
                  <a:t>          </a:t>
                </a:r>
                <a:r>
                  <a:rPr lang="en-US" altLang="zh-CN" dirty="0" smtClean="0"/>
                  <a:t> </a:t>
                </a:r>
                <a:r>
                  <a:rPr lang="en-US" altLang="zh-CN" dirty="0"/>
                  <a:t>[vector clock(R),(k</a:t>
                </a:r>
                <a:r>
                  <a:rPr lang="en-US" altLang="zh-CN" baseline="-25000" dirty="0"/>
                  <a:t>1</a:t>
                </a:r>
                <a:r>
                  <a:rPr lang="en-US" altLang="zh-CN" dirty="0"/>
                  <a:t>,v</a:t>
                </a:r>
                <a:r>
                  <a:rPr lang="en-US" altLang="zh-CN" baseline="-25000" dirty="0"/>
                  <a:t>1</a:t>
                </a:r>
                <a:r>
                  <a:rPr lang="en-US" altLang="zh-CN" dirty="0"/>
                  <a:t>),……,(</a:t>
                </a:r>
                <a:r>
                  <a:rPr lang="en-US" altLang="zh-CN" dirty="0" err="1"/>
                  <a:t>k</a:t>
                </a:r>
                <a:r>
                  <a:rPr lang="en-US" altLang="zh-CN" baseline="-25000" dirty="0" err="1"/>
                  <a:t>p</a:t>
                </a:r>
                <a:r>
                  <a:rPr lang="en-US" altLang="zh-CN" dirty="0" err="1"/>
                  <a:t>,v</a:t>
                </a:r>
                <a:r>
                  <a:rPr lang="en-US" altLang="zh-CN" baseline="-25000" dirty="0" err="1"/>
                  <a:t>p</a:t>
                </a:r>
                <a:r>
                  <a:rPr lang="en-US" altLang="zh-CN" dirty="0"/>
                  <a:t>)]   </a:t>
                </a:r>
                <a:r>
                  <a:rPr lang="en-US" altLang="zh-CN" dirty="0" err="1"/>
                  <a:t>k</a:t>
                </a:r>
                <a:r>
                  <a:rPr lang="en-US" altLang="zh-CN" baseline="-25000" dirty="0" err="1"/>
                  <a:t>j</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Rand j</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{1,…,p}</a:t>
                </a:r>
              </a:p>
              <a:p>
                <a:endParaRPr lang="en-US" altLang="zh-CN" dirty="0"/>
              </a:p>
              <a:p>
                <a:r>
                  <a:rPr lang="en-US" altLang="zh-CN" dirty="0"/>
                  <a:t>Message compression:</a:t>
                </a:r>
              </a:p>
              <a:p>
                <a:pPr lvl="1"/>
                <a:r>
                  <a:rPr lang="en-US" altLang="zh-CN" dirty="0"/>
                  <a:t>Cache key lists</a:t>
                </a:r>
              </a:p>
              <a:p>
                <a:pPr lvl="1"/>
                <a:r>
                  <a:rPr lang="en-US" altLang="zh-CN" dirty="0"/>
                  <a:t>Send nonzero </a:t>
                </a:r>
                <a:r>
                  <a:rPr lang="en-US" altLang="zh-CN" dirty="0" smtClean="0"/>
                  <a:t>pairs:</a:t>
                </a:r>
                <a:r>
                  <a:rPr lang="zh-CN" altLang="en-US" dirty="0" smtClean="0"/>
                  <a:t> </a:t>
                </a:r>
                <a:r>
                  <a:rPr lang="en-US" altLang="zh-CN" dirty="0" smtClean="0"/>
                  <a:t>Snappy</a:t>
                </a:r>
                <a:endParaRPr lang="en-US" altLang="zh-CN" dirty="0"/>
              </a:p>
              <a:p>
                <a:pPr marL="0" indent="0">
                  <a:buNone/>
                </a:pP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8166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a:t>
            </a:r>
            <a:r>
              <a:rPr lang="en-US" altLang="zh-CN" dirty="0" smtClean="0"/>
              <a:t>t</a:t>
            </a:r>
            <a:r>
              <a:rPr lang="en-US" dirty="0" smtClean="0"/>
              <a:t> </a:t>
            </a:r>
            <a:r>
              <a:rPr lang="en-US" dirty="0"/>
              <a:t>Hashing</a:t>
            </a:r>
          </a:p>
        </p:txBody>
      </p:sp>
      <p:sp>
        <p:nvSpPr>
          <p:cNvPr id="3" name="Content Placeholder 5">
            <a:extLst>
              <a:ext uri="{FF2B5EF4-FFF2-40B4-BE49-F238E27FC236}">
                <a16:creationId xmlns:a16="http://schemas.microsoft.com/office/drawing/2014/main" xmlns="" id="{4D573F2D-BDC1-49D6-9364-DFF3CFD82FC9}"/>
              </a:ext>
            </a:extLst>
          </p:cNvPr>
          <p:cNvSpPr>
            <a:spLocks noGrp="1"/>
          </p:cNvSpPr>
          <p:nvPr>
            <p:ph idx="1"/>
          </p:nvPr>
        </p:nvSpPr>
        <p:spPr>
          <a:xfrm>
            <a:off x="838200" y="1825625"/>
            <a:ext cx="10515600" cy="2502535"/>
          </a:xfrm>
        </p:spPr>
        <p:txBody>
          <a:bodyPr/>
          <a:lstStyle/>
          <a:p>
            <a:r>
              <a:rPr lang="en-US" altLang="zh-CN" dirty="0" smtClean="0"/>
              <a:t>K</a:t>
            </a:r>
            <a:r>
              <a:rPr lang="en-US" dirty="0" smtClean="0"/>
              <a:t>eys </a:t>
            </a:r>
            <a:r>
              <a:rPr lang="en-US" dirty="0"/>
              <a:t>and </a:t>
            </a:r>
            <a:r>
              <a:rPr lang="en-US" dirty="0" smtClean="0"/>
              <a:t>server</a:t>
            </a:r>
            <a:r>
              <a:rPr lang="zh-CN" altLang="en-US" dirty="0" smtClean="0"/>
              <a:t> </a:t>
            </a:r>
            <a:r>
              <a:rPr lang="en-US" dirty="0" smtClean="0"/>
              <a:t>node </a:t>
            </a:r>
            <a:r>
              <a:rPr lang="en-US" dirty="0"/>
              <a:t>IDs are both inserted into the hash </a:t>
            </a:r>
            <a:r>
              <a:rPr lang="en-US" dirty="0" smtClean="0"/>
              <a:t>ring</a:t>
            </a:r>
            <a:r>
              <a:rPr lang="en-US" altLang="zh-CN" dirty="0"/>
              <a:t>.</a:t>
            </a:r>
            <a:r>
              <a:rPr lang="en-US" dirty="0" smtClean="0"/>
              <a:t> </a:t>
            </a:r>
            <a:endParaRPr lang="en-US" dirty="0"/>
          </a:p>
        </p:txBody>
      </p:sp>
      <p:pic>
        <p:nvPicPr>
          <p:cNvPr id="6" name="Picture 5"/>
          <p:cNvPicPr>
            <a:picLocks noChangeAspect="1"/>
          </p:cNvPicPr>
          <p:nvPr/>
        </p:nvPicPr>
        <p:blipFill>
          <a:blip r:embed="rId3"/>
          <a:stretch>
            <a:fillRect/>
          </a:stretch>
        </p:blipFill>
        <p:spPr>
          <a:xfrm>
            <a:off x="3495920" y="2456497"/>
            <a:ext cx="5727700" cy="4013200"/>
          </a:xfrm>
          <a:prstGeom prst="rect">
            <a:avLst/>
          </a:prstGeom>
        </p:spPr>
      </p:pic>
    </p:spTree>
    <p:extLst>
      <p:ext uri="{BB962C8B-B14F-4D97-AF65-F5344CB8AC3E}">
        <p14:creationId xmlns:p14="http://schemas.microsoft.com/office/powerpoint/2010/main" val="2883320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a:t>
            </a:r>
            <a:r>
              <a:rPr lang="en-US" altLang="zh-CN" dirty="0" smtClean="0"/>
              <a:t>t</a:t>
            </a:r>
            <a:r>
              <a:rPr lang="en-US" dirty="0" smtClean="0"/>
              <a:t> </a:t>
            </a:r>
            <a:r>
              <a:rPr lang="en-US" dirty="0"/>
              <a:t>Hashing</a:t>
            </a:r>
          </a:p>
        </p:txBody>
      </p:sp>
      <p:sp>
        <p:nvSpPr>
          <p:cNvPr id="3" name="Content Placeholder 5">
            <a:extLst>
              <a:ext uri="{FF2B5EF4-FFF2-40B4-BE49-F238E27FC236}">
                <a16:creationId xmlns:a16="http://schemas.microsoft.com/office/drawing/2014/main" xmlns="" id="{4D573F2D-BDC1-49D6-9364-DFF3CFD82FC9}"/>
              </a:ext>
            </a:extLst>
          </p:cNvPr>
          <p:cNvSpPr>
            <a:spLocks noGrp="1"/>
          </p:cNvSpPr>
          <p:nvPr>
            <p:ph idx="1"/>
          </p:nvPr>
        </p:nvSpPr>
        <p:spPr>
          <a:xfrm>
            <a:off x="838200" y="1825625"/>
            <a:ext cx="10515600" cy="2502535"/>
          </a:xfrm>
        </p:spPr>
        <p:txBody>
          <a:bodyPr/>
          <a:lstStyle/>
          <a:p>
            <a:r>
              <a:rPr lang="en-US" dirty="0" smtClean="0"/>
              <a:t>A </a:t>
            </a:r>
            <a:r>
              <a:rPr lang="en-US" dirty="0"/>
              <a:t>physical server is often represented in the ring via multiple “virtual” servers to improve load balancing and </a:t>
            </a:r>
            <a:r>
              <a:rPr lang="en-US" dirty="0" smtClean="0"/>
              <a:t>recovery</a:t>
            </a:r>
            <a:r>
              <a:rPr lang="en-US" altLang="zh-CN" dirty="0" smtClean="0"/>
              <a:t>.</a:t>
            </a:r>
            <a:endParaRPr lang="en-US" dirty="0"/>
          </a:p>
        </p:txBody>
      </p:sp>
      <p:pic>
        <p:nvPicPr>
          <p:cNvPr id="4" name="Picture 3"/>
          <p:cNvPicPr>
            <a:picLocks noChangeAspect="1"/>
          </p:cNvPicPr>
          <p:nvPr/>
        </p:nvPicPr>
        <p:blipFill>
          <a:blip r:embed="rId3"/>
          <a:stretch>
            <a:fillRect/>
          </a:stretch>
        </p:blipFill>
        <p:spPr>
          <a:xfrm>
            <a:off x="3135434" y="2690446"/>
            <a:ext cx="5393891" cy="4167554"/>
          </a:xfrm>
          <a:prstGeom prst="rect">
            <a:avLst/>
          </a:prstGeom>
        </p:spPr>
      </p:pic>
    </p:spTree>
    <p:extLst>
      <p:ext uri="{BB962C8B-B14F-4D97-AF65-F5344CB8AC3E}">
        <p14:creationId xmlns:p14="http://schemas.microsoft.com/office/powerpoint/2010/main" val="1128279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Replication and Consistency</a:t>
            </a:r>
            <a:endParaRPr lang="en-US" dirty="0"/>
          </a:p>
        </p:txBody>
      </p:sp>
      <p:sp>
        <p:nvSpPr>
          <p:cNvPr id="6" name="Content Placeholder 5">
            <a:extLst>
              <a:ext uri="{FF2B5EF4-FFF2-40B4-BE49-F238E27FC236}">
                <a16:creationId xmlns:a16="http://schemas.microsoft.com/office/drawing/2014/main" xmlns="" id="{4D573F2D-BDC1-49D6-9364-DFF3CFD82FC9}"/>
              </a:ext>
            </a:extLst>
          </p:cNvPr>
          <p:cNvSpPr>
            <a:spLocks noGrp="1"/>
          </p:cNvSpPr>
          <p:nvPr>
            <p:ph idx="1"/>
          </p:nvPr>
        </p:nvSpPr>
        <p:spPr>
          <a:xfrm>
            <a:off x="838200" y="1690688"/>
            <a:ext cx="10515600" cy="4798035"/>
          </a:xfrm>
        </p:spPr>
        <p:txBody>
          <a:bodyPr/>
          <a:lstStyle/>
          <a:p>
            <a:r>
              <a:rPr lang="en-US" altLang="zh-CN" dirty="0" smtClean="0"/>
              <a:t>Default</a:t>
            </a:r>
            <a:r>
              <a:rPr lang="zh-CN" altLang="en-US" dirty="0" smtClean="0"/>
              <a:t> </a:t>
            </a:r>
            <a:r>
              <a:rPr lang="en-US" altLang="zh-CN" dirty="0" smtClean="0"/>
              <a:t>replication:</a:t>
            </a:r>
            <a:r>
              <a:rPr lang="zh-CN" altLang="en-US" dirty="0" smtClean="0"/>
              <a:t> </a:t>
            </a:r>
            <a:r>
              <a:rPr lang="en-US" altLang="zh-CN" dirty="0" smtClean="0"/>
              <a:t>Chain</a:t>
            </a:r>
            <a:r>
              <a:rPr lang="zh-CN" altLang="en-US" dirty="0" smtClean="0"/>
              <a:t> </a:t>
            </a:r>
            <a:r>
              <a:rPr lang="en-US" altLang="zh-CN" dirty="0" smtClean="0"/>
              <a:t>replication</a:t>
            </a:r>
          </a:p>
          <a:p>
            <a:endParaRPr lang="en-US" altLang="zh-CN" dirty="0" smtClean="0"/>
          </a:p>
          <a:p>
            <a:endParaRPr lang="en-US" altLang="zh-CN" dirty="0" smtClean="0"/>
          </a:p>
          <a:p>
            <a:endParaRPr lang="en-US" altLang="zh-CN" dirty="0"/>
          </a:p>
          <a:p>
            <a:endParaRPr lang="en-US" altLang="zh-CN" dirty="0"/>
          </a:p>
          <a:p>
            <a:r>
              <a:rPr lang="en-US" altLang="zh-CN" dirty="0" smtClean="0"/>
              <a:t>Option:</a:t>
            </a:r>
            <a:r>
              <a:rPr lang="zh-CN" altLang="en-US" dirty="0" smtClean="0"/>
              <a:t> </a:t>
            </a:r>
            <a:r>
              <a:rPr lang="en-US" altLang="zh-CN" dirty="0" smtClean="0"/>
              <a:t>Aggregation</a:t>
            </a:r>
            <a:endParaRPr lang="en-US" dirty="0"/>
          </a:p>
        </p:txBody>
      </p:sp>
      <p:pic>
        <p:nvPicPr>
          <p:cNvPr id="3" name="Picture 2"/>
          <p:cNvPicPr>
            <a:picLocks noChangeAspect="1"/>
          </p:cNvPicPr>
          <p:nvPr/>
        </p:nvPicPr>
        <p:blipFill>
          <a:blip r:embed="rId3"/>
          <a:stretch>
            <a:fillRect/>
          </a:stretch>
        </p:blipFill>
        <p:spPr>
          <a:xfrm>
            <a:off x="3552581" y="2184705"/>
            <a:ext cx="4102100" cy="1905000"/>
          </a:xfrm>
          <a:prstGeom prst="rect">
            <a:avLst/>
          </a:prstGeom>
        </p:spPr>
      </p:pic>
      <p:pic>
        <p:nvPicPr>
          <p:cNvPr id="4" name="Picture 3"/>
          <p:cNvPicPr>
            <a:picLocks noChangeAspect="1"/>
          </p:cNvPicPr>
          <p:nvPr/>
        </p:nvPicPr>
        <p:blipFill>
          <a:blip r:embed="rId4"/>
          <a:stretch>
            <a:fillRect/>
          </a:stretch>
        </p:blipFill>
        <p:spPr>
          <a:xfrm>
            <a:off x="3722077" y="4868832"/>
            <a:ext cx="5029200" cy="1879600"/>
          </a:xfrm>
          <a:prstGeom prst="rect">
            <a:avLst/>
          </a:prstGeom>
        </p:spPr>
      </p:pic>
    </p:spTree>
    <p:extLst>
      <p:ext uri="{BB962C8B-B14F-4D97-AF65-F5344CB8AC3E}">
        <p14:creationId xmlns:p14="http://schemas.microsoft.com/office/powerpoint/2010/main" val="3516586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Large</a:t>
            </a:r>
            <a:r>
              <a:rPr lang="zh-CN" altLang="en-US" dirty="0"/>
              <a:t> </a:t>
            </a:r>
            <a:r>
              <a:rPr lang="en-US" altLang="zh-CN" dirty="0"/>
              <a:t>S</a:t>
            </a:r>
            <a:r>
              <a:rPr lang="en-US" altLang="zh-CN" dirty="0" smtClean="0"/>
              <a:t>cale</a:t>
            </a:r>
            <a:r>
              <a:rPr lang="zh-CN" altLang="en-US" dirty="0" smtClean="0"/>
              <a:t> </a:t>
            </a:r>
            <a:r>
              <a:rPr lang="en-US" altLang="zh-CN" dirty="0"/>
              <a:t>M</a:t>
            </a:r>
            <a:r>
              <a:rPr lang="en-US" altLang="zh-CN" dirty="0" smtClean="0"/>
              <a:t>achine</a:t>
            </a:r>
            <a:r>
              <a:rPr lang="zh-CN" altLang="en-US" dirty="0" smtClean="0"/>
              <a:t> </a:t>
            </a:r>
            <a:r>
              <a:rPr lang="en-US" altLang="zh-CN" dirty="0"/>
              <a:t>L</a:t>
            </a:r>
            <a:r>
              <a:rPr lang="en-US" altLang="zh-CN" dirty="0" smtClean="0"/>
              <a:t>earning</a:t>
            </a:r>
            <a:endParaRPr lang="en-US" dirty="0"/>
          </a:p>
        </p:txBody>
      </p:sp>
      <p:sp>
        <p:nvSpPr>
          <p:cNvPr id="3" name="Content Placeholder 2"/>
          <p:cNvSpPr>
            <a:spLocks noGrp="1"/>
          </p:cNvSpPr>
          <p:nvPr>
            <p:ph idx="1"/>
          </p:nvPr>
        </p:nvSpPr>
        <p:spPr/>
        <p:txBody>
          <a:bodyPr/>
          <a:lstStyle/>
          <a:p>
            <a:r>
              <a:rPr lang="en-US" altLang="zh-CN" dirty="0" smtClean="0"/>
              <a:t>Dataset</a:t>
            </a:r>
            <a:r>
              <a:rPr lang="zh-CN" altLang="en-US" dirty="0" smtClean="0"/>
              <a:t> </a:t>
            </a:r>
            <a:r>
              <a:rPr lang="en-US" altLang="zh-CN" dirty="0" smtClean="0"/>
              <a:t>size</a:t>
            </a:r>
            <a:r>
              <a:rPr lang="zh-CN" altLang="en-US" dirty="0" smtClean="0"/>
              <a:t> </a:t>
            </a:r>
            <a:r>
              <a:rPr lang="en-US" altLang="zh-CN" dirty="0" smtClean="0"/>
              <a:t>of</a:t>
            </a:r>
            <a:r>
              <a:rPr lang="zh-CN" altLang="en-US" dirty="0" smtClean="0"/>
              <a:t> </a:t>
            </a:r>
            <a:r>
              <a:rPr lang="en-US" altLang="zh-CN" dirty="0" smtClean="0"/>
              <a:t>industry</a:t>
            </a:r>
            <a:r>
              <a:rPr lang="zh-CN" altLang="en-US" dirty="0" smtClean="0"/>
              <a:t> </a:t>
            </a:r>
            <a:r>
              <a:rPr lang="en-US" altLang="zh-CN" dirty="0" smtClean="0"/>
              <a:t>problem:</a:t>
            </a:r>
          </a:p>
          <a:p>
            <a:pPr lvl="1"/>
            <a:r>
              <a:rPr lang="en-US" altLang="zh-CN" dirty="0" smtClean="0"/>
              <a:t>100</a:t>
            </a:r>
            <a:r>
              <a:rPr lang="zh-CN" altLang="en-US" dirty="0" smtClean="0"/>
              <a:t> </a:t>
            </a:r>
            <a:r>
              <a:rPr lang="en-US" altLang="zh-CN" dirty="0" smtClean="0"/>
              <a:t>billions</a:t>
            </a:r>
            <a:r>
              <a:rPr lang="zh-CN" altLang="en-US" dirty="0" smtClean="0"/>
              <a:t> </a:t>
            </a:r>
            <a:r>
              <a:rPr lang="en-US" altLang="zh-CN" dirty="0" smtClean="0"/>
              <a:t>samples</a:t>
            </a:r>
          </a:p>
          <a:p>
            <a:pPr lvl="1"/>
            <a:r>
              <a:rPr lang="en-US" altLang="zh-CN" dirty="0" smtClean="0"/>
              <a:t>10</a:t>
            </a:r>
            <a:r>
              <a:rPr lang="zh-CN" altLang="en-US" dirty="0" smtClean="0"/>
              <a:t> </a:t>
            </a:r>
            <a:r>
              <a:rPr lang="en-US" altLang="zh-CN" dirty="0" smtClean="0"/>
              <a:t>billions</a:t>
            </a:r>
            <a:r>
              <a:rPr lang="zh-CN" altLang="en-US" dirty="0" smtClean="0"/>
              <a:t> </a:t>
            </a:r>
            <a:r>
              <a:rPr lang="en-US" altLang="zh-CN" dirty="0" smtClean="0"/>
              <a:t>features</a:t>
            </a:r>
          </a:p>
          <a:p>
            <a:pPr lvl="1"/>
            <a:r>
              <a:rPr lang="en-US" altLang="zh-CN" dirty="0" smtClean="0"/>
              <a:t>1T~1P</a:t>
            </a:r>
            <a:r>
              <a:rPr lang="zh-CN" altLang="en-US" dirty="0" smtClean="0"/>
              <a:t> </a:t>
            </a:r>
            <a:r>
              <a:rPr lang="en-US" altLang="zh-CN" dirty="0" smtClean="0"/>
              <a:t>training</a:t>
            </a:r>
            <a:r>
              <a:rPr lang="zh-CN" altLang="en-US" dirty="0" smtClean="0"/>
              <a:t> </a:t>
            </a:r>
            <a:r>
              <a:rPr lang="en-US" altLang="zh-CN" dirty="0" smtClean="0"/>
              <a:t>data</a:t>
            </a:r>
          </a:p>
          <a:p>
            <a:pPr lvl="1"/>
            <a:r>
              <a:rPr lang="en-US" altLang="zh-CN" dirty="0" smtClean="0"/>
              <a:t>Keep</a:t>
            </a:r>
            <a:r>
              <a:rPr lang="zh-CN" altLang="en-US" dirty="0" smtClean="0"/>
              <a:t> </a:t>
            </a:r>
            <a:r>
              <a:rPr lang="en-US" altLang="zh-CN" dirty="0" smtClean="0"/>
              <a:t>increasing</a:t>
            </a:r>
          </a:p>
          <a:p>
            <a:endParaRPr lang="en-US" dirty="0" smtClean="0"/>
          </a:p>
          <a:p>
            <a:r>
              <a:rPr lang="en-US" altLang="zh-CN" dirty="0" smtClean="0"/>
              <a:t>Exceed</a:t>
            </a:r>
            <a:r>
              <a:rPr lang="zh-CN" altLang="en-US" dirty="0" smtClean="0"/>
              <a:t> </a:t>
            </a:r>
            <a:r>
              <a:rPr lang="en-US" altLang="zh-CN" dirty="0" smtClean="0"/>
              <a:t>the</a:t>
            </a:r>
            <a:r>
              <a:rPr lang="zh-CN" altLang="en-US" dirty="0" smtClean="0"/>
              <a:t> </a:t>
            </a:r>
            <a:r>
              <a:rPr lang="en-US" altLang="zh-CN" dirty="0" smtClean="0"/>
              <a:t>capacity</a:t>
            </a:r>
            <a:r>
              <a:rPr lang="zh-CN" altLang="en-US" dirty="0" smtClean="0"/>
              <a:t> </a:t>
            </a:r>
            <a:r>
              <a:rPr lang="en-US" altLang="zh-CN" dirty="0" smtClean="0"/>
              <a:t>of</a:t>
            </a:r>
            <a:r>
              <a:rPr lang="zh-CN" altLang="en-US" dirty="0" smtClean="0"/>
              <a:t> </a:t>
            </a:r>
            <a:r>
              <a:rPr lang="en-US" altLang="zh-CN" dirty="0" smtClean="0"/>
              <a:t>a</a:t>
            </a:r>
            <a:r>
              <a:rPr lang="zh-CN" altLang="en-US" dirty="0" smtClean="0"/>
              <a:t> </a:t>
            </a:r>
            <a:r>
              <a:rPr lang="en-US" altLang="zh-CN" dirty="0" smtClean="0"/>
              <a:t>single</a:t>
            </a:r>
            <a:r>
              <a:rPr lang="zh-CN" altLang="en-US" dirty="0" smtClean="0"/>
              <a:t> </a:t>
            </a:r>
            <a:r>
              <a:rPr lang="en-US" altLang="zh-CN" dirty="0" smtClean="0"/>
              <a:t>machine.</a:t>
            </a:r>
            <a:endParaRPr lang="en-US" dirty="0"/>
          </a:p>
        </p:txBody>
      </p:sp>
    </p:spTree>
    <p:extLst>
      <p:ext uri="{BB962C8B-B14F-4D97-AF65-F5344CB8AC3E}">
        <p14:creationId xmlns:p14="http://schemas.microsoft.com/office/powerpoint/2010/main" val="320686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Fault</a:t>
            </a:r>
            <a:r>
              <a:rPr lang="zh-CN" altLang="en-US" dirty="0" smtClean="0"/>
              <a:t> </a:t>
            </a:r>
            <a:r>
              <a:rPr lang="en-US" altLang="zh-CN" dirty="0" smtClean="0"/>
              <a:t>Tolerance</a:t>
            </a:r>
            <a:r>
              <a:rPr lang="zh-CN" altLang="en-US" dirty="0" smtClean="0"/>
              <a:t> </a:t>
            </a:r>
            <a:r>
              <a:rPr lang="en-US" altLang="zh-CN" dirty="0" smtClean="0"/>
              <a:t>&amp;</a:t>
            </a:r>
            <a:r>
              <a:rPr lang="zh-CN" altLang="en-US" dirty="0" smtClean="0"/>
              <a:t> </a:t>
            </a:r>
            <a:r>
              <a:rPr lang="en-US" altLang="zh-CN" dirty="0" smtClean="0"/>
              <a:t>Elastic</a:t>
            </a:r>
            <a:r>
              <a:rPr lang="zh-CN" altLang="en-US" dirty="0" smtClean="0"/>
              <a:t> </a:t>
            </a:r>
            <a:r>
              <a:rPr lang="en-US" altLang="zh-CN" dirty="0" smtClean="0"/>
              <a:t>Scalability</a:t>
            </a:r>
            <a:r>
              <a:rPr lang="zh-CN" altLang="en-US" dirty="0" smtClean="0"/>
              <a:t> </a:t>
            </a:r>
            <a:endParaRPr lang="en-US" dirty="0"/>
          </a:p>
        </p:txBody>
      </p:sp>
      <p:sp>
        <p:nvSpPr>
          <p:cNvPr id="3" name="Content Placeholder 2"/>
          <p:cNvSpPr>
            <a:spLocks noGrp="1"/>
          </p:cNvSpPr>
          <p:nvPr>
            <p:ph idx="1"/>
          </p:nvPr>
        </p:nvSpPr>
        <p:spPr/>
        <p:txBody>
          <a:bodyPr/>
          <a:lstStyle/>
          <a:p>
            <a:r>
              <a:rPr lang="en-US" dirty="0"/>
              <a:t>Server nodes store a replica of (Key, value) pairs in </a:t>
            </a:r>
            <a:r>
              <a:rPr lang="en-US" i="1" dirty="0"/>
              <a:t>k</a:t>
            </a:r>
            <a:r>
              <a:rPr lang="en-US" dirty="0"/>
              <a:t> nodes </a:t>
            </a:r>
            <a:br>
              <a:rPr lang="en-US" dirty="0"/>
            </a:br>
            <a:r>
              <a:rPr lang="en-US" dirty="0"/>
              <a:t>counter clockwise to it.</a:t>
            </a:r>
          </a:p>
          <a:p>
            <a:endParaRPr lang="en-US" dirty="0" smtClean="0"/>
          </a:p>
          <a:p>
            <a:r>
              <a:rPr lang="en-US" altLang="zh-CN" dirty="0" smtClean="0"/>
              <a:t>Example:</a:t>
            </a:r>
            <a:r>
              <a:rPr lang="zh-CN" altLang="en-US" dirty="0" smtClean="0"/>
              <a:t> </a:t>
            </a:r>
            <a:r>
              <a:rPr lang="en-US" altLang="zh-CN" dirty="0" smtClean="0"/>
              <a:t>Server</a:t>
            </a:r>
            <a:r>
              <a:rPr lang="zh-CN" altLang="en-US" dirty="0" smtClean="0"/>
              <a:t> </a:t>
            </a:r>
            <a:r>
              <a:rPr lang="en-US" altLang="zh-CN" dirty="0" smtClean="0"/>
              <a:t>Addition</a:t>
            </a:r>
          </a:p>
          <a:p>
            <a:pPr lvl="1"/>
            <a:r>
              <a:rPr lang="en-US" dirty="0"/>
              <a:t>The server manager assigns the new node a key range to serve as </a:t>
            </a:r>
            <a:r>
              <a:rPr lang="en-US" dirty="0" smtClean="0"/>
              <a:t>master</a:t>
            </a:r>
            <a:r>
              <a:rPr lang="en-US" altLang="zh-CN" dirty="0" smtClean="0"/>
              <a:t>.</a:t>
            </a:r>
          </a:p>
          <a:p>
            <a:pPr lvl="1"/>
            <a:r>
              <a:rPr lang="en-US" dirty="0" smtClean="0"/>
              <a:t>The </a:t>
            </a:r>
            <a:r>
              <a:rPr lang="en-US" dirty="0"/>
              <a:t>node fetches the range of </a:t>
            </a:r>
            <a:r>
              <a:rPr lang="en-US" dirty="0" smtClean="0"/>
              <a:t>data</a:t>
            </a:r>
            <a:r>
              <a:rPr lang="en-US" altLang="zh-CN" dirty="0" smtClean="0"/>
              <a:t>.</a:t>
            </a:r>
            <a:endParaRPr lang="en-US" dirty="0" smtClean="0"/>
          </a:p>
          <a:p>
            <a:pPr lvl="1"/>
            <a:r>
              <a:rPr lang="en-US" dirty="0" smtClean="0"/>
              <a:t>The </a:t>
            </a:r>
            <a:r>
              <a:rPr lang="en-US" dirty="0"/>
              <a:t>server manager broadcasts the node changes</a:t>
            </a:r>
            <a:r>
              <a:rPr lang="en-US" dirty="0" smtClean="0"/>
              <a:t>.</a:t>
            </a:r>
          </a:p>
          <a:p>
            <a:pPr lvl="1"/>
            <a:endParaRPr lang="en-US" dirty="0"/>
          </a:p>
        </p:txBody>
      </p:sp>
    </p:spTree>
    <p:extLst>
      <p:ext uri="{BB962C8B-B14F-4D97-AF65-F5344CB8AC3E}">
        <p14:creationId xmlns:p14="http://schemas.microsoft.com/office/powerpoint/2010/main" val="819222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Evaluation(Logistic Regression)</a:t>
            </a:r>
            <a:endParaRPr lang="en-US" dirty="0"/>
          </a:p>
        </p:txBody>
      </p:sp>
      <p:pic>
        <p:nvPicPr>
          <p:cNvPr id="7" name="Content Placeholder 6" descr="A close up of a map&#10;&#10;Description generated with very high confidence">
            <a:extLst>
              <a:ext uri="{FF2B5EF4-FFF2-40B4-BE49-F238E27FC236}">
                <a16:creationId xmlns:a16="http://schemas.microsoft.com/office/drawing/2014/main" xmlns="" id="{0471977A-52CF-4B79-935E-E8DE93DF8B30}"/>
              </a:ext>
            </a:extLst>
          </p:cNvPr>
          <p:cNvPicPr>
            <a:picLocks noGrp="1" noChangeAspect="1"/>
          </p:cNvPicPr>
          <p:nvPr>
            <p:ph idx="1"/>
          </p:nvPr>
        </p:nvPicPr>
        <p:blipFill>
          <a:blip r:embed="rId3"/>
          <a:stretch>
            <a:fillRect/>
          </a:stretch>
        </p:blipFill>
        <p:spPr>
          <a:xfrm>
            <a:off x="5512978" y="1690688"/>
            <a:ext cx="5840822" cy="4461243"/>
          </a:xfrm>
        </p:spPr>
      </p:pic>
      <p:graphicFrame>
        <p:nvGraphicFramePr>
          <p:cNvPr id="8" name="Table 7">
            <a:extLst>
              <a:ext uri="{FF2B5EF4-FFF2-40B4-BE49-F238E27FC236}">
                <a16:creationId xmlns:a16="http://schemas.microsoft.com/office/drawing/2014/main" xmlns="" id="{E695ECE7-3710-4363-9283-5CC0540F7C6B}"/>
              </a:ext>
            </a:extLst>
          </p:cNvPr>
          <p:cNvGraphicFramePr>
            <a:graphicFrameLocks noGrp="1"/>
          </p:cNvGraphicFramePr>
          <p:nvPr>
            <p:extLst/>
          </p:nvPr>
        </p:nvGraphicFramePr>
        <p:xfrm>
          <a:off x="538588" y="2163453"/>
          <a:ext cx="4673601" cy="2026920"/>
        </p:xfrm>
        <a:graphic>
          <a:graphicData uri="http://schemas.openxmlformats.org/drawingml/2006/table">
            <a:tbl>
              <a:tblPr firstRow="1" bandRow="1">
                <a:tableStyleId>{0505E3EF-67EA-436B-97B2-0124C06EBD24}</a:tableStyleId>
              </a:tblPr>
              <a:tblGrid>
                <a:gridCol w="1557867">
                  <a:extLst>
                    <a:ext uri="{9D8B030D-6E8A-4147-A177-3AD203B41FA5}">
                      <a16:colId xmlns:a16="http://schemas.microsoft.com/office/drawing/2014/main" xmlns="" val="2444070162"/>
                    </a:ext>
                  </a:extLst>
                </a:gridCol>
                <a:gridCol w="1557867">
                  <a:extLst>
                    <a:ext uri="{9D8B030D-6E8A-4147-A177-3AD203B41FA5}">
                      <a16:colId xmlns:a16="http://schemas.microsoft.com/office/drawing/2014/main" xmlns="" val="2716878727"/>
                    </a:ext>
                  </a:extLst>
                </a:gridCol>
                <a:gridCol w="1557867">
                  <a:extLst>
                    <a:ext uri="{9D8B030D-6E8A-4147-A177-3AD203B41FA5}">
                      <a16:colId xmlns:a16="http://schemas.microsoft.com/office/drawing/2014/main" xmlns="" val="3592833832"/>
                    </a:ext>
                  </a:extLst>
                </a:gridCol>
              </a:tblGrid>
              <a:tr h="370840">
                <a:tc>
                  <a:txBody>
                    <a:bodyPr/>
                    <a:lstStyle/>
                    <a:p>
                      <a:pPr algn="ctr"/>
                      <a:endParaRPr lang="en-US" dirty="0"/>
                    </a:p>
                  </a:txBody>
                  <a:tcPr/>
                </a:tc>
                <a:tc>
                  <a:txBody>
                    <a:bodyPr/>
                    <a:lstStyle/>
                    <a:p>
                      <a:pPr algn="ctr"/>
                      <a:r>
                        <a:rPr lang="en-US" dirty="0"/>
                        <a:t>method</a:t>
                      </a:r>
                    </a:p>
                  </a:txBody>
                  <a:tcPr/>
                </a:tc>
                <a:tc>
                  <a:txBody>
                    <a:bodyPr/>
                    <a:lstStyle/>
                    <a:p>
                      <a:pPr algn="ctr"/>
                      <a:r>
                        <a:rPr lang="en-US" dirty="0"/>
                        <a:t>Consistency</a:t>
                      </a:r>
                    </a:p>
                  </a:txBody>
                  <a:tcPr/>
                </a:tc>
                <a:extLst>
                  <a:ext uri="{0D108BD9-81ED-4DB2-BD59-A6C34878D82A}">
                    <a16:rowId xmlns:a16="http://schemas.microsoft.com/office/drawing/2014/main" xmlns="" val="4256982189"/>
                  </a:ext>
                </a:extLst>
              </a:tr>
              <a:tr h="370840">
                <a:tc>
                  <a:txBody>
                    <a:bodyPr/>
                    <a:lstStyle/>
                    <a:p>
                      <a:pPr algn="ctr"/>
                      <a:r>
                        <a:rPr lang="en-US" dirty="0"/>
                        <a:t>System A</a:t>
                      </a:r>
                    </a:p>
                  </a:txBody>
                  <a:tcPr/>
                </a:tc>
                <a:tc>
                  <a:txBody>
                    <a:bodyPr/>
                    <a:lstStyle/>
                    <a:p>
                      <a:pPr algn="ctr"/>
                      <a:r>
                        <a:rPr lang="en-US" dirty="0"/>
                        <a:t>L-BGFS</a:t>
                      </a:r>
                    </a:p>
                  </a:txBody>
                  <a:tcPr/>
                </a:tc>
                <a:tc>
                  <a:txBody>
                    <a:bodyPr/>
                    <a:lstStyle/>
                    <a:p>
                      <a:pPr algn="ctr"/>
                      <a:r>
                        <a:rPr lang="en-US" dirty="0"/>
                        <a:t>Sequential</a:t>
                      </a:r>
                    </a:p>
                  </a:txBody>
                  <a:tcPr/>
                </a:tc>
                <a:extLst>
                  <a:ext uri="{0D108BD9-81ED-4DB2-BD59-A6C34878D82A}">
                    <a16:rowId xmlns:a16="http://schemas.microsoft.com/office/drawing/2014/main" xmlns="" val="2775357962"/>
                  </a:ext>
                </a:extLst>
              </a:tr>
              <a:tr h="370840">
                <a:tc>
                  <a:txBody>
                    <a:bodyPr/>
                    <a:lstStyle/>
                    <a:p>
                      <a:pPr algn="ctr"/>
                      <a:r>
                        <a:rPr lang="en-US" dirty="0"/>
                        <a:t>System B</a:t>
                      </a:r>
                    </a:p>
                  </a:txBody>
                  <a:tcPr/>
                </a:tc>
                <a:tc>
                  <a:txBody>
                    <a:bodyPr/>
                    <a:lstStyle/>
                    <a:p>
                      <a:pPr algn="ctr"/>
                      <a:r>
                        <a:rPr lang="en-US" dirty="0"/>
                        <a:t>Block PG</a:t>
                      </a:r>
                    </a:p>
                  </a:txBody>
                  <a:tcPr/>
                </a:tc>
                <a:tc>
                  <a:txBody>
                    <a:bodyPr/>
                    <a:lstStyle/>
                    <a:p>
                      <a:pPr algn="ctr"/>
                      <a:r>
                        <a:rPr lang="en-US" dirty="0"/>
                        <a:t>Sequential</a:t>
                      </a:r>
                    </a:p>
                  </a:txBody>
                  <a:tcPr/>
                </a:tc>
                <a:extLst>
                  <a:ext uri="{0D108BD9-81ED-4DB2-BD59-A6C34878D82A}">
                    <a16:rowId xmlns:a16="http://schemas.microsoft.com/office/drawing/2014/main" xmlns="" val="2072845741"/>
                  </a:ext>
                </a:extLst>
              </a:tr>
              <a:tr h="370840">
                <a:tc>
                  <a:txBody>
                    <a:bodyPr/>
                    <a:lstStyle/>
                    <a:p>
                      <a:pPr algn="ctr"/>
                      <a:r>
                        <a:rPr lang="en-US" dirty="0"/>
                        <a:t>Parameter Server</a:t>
                      </a:r>
                    </a:p>
                  </a:txBody>
                  <a:tcPr/>
                </a:tc>
                <a:tc>
                  <a:txBody>
                    <a:bodyPr/>
                    <a:lstStyle/>
                    <a:p>
                      <a:pPr algn="ctr"/>
                      <a:r>
                        <a:rPr lang="en-US" dirty="0"/>
                        <a:t>Block PG</a:t>
                      </a:r>
                    </a:p>
                  </a:txBody>
                  <a:tcPr/>
                </a:tc>
                <a:tc>
                  <a:txBody>
                    <a:bodyPr/>
                    <a:lstStyle/>
                    <a:p>
                      <a:pPr algn="ctr"/>
                      <a:r>
                        <a:rPr lang="en-US" dirty="0"/>
                        <a:t>Bounded delay</a:t>
                      </a:r>
                    </a:p>
                    <a:p>
                      <a:pPr algn="ctr"/>
                      <a:r>
                        <a:rPr lang="en-US" dirty="0"/>
                        <a:t>KKT filter</a:t>
                      </a:r>
                    </a:p>
                  </a:txBody>
                  <a:tcPr/>
                </a:tc>
                <a:extLst>
                  <a:ext uri="{0D108BD9-81ED-4DB2-BD59-A6C34878D82A}">
                    <a16:rowId xmlns:a16="http://schemas.microsoft.com/office/drawing/2014/main" xmlns="" val="2751954768"/>
                  </a:ext>
                </a:extLst>
              </a:tr>
            </a:tbl>
          </a:graphicData>
        </a:graphic>
      </p:graphicFrame>
      <p:sp>
        <p:nvSpPr>
          <p:cNvPr id="9" name="Content Placeholder 2">
            <a:extLst>
              <a:ext uri="{FF2B5EF4-FFF2-40B4-BE49-F238E27FC236}">
                <a16:creationId xmlns:a16="http://schemas.microsoft.com/office/drawing/2014/main" xmlns="" id="{4C50D953-8D8E-4E81-8848-C6335B39FAB1}"/>
              </a:ext>
            </a:extLst>
          </p:cNvPr>
          <p:cNvSpPr txBox="1">
            <a:spLocks/>
          </p:cNvSpPr>
          <p:nvPr/>
        </p:nvSpPr>
        <p:spPr>
          <a:xfrm>
            <a:off x="838200" y="4663138"/>
            <a:ext cx="4487779" cy="1031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a:t>Reduce the network traffic</a:t>
            </a:r>
          </a:p>
          <a:p>
            <a:r>
              <a:rPr lang="en-US" altLang="zh-CN" dirty="0"/>
              <a:t>Relaxed consistency model</a:t>
            </a:r>
          </a:p>
        </p:txBody>
      </p:sp>
    </p:spTree>
    <p:extLst>
      <p:ext uri="{BB962C8B-B14F-4D97-AF65-F5344CB8AC3E}">
        <p14:creationId xmlns:p14="http://schemas.microsoft.com/office/powerpoint/2010/main" val="691373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 (Logistic Regression)</a:t>
            </a:r>
            <a:endParaRPr lang="en-US" dirty="0"/>
          </a:p>
        </p:txBody>
      </p:sp>
      <p:pic>
        <p:nvPicPr>
          <p:cNvPr id="4" name="Content Placeholder 3" descr="A screenshot of a cell phone&#10;&#10;Description generated with very high confidence">
            <a:extLst>
              <a:ext uri="{FF2B5EF4-FFF2-40B4-BE49-F238E27FC236}">
                <a16:creationId xmlns:a16="http://schemas.microsoft.com/office/drawing/2014/main" xmlns="" id="{096EE978-82AF-4B3A-B1A1-431149840A91}"/>
              </a:ext>
            </a:extLst>
          </p:cNvPr>
          <p:cNvPicPr>
            <a:picLocks noGrp="1" noChangeAspect="1"/>
          </p:cNvPicPr>
          <p:nvPr>
            <p:ph idx="1"/>
          </p:nvPr>
        </p:nvPicPr>
        <p:blipFill>
          <a:blip r:embed="rId3"/>
          <a:stretch>
            <a:fillRect/>
          </a:stretch>
        </p:blipFill>
        <p:spPr>
          <a:xfrm>
            <a:off x="5960052" y="1761457"/>
            <a:ext cx="5044833" cy="3954704"/>
          </a:xfrm>
        </p:spPr>
      </p:pic>
      <p:sp>
        <p:nvSpPr>
          <p:cNvPr id="8" name="Content Placeholder 2">
            <a:extLst>
              <a:ext uri="{FF2B5EF4-FFF2-40B4-BE49-F238E27FC236}">
                <a16:creationId xmlns:a16="http://schemas.microsoft.com/office/drawing/2014/main" xmlns="" id="{35F2A579-4B03-4500-9320-6E55C7B77379}"/>
              </a:ext>
            </a:extLst>
          </p:cNvPr>
          <p:cNvSpPr txBox="1">
            <a:spLocks/>
          </p:cNvSpPr>
          <p:nvPr/>
        </p:nvSpPr>
        <p:spPr>
          <a:xfrm>
            <a:off x="645695" y="2433285"/>
            <a:ext cx="5314357" cy="1416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a:t>Increase worker node utilization</a:t>
            </a:r>
          </a:p>
          <a:p>
            <a:r>
              <a:rPr lang="en-US" altLang="zh-CN" dirty="0"/>
              <a:t>More CPU</a:t>
            </a:r>
          </a:p>
        </p:txBody>
      </p:sp>
      <p:sp>
        <p:nvSpPr>
          <p:cNvPr id="9" name="Content Placeholder 2">
            <a:extLst>
              <a:ext uri="{FF2B5EF4-FFF2-40B4-BE49-F238E27FC236}">
                <a16:creationId xmlns:a16="http://schemas.microsoft.com/office/drawing/2014/main" xmlns="" id="{68BB49F2-FB25-4EF0-A4DA-C7D6B570F741}"/>
              </a:ext>
            </a:extLst>
          </p:cNvPr>
          <p:cNvSpPr txBox="1">
            <a:spLocks/>
          </p:cNvSpPr>
          <p:nvPr/>
        </p:nvSpPr>
        <p:spPr>
          <a:xfrm>
            <a:off x="6625391" y="5940217"/>
            <a:ext cx="4539915" cy="1416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t>Time per worker spent on computation and waiting during sparse logistic regression.</a:t>
            </a:r>
            <a:endParaRPr lang="en-US" altLang="zh-CN" sz="1800" dirty="0"/>
          </a:p>
        </p:txBody>
      </p:sp>
    </p:spTree>
    <p:extLst>
      <p:ext uri="{BB962C8B-B14F-4D97-AF65-F5344CB8AC3E}">
        <p14:creationId xmlns:p14="http://schemas.microsoft.com/office/powerpoint/2010/main" val="518886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 (Logistic Regression)</a:t>
            </a:r>
            <a:endParaRPr lang="en-US" dirty="0"/>
          </a:p>
        </p:txBody>
      </p:sp>
      <p:pic>
        <p:nvPicPr>
          <p:cNvPr id="3" name="Picture 2">
            <a:extLst>
              <a:ext uri="{FF2B5EF4-FFF2-40B4-BE49-F238E27FC236}">
                <a16:creationId xmlns:a16="http://schemas.microsoft.com/office/drawing/2014/main" xmlns="" id="{C4A349F7-4A08-4F10-AE4E-43D3EE807ADF}"/>
              </a:ext>
            </a:extLst>
          </p:cNvPr>
          <p:cNvPicPr>
            <a:picLocks noChangeAspect="1"/>
          </p:cNvPicPr>
          <p:nvPr/>
        </p:nvPicPr>
        <p:blipFill>
          <a:blip r:embed="rId3"/>
          <a:stretch>
            <a:fillRect/>
          </a:stretch>
        </p:blipFill>
        <p:spPr>
          <a:xfrm>
            <a:off x="5293393" y="1804485"/>
            <a:ext cx="5920038" cy="4338432"/>
          </a:xfrm>
          <a:prstGeom prst="rect">
            <a:avLst/>
          </a:prstGeom>
        </p:spPr>
      </p:pic>
      <p:sp>
        <p:nvSpPr>
          <p:cNvPr id="5" name="Content Placeholder 2">
            <a:extLst>
              <a:ext uri="{FF2B5EF4-FFF2-40B4-BE49-F238E27FC236}">
                <a16:creationId xmlns:a16="http://schemas.microsoft.com/office/drawing/2014/main" xmlns="" id="{06815687-B08E-42AB-BF7B-4E8A9504ADE3}"/>
              </a:ext>
            </a:extLst>
          </p:cNvPr>
          <p:cNvSpPr txBox="1">
            <a:spLocks/>
          </p:cNvSpPr>
          <p:nvPr/>
        </p:nvSpPr>
        <p:spPr>
          <a:xfrm>
            <a:off x="645695" y="2433285"/>
            <a:ext cx="5314357" cy="1416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a:t>Trade of between algorithm convergence and system performance</a:t>
            </a:r>
          </a:p>
        </p:txBody>
      </p:sp>
    </p:spTree>
    <p:extLst>
      <p:ext uri="{BB962C8B-B14F-4D97-AF65-F5344CB8AC3E}">
        <p14:creationId xmlns:p14="http://schemas.microsoft.com/office/powerpoint/2010/main" val="746791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 (Logistic Regression)</a:t>
            </a:r>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xmlns="" id="{02560EF7-3E6E-413F-8D99-DAD2048CB598}"/>
              </a:ext>
            </a:extLst>
          </p:cNvPr>
          <p:cNvPicPr>
            <a:picLocks noChangeAspect="1"/>
          </p:cNvPicPr>
          <p:nvPr/>
        </p:nvPicPr>
        <p:blipFill>
          <a:blip r:embed="rId3"/>
          <a:stretch>
            <a:fillRect/>
          </a:stretch>
        </p:blipFill>
        <p:spPr>
          <a:xfrm>
            <a:off x="1342345" y="1690688"/>
            <a:ext cx="9276836" cy="3219011"/>
          </a:xfrm>
          <a:prstGeom prst="rect">
            <a:avLst/>
          </a:prstGeom>
        </p:spPr>
      </p:pic>
      <p:sp>
        <p:nvSpPr>
          <p:cNvPr id="5" name="Rectangle 4">
            <a:extLst>
              <a:ext uri="{FF2B5EF4-FFF2-40B4-BE49-F238E27FC236}">
                <a16:creationId xmlns:a16="http://schemas.microsoft.com/office/drawing/2014/main" xmlns="" id="{9AEBEBFF-7F65-4D3B-8B8B-3F99D93060EF}"/>
              </a:ext>
            </a:extLst>
          </p:cNvPr>
          <p:cNvSpPr/>
          <p:nvPr/>
        </p:nvSpPr>
        <p:spPr>
          <a:xfrm>
            <a:off x="3048000" y="5183157"/>
            <a:ext cx="6096000" cy="646331"/>
          </a:xfrm>
          <a:prstGeom prst="rect">
            <a:avLst/>
          </a:prstGeom>
        </p:spPr>
        <p:txBody>
          <a:bodyPr>
            <a:spAutoFit/>
          </a:bodyPr>
          <a:lstStyle/>
          <a:p>
            <a:r>
              <a:rPr lang="en-US" dirty="0">
                <a:latin typeface="NimbusRomNo9L-Regu"/>
              </a:rPr>
              <a:t>The savings of outgoing network traffic by different components. Left: per server. Right: per worker.</a:t>
            </a:r>
          </a:p>
        </p:txBody>
      </p:sp>
    </p:spTree>
    <p:extLst>
      <p:ext uri="{BB962C8B-B14F-4D97-AF65-F5344CB8AC3E}">
        <p14:creationId xmlns:p14="http://schemas.microsoft.com/office/powerpoint/2010/main" val="377037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Evaluation(Latent </a:t>
            </a:r>
            <a:r>
              <a:rPr lang="en-US" altLang="zh-CN" dirty="0" err="1"/>
              <a:t>Dirichlet</a:t>
            </a:r>
            <a:r>
              <a:rPr lang="en-US" altLang="zh-CN" dirty="0"/>
              <a:t> Allocation)</a:t>
            </a:r>
            <a:endParaRPr lang="en-US" dirty="0"/>
          </a:p>
        </p:txBody>
      </p:sp>
      <p:sp>
        <p:nvSpPr>
          <p:cNvPr id="9" name="Content Placeholder 2">
            <a:extLst>
              <a:ext uri="{FF2B5EF4-FFF2-40B4-BE49-F238E27FC236}">
                <a16:creationId xmlns:a16="http://schemas.microsoft.com/office/drawing/2014/main" xmlns="" id="{4C50D953-8D8E-4E81-8848-C6335B39FAB1}"/>
              </a:ext>
            </a:extLst>
          </p:cNvPr>
          <p:cNvSpPr txBox="1">
            <a:spLocks/>
          </p:cNvSpPr>
          <p:nvPr/>
        </p:nvSpPr>
        <p:spPr>
          <a:xfrm>
            <a:off x="621630" y="4406464"/>
            <a:ext cx="4487779" cy="1031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a:t>
            </a:r>
            <a:endParaRPr lang="en-US" altLang="zh-CN" dirty="0"/>
          </a:p>
        </p:txBody>
      </p:sp>
      <p:sp>
        <p:nvSpPr>
          <p:cNvPr id="10" name="Content Placeholder 2">
            <a:extLst>
              <a:ext uri="{FF2B5EF4-FFF2-40B4-BE49-F238E27FC236}">
                <a16:creationId xmlns:a16="http://schemas.microsoft.com/office/drawing/2014/main" xmlns="" id="{15A77E53-58A4-44DF-AE15-4EAAB23AB919}"/>
              </a:ext>
            </a:extLst>
          </p:cNvPr>
          <p:cNvSpPr txBox="1">
            <a:spLocks/>
          </p:cNvSpPr>
          <p:nvPr/>
        </p:nvSpPr>
        <p:spPr>
          <a:xfrm>
            <a:off x="621631" y="2190097"/>
            <a:ext cx="4487779" cy="2109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a:t>5 billion unique users</a:t>
            </a:r>
          </a:p>
          <a:p>
            <a:r>
              <a:rPr lang="en-US" altLang="zh-CN" dirty="0"/>
              <a:t>5 million URL domains</a:t>
            </a:r>
          </a:p>
          <a:p>
            <a:r>
              <a:rPr lang="en-US" altLang="zh-CN" dirty="0"/>
              <a:t>2000 topics</a:t>
            </a:r>
          </a:p>
        </p:txBody>
      </p:sp>
      <p:pic>
        <p:nvPicPr>
          <p:cNvPr id="4" name="Picture 3"/>
          <p:cNvPicPr>
            <a:picLocks noChangeAspect="1"/>
          </p:cNvPicPr>
          <p:nvPr/>
        </p:nvPicPr>
        <p:blipFill>
          <a:blip r:embed="rId3"/>
          <a:stretch>
            <a:fillRect/>
          </a:stretch>
        </p:blipFill>
        <p:spPr>
          <a:xfrm>
            <a:off x="4942330" y="1822767"/>
            <a:ext cx="7249670" cy="4088306"/>
          </a:xfrm>
          <a:prstGeom prst="rect">
            <a:avLst/>
          </a:prstGeom>
        </p:spPr>
      </p:pic>
    </p:spTree>
    <p:extLst>
      <p:ext uri="{BB962C8B-B14F-4D97-AF65-F5344CB8AC3E}">
        <p14:creationId xmlns:p14="http://schemas.microsoft.com/office/powerpoint/2010/main" val="1843973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a:xfrm>
            <a:off x="838199" y="1690688"/>
            <a:ext cx="10785231" cy="4486275"/>
          </a:xfrm>
        </p:spPr>
        <p:txBody>
          <a:bodyPr>
            <a:normAutofit fontScale="85000" lnSpcReduction="20000"/>
          </a:bodyPr>
          <a:lstStyle/>
          <a:p>
            <a:pPr>
              <a:buFont typeface="Arial" panose="020B0604020202020204" pitchFamily="34" charset="0"/>
              <a:buChar char="•"/>
            </a:pPr>
            <a:r>
              <a:rPr lang="en-US" b="1" dirty="0" smtClean="0"/>
              <a:t>Efficient Communication</a:t>
            </a:r>
            <a:r>
              <a:rPr lang="en-US" dirty="0" smtClean="0"/>
              <a:t>: </a:t>
            </a:r>
          </a:p>
          <a:p>
            <a:pPr lvl="1">
              <a:buFont typeface="Arial" panose="020B0604020202020204" pitchFamily="34" charset="0"/>
              <a:buChar char="•"/>
            </a:pPr>
            <a:r>
              <a:rPr lang="en-US" dirty="0" smtClean="0"/>
              <a:t>Batching (</a:t>
            </a:r>
            <a:r>
              <a:rPr lang="en-US" dirty="0" err="1" smtClean="0"/>
              <a:t>key,value</a:t>
            </a:r>
            <a:r>
              <a:rPr lang="en-US" dirty="0" smtClean="0"/>
              <a:t>) pairs in Linear Algebra objects</a:t>
            </a:r>
          </a:p>
          <a:p>
            <a:pPr lvl="1">
              <a:buFont typeface="Arial" panose="020B0604020202020204" pitchFamily="34" charset="0"/>
              <a:buChar char="•"/>
            </a:pPr>
            <a:r>
              <a:rPr lang="en-US" dirty="0" smtClean="0"/>
              <a:t>Filters to reduce unnecessary communication &amp; message compression</a:t>
            </a:r>
          </a:p>
          <a:p>
            <a:pPr lvl="1">
              <a:buFont typeface="Arial" panose="020B0604020202020204" pitchFamily="34" charset="0"/>
              <a:buChar char="•"/>
            </a:pPr>
            <a:r>
              <a:rPr lang="en-US" dirty="0" smtClean="0"/>
              <a:t>Caching keys at worker and server nodes for local access</a:t>
            </a:r>
          </a:p>
          <a:p>
            <a:pPr>
              <a:buFont typeface="Arial" panose="020B0604020202020204" pitchFamily="34" charset="0"/>
              <a:buChar char="•"/>
            </a:pPr>
            <a:r>
              <a:rPr lang="en-US" b="1" dirty="0" smtClean="0"/>
              <a:t>Flexible Consistency Models</a:t>
            </a:r>
            <a:r>
              <a:rPr lang="en-US" dirty="0" smtClean="0"/>
              <a:t>: </a:t>
            </a:r>
          </a:p>
          <a:p>
            <a:pPr lvl="1">
              <a:buFont typeface="Arial" panose="020B0604020202020204" pitchFamily="34" charset="0"/>
              <a:buChar char="•"/>
            </a:pPr>
            <a:r>
              <a:rPr lang="en-US" dirty="0" smtClean="0"/>
              <a:t>Can choose between Sequential, Eventual, and Bounded delay consistency models</a:t>
            </a:r>
          </a:p>
          <a:p>
            <a:pPr>
              <a:buFont typeface="Arial" panose="020B0604020202020204" pitchFamily="34" charset="0"/>
              <a:buChar char="•"/>
            </a:pPr>
            <a:r>
              <a:rPr lang="en-US" altLang="zh-CN" b="1" dirty="0" smtClean="0"/>
              <a:t>Elastic</a:t>
            </a:r>
            <a:r>
              <a:rPr lang="zh-CN" altLang="en-US" b="1" dirty="0" smtClean="0"/>
              <a:t> </a:t>
            </a:r>
            <a:r>
              <a:rPr lang="en-US" altLang="zh-CN" b="1" dirty="0" smtClean="0"/>
              <a:t>Scalability</a:t>
            </a:r>
          </a:p>
          <a:p>
            <a:pPr lvl="1">
              <a:buFont typeface="Arial" panose="020B0604020202020204" pitchFamily="34" charset="0"/>
              <a:buChar char="•"/>
            </a:pPr>
            <a:r>
              <a:rPr lang="en-US" altLang="zh-CN" dirty="0" smtClean="0"/>
              <a:t>Node</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added</a:t>
            </a:r>
            <a:r>
              <a:rPr lang="zh-CN" altLang="en-US" dirty="0" smtClean="0"/>
              <a:t> </a:t>
            </a:r>
            <a:r>
              <a:rPr lang="en-US" altLang="zh-CN" dirty="0" smtClean="0"/>
              <a:t>and</a:t>
            </a:r>
            <a:r>
              <a:rPr lang="zh-CN" altLang="en-US" dirty="0" smtClean="0"/>
              <a:t> </a:t>
            </a:r>
            <a:r>
              <a:rPr lang="en-US" altLang="zh-CN" dirty="0" smtClean="0"/>
              <a:t>removed</a:t>
            </a:r>
            <a:r>
              <a:rPr lang="zh-CN" altLang="en-US" dirty="0" smtClean="0"/>
              <a:t> </a:t>
            </a:r>
            <a:r>
              <a:rPr lang="en-US" altLang="zh-CN" dirty="0" smtClean="0"/>
              <a:t>without</a:t>
            </a:r>
            <a:r>
              <a:rPr lang="zh-CN" altLang="en-US" dirty="0" smtClean="0"/>
              <a:t> </a:t>
            </a:r>
            <a:r>
              <a:rPr lang="en-US" altLang="zh-CN" dirty="0" smtClean="0"/>
              <a:t>restarting</a:t>
            </a:r>
            <a:endParaRPr lang="en-US" dirty="0" smtClean="0"/>
          </a:p>
          <a:p>
            <a:pPr>
              <a:buFont typeface="Arial" panose="020B0604020202020204" pitchFamily="34" charset="0"/>
              <a:buChar char="•"/>
            </a:pPr>
            <a:r>
              <a:rPr lang="en-US" b="1" dirty="0" smtClean="0"/>
              <a:t>Fault Tolerance and Durability</a:t>
            </a:r>
            <a:r>
              <a:rPr lang="en-US" dirty="0" smtClean="0"/>
              <a:t>:</a:t>
            </a:r>
          </a:p>
          <a:p>
            <a:pPr lvl="1">
              <a:buFont typeface="Arial" panose="020B0604020202020204" pitchFamily="34" charset="0"/>
              <a:buChar char="•"/>
            </a:pPr>
            <a:r>
              <a:rPr lang="en-US" dirty="0" smtClean="0"/>
              <a:t>Replication of data in Servers</a:t>
            </a:r>
          </a:p>
          <a:p>
            <a:pPr lvl="1">
              <a:buFont typeface="Arial" panose="020B0604020202020204" pitchFamily="34" charset="0"/>
              <a:buChar char="•"/>
            </a:pPr>
            <a:r>
              <a:rPr lang="en-US" dirty="0" smtClean="0"/>
              <a:t>Failed workers can restart at the point of failure by using vector clocks</a:t>
            </a:r>
            <a:r>
              <a:rPr lang="en-US" b="1" dirty="0" smtClean="0"/>
              <a:t> </a:t>
            </a:r>
          </a:p>
          <a:p>
            <a:pPr>
              <a:buFont typeface="Arial" panose="020B0604020202020204" pitchFamily="34" charset="0"/>
              <a:buChar char="•"/>
            </a:pPr>
            <a:r>
              <a:rPr lang="en-US" b="1" dirty="0" smtClean="0"/>
              <a:t>Ease of Use</a:t>
            </a:r>
            <a:r>
              <a:rPr lang="en-US" dirty="0" smtClean="0"/>
              <a:t>: </a:t>
            </a:r>
          </a:p>
          <a:p>
            <a:pPr lvl="1">
              <a:buFont typeface="Arial" panose="020B0604020202020204" pitchFamily="34" charset="0"/>
              <a:buChar char="•"/>
            </a:pPr>
            <a:r>
              <a:rPr lang="en-US" dirty="0" smtClean="0"/>
              <a:t>Linear Algebra objects allow for intuitive implementation of tasks</a:t>
            </a:r>
          </a:p>
          <a:p>
            <a:endParaRPr lang="en-US" dirty="0"/>
          </a:p>
        </p:txBody>
      </p:sp>
    </p:spTree>
    <p:extLst>
      <p:ext uri="{BB962C8B-B14F-4D97-AF65-F5344CB8AC3E}">
        <p14:creationId xmlns:p14="http://schemas.microsoft.com/office/powerpoint/2010/main" val="1501461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D6A204-408C-4C56-9183-985C43BC39BA}"/>
              </a:ext>
            </a:extLst>
          </p:cNvPr>
          <p:cNvSpPr>
            <a:spLocks noGrp="1"/>
          </p:cNvSpPr>
          <p:nvPr>
            <p:ph type="title"/>
          </p:nvPr>
        </p:nvSpPr>
        <p:spPr>
          <a:xfrm>
            <a:off x="1066800" y="1170987"/>
            <a:ext cx="10515600" cy="1325563"/>
          </a:xfrm>
        </p:spPr>
        <p:txBody>
          <a:bodyPr>
            <a:normAutofit/>
          </a:bodyPr>
          <a:lstStyle/>
          <a:p>
            <a:pPr algn="ctr">
              <a:lnSpc>
                <a:spcPct val="100000"/>
              </a:lnSpc>
              <a:spcBef>
                <a:spcPts val="0"/>
              </a:spcBef>
              <a:buClr>
                <a:schemeClr val="dk1"/>
              </a:buClr>
              <a:buSzPct val="45833"/>
            </a:pPr>
            <a:r>
              <a:rPr lang="en-US" sz="3600" b="1" dirty="0">
                <a:latin typeface="Arial" charset="0"/>
                <a:ea typeface="Arial" charset="0"/>
                <a:cs typeface="Arial" charset="0"/>
              </a:rPr>
              <a:t>Project Adam: Building an Efficient and Scalable Deep Learning Training System</a:t>
            </a:r>
            <a:endParaRPr lang="en-US" sz="3600" b="1" dirty="0">
              <a:solidFill>
                <a:schemeClr val="dk1"/>
              </a:solidFill>
              <a:latin typeface="Arial" charset="0"/>
              <a:ea typeface="Arial" charset="0"/>
              <a:cs typeface="Arial" charset="0"/>
              <a:sym typeface="Arial"/>
            </a:endParaRPr>
          </a:p>
        </p:txBody>
      </p:sp>
      <p:sp>
        <p:nvSpPr>
          <p:cNvPr id="4" name="Shape 55">
            <a:extLst>
              <a:ext uri="{FF2B5EF4-FFF2-40B4-BE49-F238E27FC236}">
                <a16:creationId xmlns:a16="http://schemas.microsoft.com/office/drawing/2014/main" xmlns="" id="{61C1E6A7-A511-4C43-976F-343B2D232B4E}"/>
              </a:ext>
            </a:extLst>
          </p:cNvPr>
          <p:cNvSpPr txBox="1">
            <a:spLocks/>
          </p:cNvSpPr>
          <p:nvPr/>
        </p:nvSpPr>
        <p:spPr>
          <a:xfrm>
            <a:off x="1618890" y="2832525"/>
            <a:ext cx="9411420" cy="792600"/>
          </a:xfrm>
          <a:prstGeom prst="rect">
            <a:avLst/>
          </a:prstGeom>
        </p:spPr>
        <p:txBody>
          <a:bodyPr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000" dirty="0" err="1">
                <a:latin typeface="Arial" charset="0"/>
                <a:ea typeface="Arial" charset="0"/>
                <a:cs typeface="Arial" charset="0"/>
              </a:rPr>
              <a:t>Trishul</a:t>
            </a:r>
            <a:r>
              <a:rPr lang="en-US" sz="2000" dirty="0">
                <a:latin typeface="Arial" charset="0"/>
                <a:ea typeface="Arial" charset="0"/>
                <a:cs typeface="Arial" charset="0"/>
              </a:rPr>
              <a:t> </a:t>
            </a:r>
            <a:r>
              <a:rPr lang="en-US" sz="2000" dirty="0" err="1">
                <a:latin typeface="Arial" charset="0"/>
                <a:ea typeface="Arial" charset="0"/>
                <a:cs typeface="Arial" charset="0"/>
              </a:rPr>
              <a:t>Chilimbi</a:t>
            </a:r>
            <a:r>
              <a:rPr lang="en-US" sz="2000" dirty="0">
                <a:latin typeface="Arial" charset="0"/>
                <a:ea typeface="Arial" charset="0"/>
                <a:cs typeface="Arial" charset="0"/>
              </a:rPr>
              <a:t>, Yutaka </a:t>
            </a:r>
            <a:r>
              <a:rPr lang="en-US" sz="2000" dirty="0" err="1">
                <a:latin typeface="Arial" charset="0"/>
                <a:ea typeface="Arial" charset="0"/>
                <a:cs typeface="Arial" charset="0"/>
              </a:rPr>
              <a:t>Suzue</a:t>
            </a:r>
            <a:r>
              <a:rPr lang="en-US" sz="2000" dirty="0">
                <a:latin typeface="Arial" charset="0"/>
                <a:ea typeface="Arial" charset="0"/>
                <a:cs typeface="Arial" charset="0"/>
              </a:rPr>
              <a:t>, Johnson </a:t>
            </a:r>
            <a:r>
              <a:rPr lang="en-US" sz="2000" dirty="0" err="1">
                <a:latin typeface="Arial" charset="0"/>
                <a:ea typeface="Arial" charset="0"/>
                <a:cs typeface="Arial" charset="0"/>
              </a:rPr>
              <a:t>Apacible</a:t>
            </a:r>
            <a:r>
              <a:rPr lang="en-US" sz="2000" dirty="0">
                <a:latin typeface="Arial" charset="0"/>
                <a:ea typeface="Arial" charset="0"/>
                <a:cs typeface="Arial" charset="0"/>
              </a:rPr>
              <a:t>,</a:t>
            </a:r>
          </a:p>
          <a:p>
            <a:pPr marL="0" indent="0" algn="ctr">
              <a:buNone/>
            </a:pPr>
            <a:r>
              <a:rPr lang="en-US" sz="2000" dirty="0">
                <a:latin typeface="Arial" charset="0"/>
                <a:ea typeface="Arial" charset="0"/>
                <a:cs typeface="Arial" charset="0"/>
              </a:rPr>
              <a:t>and </a:t>
            </a:r>
            <a:r>
              <a:rPr lang="en-US" sz="2000" dirty="0" err="1">
                <a:latin typeface="Arial" charset="0"/>
                <a:ea typeface="Arial" charset="0"/>
                <a:cs typeface="Arial" charset="0"/>
              </a:rPr>
              <a:t>Karthik</a:t>
            </a:r>
            <a:r>
              <a:rPr lang="en-US" sz="2000" dirty="0">
                <a:latin typeface="Arial" charset="0"/>
                <a:ea typeface="Arial" charset="0"/>
                <a:cs typeface="Arial" charset="0"/>
              </a:rPr>
              <a:t> </a:t>
            </a:r>
            <a:r>
              <a:rPr lang="en-US" sz="2000" dirty="0" err="1">
                <a:latin typeface="Arial" charset="0"/>
                <a:ea typeface="Arial" charset="0"/>
                <a:cs typeface="Arial" charset="0"/>
              </a:rPr>
              <a:t>Kalyanaraman</a:t>
            </a:r>
            <a:r>
              <a:rPr lang="en-US" sz="2000" dirty="0">
                <a:latin typeface="Arial" charset="0"/>
                <a:ea typeface="Arial" charset="0"/>
                <a:cs typeface="Arial" charset="0"/>
              </a:rPr>
              <a:t>, Microsoft Research</a:t>
            </a:r>
          </a:p>
        </p:txBody>
      </p:sp>
      <p:sp>
        <p:nvSpPr>
          <p:cNvPr id="5" name="Shape 56">
            <a:extLst>
              <a:ext uri="{FF2B5EF4-FFF2-40B4-BE49-F238E27FC236}">
                <a16:creationId xmlns:a16="http://schemas.microsoft.com/office/drawing/2014/main" xmlns="" id="{0BC6058A-F43C-471C-8AD4-71643201C778}"/>
              </a:ext>
            </a:extLst>
          </p:cNvPr>
          <p:cNvSpPr txBox="1">
            <a:spLocks/>
          </p:cNvSpPr>
          <p:nvPr/>
        </p:nvSpPr>
        <p:spPr>
          <a:xfrm>
            <a:off x="2851240" y="4818550"/>
            <a:ext cx="8520600" cy="792600"/>
          </a:xfrm>
          <a:prstGeom prst="rect">
            <a:avLst/>
          </a:prstGeom>
        </p:spPr>
        <p:txBody>
          <a:bodyPr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00000"/>
              </a:lnSpc>
              <a:spcBef>
                <a:spcPts val="0"/>
              </a:spcBef>
              <a:buClr>
                <a:schemeClr val="dk2"/>
              </a:buClr>
              <a:buSzPct val="100000"/>
              <a:buNone/>
            </a:pPr>
            <a:r>
              <a:rPr lang="en" sz="1500" dirty="0">
                <a:solidFill>
                  <a:schemeClr val="dk2"/>
                </a:solidFill>
                <a:latin typeface="Arial"/>
                <a:cs typeface="Arial"/>
                <a:sym typeface="Arial"/>
              </a:rPr>
              <a:t>Presenters: </a:t>
            </a:r>
            <a:r>
              <a:rPr lang="en-US" sz="1500" dirty="0" err="1">
                <a:solidFill>
                  <a:schemeClr val="dk2"/>
                </a:solidFill>
                <a:latin typeface="Arial"/>
                <a:cs typeface="Arial"/>
                <a:sym typeface="Arial"/>
              </a:rPr>
              <a:t>Qiyang</a:t>
            </a:r>
            <a:r>
              <a:rPr lang="en-US" sz="1500" dirty="0">
                <a:solidFill>
                  <a:schemeClr val="dk2"/>
                </a:solidFill>
                <a:latin typeface="Arial"/>
                <a:cs typeface="Arial"/>
                <a:sym typeface="Arial"/>
              </a:rPr>
              <a:t> Lin, </a:t>
            </a:r>
            <a:r>
              <a:rPr lang="en-US" sz="1500" dirty="0" err="1">
                <a:solidFill>
                  <a:schemeClr val="dk2"/>
                </a:solidFill>
                <a:latin typeface="Arial"/>
                <a:cs typeface="Arial"/>
                <a:sym typeface="Arial"/>
              </a:rPr>
              <a:t>Ruying</a:t>
            </a:r>
            <a:r>
              <a:rPr lang="en-US" sz="1500" dirty="0">
                <a:solidFill>
                  <a:schemeClr val="dk2"/>
                </a:solidFill>
                <a:latin typeface="Arial"/>
                <a:cs typeface="Arial"/>
                <a:sym typeface="Arial"/>
              </a:rPr>
              <a:t> Sun</a:t>
            </a:r>
            <a:endParaRPr lang="en" sz="1500" dirty="0">
              <a:solidFill>
                <a:schemeClr val="dk2"/>
              </a:solidFill>
              <a:latin typeface="Arial"/>
              <a:cs typeface="Arial"/>
              <a:sym typeface="Arial"/>
            </a:endParaRPr>
          </a:p>
        </p:txBody>
      </p:sp>
    </p:spTree>
    <p:extLst>
      <p:ext uri="{BB962C8B-B14F-4D97-AF65-F5344CB8AC3E}">
        <p14:creationId xmlns:p14="http://schemas.microsoft.com/office/powerpoint/2010/main" val="889049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Project</a:t>
            </a:r>
            <a:r>
              <a:rPr lang="zh-CN" altLang="en-US" dirty="0"/>
              <a:t> </a:t>
            </a:r>
            <a:r>
              <a:rPr lang="en-US" altLang="zh-CN" dirty="0"/>
              <a:t>Adam</a:t>
            </a:r>
            <a:endParaRPr lang="en-US" dirty="0"/>
          </a:p>
        </p:txBody>
      </p:sp>
      <p:sp>
        <p:nvSpPr>
          <p:cNvPr id="3" name="Content Placeholder 2"/>
          <p:cNvSpPr>
            <a:spLocks noGrp="1"/>
          </p:cNvSpPr>
          <p:nvPr>
            <p:ph idx="1"/>
          </p:nvPr>
        </p:nvSpPr>
        <p:spPr/>
        <p:txBody>
          <a:bodyPr/>
          <a:lstStyle/>
          <a:p>
            <a:r>
              <a:rPr lang="en-US" altLang="zh-CN" dirty="0"/>
              <a:t>A</a:t>
            </a:r>
            <a:r>
              <a:rPr lang="en-US" dirty="0"/>
              <a:t>chieves high efficiency and scalability through whole system co-design that optimizes and balances workload computation and communication</a:t>
            </a:r>
            <a:r>
              <a:rPr lang="en-US" altLang="zh-CN" dirty="0"/>
              <a:t>.</a:t>
            </a:r>
          </a:p>
          <a:p>
            <a:endParaRPr lang="en-US" dirty="0"/>
          </a:p>
          <a:p>
            <a:r>
              <a:rPr lang="en-US" i="1" dirty="0"/>
              <a:t>Demonstrat</a:t>
            </a:r>
            <a:r>
              <a:rPr lang="en-US" altLang="zh-CN" i="1" dirty="0"/>
              <a:t>es</a:t>
            </a:r>
            <a:r>
              <a:rPr lang="en-US" i="1" dirty="0"/>
              <a:t> that system efficiency, scaling, and asynchrony all contribute to improvements in trained model accuracy</a:t>
            </a:r>
            <a:r>
              <a:rPr lang="en-US" altLang="zh-CN" i="1" dirty="0"/>
              <a:t>.</a:t>
            </a:r>
            <a:endParaRPr lang="en-US" dirty="0"/>
          </a:p>
        </p:txBody>
      </p:sp>
    </p:spTree>
    <p:extLst>
      <p:ext uri="{BB962C8B-B14F-4D97-AF65-F5344CB8AC3E}">
        <p14:creationId xmlns:p14="http://schemas.microsoft.com/office/powerpoint/2010/main" val="266964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Architecture</a:t>
            </a:r>
            <a:endParaRPr lang="en-US" dirty="0"/>
          </a:p>
        </p:txBody>
      </p:sp>
      <p:pic>
        <p:nvPicPr>
          <p:cNvPr id="4" name="Picture 3"/>
          <p:cNvPicPr>
            <a:picLocks noChangeAspect="1"/>
          </p:cNvPicPr>
          <p:nvPr/>
        </p:nvPicPr>
        <p:blipFill>
          <a:blip r:embed="rId3"/>
          <a:stretch>
            <a:fillRect/>
          </a:stretch>
        </p:blipFill>
        <p:spPr>
          <a:xfrm>
            <a:off x="1949450" y="2143735"/>
            <a:ext cx="8293100" cy="3715117"/>
          </a:xfrm>
          <a:prstGeom prst="rect">
            <a:avLst/>
          </a:prstGeom>
        </p:spPr>
      </p:pic>
    </p:spTree>
    <p:extLst>
      <p:ext uri="{BB962C8B-B14F-4D97-AF65-F5344CB8AC3E}">
        <p14:creationId xmlns:p14="http://schemas.microsoft.com/office/powerpoint/2010/main" val="2105139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ltLang="zh-CN" dirty="0"/>
              <a:t>Large</a:t>
            </a:r>
            <a:r>
              <a:rPr lang="zh-CN" altLang="en-US" dirty="0"/>
              <a:t> </a:t>
            </a:r>
            <a:r>
              <a:rPr lang="en-US" altLang="zh-CN" dirty="0"/>
              <a:t>S</a:t>
            </a:r>
            <a:r>
              <a:rPr lang="en-US" altLang="zh-CN" dirty="0" smtClean="0"/>
              <a:t>cale</a:t>
            </a:r>
            <a:r>
              <a:rPr lang="zh-CN" altLang="en-US" dirty="0" smtClean="0"/>
              <a:t> </a:t>
            </a:r>
            <a:r>
              <a:rPr lang="en-US" altLang="zh-CN" dirty="0"/>
              <a:t>M</a:t>
            </a:r>
            <a:r>
              <a:rPr lang="en-US" altLang="zh-CN" dirty="0" smtClean="0"/>
              <a:t>achine</a:t>
            </a:r>
            <a:r>
              <a:rPr lang="zh-CN" altLang="en-US" dirty="0" smtClean="0"/>
              <a:t> </a:t>
            </a:r>
            <a:r>
              <a:rPr lang="en-US" altLang="zh-CN" dirty="0"/>
              <a:t>L</a:t>
            </a:r>
            <a:r>
              <a:rPr lang="en-US" altLang="zh-CN" dirty="0" smtClean="0"/>
              <a:t>earning</a:t>
            </a:r>
            <a:endParaRPr lang="en-US" altLang="zh-CN" dirty="0"/>
          </a:p>
        </p:txBody>
      </p:sp>
      <p:sp>
        <p:nvSpPr>
          <p:cNvPr id="3" name="Content Placeholder 2"/>
          <p:cNvSpPr>
            <a:spLocks noGrp="1"/>
          </p:cNvSpPr>
          <p:nvPr>
            <p:ph idx="1"/>
          </p:nvPr>
        </p:nvSpPr>
        <p:spPr>
          <a:noFill/>
        </p:spPr>
        <p:txBody>
          <a:bodyPr/>
          <a:lstStyle/>
          <a:p>
            <a:endParaRPr lang="en-US" altLang="zh-CN" dirty="0"/>
          </a:p>
          <a:p>
            <a:r>
              <a:rPr lang="en-US" altLang="zh-CN" dirty="0" smtClean="0"/>
              <a:t>Communication</a:t>
            </a:r>
            <a:r>
              <a:rPr lang="zh-CN" altLang="en-US" dirty="0" smtClean="0"/>
              <a:t> </a:t>
            </a:r>
            <a:r>
              <a:rPr lang="en-US" altLang="zh-CN" dirty="0" smtClean="0"/>
              <a:t>cost</a:t>
            </a:r>
          </a:p>
          <a:p>
            <a:r>
              <a:rPr lang="en-US" altLang="zh-CN" dirty="0" smtClean="0"/>
              <a:t>Workload</a:t>
            </a:r>
            <a:r>
              <a:rPr lang="zh-CN" altLang="en-US" dirty="0" smtClean="0"/>
              <a:t> </a:t>
            </a:r>
            <a:r>
              <a:rPr lang="en-US" altLang="zh-CN" dirty="0" smtClean="0"/>
              <a:t>distribution</a:t>
            </a:r>
          </a:p>
          <a:p>
            <a:r>
              <a:rPr lang="en-US" altLang="zh-CN" dirty="0" smtClean="0"/>
              <a:t>Synchronization</a:t>
            </a:r>
            <a:endParaRPr lang="en-US" altLang="zh-CN" dirty="0"/>
          </a:p>
          <a:p>
            <a:r>
              <a:rPr lang="en-US" altLang="zh-CN" dirty="0"/>
              <a:t>Fault</a:t>
            </a:r>
            <a:r>
              <a:rPr lang="zh-CN" altLang="en-US" dirty="0"/>
              <a:t> </a:t>
            </a:r>
            <a:r>
              <a:rPr lang="en-US" altLang="zh-CN" dirty="0"/>
              <a:t>tolerance</a:t>
            </a:r>
            <a:r>
              <a:rPr lang="zh-CN" altLang="en-US" dirty="0"/>
              <a:t> </a:t>
            </a:r>
            <a:r>
              <a:rPr lang="en-US" altLang="zh-CN" dirty="0" smtClean="0"/>
              <a:t>mechanisms</a:t>
            </a:r>
            <a:endParaRPr lang="en-US" altLang="zh-CN" dirty="0"/>
          </a:p>
          <a:p>
            <a:endParaRPr lang="en-US" altLang="zh-CN" dirty="0"/>
          </a:p>
          <a:p>
            <a:endParaRPr lang="en-US" dirty="0"/>
          </a:p>
        </p:txBody>
      </p:sp>
    </p:spTree>
    <p:extLst>
      <p:ext uri="{BB962C8B-B14F-4D97-AF65-F5344CB8AC3E}">
        <p14:creationId xmlns:p14="http://schemas.microsoft.com/office/powerpoint/2010/main" val="799780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Adam</a:t>
            </a:r>
            <a:r>
              <a:rPr lang="zh-CN" altLang="en-US" dirty="0"/>
              <a:t> </a:t>
            </a:r>
            <a:r>
              <a:rPr lang="en-US" altLang="zh-CN" dirty="0"/>
              <a:t>vs</a:t>
            </a:r>
            <a:r>
              <a:rPr lang="zh-CN" altLang="en-US" dirty="0"/>
              <a:t> </a:t>
            </a:r>
            <a:r>
              <a:rPr lang="en-US" altLang="zh-CN" dirty="0"/>
              <a:t>Parameter</a:t>
            </a:r>
            <a:r>
              <a:rPr lang="zh-CN" altLang="en-US" dirty="0"/>
              <a:t> </a:t>
            </a:r>
            <a:r>
              <a:rPr lang="en-US" altLang="zh-CN" dirty="0"/>
              <a:t>Server</a:t>
            </a:r>
            <a:endParaRPr lang="en-US" dirty="0"/>
          </a:p>
        </p:txBody>
      </p:sp>
      <p:sp>
        <p:nvSpPr>
          <p:cNvPr id="3" name="Content Placeholder 2"/>
          <p:cNvSpPr>
            <a:spLocks noGrp="1"/>
          </p:cNvSpPr>
          <p:nvPr>
            <p:ph idx="1"/>
          </p:nvPr>
        </p:nvSpPr>
        <p:spPr/>
        <p:txBody>
          <a:bodyPr/>
          <a:lstStyle/>
          <a:p>
            <a:r>
              <a:rPr lang="en-US" altLang="zh-CN" dirty="0"/>
              <a:t>Similarity:</a:t>
            </a:r>
            <a:r>
              <a:rPr lang="zh-CN" altLang="en-US" dirty="0"/>
              <a:t> </a:t>
            </a:r>
            <a:endParaRPr lang="en-US" altLang="zh-CN" dirty="0"/>
          </a:p>
          <a:p>
            <a:pPr lvl="1"/>
            <a:r>
              <a:rPr lang="en-US" altLang="zh-CN" dirty="0"/>
              <a:t>Both</a:t>
            </a:r>
            <a:r>
              <a:rPr lang="zh-CN" altLang="en-US" dirty="0"/>
              <a:t> </a:t>
            </a:r>
            <a:r>
              <a:rPr lang="en-US" altLang="zh-CN" dirty="0"/>
              <a:t>have</a:t>
            </a:r>
            <a:r>
              <a:rPr lang="zh-CN" altLang="en-US" dirty="0"/>
              <a:t> </a:t>
            </a:r>
            <a:r>
              <a:rPr lang="en-US" altLang="zh-CN" dirty="0"/>
              <a:t>workers</a:t>
            </a:r>
            <a:r>
              <a:rPr lang="zh-CN" altLang="en-US" dirty="0"/>
              <a:t> </a:t>
            </a:r>
            <a:r>
              <a:rPr lang="en-US" altLang="zh-CN" dirty="0"/>
              <a:t>and</a:t>
            </a:r>
            <a:r>
              <a:rPr lang="zh-CN" altLang="en-US" dirty="0"/>
              <a:t> </a:t>
            </a:r>
            <a:r>
              <a:rPr lang="en-US" altLang="zh-CN" dirty="0"/>
              <a:t>parameter</a:t>
            </a:r>
            <a:r>
              <a:rPr lang="zh-CN" altLang="en-US" dirty="0"/>
              <a:t> </a:t>
            </a:r>
            <a:r>
              <a:rPr lang="en-US" altLang="zh-CN" dirty="0"/>
              <a:t>server.</a:t>
            </a:r>
            <a:r>
              <a:rPr lang="zh-CN" altLang="en-US" dirty="0"/>
              <a:t> </a:t>
            </a:r>
            <a:r>
              <a:rPr lang="en-US" altLang="zh-CN" dirty="0"/>
              <a:t>Partition</a:t>
            </a:r>
            <a:r>
              <a:rPr lang="zh-CN" altLang="en-US" dirty="0"/>
              <a:t> </a:t>
            </a:r>
            <a:r>
              <a:rPr lang="en-US" altLang="zh-CN" dirty="0"/>
              <a:t>large</a:t>
            </a:r>
            <a:r>
              <a:rPr lang="zh-CN" altLang="en-US" dirty="0"/>
              <a:t> </a:t>
            </a:r>
            <a:r>
              <a:rPr lang="en-US" altLang="zh-CN" dirty="0"/>
              <a:t>models</a:t>
            </a:r>
            <a:r>
              <a:rPr lang="zh-CN" altLang="en-US" dirty="0"/>
              <a:t> </a:t>
            </a:r>
            <a:r>
              <a:rPr lang="en-US" altLang="zh-CN" dirty="0"/>
              <a:t>across</a:t>
            </a:r>
            <a:r>
              <a:rPr lang="zh-CN" altLang="en-US" dirty="0"/>
              <a:t> </a:t>
            </a:r>
            <a:r>
              <a:rPr lang="en-US" altLang="zh-CN" dirty="0"/>
              <a:t>machines.</a:t>
            </a:r>
          </a:p>
          <a:p>
            <a:pPr lvl="1"/>
            <a:r>
              <a:rPr lang="en-US" altLang="zh-CN" dirty="0"/>
              <a:t>Use</a:t>
            </a:r>
            <a:r>
              <a:rPr lang="zh-CN" altLang="en-US" dirty="0"/>
              <a:t> </a:t>
            </a:r>
            <a:r>
              <a:rPr lang="en-US" altLang="zh-CN" dirty="0"/>
              <a:t>replication</a:t>
            </a:r>
            <a:r>
              <a:rPr lang="zh-CN" altLang="en-US" dirty="0"/>
              <a:t> </a:t>
            </a:r>
            <a:r>
              <a:rPr lang="en-US" altLang="zh-CN" dirty="0"/>
              <a:t>of</a:t>
            </a:r>
            <a:r>
              <a:rPr lang="zh-CN" altLang="en-US" dirty="0"/>
              <a:t> </a:t>
            </a:r>
            <a:r>
              <a:rPr lang="en-US" altLang="zh-CN" dirty="0"/>
              <a:t>parameters</a:t>
            </a:r>
            <a:r>
              <a:rPr lang="zh-CN" altLang="en-US" dirty="0"/>
              <a:t> </a:t>
            </a:r>
            <a:r>
              <a:rPr lang="en-US" altLang="zh-CN" dirty="0"/>
              <a:t>for</a:t>
            </a:r>
            <a:r>
              <a:rPr lang="zh-CN" altLang="en-US" dirty="0"/>
              <a:t> </a:t>
            </a:r>
            <a:r>
              <a:rPr lang="en-US" altLang="zh-CN" dirty="0"/>
              <a:t>fault</a:t>
            </a:r>
            <a:r>
              <a:rPr lang="zh-CN" altLang="en-US" dirty="0"/>
              <a:t> </a:t>
            </a:r>
            <a:r>
              <a:rPr lang="en-US" altLang="zh-CN" dirty="0"/>
              <a:t>tolerance.</a:t>
            </a:r>
          </a:p>
          <a:p>
            <a:endParaRPr lang="en-US" altLang="zh-CN" dirty="0"/>
          </a:p>
          <a:p>
            <a:r>
              <a:rPr lang="en-US" altLang="zh-CN" dirty="0"/>
              <a:t>Difference:</a:t>
            </a:r>
            <a:r>
              <a:rPr lang="zh-CN" altLang="en-US" dirty="0"/>
              <a:t> </a:t>
            </a:r>
            <a:endParaRPr lang="en-US" altLang="zh-CN" dirty="0"/>
          </a:p>
          <a:p>
            <a:pPr lvl="1"/>
            <a:r>
              <a:rPr lang="en-US" dirty="0"/>
              <a:t>Parameter </a:t>
            </a:r>
            <a:r>
              <a:rPr lang="en-US" altLang="zh-CN" dirty="0"/>
              <a:t>s</a:t>
            </a:r>
            <a:r>
              <a:rPr lang="en-US" dirty="0"/>
              <a:t>erver </a:t>
            </a:r>
            <a:r>
              <a:rPr lang="en-US" altLang="zh-CN" dirty="0"/>
              <a:t>c</a:t>
            </a:r>
            <a:r>
              <a:rPr lang="en-US" dirty="0"/>
              <a:t>ontroller</a:t>
            </a:r>
          </a:p>
          <a:p>
            <a:pPr lvl="1"/>
            <a:r>
              <a:rPr lang="en-US" altLang="zh-CN" dirty="0"/>
              <a:t>D</a:t>
            </a:r>
            <a:r>
              <a:rPr lang="en-US" dirty="0"/>
              <a:t>ata serving machines</a:t>
            </a:r>
          </a:p>
          <a:p>
            <a:pPr lvl="1"/>
            <a:r>
              <a:rPr lang="en-US" altLang="zh-CN" dirty="0"/>
              <a:t>Etc.</a:t>
            </a:r>
          </a:p>
        </p:txBody>
      </p:sp>
    </p:spTree>
    <p:extLst>
      <p:ext uri="{BB962C8B-B14F-4D97-AF65-F5344CB8AC3E}">
        <p14:creationId xmlns:p14="http://schemas.microsoft.com/office/powerpoint/2010/main" val="26250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a:t>
            </a:r>
          </a:p>
        </p:txBody>
      </p:sp>
      <p:sp>
        <p:nvSpPr>
          <p:cNvPr id="3" name="Content Placeholder 2"/>
          <p:cNvSpPr>
            <a:spLocks noGrp="1"/>
          </p:cNvSpPr>
          <p:nvPr>
            <p:ph idx="1"/>
          </p:nvPr>
        </p:nvSpPr>
        <p:spPr/>
        <p:txBody>
          <a:bodyPr/>
          <a:lstStyle/>
          <a:p>
            <a:r>
              <a:rPr lang="en-US" dirty="0"/>
              <a:t>Multi Threaded Training</a:t>
            </a:r>
          </a:p>
          <a:p>
            <a:r>
              <a:rPr lang="en-US" dirty="0"/>
              <a:t>Weights updated locally without locks</a:t>
            </a:r>
          </a:p>
          <a:p>
            <a:r>
              <a:rPr lang="en-US" dirty="0"/>
              <a:t>Pass pointers rather than copying data for local communication</a:t>
            </a:r>
          </a:p>
          <a:p>
            <a:r>
              <a:rPr lang="en-US" altLang="zh-CN" dirty="0"/>
              <a:t>Build</a:t>
            </a:r>
            <a:r>
              <a:rPr lang="zh-CN" altLang="en-US" dirty="0"/>
              <a:t> </a:t>
            </a:r>
            <a:r>
              <a:rPr lang="en-US" altLang="zh-CN" dirty="0"/>
              <a:t>network</a:t>
            </a:r>
            <a:r>
              <a:rPr lang="zh-CN" altLang="en-US" dirty="0"/>
              <a:t> </a:t>
            </a:r>
            <a:r>
              <a:rPr lang="en-US" altLang="zh-CN" dirty="0"/>
              <a:t>library</a:t>
            </a:r>
            <a:r>
              <a:rPr lang="zh-CN" altLang="en-US" dirty="0"/>
              <a:t> </a:t>
            </a:r>
            <a:r>
              <a:rPr lang="en-US" altLang="zh-CN" dirty="0"/>
              <a:t>for</a:t>
            </a:r>
            <a:r>
              <a:rPr lang="zh-CN" altLang="en-US" dirty="0"/>
              <a:t> </a:t>
            </a:r>
            <a:r>
              <a:rPr lang="en-US" altLang="zh-CN" dirty="0"/>
              <a:t>non</a:t>
            </a:r>
            <a:r>
              <a:rPr lang="zh-CN" altLang="en-US" dirty="0"/>
              <a:t> </a:t>
            </a:r>
            <a:r>
              <a:rPr lang="en-US" altLang="zh-CN" dirty="0"/>
              <a:t>local</a:t>
            </a:r>
            <a:r>
              <a:rPr lang="zh-CN" altLang="en-US" dirty="0"/>
              <a:t> </a:t>
            </a:r>
            <a:r>
              <a:rPr lang="en-US" altLang="zh-CN" dirty="0"/>
              <a:t>communication</a:t>
            </a:r>
          </a:p>
          <a:p>
            <a:r>
              <a:rPr lang="en-US" altLang="zh-CN" dirty="0"/>
              <a:t>W</a:t>
            </a:r>
            <a:r>
              <a:rPr lang="en-US" dirty="0"/>
              <a:t>orking sets for the model layers fit in the L3 cache</a:t>
            </a:r>
          </a:p>
          <a:p>
            <a:r>
              <a:rPr lang="en-US" altLang="zh-CN" dirty="0"/>
              <a:t>A</a:t>
            </a:r>
            <a:r>
              <a:rPr lang="en-US" dirty="0"/>
              <a:t>llow threads to process multiple images in paralle</a:t>
            </a:r>
            <a:r>
              <a:rPr lang="en-US" altLang="zh-CN" dirty="0"/>
              <a:t>l</a:t>
            </a:r>
            <a:endParaRPr lang="en-US" dirty="0"/>
          </a:p>
          <a:p>
            <a:endParaRPr lang="en-US" altLang="zh-CN" dirty="0"/>
          </a:p>
          <a:p>
            <a:endParaRPr lang="en-US" dirty="0"/>
          </a:p>
        </p:txBody>
      </p:sp>
    </p:spTree>
    <p:extLst>
      <p:ext uri="{BB962C8B-B14F-4D97-AF65-F5344CB8AC3E}">
        <p14:creationId xmlns:p14="http://schemas.microsoft.com/office/powerpoint/2010/main" val="1294696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Trained Model Accuracy at Scale</a:t>
            </a:r>
          </a:p>
        </p:txBody>
      </p:sp>
      <p:pic>
        <p:nvPicPr>
          <p:cNvPr id="4" name="Picture 3"/>
          <p:cNvPicPr>
            <a:picLocks noChangeAspect="1"/>
          </p:cNvPicPr>
          <p:nvPr/>
        </p:nvPicPr>
        <p:blipFill>
          <a:blip r:embed="rId3"/>
          <a:stretch>
            <a:fillRect/>
          </a:stretch>
        </p:blipFill>
        <p:spPr>
          <a:xfrm>
            <a:off x="2197100" y="1848949"/>
            <a:ext cx="7797800" cy="4076700"/>
          </a:xfrm>
          <a:prstGeom prst="rect">
            <a:avLst/>
          </a:prstGeom>
        </p:spPr>
      </p:pic>
    </p:spTree>
    <p:extLst>
      <p:ext uri="{BB962C8B-B14F-4D97-AF65-F5344CB8AC3E}">
        <p14:creationId xmlns:p14="http://schemas.microsoft.com/office/powerpoint/2010/main" val="49634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25E2DCD-E2DF-4105-85D2-9B288E03EBC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zh-CN" dirty="0" smtClean="0"/>
              <a:t>Existing</a:t>
            </a:r>
            <a:r>
              <a:rPr lang="en-US" altLang="zh-CN" kern="1200" dirty="0" smtClean="0">
                <a:solidFill>
                  <a:schemeClr val="tx1"/>
                </a:solidFill>
                <a:latin typeface="+mj-lt"/>
                <a:ea typeface="+mj-ea"/>
                <a:cs typeface="+mj-cs"/>
              </a:rPr>
              <a:t> </a:t>
            </a:r>
            <a:r>
              <a:rPr lang="en-US" altLang="zh-CN" dirty="0"/>
              <a:t>M</a:t>
            </a:r>
            <a:r>
              <a:rPr lang="en-US" altLang="zh-CN" kern="1200" dirty="0" smtClean="0">
                <a:solidFill>
                  <a:schemeClr val="tx1"/>
                </a:solidFill>
                <a:latin typeface="+mj-lt"/>
                <a:ea typeface="+mj-ea"/>
                <a:cs typeface="+mj-cs"/>
              </a:rPr>
              <a:t>achine </a:t>
            </a:r>
            <a:r>
              <a:rPr lang="en-US" altLang="zh-CN" dirty="0"/>
              <a:t>L</a:t>
            </a:r>
            <a:r>
              <a:rPr lang="en-US" altLang="zh-CN" kern="1200" dirty="0" smtClean="0">
                <a:solidFill>
                  <a:schemeClr val="tx1"/>
                </a:solidFill>
                <a:latin typeface="+mj-lt"/>
                <a:ea typeface="+mj-ea"/>
                <a:cs typeface="+mj-cs"/>
              </a:rPr>
              <a:t>earning </a:t>
            </a:r>
            <a:r>
              <a:rPr lang="en-US" altLang="zh-CN" dirty="0"/>
              <a:t>S</a:t>
            </a:r>
            <a:r>
              <a:rPr lang="en-US" altLang="zh-CN" kern="1200" dirty="0" smtClean="0">
                <a:solidFill>
                  <a:schemeClr val="tx1"/>
                </a:solidFill>
                <a:latin typeface="+mj-lt"/>
                <a:ea typeface="+mj-ea"/>
                <a:cs typeface="+mj-cs"/>
              </a:rPr>
              <a:t>ystems</a:t>
            </a:r>
            <a:endParaRPr lang="en-US" kern="1200" dirty="0">
              <a:solidFill>
                <a:schemeClr val="tx1"/>
              </a:solidFill>
              <a:latin typeface="+mj-lt"/>
              <a:ea typeface="+mj-ea"/>
              <a:cs typeface="+mj-cs"/>
            </a:endParaRPr>
          </a:p>
        </p:txBody>
      </p:sp>
      <p:sp>
        <p:nvSpPr>
          <p:cNvPr id="5" name="Content Placeholder 2"/>
          <p:cNvSpPr>
            <a:spLocks noGrp="1"/>
          </p:cNvSpPr>
          <p:nvPr>
            <p:ph idx="1"/>
          </p:nvPr>
        </p:nvSpPr>
        <p:spPr>
          <a:xfrm>
            <a:off x="838200" y="1825625"/>
            <a:ext cx="10515600" cy="4351338"/>
          </a:xfrm>
        </p:spPr>
        <p:txBody>
          <a:bodyPr/>
          <a:lstStyle/>
          <a:p>
            <a:r>
              <a:rPr lang="en-US" altLang="zh-CN" dirty="0" smtClean="0"/>
              <a:t>MPI:</a:t>
            </a:r>
            <a:r>
              <a:rPr lang="zh-CN" altLang="en-US" dirty="0" smtClean="0"/>
              <a:t> </a:t>
            </a:r>
            <a:r>
              <a:rPr lang="en-US" altLang="zh-CN" dirty="0" smtClean="0"/>
              <a:t>doesn’t</a:t>
            </a:r>
            <a:r>
              <a:rPr lang="zh-CN" altLang="en-US" dirty="0" smtClean="0"/>
              <a:t> </a:t>
            </a:r>
            <a:r>
              <a:rPr lang="en-US" altLang="zh-CN" dirty="0" smtClean="0"/>
              <a:t>support</a:t>
            </a:r>
            <a:r>
              <a:rPr lang="zh-CN" altLang="en-US" dirty="0" smtClean="0"/>
              <a:t> </a:t>
            </a:r>
            <a:r>
              <a:rPr lang="en-US" altLang="zh-CN" dirty="0" smtClean="0"/>
              <a:t>too</a:t>
            </a:r>
            <a:r>
              <a:rPr lang="zh-CN" altLang="en-US" dirty="0" smtClean="0"/>
              <a:t> </a:t>
            </a:r>
            <a:r>
              <a:rPr lang="en-US" altLang="zh-CN" dirty="0" smtClean="0"/>
              <a:t>large</a:t>
            </a:r>
            <a:r>
              <a:rPr lang="zh-CN" altLang="en-US" dirty="0" smtClean="0"/>
              <a:t> </a:t>
            </a:r>
            <a:r>
              <a:rPr lang="en-US" altLang="zh-CN" dirty="0" smtClean="0"/>
              <a:t>scale</a:t>
            </a:r>
            <a:r>
              <a:rPr lang="zh-CN" altLang="en-US" dirty="0" smtClean="0"/>
              <a:t> </a:t>
            </a:r>
            <a:r>
              <a:rPr lang="en-US" altLang="zh-CN" dirty="0" smtClean="0"/>
              <a:t>data</a:t>
            </a:r>
          </a:p>
          <a:p>
            <a:r>
              <a:rPr lang="en-US" altLang="zh-CN" dirty="0" smtClean="0"/>
              <a:t>MapReduce(Mahout,</a:t>
            </a:r>
            <a:r>
              <a:rPr lang="zh-CN" altLang="en-US" dirty="0"/>
              <a:t> </a:t>
            </a:r>
            <a:r>
              <a:rPr lang="en-US" altLang="zh-CN" dirty="0" smtClean="0"/>
              <a:t>MLI):</a:t>
            </a:r>
            <a:r>
              <a:rPr lang="zh-CN" altLang="en-US" dirty="0" smtClean="0"/>
              <a:t> </a:t>
            </a:r>
            <a:r>
              <a:rPr lang="en-US" altLang="zh-CN" dirty="0" smtClean="0"/>
              <a:t>synchronous</a:t>
            </a:r>
            <a:r>
              <a:rPr lang="zh-CN" altLang="en-US" dirty="0" smtClean="0"/>
              <a:t> </a:t>
            </a:r>
            <a:r>
              <a:rPr lang="en-US" altLang="zh-CN" dirty="0" smtClean="0"/>
              <a:t>iterative</a:t>
            </a:r>
            <a:r>
              <a:rPr lang="zh-CN" altLang="en-US" dirty="0" smtClean="0"/>
              <a:t> </a:t>
            </a:r>
            <a:r>
              <a:rPr lang="en-US" altLang="zh-CN" dirty="0" smtClean="0"/>
              <a:t>communication</a:t>
            </a:r>
          </a:p>
          <a:p>
            <a:r>
              <a:rPr lang="en-US" altLang="zh-CN" dirty="0" err="1" smtClean="0"/>
              <a:t>GraphLab</a:t>
            </a:r>
            <a:r>
              <a:rPr lang="en-US" altLang="zh-CN" dirty="0" smtClean="0"/>
              <a:t>:</a:t>
            </a:r>
            <a:r>
              <a:rPr lang="zh-CN" altLang="en-US" dirty="0" smtClean="0"/>
              <a:t> </a:t>
            </a:r>
            <a:r>
              <a:rPr lang="en-US" altLang="zh-CN" dirty="0" smtClean="0"/>
              <a:t>lacks</a:t>
            </a:r>
            <a:r>
              <a:rPr lang="zh-CN" altLang="en-US" dirty="0" smtClean="0"/>
              <a:t> </a:t>
            </a:r>
            <a:r>
              <a:rPr lang="en-US" altLang="zh-CN" dirty="0" smtClean="0"/>
              <a:t>the</a:t>
            </a:r>
            <a:r>
              <a:rPr lang="zh-CN" altLang="en-US" dirty="0" smtClean="0"/>
              <a:t> </a:t>
            </a:r>
            <a:r>
              <a:rPr lang="en-US" altLang="zh-CN" dirty="0" smtClean="0"/>
              <a:t>elastic</a:t>
            </a:r>
            <a:r>
              <a:rPr lang="zh-CN" altLang="en-US" dirty="0" smtClean="0"/>
              <a:t> </a:t>
            </a:r>
            <a:r>
              <a:rPr lang="en-US" altLang="zh-CN" dirty="0" smtClean="0"/>
              <a:t>scalability</a:t>
            </a:r>
          </a:p>
          <a:p>
            <a:r>
              <a:rPr lang="en-US" altLang="zh-CN" dirty="0" err="1" smtClean="0"/>
              <a:t>YahooLDA</a:t>
            </a:r>
            <a:r>
              <a:rPr lang="en-US" altLang="zh-CN" dirty="0" smtClean="0"/>
              <a:t>:</a:t>
            </a:r>
            <a:r>
              <a:rPr lang="zh-CN" altLang="en-US" dirty="0" smtClean="0"/>
              <a:t>  </a:t>
            </a:r>
            <a:r>
              <a:rPr lang="en-US" altLang="zh-CN" dirty="0" smtClean="0"/>
              <a:t>eventual</a:t>
            </a:r>
            <a:r>
              <a:rPr lang="zh-CN" altLang="en-US" dirty="0" smtClean="0"/>
              <a:t> </a:t>
            </a:r>
            <a:r>
              <a:rPr lang="en-US" altLang="zh-CN" dirty="0" smtClean="0"/>
              <a:t>model</a:t>
            </a:r>
            <a:r>
              <a:rPr lang="zh-CN" altLang="en-US" dirty="0" smtClean="0"/>
              <a:t> </a:t>
            </a:r>
            <a:r>
              <a:rPr lang="en-US" altLang="zh-CN" dirty="0" smtClean="0"/>
              <a:t>in</a:t>
            </a:r>
            <a:r>
              <a:rPr lang="zh-CN" altLang="en-US" dirty="0" smtClean="0"/>
              <a:t> </a:t>
            </a:r>
            <a:r>
              <a:rPr lang="en-US" altLang="zh-CN" dirty="0" smtClean="0"/>
              <a:t>consistency</a:t>
            </a:r>
            <a:endParaRPr lang="en-US" altLang="zh-CN" dirty="0"/>
          </a:p>
          <a:p>
            <a:endParaRPr lang="en-US" altLang="zh-CN" dirty="0" smtClean="0">
              <a:solidFill>
                <a:srgbClr val="FF0000"/>
              </a:solidFill>
            </a:endParaRPr>
          </a:p>
          <a:p>
            <a:r>
              <a:rPr lang="en-US" altLang="zh-CN" dirty="0" smtClean="0">
                <a:solidFill>
                  <a:srgbClr val="FF0000"/>
                </a:solidFill>
              </a:rPr>
              <a:t>3rd</a:t>
            </a:r>
            <a:r>
              <a:rPr lang="zh-CN" altLang="en-US" dirty="0" smtClean="0">
                <a:solidFill>
                  <a:srgbClr val="FF0000"/>
                </a:solidFill>
              </a:rPr>
              <a:t> </a:t>
            </a:r>
            <a:r>
              <a:rPr lang="en-US" altLang="zh-CN" dirty="0">
                <a:solidFill>
                  <a:srgbClr val="FF0000"/>
                </a:solidFill>
              </a:rPr>
              <a:t>g</a:t>
            </a:r>
            <a:r>
              <a:rPr lang="en-US" altLang="zh-CN" dirty="0" smtClean="0">
                <a:solidFill>
                  <a:srgbClr val="FF0000"/>
                </a:solidFill>
              </a:rPr>
              <a:t>eneration</a:t>
            </a:r>
            <a:r>
              <a:rPr lang="zh-CN" altLang="en-US" dirty="0" smtClean="0">
                <a:solidFill>
                  <a:srgbClr val="FF0000"/>
                </a:solidFill>
              </a:rPr>
              <a:t> </a:t>
            </a:r>
            <a:r>
              <a:rPr lang="en-US" altLang="zh-CN" dirty="0">
                <a:solidFill>
                  <a:srgbClr val="FF0000"/>
                </a:solidFill>
              </a:rPr>
              <a:t>p</a:t>
            </a:r>
            <a:r>
              <a:rPr lang="en-US" altLang="zh-CN" dirty="0" smtClean="0">
                <a:solidFill>
                  <a:srgbClr val="FF0000"/>
                </a:solidFill>
              </a:rPr>
              <a:t>arameter</a:t>
            </a:r>
            <a:r>
              <a:rPr lang="zh-CN" altLang="en-US" dirty="0" smtClean="0">
                <a:solidFill>
                  <a:srgbClr val="FF0000"/>
                </a:solidFill>
              </a:rPr>
              <a:t> </a:t>
            </a:r>
            <a:r>
              <a:rPr lang="en-US" altLang="zh-CN" dirty="0">
                <a:solidFill>
                  <a:srgbClr val="FF0000"/>
                </a:solidFill>
              </a:rPr>
              <a:t>s</a:t>
            </a:r>
            <a:r>
              <a:rPr lang="en-US" altLang="zh-CN" dirty="0" smtClean="0">
                <a:solidFill>
                  <a:srgbClr val="FF0000"/>
                </a:solidFill>
              </a:rPr>
              <a:t>erver</a:t>
            </a:r>
          </a:p>
        </p:txBody>
      </p:sp>
    </p:spTree>
    <p:extLst>
      <p:ext uri="{BB962C8B-B14F-4D97-AF65-F5344CB8AC3E}">
        <p14:creationId xmlns:p14="http://schemas.microsoft.com/office/powerpoint/2010/main" val="126028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Parameter</a:t>
            </a:r>
            <a:r>
              <a:rPr lang="zh-CN" altLang="en-US" dirty="0"/>
              <a:t> </a:t>
            </a:r>
            <a:r>
              <a:rPr lang="en-US" altLang="zh-CN" dirty="0"/>
              <a:t>Server</a:t>
            </a:r>
            <a:endParaRPr lang="en-US" dirty="0"/>
          </a:p>
        </p:txBody>
      </p:sp>
      <p:sp>
        <p:nvSpPr>
          <p:cNvPr id="3" name="Content Placeholder 2"/>
          <p:cNvSpPr>
            <a:spLocks noGrp="1"/>
          </p:cNvSpPr>
          <p:nvPr>
            <p:ph idx="1"/>
          </p:nvPr>
        </p:nvSpPr>
        <p:spPr/>
        <p:txBody>
          <a:bodyPr/>
          <a:lstStyle/>
          <a:p>
            <a:r>
              <a:rPr lang="en-US" altLang="zh-CN" dirty="0"/>
              <a:t>Efficient</a:t>
            </a:r>
            <a:r>
              <a:rPr lang="zh-CN" altLang="en-US" dirty="0"/>
              <a:t> </a:t>
            </a:r>
            <a:r>
              <a:rPr lang="en-US" altLang="zh-CN" dirty="0"/>
              <a:t>communication</a:t>
            </a:r>
          </a:p>
          <a:p>
            <a:r>
              <a:rPr lang="en-US" altLang="zh-CN" dirty="0"/>
              <a:t>Flexible</a:t>
            </a:r>
            <a:r>
              <a:rPr lang="zh-CN" altLang="en-US" dirty="0"/>
              <a:t> </a:t>
            </a:r>
            <a:r>
              <a:rPr lang="en-US" altLang="zh-CN" dirty="0"/>
              <a:t>consistency</a:t>
            </a:r>
            <a:r>
              <a:rPr lang="zh-CN" altLang="en-US" dirty="0"/>
              <a:t> </a:t>
            </a:r>
            <a:r>
              <a:rPr lang="en-US" altLang="zh-CN" dirty="0"/>
              <a:t>models</a:t>
            </a:r>
          </a:p>
          <a:p>
            <a:r>
              <a:rPr lang="en-US" altLang="zh-CN" dirty="0"/>
              <a:t>Elastic</a:t>
            </a:r>
            <a:r>
              <a:rPr lang="zh-CN" altLang="en-US" dirty="0"/>
              <a:t> </a:t>
            </a:r>
            <a:r>
              <a:rPr lang="en-US" altLang="zh-CN" dirty="0"/>
              <a:t>Scalability</a:t>
            </a:r>
          </a:p>
          <a:p>
            <a:r>
              <a:rPr lang="en-US" altLang="zh-CN" dirty="0"/>
              <a:t>Fault</a:t>
            </a:r>
            <a:r>
              <a:rPr lang="zh-CN" altLang="en-US" dirty="0"/>
              <a:t> </a:t>
            </a:r>
            <a:r>
              <a:rPr lang="en-US" altLang="zh-CN" dirty="0"/>
              <a:t>Tolerance</a:t>
            </a:r>
            <a:r>
              <a:rPr lang="zh-CN" altLang="en-US" dirty="0"/>
              <a:t> </a:t>
            </a:r>
            <a:r>
              <a:rPr lang="en-US" altLang="zh-CN" dirty="0"/>
              <a:t>and</a:t>
            </a:r>
            <a:r>
              <a:rPr lang="zh-CN" altLang="en-US" dirty="0"/>
              <a:t> </a:t>
            </a:r>
            <a:r>
              <a:rPr lang="en-US" altLang="zh-CN" dirty="0"/>
              <a:t>Durability</a:t>
            </a:r>
          </a:p>
          <a:p>
            <a:r>
              <a:rPr lang="en-US" altLang="zh-CN" dirty="0"/>
              <a:t>Ease</a:t>
            </a:r>
            <a:r>
              <a:rPr lang="zh-CN" altLang="en-US" dirty="0"/>
              <a:t> </a:t>
            </a:r>
            <a:r>
              <a:rPr lang="en-US" altLang="zh-CN" dirty="0"/>
              <a:t>of</a:t>
            </a:r>
            <a:r>
              <a:rPr lang="zh-CN" altLang="en-US" dirty="0"/>
              <a:t> </a:t>
            </a:r>
            <a:r>
              <a:rPr lang="en-US" altLang="zh-CN" dirty="0"/>
              <a:t>Use</a:t>
            </a:r>
            <a:endParaRPr lang="en-US" dirty="0"/>
          </a:p>
        </p:txBody>
      </p:sp>
    </p:spTree>
    <p:extLst>
      <p:ext uri="{BB962C8B-B14F-4D97-AF65-F5344CB8AC3E}">
        <p14:creationId xmlns:p14="http://schemas.microsoft.com/office/powerpoint/2010/main" val="418634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Architecture</a:t>
            </a:r>
            <a:endParaRPr lang="en-US" dirty="0"/>
          </a:p>
        </p:txBody>
      </p:sp>
      <p:sp>
        <p:nvSpPr>
          <p:cNvPr id="3" name="Content Placeholder 2"/>
          <p:cNvSpPr>
            <a:spLocks noGrp="1"/>
          </p:cNvSpPr>
          <p:nvPr>
            <p:ph idx="1"/>
          </p:nvPr>
        </p:nvSpPr>
        <p:spPr>
          <a:xfrm>
            <a:off x="561679" y="1428061"/>
            <a:ext cx="6147234" cy="4843530"/>
          </a:xfrm>
        </p:spPr>
        <p:txBody>
          <a:bodyPr>
            <a:normAutofit/>
          </a:bodyPr>
          <a:lstStyle/>
          <a:p>
            <a:r>
              <a:rPr lang="en-US" altLang="zh-CN" sz="2400" dirty="0"/>
              <a:t>Server</a:t>
            </a:r>
            <a:r>
              <a:rPr lang="zh-CN" altLang="en-US" sz="2400" dirty="0"/>
              <a:t> </a:t>
            </a:r>
            <a:r>
              <a:rPr lang="en-US" altLang="zh-CN" sz="2400" dirty="0"/>
              <a:t>Node:</a:t>
            </a:r>
            <a:r>
              <a:rPr lang="zh-CN" altLang="en-US" sz="2400" dirty="0"/>
              <a:t> </a:t>
            </a:r>
            <a:endParaRPr lang="en-US" altLang="zh-CN" sz="2400" dirty="0"/>
          </a:p>
          <a:p>
            <a:pPr lvl="1"/>
            <a:r>
              <a:rPr lang="en-US" sz="2000" dirty="0"/>
              <a:t>Maintain a partition of globally shared parameters</a:t>
            </a:r>
          </a:p>
          <a:p>
            <a:pPr lvl="1"/>
            <a:r>
              <a:rPr lang="en-US" sz="2000" dirty="0"/>
              <a:t>Communicate with each other</a:t>
            </a:r>
          </a:p>
          <a:p>
            <a:r>
              <a:rPr lang="en-US" altLang="zh-CN" sz="2400" dirty="0"/>
              <a:t>Server</a:t>
            </a:r>
            <a:r>
              <a:rPr lang="zh-CN" altLang="en-US" sz="2400" dirty="0"/>
              <a:t> </a:t>
            </a:r>
            <a:r>
              <a:rPr lang="en-US" altLang="zh-CN" sz="2400" dirty="0"/>
              <a:t>Manager:</a:t>
            </a:r>
            <a:r>
              <a:rPr lang="zh-CN" altLang="en-US" sz="2400" dirty="0"/>
              <a:t> </a:t>
            </a:r>
            <a:endParaRPr lang="en-US" altLang="zh-CN" sz="2400" dirty="0"/>
          </a:p>
          <a:p>
            <a:pPr lvl="1"/>
            <a:r>
              <a:rPr lang="en-US" sz="2000" dirty="0"/>
              <a:t>Maintain a view of the metadata(node liveness; assignment of parameter)</a:t>
            </a:r>
          </a:p>
          <a:p>
            <a:r>
              <a:rPr lang="en-US" altLang="zh-CN" sz="2400" dirty="0"/>
              <a:t>W</a:t>
            </a:r>
            <a:r>
              <a:rPr lang="en-US" sz="2400" dirty="0"/>
              <a:t>orker</a:t>
            </a:r>
            <a:r>
              <a:rPr lang="zh-CN" altLang="en-US" sz="2400" dirty="0"/>
              <a:t> </a:t>
            </a:r>
            <a:r>
              <a:rPr lang="en-US" altLang="zh-CN" sz="2400" dirty="0"/>
              <a:t>Node</a:t>
            </a:r>
            <a:r>
              <a:rPr lang="en-US" sz="2400" dirty="0"/>
              <a:t>: </a:t>
            </a:r>
          </a:p>
          <a:p>
            <a:pPr lvl="1"/>
            <a:r>
              <a:rPr lang="en-US" sz="2000" dirty="0"/>
              <a:t>Store a portion of training data to compute local statistics</a:t>
            </a:r>
          </a:p>
          <a:p>
            <a:pPr lvl="1"/>
            <a:r>
              <a:rPr lang="en-US" sz="2000" dirty="0"/>
              <a:t>Communicate only with server nodes</a:t>
            </a:r>
          </a:p>
          <a:p>
            <a:r>
              <a:rPr lang="en-US" altLang="zh-CN" sz="2400" dirty="0"/>
              <a:t>S</a:t>
            </a:r>
            <a:r>
              <a:rPr lang="en-US" sz="2400" dirty="0"/>
              <a:t>cheduler</a:t>
            </a:r>
            <a:r>
              <a:rPr lang="en-US" altLang="zh-CN" sz="2400" dirty="0"/>
              <a:t>:</a:t>
            </a:r>
            <a:r>
              <a:rPr lang="zh-CN" altLang="en-US" sz="2400" dirty="0"/>
              <a:t> </a:t>
            </a:r>
            <a:endParaRPr lang="en-US" altLang="zh-CN" sz="2400" dirty="0"/>
          </a:p>
          <a:p>
            <a:pPr lvl="1"/>
            <a:r>
              <a:rPr lang="en-US" altLang="zh-CN" sz="2000" dirty="0"/>
              <a:t>A</a:t>
            </a:r>
            <a:r>
              <a:rPr lang="en-US" sz="2000" dirty="0"/>
              <a:t>ssign tasks to workers and monitors progress</a:t>
            </a:r>
          </a:p>
          <a:p>
            <a:pPr marL="457200" lvl="1" indent="0">
              <a:buNone/>
            </a:pPr>
            <a:endParaRPr lang="en-US" sz="2000" dirty="0"/>
          </a:p>
        </p:txBody>
      </p:sp>
      <p:pic>
        <p:nvPicPr>
          <p:cNvPr id="5" name="Picture 4"/>
          <p:cNvPicPr>
            <a:picLocks noChangeAspect="1"/>
          </p:cNvPicPr>
          <p:nvPr/>
        </p:nvPicPr>
        <p:blipFill rotWithShape="1">
          <a:blip r:embed="rId3"/>
          <a:srcRect l="10494"/>
          <a:stretch/>
        </p:blipFill>
        <p:spPr>
          <a:xfrm>
            <a:off x="6708913" y="1570383"/>
            <a:ext cx="4659642" cy="4171574"/>
          </a:xfrm>
          <a:prstGeom prst="rect">
            <a:avLst/>
          </a:prstGeom>
        </p:spPr>
      </p:pic>
    </p:spTree>
    <p:extLst>
      <p:ext uri="{BB962C8B-B14F-4D97-AF65-F5344CB8AC3E}">
        <p14:creationId xmlns:p14="http://schemas.microsoft.com/office/powerpoint/2010/main" val="980218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Architecture</a:t>
            </a:r>
            <a:endParaRPr lang="en-US" dirty="0"/>
          </a:p>
        </p:txBody>
      </p:sp>
      <p:sp>
        <p:nvSpPr>
          <p:cNvPr id="3" name="Content Placeholder 2"/>
          <p:cNvSpPr>
            <a:spLocks noGrp="1"/>
          </p:cNvSpPr>
          <p:nvPr>
            <p:ph idx="1"/>
          </p:nvPr>
        </p:nvSpPr>
        <p:spPr>
          <a:xfrm>
            <a:off x="4828213" y="1493838"/>
            <a:ext cx="6525587" cy="5014913"/>
          </a:xfrm>
        </p:spPr>
        <p:txBody>
          <a:bodyPr/>
          <a:lstStyle/>
          <a:p>
            <a:r>
              <a:rPr lang="en-US" altLang="zh-CN" dirty="0" smtClean="0"/>
              <a:t>A</a:t>
            </a:r>
            <a:r>
              <a:rPr lang="zh-CN" altLang="en-US" dirty="0" smtClean="0"/>
              <a:t> </a:t>
            </a:r>
            <a:r>
              <a:rPr lang="en-US" altLang="zh-CN" dirty="0" smtClean="0"/>
              <a:t>worker</a:t>
            </a:r>
            <a:r>
              <a:rPr lang="zh-CN" altLang="en-US" dirty="0" smtClean="0"/>
              <a:t> </a:t>
            </a:r>
            <a:r>
              <a:rPr lang="en-US" altLang="zh-CN" dirty="0" smtClean="0"/>
              <a:t>can’t</a:t>
            </a:r>
            <a:r>
              <a:rPr lang="zh-CN" altLang="en-US" dirty="0" smtClean="0"/>
              <a:t> </a:t>
            </a:r>
            <a:r>
              <a:rPr lang="en-US" altLang="zh-CN" dirty="0" smtClean="0"/>
              <a:t>cache</a:t>
            </a:r>
            <a:r>
              <a:rPr lang="zh-CN" altLang="en-US" dirty="0" smtClean="0"/>
              <a:t> </a:t>
            </a:r>
            <a:r>
              <a:rPr lang="en-US" altLang="zh-CN" dirty="0" smtClean="0"/>
              <a:t>all</a:t>
            </a:r>
            <a:r>
              <a:rPr lang="zh-CN" altLang="en-US" dirty="0" smtClean="0"/>
              <a:t> </a:t>
            </a:r>
            <a:r>
              <a:rPr lang="en-US" altLang="zh-CN" dirty="0" smtClean="0"/>
              <a:t>parameters</a:t>
            </a:r>
            <a:r>
              <a:rPr lang="en-US" altLang="zh-CN" dirty="0" smtClean="0"/>
              <a:t>.</a:t>
            </a:r>
          </a:p>
          <a:p>
            <a:endParaRPr lang="en-US" altLang="zh-CN" dirty="0" smtClean="0"/>
          </a:p>
          <a:p>
            <a:r>
              <a:rPr lang="en-US" altLang="zh-CN" dirty="0" smtClean="0"/>
              <a:t>For</a:t>
            </a:r>
            <a:r>
              <a:rPr lang="zh-CN" altLang="en-US" dirty="0" smtClean="0"/>
              <a:t> </a:t>
            </a:r>
            <a:r>
              <a:rPr lang="en-US" altLang="zh-CN" dirty="0" smtClean="0"/>
              <a:t>billions</a:t>
            </a:r>
            <a:r>
              <a:rPr lang="zh-CN" altLang="en-US" dirty="0" smtClean="0"/>
              <a:t> </a:t>
            </a:r>
            <a:r>
              <a:rPr lang="en-US" altLang="zh-CN" dirty="0" smtClean="0"/>
              <a:t>of</a:t>
            </a:r>
            <a:r>
              <a:rPr lang="zh-CN" altLang="en-US" dirty="0" smtClean="0"/>
              <a:t> </a:t>
            </a:r>
            <a:r>
              <a:rPr lang="en-US" altLang="zh-CN" dirty="0" smtClean="0"/>
              <a:t>features,</a:t>
            </a:r>
            <a:r>
              <a:rPr lang="zh-CN" altLang="en-US" dirty="0" smtClean="0"/>
              <a:t> </a:t>
            </a:r>
            <a:r>
              <a:rPr lang="en-US" altLang="zh-CN" dirty="0" smtClean="0"/>
              <a:t>data</a:t>
            </a:r>
            <a:r>
              <a:rPr lang="zh-CN" altLang="en-US" dirty="0" smtClean="0"/>
              <a:t> </a:t>
            </a:r>
            <a:r>
              <a:rPr lang="en-US" altLang="zh-CN" dirty="0" smtClean="0"/>
              <a:t>is</a:t>
            </a:r>
            <a:r>
              <a:rPr lang="zh-CN" altLang="en-US" dirty="0" smtClean="0"/>
              <a:t> </a:t>
            </a:r>
            <a:r>
              <a:rPr lang="en-US" altLang="zh-CN" dirty="0" smtClean="0"/>
              <a:t>sparse.</a:t>
            </a:r>
            <a:r>
              <a:rPr lang="zh-CN" altLang="en-US" dirty="0" smtClean="0"/>
              <a:t> </a:t>
            </a:r>
            <a:r>
              <a:rPr lang="en-US" altLang="zh-CN" dirty="0" smtClean="0"/>
              <a:t>A</a:t>
            </a:r>
            <a:r>
              <a:rPr lang="zh-CN" altLang="en-US" dirty="0" smtClean="0"/>
              <a:t> </a:t>
            </a:r>
            <a:r>
              <a:rPr lang="en-US" altLang="zh-CN" dirty="0" smtClean="0"/>
              <a:t>worker</a:t>
            </a:r>
            <a:r>
              <a:rPr lang="zh-CN" altLang="en-US" dirty="0" smtClean="0"/>
              <a:t> </a:t>
            </a:r>
            <a:r>
              <a:rPr lang="en-US" altLang="zh-CN" dirty="0" smtClean="0"/>
              <a:t>only</a:t>
            </a:r>
            <a:r>
              <a:rPr lang="zh-CN" altLang="en-US" dirty="0" smtClean="0"/>
              <a:t> </a:t>
            </a:r>
            <a:r>
              <a:rPr lang="en-US" altLang="zh-CN" dirty="0" smtClean="0"/>
              <a:t>need</a:t>
            </a:r>
            <a:r>
              <a:rPr lang="zh-CN" altLang="en-US" dirty="0" smtClean="0"/>
              <a:t> </a:t>
            </a:r>
            <a:r>
              <a:rPr lang="en-US" altLang="zh-CN" dirty="0" smtClean="0"/>
              <a:t>to</a:t>
            </a:r>
            <a:r>
              <a:rPr lang="zh-CN" altLang="en-US" dirty="0" smtClean="0"/>
              <a:t> </a:t>
            </a:r>
            <a:r>
              <a:rPr lang="en-US" altLang="zh-CN" dirty="0" smtClean="0"/>
              <a:t>cache</a:t>
            </a:r>
            <a:r>
              <a:rPr lang="zh-CN" altLang="en-US" dirty="0" smtClean="0"/>
              <a:t> </a:t>
            </a:r>
            <a:r>
              <a:rPr lang="en-US" altLang="zh-CN" dirty="0" smtClean="0"/>
              <a:t>the</a:t>
            </a:r>
            <a:r>
              <a:rPr lang="zh-CN" altLang="en-US" dirty="0" smtClean="0"/>
              <a:t> </a:t>
            </a:r>
            <a:r>
              <a:rPr lang="en-US" altLang="zh-CN" dirty="0" smtClean="0"/>
              <a:t>working</a:t>
            </a:r>
            <a:r>
              <a:rPr lang="zh-CN" altLang="en-US" dirty="0" smtClean="0"/>
              <a:t> </a:t>
            </a:r>
            <a:r>
              <a:rPr lang="en-US" altLang="zh-CN" dirty="0" smtClean="0"/>
              <a:t>set.</a:t>
            </a:r>
          </a:p>
        </p:txBody>
      </p:sp>
      <p:pic>
        <p:nvPicPr>
          <p:cNvPr id="4" name="Picture 3"/>
          <p:cNvPicPr>
            <a:picLocks noChangeAspect="1"/>
          </p:cNvPicPr>
          <p:nvPr/>
        </p:nvPicPr>
        <p:blipFill>
          <a:blip r:embed="rId3"/>
          <a:stretch>
            <a:fillRect/>
          </a:stretch>
        </p:blipFill>
        <p:spPr>
          <a:xfrm>
            <a:off x="194409" y="1690688"/>
            <a:ext cx="4633804" cy="4621212"/>
          </a:xfrm>
          <a:prstGeom prst="rect">
            <a:avLst/>
          </a:prstGeom>
        </p:spPr>
      </p:pic>
      <p:pic>
        <p:nvPicPr>
          <p:cNvPr id="5" name="Picture 4"/>
          <p:cNvPicPr>
            <a:picLocks noChangeAspect="1"/>
          </p:cNvPicPr>
          <p:nvPr/>
        </p:nvPicPr>
        <p:blipFill>
          <a:blip r:embed="rId4"/>
          <a:stretch>
            <a:fillRect/>
          </a:stretch>
        </p:blipFill>
        <p:spPr>
          <a:xfrm>
            <a:off x="5873750" y="3670300"/>
            <a:ext cx="4102100" cy="3187700"/>
          </a:xfrm>
          <a:prstGeom prst="rect">
            <a:avLst/>
          </a:prstGeom>
        </p:spPr>
      </p:pic>
    </p:spTree>
    <p:extLst>
      <p:ext uri="{BB962C8B-B14F-4D97-AF65-F5344CB8AC3E}">
        <p14:creationId xmlns:p14="http://schemas.microsoft.com/office/powerpoint/2010/main" val="1887812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Key,Value</a:t>
            </a:r>
            <a:r>
              <a:rPr lang="en-US" dirty="0"/>
              <a:t>) Vectors</a:t>
            </a:r>
          </a:p>
        </p:txBody>
      </p:sp>
      <p:sp>
        <p:nvSpPr>
          <p:cNvPr id="3" name="Content Placeholder 2"/>
          <p:cNvSpPr>
            <a:spLocks noGrp="1"/>
          </p:cNvSpPr>
          <p:nvPr>
            <p:ph idx="1"/>
          </p:nvPr>
        </p:nvSpPr>
        <p:spPr/>
        <p:txBody>
          <a:bodyPr>
            <a:normAutofit/>
          </a:bodyPr>
          <a:lstStyle/>
          <a:p>
            <a:r>
              <a:rPr lang="en-US" dirty="0"/>
              <a:t>Parameters are represented as Key – Value pairs</a:t>
            </a:r>
          </a:p>
          <a:p>
            <a:r>
              <a:rPr lang="en-US" dirty="0" smtClean="0"/>
              <a:t> (</a:t>
            </a:r>
            <a:r>
              <a:rPr lang="en-US" dirty="0" err="1"/>
              <a:t>key,value</a:t>
            </a:r>
            <a:r>
              <a:rPr lang="en-US" dirty="0"/>
              <a:t>) vectors assume key is ordered</a:t>
            </a:r>
          </a:p>
          <a:p>
            <a:pPr lvl="1"/>
            <a:r>
              <a:rPr lang="en-US" dirty="0"/>
              <a:t>Provide the same functionality as (</a:t>
            </a:r>
            <a:r>
              <a:rPr lang="en-US" dirty="0" err="1"/>
              <a:t>key,value</a:t>
            </a:r>
            <a:r>
              <a:rPr lang="en-US" dirty="0"/>
              <a:t>) abstraction</a:t>
            </a:r>
          </a:p>
          <a:p>
            <a:pPr lvl="1"/>
            <a:r>
              <a:rPr lang="en-US" dirty="0"/>
              <a:t>Facilitate linear algebra operations</a:t>
            </a:r>
          </a:p>
          <a:p>
            <a:pPr lvl="1"/>
            <a:r>
              <a:rPr lang="en-US" dirty="0"/>
              <a:t>Efficient code by leveraging existing </a:t>
            </a:r>
            <a:r>
              <a:rPr lang="en-US" dirty="0" smtClean="0"/>
              <a:t>libraries</a:t>
            </a:r>
          </a:p>
        </p:txBody>
      </p:sp>
      <p:pic>
        <p:nvPicPr>
          <p:cNvPr id="4" name="Picture 3"/>
          <p:cNvPicPr>
            <a:picLocks noChangeAspect="1"/>
          </p:cNvPicPr>
          <p:nvPr/>
        </p:nvPicPr>
        <p:blipFill>
          <a:blip r:embed="rId3"/>
          <a:stretch>
            <a:fillRect/>
          </a:stretch>
        </p:blipFill>
        <p:spPr>
          <a:xfrm>
            <a:off x="711200" y="4691063"/>
            <a:ext cx="10769600" cy="1485900"/>
          </a:xfrm>
          <a:prstGeom prst="rect">
            <a:avLst/>
          </a:prstGeom>
        </p:spPr>
      </p:pic>
    </p:spTree>
    <p:extLst>
      <p:ext uri="{BB962C8B-B14F-4D97-AF65-F5344CB8AC3E}">
        <p14:creationId xmlns:p14="http://schemas.microsoft.com/office/powerpoint/2010/main" val="738180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Push and Pull</a:t>
            </a:r>
          </a:p>
        </p:txBody>
      </p:sp>
      <p:sp>
        <p:nvSpPr>
          <p:cNvPr id="3" name="Content Placeholder 2"/>
          <p:cNvSpPr>
            <a:spLocks noGrp="1"/>
          </p:cNvSpPr>
          <p:nvPr>
            <p:ph idx="1"/>
          </p:nvPr>
        </p:nvSpPr>
        <p:spPr/>
        <p:txBody>
          <a:bodyPr/>
          <a:lstStyle/>
          <a:p>
            <a:r>
              <a:rPr lang="en-US" dirty="0"/>
              <a:t>Data communication between nodes is captured by two operations, push and </a:t>
            </a:r>
            <a:r>
              <a:rPr lang="en-US" dirty="0" smtClean="0"/>
              <a:t>pull</a:t>
            </a:r>
            <a:r>
              <a:rPr lang="en-US" altLang="zh-CN" dirty="0" smtClean="0"/>
              <a:t>.</a:t>
            </a:r>
          </a:p>
          <a:p>
            <a:endParaRPr lang="en-US" altLang="zh-CN" dirty="0" smtClean="0"/>
          </a:p>
          <a:p>
            <a:r>
              <a:rPr lang="en-US" altLang="zh-CN" dirty="0" smtClean="0"/>
              <a:t>Parameter</a:t>
            </a:r>
            <a:r>
              <a:rPr lang="zh-CN" altLang="en-US" dirty="0" smtClean="0"/>
              <a:t> </a:t>
            </a:r>
            <a:r>
              <a:rPr lang="en-US" altLang="zh-CN" dirty="0"/>
              <a:t>s</a:t>
            </a:r>
            <a:r>
              <a:rPr lang="en-US" dirty="0"/>
              <a:t>erver optimizes updates for programmer convenience as well as computational and network bandwidth efficiency by supporting range</a:t>
            </a:r>
            <a:r>
              <a:rPr lang="en-US" altLang="zh-CN" dirty="0"/>
              <a:t>-</a:t>
            </a:r>
            <a:r>
              <a:rPr lang="en-US" dirty="0"/>
              <a:t>based push and pull.</a:t>
            </a:r>
            <a:r>
              <a:rPr lang="zh-CN" altLang="en-US" dirty="0"/>
              <a:t> </a:t>
            </a:r>
            <a:r>
              <a:rPr lang="en-US" altLang="zh-CN" dirty="0" err="1" smtClean="0"/>
              <a:t>Eg</a:t>
            </a:r>
            <a:r>
              <a:rPr lang="en-US" altLang="zh-CN" dirty="0"/>
              <a:t>.</a:t>
            </a:r>
            <a:r>
              <a:rPr lang="zh-CN" altLang="en-US" dirty="0"/>
              <a:t> </a:t>
            </a:r>
            <a:r>
              <a:rPr lang="en-US" dirty="0" err="1" smtClean="0"/>
              <a:t>w.push</a:t>
            </a:r>
            <a:r>
              <a:rPr lang="en-US" dirty="0" smtClean="0"/>
              <a:t>(R</a:t>
            </a:r>
            <a:r>
              <a:rPr lang="en-US" altLang="zh-CN" dirty="0" smtClean="0"/>
              <a:t>ange</a:t>
            </a:r>
            <a:r>
              <a:rPr lang="en-US" dirty="0" smtClean="0"/>
              <a:t>, </a:t>
            </a:r>
            <a:r>
              <a:rPr lang="en-US" altLang="zh-CN" dirty="0" err="1"/>
              <a:t>D</a:t>
            </a:r>
            <a:r>
              <a:rPr lang="en-US" dirty="0" err="1" smtClean="0"/>
              <a:t>est</a:t>
            </a:r>
            <a:r>
              <a:rPr lang="en-US" dirty="0" smtClean="0"/>
              <a:t>)</a:t>
            </a:r>
            <a:endParaRPr lang="en-US" dirty="0"/>
          </a:p>
        </p:txBody>
      </p:sp>
    </p:spTree>
    <p:extLst>
      <p:ext uri="{BB962C8B-B14F-4D97-AF65-F5344CB8AC3E}">
        <p14:creationId xmlns:p14="http://schemas.microsoft.com/office/powerpoint/2010/main" val="1390072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4089</TotalTime>
  <Words>2464</Words>
  <Application>Microsoft Macintosh PowerPoint</Application>
  <PresentationFormat>Widescreen</PresentationFormat>
  <Paragraphs>376</Paragraphs>
  <Slides>32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Calibri Light</vt:lpstr>
      <vt:lpstr>Cambria Math</vt:lpstr>
      <vt:lpstr>DengXian</vt:lpstr>
      <vt:lpstr>DengXian Light</vt:lpstr>
      <vt:lpstr>NimbusRomNo9L-Regu</vt:lpstr>
      <vt:lpstr>等线</vt:lpstr>
      <vt:lpstr>Arial</vt:lpstr>
      <vt:lpstr>Office Theme</vt:lpstr>
      <vt:lpstr>Scaling Distributed Machine Learning with the Parameter Server</vt:lpstr>
      <vt:lpstr>Large Scale Machine Learning</vt:lpstr>
      <vt:lpstr>Large Scale Machine Learning</vt:lpstr>
      <vt:lpstr>Existing Machine Learning Systems</vt:lpstr>
      <vt:lpstr>Parameter Server</vt:lpstr>
      <vt:lpstr>Architecture</vt:lpstr>
      <vt:lpstr>Architecture</vt:lpstr>
      <vt:lpstr>(Key,Value) Vectors</vt:lpstr>
      <vt:lpstr>Range Push and Pull</vt:lpstr>
      <vt:lpstr>Range Push and Pull</vt:lpstr>
      <vt:lpstr>Dependency and Consistency</vt:lpstr>
      <vt:lpstr>Dependency and Consistency</vt:lpstr>
      <vt:lpstr>Dependency and Consistency</vt:lpstr>
      <vt:lpstr>User-defined Filter</vt:lpstr>
      <vt:lpstr>Vector clock</vt:lpstr>
      <vt:lpstr>Messages </vt:lpstr>
      <vt:lpstr>Consistent Hashing</vt:lpstr>
      <vt:lpstr>Consistent Hashing</vt:lpstr>
      <vt:lpstr>Replication and Consistency</vt:lpstr>
      <vt:lpstr>Fault Tolerance &amp; Elastic Scalability </vt:lpstr>
      <vt:lpstr>Evaluation(Logistic Regression)</vt:lpstr>
      <vt:lpstr>Evaluation (Logistic Regression)</vt:lpstr>
      <vt:lpstr>Evaluation (Logistic Regression)</vt:lpstr>
      <vt:lpstr>Evaluation (Logistic Regression)</vt:lpstr>
      <vt:lpstr>Evaluation(Latent Dirichlet Allocation)</vt:lpstr>
      <vt:lpstr>Summary</vt:lpstr>
      <vt:lpstr>Project Adam: Building an Efficient and Scalable Deep Learning Training System</vt:lpstr>
      <vt:lpstr>Project Adam</vt:lpstr>
      <vt:lpstr>Architecture</vt:lpstr>
      <vt:lpstr>Adam vs Parameter Server</vt:lpstr>
      <vt:lpstr>Model Training</vt:lpstr>
      <vt:lpstr>Trained Model Accuracy at Scale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Qiyang Lin</dc:creator>
  <cp:lastModifiedBy>Qiyang Lin</cp:lastModifiedBy>
  <cp:revision>137</cp:revision>
  <dcterms:created xsi:type="dcterms:W3CDTF">2017-10-22T15:53:58Z</dcterms:created>
  <dcterms:modified xsi:type="dcterms:W3CDTF">2017-10-25T19:15:13Z</dcterms:modified>
</cp:coreProperties>
</file>