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infoq.com/presentations/facebook-real-time-conversations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Source: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https://www.infoq.com/presentations/facebook-real-time-conversations</a:t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defRPr sz="1100"/>
            </a:pPr>
            <a:endParaRPr sz="1200"/>
          </a:p>
          <a:p>
            <a:pPr>
              <a:lnSpc>
                <a:spcPct val="115000"/>
              </a:lnSpc>
              <a:defRPr sz="1100"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143000" y="2701527"/>
            <a:ext cx="6858000" cy="1241701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342900" algn="ctr">
              <a:buClrTx/>
              <a:buSzTx/>
              <a:buFontTx/>
              <a:buNone/>
              <a:defRPr sz="1800"/>
            </a:lvl2pPr>
            <a:lvl3pPr marL="0" indent="685800" algn="ctr">
              <a:buClrTx/>
              <a:buSzTx/>
              <a:buFontTx/>
              <a:buNone/>
              <a:defRPr sz="1800"/>
            </a:lvl3pPr>
            <a:lvl4pPr marL="0" indent="1028700" algn="ctr">
              <a:buClrTx/>
              <a:buSzTx/>
              <a:buFontTx/>
              <a:buNone/>
              <a:defRPr sz="1800"/>
            </a:lvl4pPr>
            <a:lvl5pPr marL="0" indent="13716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idx="1"/>
          </p:nvPr>
        </p:nvSpPr>
        <p:spPr>
          <a:xfrm rot="5400000">
            <a:off x="2940299" y="-942432"/>
            <a:ext cx="3263402" cy="78867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 rot="5400000">
            <a:off x="5350050" y="1467544"/>
            <a:ext cx="4359001" cy="1971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xfrm rot="5400000">
            <a:off x="1349474" y="-447056"/>
            <a:ext cx="4359001" cy="5800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buFont typeface="Gill Sans"/>
            </a:lvl1pPr>
            <a:lvl2pPr>
              <a:spcBef>
                <a:spcPts val="0"/>
              </a:spcBef>
              <a:buFont typeface="Gill Sans"/>
            </a:lvl2pPr>
            <a:lvl3pPr>
              <a:spcBef>
                <a:spcPts val="0"/>
              </a:spcBef>
              <a:buFont typeface="Gill Sans"/>
            </a:lvl3pPr>
            <a:lvl4pPr>
              <a:spcBef>
                <a:spcPts val="0"/>
              </a:spcBef>
              <a:buFont typeface="Gill Sans"/>
            </a:lvl4pPr>
            <a:lvl5pPr>
              <a:spcBef>
                <a:spcPts val="0"/>
              </a:spcBef>
              <a:buFont typeface="Gill Sans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825607" y="4762241"/>
            <a:ext cx="195551" cy="1955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143000" y="2701527"/>
            <a:ext cx="6858000" cy="1241701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342900" algn="ctr">
              <a:buClrTx/>
              <a:buSzTx/>
              <a:buFontTx/>
              <a:buNone/>
              <a:defRPr sz="1800"/>
            </a:lvl2pPr>
            <a:lvl3pPr marL="0" indent="685800" algn="ctr">
              <a:buClrTx/>
              <a:buSzTx/>
              <a:buFontTx/>
              <a:buNone/>
              <a:defRPr sz="1800"/>
            </a:lvl3pPr>
            <a:lvl4pPr marL="0" indent="1028700" algn="ctr">
              <a:buClrTx/>
              <a:buSzTx/>
              <a:buFontTx/>
              <a:buNone/>
              <a:defRPr sz="1800"/>
            </a:lvl4pPr>
            <a:lvl5pPr marL="0" indent="13716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xfrm>
            <a:off x="628650" y="1216819"/>
            <a:ext cx="7886700" cy="3263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623887" y="1282303"/>
            <a:ext cx="7886701" cy="213960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23887" y="3442096"/>
            <a:ext cx="7886701" cy="11250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hape 113"/>
          <p:cNvSpPr txBox="1"/>
          <p:nvPr>
            <p:ph type="body" sz="half" idx="13"/>
          </p:nvPr>
        </p:nvSpPr>
        <p:spPr>
          <a:xfrm>
            <a:off x="46291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629841" y="273843"/>
            <a:ext cx="7886701" cy="994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629841" y="1260871"/>
            <a:ext cx="3868200" cy="61800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  <a:lvl2pPr marL="0" indent="342900">
              <a:buClrTx/>
              <a:buSzTx/>
              <a:buFontTx/>
              <a:buNone/>
              <a:defRPr b="1" sz="1800"/>
            </a:lvl2pPr>
            <a:lvl3pPr marL="0" indent="685800">
              <a:buClrTx/>
              <a:buSzTx/>
              <a:buFontTx/>
              <a:buNone/>
              <a:defRPr b="1" sz="1800"/>
            </a:lvl3pPr>
            <a:lvl4pPr marL="0" indent="1028700">
              <a:buClrTx/>
              <a:buSzTx/>
              <a:buFontTx/>
              <a:buNone/>
              <a:defRPr b="1" sz="1800"/>
            </a:lvl4pPr>
            <a:lvl5pPr marL="0" indent="1371600">
              <a:buClrTx/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hape 120"/>
          <p:cNvSpPr txBox="1"/>
          <p:nvPr>
            <p:ph type="body" sz="half" idx="13"/>
          </p:nvPr>
        </p:nvSpPr>
        <p:spPr>
          <a:xfrm>
            <a:off x="629841" y="1878806"/>
            <a:ext cx="3868200" cy="2763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21"/>
          <p:cNvSpPr txBox="1"/>
          <p:nvPr>
            <p:ph type="body" sz="quarter" idx="14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64" name="Shape 122"/>
          <p:cNvSpPr txBox="1"/>
          <p:nvPr>
            <p:ph type="body" sz="half" idx="15"/>
          </p:nvPr>
        </p:nvSpPr>
        <p:spPr>
          <a:xfrm>
            <a:off x="4629150" y="1878806"/>
            <a:ext cx="3887400" cy="2763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/>
          </p:nvPr>
        </p:nvSpPr>
        <p:spPr>
          <a:xfrm>
            <a:off x="629841" y="342900"/>
            <a:ext cx="2949301" cy="12000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sz="half" idx="1"/>
          </p:nvPr>
        </p:nvSpPr>
        <p:spPr>
          <a:xfrm>
            <a:off x="3887391" y="740568"/>
            <a:ext cx="4629001" cy="3655202"/>
          </a:xfrm>
          <a:prstGeom prst="rect">
            <a:avLst/>
          </a:prstGeom>
        </p:spPr>
        <p:txBody>
          <a:bodyPr/>
          <a:lstStyle>
            <a:lvl1pPr indent="-25400">
              <a:defRPr sz="2400"/>
            </a:lvl1pPr>
            <a:lvl2pPr marL="526142" indent="-43542">
              <a:defRPr sz="2400"/>
            </a:lvl2pPr>
            <a:lvl3pPr marL="884766" indent="-84666">
              <a:defRPr sz="2400"/>
            </a:lvl3pPr>
            <a:lvl4pPr marL="1252219" indent="-121919">
              <a:defRPr sz="2400"/>
            </a:lvl4pPr>
            <a:lvl5pPr marL="1595119" indent="-121919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hape 138"/>
          <p:cNvSpPr txBox="1"/>
          <p:nvPr>
            <p:ph type="body" sz="quarter" idx="13"/>
          </p:nvPr>
        </p:nvSpPr>
        <p:spPr>
          <a:xfrm>
            <a:off x="629841" y="1543049"/>
            <a:ext cx="2949301" cy="28587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Text"/>
          <p:cNvSpPr txBox="1"/>
          <p:nvPr>
            <p:ph type="title"/>
          </p:nvPr>
        </p:nvSpPr>
        <p:spPr>
          <a:xfrm>
            <a:off x="629841" y="342900"/>
            <a:ext cx="2949301" cy="12000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8" name="Shape 144"/>
          <p:cNvSpPr/>
          <p:nvPr>
            <p:ph type="pic" sz="half" idx="13"/>
          </p:nvPr>
        </p:nvSpPr>
        <p:spPr>
          <a:xfrm>
            <a:off x="3887391" y="740568"/>
            <a:ext cx="4629001" cy="3655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301" cy="28587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342900">
              <a:buClrTx/>
              <a:buSzTx/>
              <a:buFontTx/>
              <a:buNone/>
              <a:defRPr sz="1200"/>
            </a:lvl2pPr>
            <a:lvl3pPr marL="0" indent="685800">
              <a:buClrTx/>
              <a:buSzTx/>
              <a:buFontTx/>
              <a:buNone/>
              <a:defRPr sz="1200"/>
            </a:lvl3pPr>
            <a:lvl4pPr marL="0" indent="1028700">
              <a:buClrTx/>
              <a:buSzTx/>
              <a:buFontTx/>
              <a:buNone/>
              <a:defRPr sz="1200"/>
            </a:lvl4pPr>
            <a:lvl5pPr marL="0" indent="13716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idx="1"/>
          </p:nvPr>
        </p:nvSpPr>
        <p:spPr>
          <a:xfrm rot="5400000">
            <a:off x="2940299" y="-942432"/>
            <a:ext cx="3263402" cy="78867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 txBox="1"/>
          <p:nvPr>
            <p:ph type="title"/>
          </p:nvPr>
        </p:nvSpPr>
        <p:spPr>
          <a:xfrm rot="5400000">
            <a:off x="5350050" y="1467544"/>
            <a:ext cx="4359001" cy="1971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idx="1"/>
          </p:nvPr>
        </p:nvSpPr>
        <p:spPr>
          <a:xfrm rot="5400000">
            <a:off x="1349474" y="-447056"/>
            <a:ext cx="4359001" cy="5800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6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Font typeface="Gill Sans"/>
            </a:lvl1pPr>
            <a:lvl2pPr>
              <a:spcBef>
                <a:spcPts val="0"/>
              </a:spcBef>
              <a:buFont typeface="Gill Sans"/>
            </a:lvl2pPr>
            <a:lvl3pPr>
              <a:spcBef>
                <a:spcPts val="0"/>
              </a:spcBef>
              <a:buFont typeface="Gill Sans"/>
            </a:lvl3pPr>
            <a:lvl4pPr>
              <a:spcBef>
                <a:spcPts val="0"/>
              </a:spcBef>
              <a:buFont typeface="Gill Sans"/>
            </a:lvl4pPr>
            <a:lvl5pPr>
              <a:spcBef>
                <a:spcPts val="0"/>
              </a:spcBef>
              <a:buFont typeface="Gill Sans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8472458" y="4727050"/>
            <a:ext cx="279018" cy="2659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23887" y="1282303"/>
            <a:ext cx="7886701" cy="213960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623887" y="3442096"/>
            <a:ext cx="7886701" cy="11250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33"/>
          <p:cNvSpPr txBox="1"/>
          <p:nvPr>
            <p:ph type="body" sz="half" idx="13"/>
          </p:nvPr>
        </p:nvSpPr>
        <p:spPr>
          <a:xfrm>
            <a:off x="46291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629841" y="273843"/>
            <a:ext cx="7886701" cy="994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629841" y="1260871"/>
            <a:ext cx="3868200" cy="61800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  <a:lvl2pPr marL="0" indent="342900">
              <a:buClrTx/>
              <a:buSzTx/>
              <a:buFontTx/>
              <a:buNone/>
              <a:defRPr b="1" sz="1800"/>
            </a:lvl2pPr>
            <a:lvl3pPr marL="0" indent="685800">
              <a:buClrTx/>
              <a:buSzTx/>
              <a:buFontTx/>
              <a:buNone/>
              <a:defRPr b="1" sz="1800"/>
            </a:lvl3pPr>
            <a:lvl4pPr marL="0" indent="1028700">
              <a:buClrTx/>
              <a:buSzTx/>
              <a:buFontTx/>
              <a:buNone/>
              <a:defRPr b="1" sz="1800"/>
            </a:lvl4pPr>
            <a:lvl5pPr marL="0" indent="1371600">
              <a:buClrTx/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40"/>
          <p:cNvSpPr txBox="1"/>
          <p:nvPr>
            <p:ph type="body" sz="half" idx="13"/>
          </p:nvPr>
        </p:nvSpPr>
        <p:spPr>
          <a:xfrm>
            <a:off x="629841" y="1878806"/>
            <a:ext cx="3868200" cy="2763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41"/>
          <p:cNvSpPr txBox="1"/>
          <p:nvPr>
            <p:ph type="body" sz="quarter" idx="14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53" name="Shape 42"/>
          <p:cNvSpPr txBox="1"/>
          <p:nvPr>
            <p:ph type="body" sz="half" idx="15"/>
          </p:nvPr>
        </p:nvSpPr>
        <p:spPr>
          <a:xfrm>
            <a:off x="4629150" y="1878806"/>
            <a:ext cx="3887400" cy="2763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629841" y="342900"/>
            <a:ext cx="2949301" cy="12000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3887391" y="740568"/>
            <a:ext cx="4629001" cy="3655202"/>
          </a:xfrm>
          <a:prstGeom prst="rect">
            <a:avLst/>
          </a:prstGeom>
        </p:spPr>
        <p:txBody>
          <a:bodyPr/>
          <a:lstStyle>
            <a:lvl1pPr indent="-25400">
              <a:defRPr sz="2400"/>
            </a:lvl1pPr>
            <a:lvl2pPr marL="526142" indent="-43542">
              <a:defRPr sz="2400"/>
            </a:lvl2pPr>
            <a:lvl3pPr marL="884766" indent="-84666">
              <a:defRPr sz="2400"/>
            </a:lvl3pPr>
            <a:lvl4pPr marL="1252219" indent="-121919">
              <a:defRPr sz="2400"/>
            </a:lvl4pPr>
            <a:lvl5pPr marL="1595119" indent="-121919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58"/>
          <p:cNvSpPr txBox="1"/>
          <p:nvPr>
            <p:ph type="body" sz="quarter" idx="13"/>
          </p:nvPr>
        </p:nvSpPr>
        <p:spPr>
          <a:xfrm>
            <a:off x="629841" y="1543049"/>
            <a:ext cx="2949301" cy="28587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629841" y="342900"/>
            <a:ext cx="2949301" cy="12000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64"/>
          <p:cNvSpPr/>
          <p:nvPr>
            <p:ph type="pic" sz="half" idx="13"/>
          </p:nvPr>
        </p:nvSpPr>
        <p:spPr>
          <a:xfrm>
            <a:off x="3887391" y="740568"/>
            <a:ext cx="4629001" cy="3655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301" cy="28587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342900">
              <a:buClrTx/>
              <a:buSzTx/>
              <a:buFontTx/>
              <a:buNone/>
              <a:defRPr sz="1200"/>
            </a:lvl2pPr>
            <a:lvl3pPr marL="0" indent="685800">
              <a:buClrTx/>
              <a:buSzTx/>
              <a:buFontTx/>
              <a:buNone/>
              <a:defRPr sz="1200"/>
            </a:lvl3pPr>
            <a:lvl4pPr marL="0" indent="1028700">
              <a:buClrTx/>
              <a:buSzTx/>
              <a:buFontTx/>
              <a:buNone/>
              <a:defRPr sz="1200"/>
            </a:lvl4pPr>
            <a:lvl5pPr marL="0" indent="13716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 txBox="1"/>
          <p:nvPr/>
        </p:nvSpPr>
        <p:spPr>
          <a:xfrm>
            <a:off x="3836099" y="4767274"/>
            <a:ext cx="147180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00">
                <a:solidFill>
                  <a:srgbClr val="9999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EECS 598 - F17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74" tIns="68574" rIns="68574" bIns="6857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28650" y="1140619"/>
            <a:ext cx="7886700" cy="326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74" tIns="68574" rIns="68574" bIns="685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319799" y="4806438"/>
            <a:ext cx="195551" cy="195551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177800" marR="0" indent="-381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531283" marR="0" indent="-74083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894080" marR="0" indent="-1066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250950" marR="0" indent="-1333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1593850" marR="0" indent="-1333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1936750" marR="0" indent="-1333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2279650" marR="0" indent="-1333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2622550" marR="0" indent="-1333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2965450" marR="0" indent="-1333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16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600"/>
            </a:pPr>
            <a:r>
              <a:t>Realtime Data Processing </a:t>
            </a:r>
          </a:p>
          <a:p>
            <a:pPr>
              <a:defRPr b="1" sz="3600"/>
            </a:pPr>
            <a:r>
              <a:t>at Facebook</a:t>
            </a:r>
          </a:p>
        </p:txBody>
      </p:sp>
      <p:sp>
        <p:nvSpPr>
          <p:cNvPr id="237" name="Shape 17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		 	 	 		</a:t>
            </a:r>
          </a:p>
          <a:p>
            <a:pPr defTabSz="539495">
              <a:lnSpc>
                <a:spcPct val="100000"/>
              </a:lnSpc>
              <a:spcBef>
                <a:spcPts val="0"/>
              </a:spcBef>
              <a:defRPr sz="1062"/>
            </a:pPr>
            <a:endParaRPr sz="708"/>
          </a:p>
          <a:p>
            <a:pPr defTabSz="539495">
              <a:lnSpc>
                <a:spcPct val="100000"/>
              </a:lnSpc>
              <a:spcBef>
                <a:spcPts val="0"/>
              </a:spcBef>
              <a:defRPr sz="1062"/>
            </a:pPr>
            <a:endParaRPr sz="708"/>
          </a:p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Guoqiang Jerry Chen, Janet L. Wiener, Shridhar Iyer, Anshul Jaiswal, Ran Lei </a:t>
            </a:r>
          </a:p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Nikhil Simha, Wei Wang, Kevin Wilfong, Tim Williamson, and Serhat Yilmaz </a:t>
            </a:r>
          </a:p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Facebook, Inc. </a:t>
            </a:r>
          </a:p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				</a:t>
            </a:r>
          </a:p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			</a:t>
            </a:r>
          </a:p>
          <a:p>
            <a:pPr defTabSz="539495">
              <a:lnSpc>
                <a:spcPct val="100000"/>
              </a:lnSpc>
              <a:spcBef>
                <a:spcPts val="0"/>
              </a:spcBef>
              <a:defRPr sz="708"/>
            </a:pPr>
            <a:r>
              <a:t>		</a:t>
            </a:r>
          </a:p>
        </p:txBody>
      </p:sp>
      <p:sp>
        <p:nvSpPr>
          <p:cNvPr id="238" name="Shape 171"/>
          <p:cNvSpPr txBox="1"/>
          <p:nvPr/>
        </p:nvSpPr>
        <p:spPr>
          <a:xfrm>
            <a:off x="1498649" y="3745574"/>
            <a:ext cx="614670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Presenter: Tai-Ying Lin, Changfeng Liu, Pei-Xuan Xie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2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Example Application</a:t>
            </a:r>
          </a:p>
        </p:txBody>
      </p:sp>
      <p:sp>
        <p:nvSpPr>
          <p:cNvPr id="308" name="Shape 251"/>
          <p:cNvSpPr txBox="1"/>
          <p:nvPr>
            <p:ph type="body" idx="1"/>
          </p:nvPr>
        </p:nvSpPr>
        <p:spPr>
          <a:xfrm>
            <a:off x="628650" y="1562343"/>
            <a:ext cx="7886700" cy="3263402"/>
          </a:xfrm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endParaRPr sz="1800"/>
          </a:p>
          <a:p>
            <a:pPr marL="0" indent="139700">
              <a:spcBef>
                <a:spcPts val="0"/>
              </a:spcBef>
              <a:buSzTx/>
              <a:buNone/>
              <a:defRPr sz="1800"/>
            </a:pPr>
            <a:br/>
          </a:p>
          <a:p>
            <a:pPr marL="0" indent="139700">
              <a:spcBef>
                <a:spcPts val="0"/>
              </a:spcBef>
              <a:buSzTx/>
              <a:buNone/>
            </a:pPr>
            <a:endParaRPr sz="1800"/>
          </a:p>
          <a:p>
            <a:pPr marL="0" indent="0">
              <a:spcBef>
                <a:spcPts val="0"/>
              </a:spcBef>
              <a:buSzTx/>
              <a:buNone/>
            </a:pPr>
            <a:endParaRPr sz="1800"/>
          </a:p>
          <a:p>
            <a:pPr marL="457200" indent="-342900">
              <a:spcBef>
                <a:spcPts val="0"/>
              </a:spcBef>
            </a:pPr>
            <a:endParaRPr sz="1800"/>
          </a:p>
          <a:p>
            <a:pPr marL="457200" indent="-228600">
              <a:spcBef>
                <a:spcPts val="0"/>
              </a:spcBef>
            </a:pPr>
            <a:r>
              <a:t>Filter</a:t>
            </a:r>
          </a:p>
          <a:p>
            <a:pPr marL="457200" indent="-228600">
              <a:spcBef>
                <a:spcPts val="0"/>
              </a:spcBef>
            </a:pPr>
            <a:r>
              <a:t>Joiner</a:t>
            </a:r>
          </a:p>
          <a:p>
            <a:pPr marL="457200" indent="-228600">
              <a:spcBef>
                <a:spcPts val="0"/>
              </a:spcBef>
            </a:pPr>
            <a:r>
              <a:t>Score</a:t>
            </a:r>
          </a:p>
          <a:p>
            <a:pPr marL="457200" indent="-228600">
              <a:spcBef>
                <a:spcPts val="0"/>
              </a:spcBef>
            </a:pPr>
            <a:r>
              <a:t>Ranker</a:t>
            </a:r>
          </a:p>
        </p:txBody>
      </p:sp>
      <p:sp>
        <p:nvSpPr>
          <p:cNvPr id="309" name="Shape 25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Shape 253" descr="Shape 253"/>
          <p:cNvPicPr>
            <a:picLocks noChangeAspect="1"/>
          </p:cNvPicPr>
          <p:nvPr/>
        </p:nvPicPr>
        <p:blipFill>
          <a:blip r:embed="rId2">
            <a:extLst/>
          </a:blip>
          <a:srcRect l="0" t="16092" r="0" b="0"/>
          <a:stretch>
            <a:fillRect/>
          </a:stretch>
        </p:blipFill>
        <p:spPr>
          <a:xfrm>
            <a:off x="508675" y="1016599"/>
            <a:ext cx="8328002" cy="2056477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254"/>
          <p:cNvSpPr/>
          <p:nvPr/>
        </p:nvSpPr>
        <p:spPr>
          <a:xfrm>
            <a:off x="2704975" y="1904388"/>
            <a:ext cx="1907101" cy="839401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2" name="Shape 255"/>
          <p:cNvSpPr/>
          <p:nvPr/>
        </p:nvSpPr>
        <p:spPr>
          <a:xfrm>
            <a:off x="5243524" y="1904388"/>
            <a:ext cx="1907101" cy="839401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3" name="Shape 256"/>
          <p:cNvSpPr txBox="1"/>
          <p:nvPr/>
        </p:nvSpPr>
        <p:spPr>
          <a:xfrm>
            <a:off x="4359650" y="2420662"/>
            <a:ext cx="1034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Stateless</a:t>
            </a:r>
          </a:p>
        </p:txBody>
      </p:sp>
      <p:sp>
        <p:nvSpPr>
          <p:cNvPr id="314" name="Shape 257"/>
          <p:cNvSpPr txBox="1"/>
          <p:nvPr/>
        </p:nvSpPr>
        <p:spPr>
          <a:xfrm>
            <a:off x="7078225" y="2420662"/>
            <a:ext cx="1034100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Stateful</a:t>
            </a:r>
          </a:p>
        </p:txBody>
      </p:sp>
      <p:graphicFrame>
        <p:nvGraphicFramePr>
          <p:cNvPr id="315" name="Shape 258"/>
          <p:cNvGraphicFramePr/>
          <p:nvPr/>
        </p:nvGraphicFramePr>
        <p:xfrm>
          <a:off x="4612075" y="3179524"/>
          <a:ext cx="3953150" cy="11448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93375"/>
                <a:gridCol w="779675"/>
                <a:gridCol w="793375"/>
                <a:gridCol w="779675"/>
                <a:gridCol w="807050"/>
              </a:tblGrid>
              <a:tr h="1809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Filter 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Joiner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Scorer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Ranker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Stylus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Puma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Swift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000">
                          <a:sym typeface="Arial"/>
                        </a:rPr>
                        <a:t>V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pSp>
        <p:nvGrpSpPr>
          <p:cNvPr id="318" name="Shape 259"/>
          <p:cNvGrpSpPr/>
          <p:nvPr/>
        </p:nvGrpSpPr>
        <p:grpSpPr>
          <a:xfrm>
            <a:off x="5608349" y="149074"/>
            <a:ext cx="2907001" cy="1119002"/>
            <a:chOff x="0" y="0"/>
            <a:chExt cx="2907000" cy="1119000"/>
          </a:xfrm>
        </p:grpSpPr>
        <p:sp>
          <p:nvSpPr>
            <p:cNvPr id="316" name="Quote Bubble"/>
            <p:cNvSpPr/>
            <p:nvPr/>
          </p:nvSpPr>
          <p:spPr>
            <a:xfrm>
              <a:off x="0" y="0"/>
              <a:ext cx="2907001" cy="111900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D0DEEF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Implement:…"/>
            <p:cNvSpPr txBox="1"/>
            <p:nvPr/>
          </p:nvSpPr>
          <p:spPr>
            <a:xfrm>
              <a:off x="425719" y="166183"/>
              <a:ext cx="2055561" cy="78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Implement: </a:t>
              </a:r>
            </a:p>
            <a:p>
              <a:pPr/>
              <a:r>
                <a:t>Processing Nodes </a:t>
              </a:r>
            </a:p>
            <a:p>
              <a:pPr/>
              <a:r>
                <a:t>Get Results</a:t>
              </a:r>
            </a:p>
          </p:txBody>
        </p:sp>
      </p:grpSp>
      <p:grpSp>
        <p:nvGrpSpPr>
          <p:cNvPr id="321" name="Shape 260"/>
          <p:cNvGrpSpPr/>
          <p:nvPr/>
        </p:nvGrpSpPr>
        <p:grpSpPr>
          <a:xfrm>
            <a:off x="7212124" y="1826662"/>
            <a:ext cx="1800301" cy="594001"/>
            <a:chOff x="0" y="0"/>
            <a:chExt cx="1800299" cy="593999"/>
          </a:xfrm>
        </p:grpSpPr>
        <p:sp>
          <p:nvSpPr>
            <p:cNvPr id="319" name="Arrow"/>
            <p:cNvSpPr/>
            <p:nvPr/>
          </p:nvSpPr>
          <p:spPr>
            <a:xfrm>
              <a:off x="0" y="0"/>
              <a:ext cx="1800300" cy="594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0" name="Client Service"/>
            <p:cNvSpPr txBox="1"/>
            <p:nvPr/>
          </p:nvSpPr>
          <p:spPr>
            <a:xfrm>
              <a:off x="148500" y="106883"/>
              <a:ext cx="16518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Client Service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2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</a:t>
            </a:r>
          </a:p>
        </p:txBody>
      </p:sp>
      <p:sp>
        <p:nvSpPr>
          <p:cNvPr id="324" name="Shape 26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Present 5</a:t>
            </a:r>
            <a:r>
              <a:rPr sz="2100"/>
              <a:t> design decisions : alternatives &amp; tradeoff</a:t>
            </a:r>
          </a:p>
        </p:txBody>
      </p:sp>
      <p:sp>
        <p:nvSpPr>
          <p:cNvPr id="325" name="Shape 267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6" name="Shape 268" descr="Shape 2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00" y="1682380"/>
            <a:ext cx="9144001" cy="191259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hape 269"/>
          <p:cNvSpPr/>
          <p:nvPr/>
        </p:nvSpPr>
        <p:spPr>
          <a:xfrm>
            <a:off x="411474" y="2751775"/>
            <a:ext cx="1980301" cy="218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2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</a:t>
            </a:r>
          </a:p>
        </p:txBody>
      </p:sp>
      <p:sp>
        <p:nvSpPr>
          <p:cNvPr id="330" name="Shape 27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Present 5</a:t>
            </a:r>
            <a:r>
              <a:rPr sz="2100"/>
              <a:t> design decisions : alternatives &amp; tradeoff</a:t>
            </a:r>
          </a:p>
        </p:txBody>
      </p:sp>
      <p:sp>
        <p:nvSpPr>
          <p:cNvPr id="331" name="Shape 276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2" name="Shape 277" descr="Shape 2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74" y="1824377"/>
            <a:ext cx="9144001" cy="2942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Shape 278" descr="Shape 2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00" y="1824375"/>
            <a:ext cx="2942971" cy="2579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28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#1: Language Paradigm</a:t>
            </a:r>
          </a:p>
        </p:txBody>
      </p:sp>
      <p:sp>
        <p:nvSpPr>
          <p:cNvPr id="336" name="Shape 28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Three common choices: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Declarative (SQL) – easy &amp; limited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Functional (Scala)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Procedural (C++, Java, Python) – </a:t>
            </a:r>
          </a:p>
          <a:p>
            <a:pPr marL="0" indent="850391" defTabSz="850391">
              <a:lnSpc>
                <a:spcPct val="115000"/>
              </a:lnSpc>
              <a:spcBef>
                <a:spcPts val="0"/>
              </a:spcBef>
              <a:buSzTx/>
              <a:buNone/>
              <a:defRPr sz="1674"/>
            </a:pPr>
            <a:r>
              <a:t>most flexibility,performance, control, Longer dev cycle.</a:t>
            </a:r>
          </a:p>
          <a:p>
            <a:pPr marL="0" indent="850391" defTabSz="850391">
              <a:lnSpc>
                <a:spcPct val="115000"/>
              </a:lnSpc>
              <a:spcBef>
                <a:spcPts val="0"/>
              </a:spcBef>
              <a:buSzTx/>
              <a:buNone/>
              <a:defRPr sz="1674"/>
            </a:pPr>
            <a:r>
              <a:t>E.g. Storm, Heron</a:t>
            </a:r>
          </a:p>
          <a:p>
            <a:pPr marL="0" indent="425195" defTabSz="850391">
              <a:lnSpc>
                <a:spcPct val="115000"/>
              </a:lnSpc>
              <a:spcBef>
                <a:spcPts val="0"/>
              </a:spcBef>
              <a:buSzTx/>
              <a:buNone/>
              <a:defRPr sz="1953"/>
            </a:pPr>
            <a:endParaRPr sz="1674"/>
          </a:p>
          <a:p>
            <a:pPr marL="425195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Languages in Facebook:</a:t>
            </a:r>
          </a:p>
          <a:p>
            <a:pPr lvl="1" marL="850391" indent="-2125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Puma: SQL</a:t>
            </a:r>
          </a:p>
          <a:p>
            <a:pPr lvl="1" marL="850391" indent="-2125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Swift: Python - useful for low-throughput</a:t>
            </a:r>
          </a:p>
          <a:p>
            <a:pPr lvl="1" marL="850391" indent="-2125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Stylus: C++ - </a:t>
            </a:r>
            <a:r>
              <a:rPr>
                <a:latin typeface="Arial"/>
                <a:ea typeface="Arial"/>
                <a:cs typeface="Arial"/>
                <a:sym typeface="Arial"/>
              </a:rPr>
              <a:t>greatest flexibility</a:t>
            </a:r>
          </a:p>
        </p:txBody>
      </p:sp>
      <p:sp>
        <p:nvSpPr>
          <p:cNvPr id="337" name="Shape 28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29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#2: Data Transfer</a:t>
            </a:r>
          </a:p>
        </p:txBody>
      </p:sp>
      <p:sp>
        <p:nvSpPr>
          <p:cNvPr id="340" name="Shape 29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7763" indent="-298322" defTabSz="795527">
              <a:lnSpc>
                <a:spcPct val="115000"/>
              </a:lnSpc>
              <a:spcBef>
                <a:spcPts val="0"/>
              </a:spcBef>
              <a:defRPr sz="1566"/>
            </a:pPr>
            <a:r>
              <a:t>Direct message transfer (Millwheel, Flink, SparkStreaming)</a:t>
            </a:r>
          </a:p>
          <a:p>
            <a:pPr marL="0" indent="397763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An RPC or in-memory message queue is used to pass data directly from one process to another.</a:t>
            </a:r>
          </a:p>
          <a:p>
            <a:pPr marL="0" indent="397763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O: speed</a:t>
            </a:r>
          </a:p>
          <a:p>
            <a:pPr marL="0" indent="397763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X: failure &amp; persistency</a:t>
            </a:r>
          </a:p>
          <a:p>
            <a:pPr marL="397763" indent="-298322" defTabSz="795527">
              <a:lnSpc>
                <a:spcPct val="115000"/>
              </a:lnSpc>
              <a:spcBef>
                <a:spcPts val="0"/>
              </a:spcBef>
              <a:defRPr sz="1566"/>
            </a:pPr>
            <a:r>
              <a:t> Broker based message transfer (Heron)</a:t>
            </a:r>
          </a:p>
          <a:p>
            <a:pPr marL="0" indent="397763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A separate broker process that connects stream processing nodes and	forwards messages between them.</a:t>
            </a:r>
          </a:p>
          <a:p>
            <a:pPr marL="0" indent="397763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O: scale better &amp; back pressure</a:t>
            </a:r>
          </a:p>
          <a:p>
            <a:pPr marL="0" indent="397763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X: overhead</a:t>
            </a:r>
          </a:p>
          <a:p>
            <a:pPr marL="397763" indent="-298322" defTabSz="795527">
              <a:lnSpc>
                <a:spcPct val="115000"/>
              </a:lnSpc>
              <a:spcBef>
                <a:spcPts val="0"/>
              </a:spcBef>
              <a:defRPr sz="1566"/>
            </a:pPr>
            <a:r>
              <a:t>Persistent stream storage (Samza, Kafka’s Stream API)</a:t>
            </a:r>
          </a:p>
          <a:p>
            <a:pPr marL="0" indent="336994" defTabSz="795527">
              <a:lnSpc>
                <a:spcPct val="115000"/>
              </a:lnSpc>
              <a:spcBef>
                <a:spcPts val="0"/>
              </a:spcBef>
              <a:buSzTx/>
              <a:buNone/>
              <a:defRPr sz="1566"/>
            </a:pPr>
            <a:r>
              <a:t>O: Most reliable, Decouples processors</a:t>
            </a:r>
          </a:p>
        </p:txBody>
      </p:sp>
      <p:sp>
        <p:nvSpPr>
          <p:cNvPr id="341" name="Shape 29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29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#2: Data Transfer</a:t>
            </a:r>
          </a:p>
        </p:txBody>
      </p:sp>
      <p:sp>
        <p:nvSpPr>
          <p:cNvPr id="344" name="Shape 29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Data Transfer at Facebook: </a:t>
            </a:r>
          </a:p>
          <a:p>
            <a:pPr marL="0" indent="425195" defTabSz="850391">
              <a:lnSpc>
                <a:spcPct val="115000"/>
              </a:lnSpc>
              <a:spcBef>
                <a:spcPts val="0"/>
              </a:spcBef>
              <a:buSzTx/>
              <a:buNone/>
              <a:defRPr sz="1674"/>
            </a:pPr>
            <a:r>
              <a:t>Using Scribe, a persistent message bus, to connect processing nodes.</a:t>
            </a:r>
          </a:p>
          <a:p>
            <a:pPr marL="425195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Limitations: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74"/>
            </a:pPr>
            <a:r>
              <a:t>Imposes a minimum latency of about a second per stream. 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74"/>
            </a:pPr>
            <a:r>
              <a:t>Writes to disk =&gt; Additional hardware &amp; network bandwidth</a:t>
            </a:r>
          </a:p>
          <a:p>
            <a:pPr marL="425195" indent="-318897" defTabSz="850391">
              <a:lnSpc>
                <a:spcPct val="115000"/>
              </a:lnSpc>
              <a:spcBef>
                <a:spcPts val="0"/>
              </a:spcBef>
              <a:defRPr sz="1674"/>
            </a:pPr>
            <a:r>
              <a:t>Advantages: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74"/>
            </a:pPr>
            <a:r>
              <a:t>Fault tolerance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74"/>
            </a:pPr>
            <a:r>
              <a:t>Performance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74"/>
            </a:pPr>
            <a:r>
              <a:t>Ease of use</a:t>
            </a:r>
          </a:p>
          <a:p>
            <a:pPr lvl="1" marL="850391" indent="-318897" defTabSz="850391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74"/>
            </a:pPr>
            <a:r>
              <a:t>Scalability</a:t>
            </a:r>
            <a:br/>
          </a:p>
        </p:txBody>
      </p:sp>
      <p:sp>
        <p:nvSpPr>
          <p:cNvPr id="345" name="Shape 299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0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#3: Processing Semantics</a:t>
            </a:r>
          </a:p>
        </p:txBody>
      </p:sp>
      <p:sp>
        <p:nvSpPr>
          <p:cNvPr id="348" name="Shape 305"/>
          <p:cNvSpPr txBox="1"/>
          <p:nvPr>
            <p:ph type="body" idx="1"/>
          </p:nvPr>
        </p:nvSpPr>
        <p:spPr>
          <a:xfrm>
            <a:off x="628650" y="1192468"/>
            <a:ext cx="7886700" cy="32634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600"/>
            </a:pPr>
            <a:r>
              <a:t>A stream processor does three types of activities. </a:t>
            </a:r>
          </a:p>
          <a:p>
            <a:pPr marL="457200" indent="-330200">
              <a:lnSpc>
                <a:spcPct val="115000"/>
              </a:lnSpc>
              <a:spcBef>
                <a:spcPts val="0"/>
              </a:spcBef>
              <a:buFontTx/>
              <a:buAutoNum type="arabicPeriod" startAt="1"/>
              <a:defRPr sz="1600"/>
            </a:pPr>
            <a:r>
              <a:t>Process input events </a:t>
            </a:r>
          </a:p>
          <a:p>
            <a:pPr marL="457200" indent="-330200">
              <a:lnSpc>
                <a:spcPct val="115000"/>
              </a:lnSpc>
              <a:spcBef>
                <a:spcPts val="0"/>
              </a:spcBef>
              <a:buFontTx/>
              <a:buAutoNum type="arabicPeriod" startAt="1"/>
              <a:defRPr sz="1600"/>
            </a:pPr>
            <a:r>
              <a:t>Generate output</a:t>
            </a:r>
          </a:p>
          <a:p>
            <a:pPr marL="457200" indent="-330200">
              <a:lnSpc>
                <a:spcPct val="115000"/>
              </a:lnSpc>
              <a:spcBef>
                <a:spcPts val="0"/>
              </a:spcBef>
              <a:buFontTx/>
              <a:buAutoNum type="arabicPeriod" startAt="1"/>
              <a:defRPr sz="1600"/>
            </a:pPr>
            <a:r>
              <a:t>Save checkpoints to a database for failure recovery. Three separate items may be saved: </a:t>
            </a:r>
          </a:p>
          <a:p>
            <a:pPr lvl="1" marL="914400" indent="-330200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00"/>
            </a:pPr>
            <a:r>
              <a:t>The in-memory state of the processing node. </a:t>
            </a:r>
            <a:endParaRPr sz="1800"/>
          </a:p>
          <a:p>
            <a:pPr lvl="1" marL="914400" indent="-330200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00"/>
            </a:pPr>
            <a:r>
              <a:t>The current offset in the input stream. </a:t>
            </a:r>
            <a:endParaRPr sz="1800"/>
          </a:p>
          <a:p>
            <a:pPr lvl="1" marL="914400" indent="-330200">
              <a:lnSpc>
                <a:spcPct val="115000"/>
              </a:lnSpc>
              <a:spcBef>
                <a:spcPts val="0"/>
              </a:spcBef>
              <a:buFontTx/>
              <a:buAutoNum type="alphaLcPeriod" startAt="1"/>
              <a:defRPr sz="1600"/>
            </a:pPr>
            <a:r>
              <a:t>The output value(s).</a:t>
            </a:r>
          </a:p>
        </p:txBody>
      </p:sp>
      <p:sp>
        <p:nvSpPr>
          <p:cNvPr id="349" name="Shape 306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#3: Processing Semantics</a:t>
            </a:r>
          </a:p>
        </p:txBody>
      </p:sp>
      <p:sp>
        <p:nvSpPr>
          <p:cNvPr id="352" name="Shape 312"/>
          <p:cNvSpPr txBox="1"/>
          <p:nvPr>
            <p:ph type="body" idx="1"/>
          </p:nvPr>
        </p:nvSpPr>
        <p:spPr>
          <a:xfrm>
            <a:off x="628650" y="1192468"/>
            <a:ext cx="7886700" cy="32634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Two kinds of relevant semantics for the implementations of these activities: 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State semantics: </a:t>
            </a:r>
          </a:p>
          <a:p>
            <a:pPr marL="0" indent="45720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can each input event count at-least-once, at-most-once, or exactly-once? 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Output semantics: </a:t>
            </a:r>
          </a:p>
          <a:p>
            <a:pPr marL="0" indent="45720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can a given output value show up in the output stream at-least-once, at-most-once, or exactly-once?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</a:pPr>
            <a:endParaRPr sz="1800"/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Stateless processors only have output semantics.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Stateful processors have both kinds.</a:t>
            </a:r>
          </a:p>
        </p:txBody>
      </p:sp>
      <p:sp>
        <p:nvSpPr>
          <p:cNvPr id="353" name="Shape 313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#3: Processing Semantics</a:t>
            </a:r>
          </a:p>
        </p:txBody>
      </p:sp>
      <p:sp>
        <p:nvSpPr>
          <p:cNvPr id="356" name="Shape 319"/>
          <p:cNvSpPr txBox="1"/>
          <p:nvPr>
            <p:ph type="body" idx="1"/>
          </p:nvPr>
        </p:nvSpPr>
        <p:spPr>
          <a:xfrm>
            <a:off x="628650" y="1192468"/>
            <a:ext cx="7886700" cy="32634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The different  semantics depend only on the order of saving the offset/checkpoint and saving in-memory state/emitting output.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 </a:t>
            </a:r>
          </a:p>
        </p:txBody>
      </p:sp>
      <p:sp>
        <p:nvSpPr>
          <p:cNvPr id="357" name="Shape 320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58" name="Shape 321"/>
          <p:cNvGraphicFramePr/>
          <p:nvPr/>
        </p:nvGraphicFramePr>
        <p:xfrm>
          <a:off x="629900" y="1831414"/>
          <a:ext cx="8460820" cy="32755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76533"/>
                <a:gridCol w="2289968"/>
                <a:gridCol w="2219991"/>
                <a:gridCol w="2364800"/>
              </a:tblGrid>
              <a:tr h="5060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At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least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once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At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most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once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Exactly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once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 w="28575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489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State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semantics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Save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memory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state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⇒ </a:t>
                      </a:r>
                      <a:r>
                        <a:t>save</a:t>
                      </a:r>
                      <a:r>
                        <a:t> </a:t>
                      </a:r>
                      <a:r>
                        <a:t>the</a:t>
                      </a:r>
                      <a:r>
                        <a:t> </a:t>
                      </a:r>
                      <a:r>
                        <a:t>offset</a:t>
                      </a:r>
                      <a:r>
                        <a:t>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Save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offset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⇒</a:t>
                      </a:r>
                      <a:endParaRPr>
                        <a:latin typeface="Al Bayan"/>
                        <a:ea typeface="Al Bayan"/>
                        <a:cs typeface="Al Bayan"/>
                        <a:sym typeface="Al Bay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save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memory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state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. </a:t>
                      </a:r>
                      <a:endParaRPr>
                        <a:latin typeface="Al Bayan"/>
                        <a:ea typeface="Al Bayan"/>
                        <a:cs typeface="Al Bayan"/>
                        <a:sym typeface="Al Bayan"/>
                      </a:endParaR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Save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memory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state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and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offset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atomically</a:t>
                      </a:r>
                    </a:p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.</a:t>
                      </a:r>
                      <a:r>
                        <a:t>g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.</a:t>
                      </a:r>
                      <a:r>
                        <a:t>,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transaction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 w="28575"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376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400">
                          <a:sym typeface="Arial"/>
                        </a:defRPr>
                      </a:pPr>
                      <a:r>
                        <a:t>Output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semantics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454"/>
                        </a:lnSpc>
                        <a:defRPr sz="1400">
                          <a:sym typeface="Arial"/>
                        </a:defRPr>
                      </a:pPr>
                      <a:r>
                        <a:t>Emit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output 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⇒</a:t>
                      </a:r>
                      <a:endParaRPr>
                        <a:latin typeface="Al Bayan"/>
                        <a:ea typeface="Al Bayan"/>
                        <a:cs typeface="Al Bayan"/>
                        <a:sym typeface="Al Bayan"/>
                      </a:endParaRPr>
                    </a:p>
                    <a:p>
                      <a:pPr algn="l">
                        <a:lnSpc>
                          <a:spcPct val="95454"/>
                        </a:lnSpc>
                        <a:defRPr sz="1400">
                          <a:latin typeface="Al Bayan"/>
                          <a:ea typeface="Al Bayan"/>
                          <a:cs typeface="Al Bayan"/>
                          <a:sym typeface="Al Bayan"/>
                        </a:defRPr>
                      </a:pP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save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checkpoint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of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offset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r>
                        <a:t>-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memory</a:t>
                      </a:r>
                      <a:r>
                        <a:t> </a:t>
                      </a:r>
                      <a:r>
                        <a:rPr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r>
                        <a:t>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454"/>
                        </a:lnSpc>
                        <a:defRPr sz="1400">
                          <a:sym typeface="Arial"/>
                        </a:defRPr>
                      </a:pPr>
                      <a:r>
                        <a:t>Save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checkpoint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of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offset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and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memory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state ⇒ </a:t>
                      </a:r>
                      <a:r>
                        <a:t>emit</a:t>
                      </a:r>
                      <a:r>
                        <a:t> </a:t>
                      </a:r>
                      <a:r>
                        <a:t>output</a:t>
                      </a:r>
                      <a:r>
                        <a:t>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454"/>
                        </a:lnSpc>
                        <a:defRPr sz="1400">
                          <a:sym typeface="Arial"/>
                        </a:defRPr>
                      </a:pPr>
                      <a:r>
                        <a:t>Save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checkpoint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of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offset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and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-</a:t>
                      </a:r>
                      <a:r>
                        <a:t>memory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state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and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emit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output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 atomically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the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same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 </a:t>
                      </a:r>
                      <a:r>
                        <a:t>transaction</a:t>
                      </a:r>
                      <a:r>
                        <a:rPr>
                          <a:latin typeface="Al Bayan"/>
                          <a:ea typeface="Al Bayan"/>
                          <a:cs typeface="Al Bayan"/>
                          <a:sym typeface="Al Bayan"/>
                        </a:rPr>
                        <a:t>.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#3: Processing Semantics</a:t>
            </a:r>
          </a:p>
        </p:txBody>
      </p:sp>
      <p:sp>
        <p:nvSpPr>
          <p:cNvPr id="361" name="Shape 327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Shape 328"/>
          <p:cNvSpPr txBox="1"/>
          <p:nvPr>
            <p:ph type="body" sz="half" idx="1"/>
          </p:nvPr>
        </p:nvSpPr>
        <p:spPr>
          <a:xfrm>
            <a:off x="628649" y="1192474"/>
            <a:ext cx="4011002" cy="32634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Case Study: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Counter Node with different output semantics.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</a:pPr>
            <a:endParaRPr sz="1800"/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FontTx/>
              <a:buAutoNum type="arabicPeriod" startAt="1"/>
              <a:defRPr sz="1800"/>
            </a:pPr>
            <a:r>
              <a:t>At-least-once ⇒ low latency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FontTx/>
              <a:buAutoNum type="arabicPeriod" startAt="1"/>
              <a:defRPr sz="1800"/>
            </a:pPr>
            <a:r>
              <a:t>At-most-once ⇒ lose &gt; duplication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buFontTx/>
              <a:buAutoNum type="arabicPeriod" startAt="1"/>
              <a:defRPr sz="1800"/>
            </a:pPr>
            <a:r>
              <a:t>Exactly-once ⇒ performance penalty  </a:t>
            </a:r>
          </a:p>
        </p:txBody>
      </p:sp>
      <p:pic>
        <p:nvPicPr>
          <p:cNvPr id="363" name="Shape 329" descr="Shape 329"/>
          <p:cNvPicPr>
            <a:picLocks noChangeAspect="1"/>
          </p:cNvPicPr>
          <p:nvPr/>
        </p:nvPicPr>
        <p:blipFill>
          <a:blip r:embed="rId2">
            <a:extLst/>
          </a:blip>
          <a:srcRect l="1650" t="13292" r="0" b="0"/>
          <a:stretch>
            <a:fillRect/>
          </a:stretch>
        </p:blipFill>
        <p:spPr>
          <a:xfrm>
            <a:off x="4639650" y="1268049"/>
            <a:ext cx="4212694" cy="2021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17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41" name="Shape 17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Introduction</a:t>
            </a:r>
          </a:p>
          <a:p>
            <a:pPr marL="457200" indent="-228600">
              <a:spcBef>
                <a:spcPts val="0"/>
              </a:spcBef>
            </a:pPr>
            <a:r>
              <a:t>System Overview</a:t>
            </a:r>
          </a:p>
          <a:p>
            <a:pPr marL="457200" indent="-228600">
              <a:spcBef>
                <a:spcPts val="0"/>
              </a:spcBef>
            </a:pPr>
            <a:r>
              <a:t>Example Application</a:t>
            </a:r>
          </a:p>
          <a:p>
            <a:pPr marL="457200" indent="-228600">
              <a:spcBef>
                <a:spcPts val="0"/>
              </a:spcBef>
            </a:pPr>
            <a:r>
              <a:t>Design Decisions</a:t>
            </a:r>
          </a:p>
          <a:p>
            <a:pPr marL="457200" indent="-228600">
              <a:spcBef>
                <a:spcPts val="0"/>
              </a:spcBef>
            </a:pPr>
            <a:r>
              <a:t>Facebook Applications</a:t>
            </a:r>
          </a:p>
          <a:p>
            <a:pPr marL="457200" indent="-228600">
              <a:spcBef>
                <a:spcPts val="0"/>
              </a:spcBef>
            </a:pPr>
            <a:r>
              <a:t>Lessons Learned</a:t>
            </a:r>
          </a:p>
          <a:p>
            <a:pPr marL="457200" indent="-228600">
              <a:spcBef>
                <a:spcPts val="0"/>
              </a:spcBef>
            </a:pPr>
            <a:r>
              <a:t>Conclusion</a:t>
            </a:r>
          </a:p>
          <a:p>
            <a:pPr marL="457200" indent="-228600">
              <a:spcBef>
                <a:spcPts val="0"/>
              </a:spcBef>
            </a:pPr>
            <a:r>
              <a:t>*Build It Yourself </a:t>
            </a:r>
          </a:p>
        </p:txBody>
      </p:sp>
      <p:sp>
        <p:nvSpPr>
          <p:cNvPr id="242" name="Shape 178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#3: Processing Semantics</a:t>
            </a:r>
          </a:p>
        </p:txBody>
      </p:sp>
      <p:sp>
        <p:nvSpPr>
          <p:cNvPr id="366" name="Shape 33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7" name="Shape 336" descr="Shape 3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3174" y="1196619"/>
            <a:ext cx="5441002" cy="3570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#3: Processing Semantics</a:t>
            </a:r>
          </a:p>
        </p:txBody>
      </p:sp>
      <p:sp>
        <p:nvSpPr>
          <p:cNvPr id="370" name="Shape 342"/>
          <p:cNvSpPr txBox="1"/>
          <p:nvPr>
            <p:ph type="body" idx="1"/>
          </p:nvPr>
        </p:nvSpPr>
        <p:spPr>
          <a:xfrm>
            <a:off x="628650" y="1192468"/>
            <a:ext cx="7886700" cy="32634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Processing semantics used at Facebook :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Ranker writes to idempotent system – at least once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Scuba (stateless) can lose data, but not handle duplicates – at most once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…. Exactly once is REALLY HARD and requires transactions</a:t>
            </a:r>
          </a:p>
        </p:txBody>
      </p:sp>
      <p:sp>
        <p:nvSpPr>
          <p:cNvPr id="371" name="Shape 343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2" name="Shape 344" descr="Shape 3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6374" y="2619424"/>
            <a:ext cx="5206826" cy="2077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49"/>
          <p:cNvSpPr txBox="1"/>
          <p:nvPr>
            <p:ph type="title"/>
          </p:nvPr>
        </p:nvSpPr>
        <p:spPr>
          <a:xfrm>
            <a:off x="628650" y="273850"/>
            <a:ext cx="8279701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#4: State-Saving Mechanisms</a:t>
            </a:r>
          </a:p>
        </p:txBody>
      </p:sp>
      <p:sp>
        <p:nvSpPr>
          <p:cNvPr id="375" name="Shape 350"/>
          <p:cNvSpPr txBox="1"/>
          <p:nvPr>
            <p:ph type="body" idx="1"/>
          </p:nvPr>
        </p:nvSpPr>
        <p:spPr>
          <a:xfrm>
            <a:off x="628650" y="1268044"/>
            <a:ext cx="7886700" cy="3263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There are multiple ways to save state during processing and restore it after a failure.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</a:pPr>
            <a:endParaRPr sz="1800"/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In-memory state with Replication: (Old VoltDB)</a:t>
            </a:r>
          </a:p>
          <a:p>
            <a:pPr marL="0" indent="45720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X: Requires lots of hardware and network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Local database persistence.(Samza, Kafka Streams API)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Remote database persistence. (Millwheel)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Upstream backup.(i.e. replay everything on failure)</a:t>
            </a:r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Global consistent snapshot. (Flink)</a:t>
            </a:r>
          </a:p>
        </p:txBody>
      </p:sp>
      <p:sp>
        <p:nvSpPr>
          <p:cNvPr id="376" name="Shape 351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56"/>
          <p:cNvSpPr txBox="1"/>
          <p:nvPr>
            <p:ph type="title"/>
          </p:nvPr>
        </p:nvSpPr>
        <p:spPr>
          <a:xfrm>
            <a:off x="628650" y="273850"/>
            <a:ext cx="8279701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#4: State-Saving Mechanisms</a:t>
            </a:r>
          </a:p>
        </p:txBody>
      </p:sp>
      <p:sp>
        <p:nvSpPr>
          <p:cNvPr id="379" name="Shape 357"/>
          <p:cNvSpPr txBox="1"/>
          <p:nvPr>
            <p:ph type="body" idx="1"/>
          </p:nvPr>
        </p:nvSpPr>
        <p:spPr>
          <a:xfrm>
            <a:off x="628650" y="1268044"/>
            <a:ext cx="7886700" cy="3263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 State saving mechanisms at Facebook: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 1. </a:t>
            </a:r>
            <a:r>
              <a:rPr b="1"/>
              <a:t>general local database implementation</a:t>
            </a:r>
            <a:r>
              <a:t> </a:t>
            </a:r>
          </a:p>
        </p:txBody>
      </p:sp>
      <p:sp>
        <p:nvSpPr>
          <p:cNvPr id="380" name="Shape 358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1" name="Shape 359" descr="Shape 3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750" y="2007624"/>
            <a:ext cx="5006057" cy="275965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60"/>
          <p:cNvSpPr/>
          <p:nvPr/>
        </p:nvSpPr>
        <p:spPr>
          <a:xfrm>
            <a:off x="3294824" y="2549375"/>
            <a:ext cx="1535599" cy="994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65"/>
          <p:cNvSpPr txBox="1"/>
          <p:nvPr>
            <p:ph type="title"/>
          </p:nvPr>
        </p:nvSpPr>
        <p:spPr>
          <a:xfrm>
            <a:off x="628650" y="273850"/>
            <a:ext cx="8279701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#4: State-Saving Mechanisms</a:t>
            </a:r>
          </a:p>
        </p:txBody>
      </p:sp>
      <p:sp>
        <p:nvSpPr>
          <p:cNvPr id="385" name="Shape 366"/>
          <p:cNvSpPr txBox="1"/>
          <p:nvPr>
            <p:ph type="body" idx="1"/>
          </p:nvPr>
        </p:nvSpPr>
        <p:spPr>
          <a:xfrm>
            <a:off x="628650" y="1268044"/>
            <a:ext cx="7886700" cy="32634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 State saving mechanisms at Facebook: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 II. </a:t>
            </a:r>
            <a:r>
              <a:rPr b="1"/>
              <a:t>remote database model </a:t>
            </a:r>
          </a:p>
        </p:txBody>
      </p:sp>
      <p:sp>
        <p:nvSpPr>
          <p:cNvPr id="386" name="Shape 367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7" name="Shape 368" descr="Shape 368"/>
          <p:cNvPicPr>
            <a:picLocks noChangeAspect="1"/>
          </p:cNvPicPr>
          <p:nvPr/>
        </p:nvPicPr>
        <p:blipFill>
          <a:blip r:embed="rId2">
            <a:extLst/>
          </a:blip>
          <a:srcRect l="3505" t="0" r="2252" b="20108"/>
          <a:stretch>
            <a:fillRect/>
          </a:stretch>
        </p:blipFill>
        <p:spPr>
          <a:xfrm>
            <a:off x="1956800" y="2000574"/>
            <a:ext cx="5230400" cy="20220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Shape 369"/>
          <p:cNvGrpSpPr/>
          <p:nvPr/>
        </p:nvGrpSpPr>
        <p:grpSpPr>
          <a:xfrm>
            <a:off x="6693999" y="2564300"/>
            <a:ext cx="1908301" cy="863401"/>
            <a:chOff x="0" y="0"/>
            <a:chExt cx="1908299" cy="863400"/>
          </a:xfrm>
        </p:grpSpPr>
        <p:sp>
          <p:nvSpPr>
            <p:cNvPr id="388" name="Quote Bubble"/>
            <p:cNvSpPr/>
            <p:nvPr/>
          </p:nvSpPr>
          <p:spPr>
            <a:xfrm>
              <a:off x="0" y="0"/>
              <a:ext cx="1908300" cy="863401"/>
            </a:xfrm>
            <a:prstGeom prst="wedgeEllipseCallout">
              <a:avLst>
                <a:gd name="adj1" fmla="val -56493"/>
                <a:gd name="adj2" fmla="val 43245"/>
              </a:avLst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9" name="Save…"/>
            <p:cNvSpPr txBox="1"/>
            <p:nvPr/>
          </p:nvSpPr>
          <p:spPr>
            <a:xfrm>
              <a:off x="279463" y="139983"/>
              <a:ext cx="1349373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Save </a:t>
              </a:r>
            </a:p>
            <a:p>
              <a:pPr/>
              <a:r>
                <a:t>output &amp; state</a:t>
              </a:r>
            </a:p>
          </p:txBody>
        </p:sp>
      </p:grpSp>
      <p:grpSp>
        <p:nvGrpSpPr>
          <p:cNvPr id="393" name="Shape 370"/>
          <p:cNvGrpSpPr/>
          <p:nvPr/>
        </p:nvGrpSpPr>
        <p:grpSpPr>
          <a:xfrm>
            <a:off x="5502500" y="3846450"/>
            <a:ext cx="3472501" cy="1114501"/>
            <a:chOff x="0" y="0"/>
            <a:chExt cx="3472500" cy="1114499"/>
          </a:xfrm>
        </p:grpSpPr>
        <p:sp>
          <p:nvSpPr>
            <p:cNvPr id="391" name="Quote Bubble"/>
            <p:cNvSpPr/>
            <p:nvPr/>
          </p:nvSpPr>
          <p:spPr>
            <a:xfrm>
              <a:off x="0" y="0"/>
              <a:ext cx="3472501" cy="1114500"/>
            </a:xfrm>
            <a:prstGeom prst="wedgeEllipseCallout">
              <a:avLst>
                <a:gd name="adj1" fmla="val -57875"/>
                <a:gd name="adj2" fmla="val -56689"/>
              </a:avLst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2" name="Read-Modify-Write ⇒…"/>
            <p:cNvSpPr txBox="1"/>
            <p:nvPr/>
          </p:nvSpPr>
          <p:spPr>
            <a:xfrm>
              <a:off x="508535" y="20791"/>
              <a:ext cx="2455429" cy="1072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Read-Modify-Write ⇒</a:t>
              </a:r>
            </a:p>
            <a:p>
              <a:pPr/>
              <a:r>
                <a:t>For </a:t>
              </a:r>
              <a:r>
                <a:rPr b="1"/>
                <a:t>Monoid</a:t>
              </a:r>
              <a:r>
                <a:t> processor:</a:t>
              </a:r>
              <a:br/>
              <a:r>
                <a:rPr b="1"/>
                <a:t>Append-only pattern</a:t>
              </a:r>
              <a:endParaRPr b="1"/>
            </a:p>
            <a:p>
              <a:pPr/>
              <a:r>
                <a:t>( Read-Merge-Write)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75"/>
          <p:cNvSpPr txBox="1"/>
          <p:nvPr>
            <p:ph type="title"/>
          </p:nvPr>
        </p:nvSpPr>
        <p:spPr>
          <a:xfrm>
            <a:off x="628650" y="273850"/>
            <a:ext cx="8279701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#4: State-Saving Mechanisms</a:t>
            </a:r>
          </a:p>
        </p:txBody>
      </p:sp>
      <p:sp>
        <p:nvSpPr>
          <p:cNvPr id="396" name="Shape 376"/>
          <p:cNvSpPr txBox="1"/>
          <p:nvPr>
            <p:ph type="body" idx="1"/>
          </p:nvPr>
        </p:nvSpPr>
        <p:spPr>
          <a:xfrm>
            <a:off x="628650" y="1268044"/>
            <a:ext cx="7886700" cy="3263401"/>
          </a:xfrm>
          <a:prstGeom prst="rect">
            <a:avLst/>
          </a:prstGeom>
        </p:spPr>
        <p:txBody>
          <a:bodyPr/>
          <a:lstStyle>
            <a:lvl1pPr marL="69850" indent="-13970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lvl1pPr>
          </a:lstStyle>
          <a:p>
            <a:pPr/>
            <a:r>
              <a:t>How to efficiently work with state in remote DB?</a:t>
            </a:r>
          </a:p>
        </p:txBody>
      </p:sp>
      <p:sp>
        <p:nvSpPr>
          <p:cNvPr id="397" name="Shape 377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8" name="Shape 378" descr="Shape 3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8900" y="1690199"/>
            <a:ext cx="4719202" cy="3311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383"/>
          <p:cNvSpPr txBox="1"/>
          <p:nvPr>
            <p:ph type="title"/>
          </p:nvPr>
        </p:nvSpPr>
        <p:spPr>
          <a:xfrm>
            <a:off x="628650" y="273850"/>
            <a:ext cx="8279701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#5: Backfill processing</a:t>
            </a:r>
          </a:p>
        </p:txBody>
      </p:sp>
      <p:sp>
        <p:nvSpPr>
          <p:cNvPr id="401" name="Shape 384"/>
          <p:cNvSpPr txBox="1"/>
          <p:nvPr>
            <p:ph type="body" idx="1"/>
          </p:nvPr>
        </p:nvSpPr>
        <p:spPr>
          <a:xfrm>
            <a:off x="628650" y="1268044"/>
            <a:ext cx="7886700" cy="3263401"/>
          </a:xfrm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Motivations: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Develop a new stream processing application ⇒ test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Add a new metric ⇒ run it against old data to generate historical metric data. 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Bug ⇒ we need to reprocess the data for the period with the bug.</a:t>
            </a:r>
          </a:p>
        </p:txBody>
      </p:sp>
      <p:sp>
        <p:nvSpPr>
          <p:cNvPr id="402" name="Shape 38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390"/>
          <p:cNvSpPr txBox="1"/>
          <p:nvPr>
            <p:ph type="title"/>
          </p:nvPr>
        </p:nvSpPr>
        <p:spPr>
          <a:xfrm>
            <a:off x="628650" y="273850"/>
            <a:ext cx="8279701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Decisions #5: Backfill processing</a:t>
            </a:r>
          </a:p>
        </p:txBody>
      </p:sp>
      <p:sp>
        <p:nvSpPr>
          <p:cNvPr id="405" name="Shape 391"/>
          <p:cNvSpPr txBox="1"/>
          <p:nvPr>
            <p:ph type="body" idx="1"/>
          </p:nvPr>
        </p:nvSpPr>
        <p:spPr>
          <a:xfrm>
            <a:off x="628649" y="1268050"/>
            <a:ext cx="8048102" cy="3263401"/>
          </a:xfrm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Choices: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Stream only – requires long retention in the stream store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Maintain both batch and stream systems – maintain consistency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Develop systems that can run in streams and batch (Flink, Spark)</a:t>
            </a:r>
          </a:p>
          <a:p>
            <a:pPr marL="38100" indent="381000">
              <a:lnSpc>
                <a:spcPct val="115000"/>
              </a:lnSpc>
              <a:spcBef>
                <a:spcPts val="0"/>
              </a:spcBef>
              <a:buSzTx/>
              <a:buNone/>
            </a:pPr>
            <a:endParaRPr sz="1800"/>
          </a:p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Reprocessing data at Facebook</a:t>
            </a:r>
          </a:p>
          <a:p>
            <a:pPr lvl="1" marL="9144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SQL (Puma) runs in both Stream and Batch systems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 (Stylus) Compiler generates 2 binaries </a:t>
            </a:r>
          </a:p>
        </p:txBody>
      </p:sp>
      <p:sp>
        <p:nvSpPr>
          <p:cNvPr id="406" name="Shape 39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39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Facebook Applications</a:t>
            </a:r>
          </a:p>
        </p:txBody>
      </p:sp>
      <p:sp>
        <p:nvSpPr>
          <p:cNvPr id="409" name="Shape 39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38150">
              <a:spcBef>
                <a:spcPts val="0"/>
              </a:spcBef>
              <a:defRPr sz="3300"/>
            </a:pPr>
            <a:r>
              <a:t>Chorus</a:t>
            </a:r>
          </a:p>
          <a:p>
            <a:pPr marL="457200" indent="-438150">
              <a:spcBef>
                <a:spcPts val="0"/>
              </a:spcBef>
              <a:defRPr sz="3300"/>
            </a:pPr>
            <a:r>
              <a:t>Dashboard queries</a:t>
            </a:r>
          </a:p>
          <a:p>
            <a:pPr marL="457200" indent="-438150">
              <a:spcBef>
                <a:spcPts val="0"/>
              </a:spcBef>
              <a:defRPr sz="3300"/>
            </a:pPr>
            <a:r>
              <a:t>Hybrid realtime-batch pipelines</a:t>
            </a:r>
          </a:p>
        </p:txBody>
      </p:sp>
      <p:sp>
        <p:nvSpPr>
          <p:cNvPr id="410" name="Shape 399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0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Chorus</a:t>
            </a:r>
          </a:p>
        </p:txBody>
      </p:sp>
      <p:sp>
        <p:nvSpPr>
          <p:cNvPr id="413" name="Shape 405"/>
          <p:cNvSpPr txBox="1"/>
          <p:nvPr>
            <p:ph type="body" sz="half" idx="1"/>
          </p:nvPr>
        </p:nvSpPr>
        <p:spPr>
          <a:xfrm>
            <a:off x="628650" y="1140625"/>
            <a:ext cx="5324100" cy="32634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From a stream of individual posts to aggregated, anonymized and annotated visual summaries.</a:t>
            </a:r>
          </a:p>
          <a:p>
            <a:pPr marL="457200" indent="-228600">
              <a:spcBef>
                <a:spcPts val="0"/>
              </a:spcBef>
            </a:pPr>
            <a:r>
              <a:t>New posts added into results in seconds</a:t>
            </a:r>
          </a:p>
          <a:p>
            <a:pPr marL="457200" indent="-228600">
              <a:spcBef>
                <a:spcPts val="0"/>
              </a:spcBef>
            </a:pPr>
            <a:r>
              <a:t>Example:</a:t>
            </a:r>
          </a:p>
          <a:p>
            <a:pPr lvl="1" marL="914400" indent="-342900">
              <a:spcBef>
                <a:spcPts val="0"/>
              </a:spcBef>
              <a:defRPr sz="1800"/>
            </a:pPr>
            <a:r>
              <a:t>2017 UEFA Champions League Final on Facebook and Instagram</a:t>
            </a:r>
          </a:p>
        </p:txBody>
      </p:sp>
      <p:sp>
        <p:nvSpPr>
          <p:cNvPr id="414" name="Shape 406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5" name="Shape 407" descr="Shape 4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136" y="-428627"/>
            <a:ext cx="3098626" cy="7315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18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>
            <a:lvl1pPr defTabSz="768095">
              <a:lnSpc>
                <a:spcPct val="115000"/>
              </a:lnSpc>
              <a:defRPr sz="2772"/>
            </a:lvl1pPr>
          </a:lstStyle>
          <a:p>
            <a:pPr/>
            <a:r>
              <a:t>Real-time systems at Facebook</a:t>
            </a:r>
          </a:p>
        </p:txBody>
      </p:sp>
      <p:sp>
        <p:nvSpPr>
          <p:cNvPr id="245" name="Shape 18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defRPr sz="1800"/>
            </a:pPr>
            <a:r>
              <a:t>Chorus – aggregate trends</a:t>
            </a:r>
          </a:p>
          <a:p>
            <a:pPr marL="69850" indent="-139700">
              <a:lnSpc>
                <a:spcPct val="115000"/>
              </a:lnSpc>
              <a:spcBef>
                <a:spcPts val="0"/>
              </a:spcBef>
              <a:buSzTx/>
              <a:buNone/>
              <a:defRPr sz="1800"/>
            </a:pPr>
            <a:r>
              <a:t>	E.g. What are the top 5 topics being discussed for the election today? </a:t>
            </a:r>
          </a:p>
        </p:txBody>
      </p:sp>
      <p:sp>
        <p:nvSpPr>
          <p:cNvPr id="246" name="Shape 185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7" name="Shape 186" descr="Shape 1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6399" y="1884349"/>
            <a:ext cx="5560628" cy="315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Chorus</a:t>
            </a:r>
          </a:p>
        </p:txBody>
      </p:sp>
      <p:sp>
        <p:nvSpPr>
          <p:cNvPr id="418" name="Shape 413"/>
          <p:cNvSpPr txBox="1"/>
          <p:nvPr>
            <p:ph type="body" idx="1"/>
          </p:nvPr>
        </p:nvSpPr>
        <p:spPr>
          <a:xfrm>
            <a:off x="628650" y="2805094"/>
            <a:ext cx="7886700" cy="32634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A mix of Puma and Stylus applications</a:t>
            </a:r>
          </a:p>
          <a:p>
            <a:pPr marL="457200" indent="-228600">
              <a:spcBef>
                <a:spcPts val="0"/>
              </a:spcBef>
            </a:pPr>
            <a:r>
              <a:t>Lookup joins in Laser</a:t>
            </a:r>
          </a:p>
          <a:p>
            <a:pPr marL="457200" indent="-228600">
              <a:spcBef>
                <a:spcPts val="0"/>
              </a:spcBef>
            </a:pPr>
            <a:r>
              <a:t>Hive and Scuba as the sink data stores for the results</a:t>
            </a:r>
          </a:p>
          <a:p>
            <a:pPr marL="457200" indent="-228600">
              <a:spcBef>
                <a:spcPts val="0"/>
              </a:spcBef>
            </a:pPr>
            <a:r>
              <a:t>Data transport via Scribe</a:t>
            </a:r>
          </a:p>
        </p:txBody>
      </p:sp>
      <p:sp>
        <p:nvSpPr>
          <p:cNvPr id="419" name="Shape 414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0" name="Shape 415" descr="Shape 415"/>
          <p:cNvPicPr>
            <a:picLocks noChangeAspect="1"/>
          </p:cNvPicPr>
          <p:nvPr/>
        </p:nvPicPr>
        <p:blipFill>
          <a:blip r:embed="rId2">
            <a:extLst/>
          </a:blip>
          <a:srcRect l="0" t="16090" r="0" b="12172"/>
          <a:stretch>
            <a:fillRect/>
          </a:stretch>
        </p:blipFill>
        <p:spPr>
          <a:xfrm>
            <a:off x="628650" y="1238600"/>
            <a:ext cx="7886700" cy="1664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Chorus - evolvement</a:t>
            </a:r>
          </a:p>
        </p:txBody>
      </p:sp>
      <p:sp>
        <p:nvSpPr>
          <p:cNvPr id="423" name="Shape 42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r>
              <a:t>Substantial evolvement</a:t>
            </a:r>
          </a:p>
          <a:p>
            <a:pPr marL="457200" indent="-228600">
              <a:spcBef>
                <a:spcPts val="0"/>
              </a:spcBef>
            </a:pPr>
            <a:r>
              <a:t>One Puma app to filter posts -&gt;</a:t>
            </a:r>
          </a:p>
          <a:p>
            <a:pPr marL="457200" indent="-228600">
              <a:spcBef>
                <a:spcPts val="0"/>
              </a:spcBef>
            </a:pPr>
            <a:r>
              <a:t>Laser joins added with custom Python codes -&gt;</a:t>
            </a:r>
          </a:p>
          <a:p>
            <a:pPr marL="457200" indent="-228600">
              <a:spcBef>
                <a:spcPts val="0"/>
              </a:spcBef>
            </a:pPr>
            <a:r>
              <a:t>Add Stylus app replaced the custom codes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Add or replace one component at a time, and test and deploy incrementally</a:t>
            </a:r>
          </a:p>
        </p:txBody>
      </p:sp>
      <p:sp>
        <p:nvSpPr>
          <p:cNvPr id="424" name="Shape 42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Lessons learned</a:t>
            </a:r>
          </a:p>
        </p:txBody>
      </p:sp>
      <p:sp>
        <p:nvSpPr>
          <p:cNvPr id="427" name="Shape 42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39700">
              <a:spcBef>
                <a:spcPts val="0"/>
              </a:spcBef>
              <a:buSzTx/>
              <a:buNone/>
            </a:pPr>
            <a:r>
              <a:t>It is not enough to only provide a framework for writing applications</a:t>
            </a:r>
          </a:p>
          <a:p>
            <a:pPr marL="457200" indent="-228600">
              <a:spcBef>
                <a:spcPts val="0"/>
              </a:spcBef>
            </a:pPr>
            <a:r>
              <a:t>Multiple systems help Facebook move fast</a:t>
            </a:r>
          </a:p>
          <a:p>
            <a:pPr marL="457200" indent="-228600">
              <a:spcBef>
                <a:spcPts val="0"/>
              </a:spcBef>
            </a:pPr>
            <a:r>
              <a:t>Stream replaying makes debugging much easier</a:t>
            </a:r>
          </a:p>
          <a:p>
            <a:pPr marL="457200" indent="-228600">
              <a:spcBef>
                <a:spcPts val="0"/>
              </a:spcBef>
            </a:pPr>
            <a:r>
              <a:t>Ease of deployment and maintaining</a:t>
            </a:r>
          </a:p>
          <a:p>
            <a:pPr marL="457200" indent="-228600">
              <a:spcBef>
                <a:spcPts val="0"/>
              </a:spcBef>
            </a:pPr>
            <a:r>
              <a:t>Ease of monitoring and operation</a:t>
            </a:r>
          </a:p>
          <a:p>
            <a:pPr marL="457200" indent="-228600">
              <a:spcBef>
                <a:spcPts val="0"/>
              </a:spcBef>
            </a:pPr>
            <a:r>
              <a:t>Streaming vs batch processing</a:t>
            </a:r>
          </a:p>
        </p:txBody>
      </p:sp>
      <p:sp>
        <p:nvSpPr>
          <p:cNvPr id="428" name="Shape 429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431" name="Shape 43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Target seconds rather than milliseconds</a:t>
            </a:r>
          </a:p>
          <a:p>
            <a:pPr marL="457200" indent="-228600">
              <a:spcBef>
                <a:spcPts val="0"/>
              </a:spcBef>
            </a:pPr>
            <a:r>
              <a:t>Ease of use is as important as the other qualities</a:t>
            </a:r>
          </a:p>
          <a:p>
            <a:pPr marL="457200" indent="-228600">
              <a:spcBef>
                <a:spcPts val="0"/>
              </a:spcBef>
            </a:pPr>
            <a:r>
              <a:t>There is a spectrum of correctness</a:t>
            </a:r>
          </a:p>
        </p:txBody>
      </p:sp>
      <p:sp>
        <p:nvSpPr>
          <p:cNvPr id="432" name="Shape 436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Shape 441" descr="Shape 4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7463" y="1306861"/>
            <a:ext cx="5995878" cy="3505027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*Realtime Data Processing Pipeline - DIY?</a:t>
            </a:r>
          </a:p>
        </p:txBody>
      </p:sp>
      <p:sp>
        <p:nvSpPr>
          <p:cNvPr id="436" name="Shape 443"/>
          <p:cNvSpPr txBox="1"/>
          <p:nvPr>
            <p:ph type="body" sz="half" idx="1"/>
          </p:nvPr>
        </p:nvSpPr>
        <p:spPr>
          <a:xfrm>
            <a:off x="628649" y="1427674"/>
            <a:ext cx="3640801" cy="32634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Open-source</a:t>
            </a:r>
          </a:p>
          <a:p>
            <a:pPr marL="457200" indent="-228600">
              <a:spcBef>
                <a:spcPts val="0"/>
              </a:spcBef>
            </a:pPr>
            <a:r>
              <a:t>Mainstream</a:t>
            </a:r>
          </a:p>
        </p:txBody>
      </p:sp>
      <p:sp>
        <p:nvSpPr>
          <p:cNvPr id="437" name="Shape 444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Distributed Messaging Systems</a:t>
            </a:r>
          </a:p>
        </p:txBody>
      </p:sp>
      <p:sp>
        <p:nvSpPr>
          <p:cNvPr id="440" name="Shape 45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217170" defTabSz="868680">
              <a:spcBef>
                <a:spcPts val="0"/>
              </a:spcBef>
              <a:defRPr sz="1994"/>
            </a:pPr>
            <a:r>
              <a:t>Kafka</a:t>
            </a:r>
          </a:p>
          <a:p>
            <a:pPr lvl="1" marL="868680" indent="-217170" defTabSz="868680">
              <a:spcBef>
                <a:spcPts val="0"/>
              </a:spcBef>
              <a:defRPr sz="1710"/>
            </a:pPr>
            <a:r>
              <a:t>broker-enabled, persistent, distributed publish-subscribe model</a:t>
            </a:r>
          </a:p>
          <a:p>
            <a:pPr lvl="1" marL="868680" indent="-217170" defTabSz="868680">
              <a:spcBef>
                <a:spcPts val="0"/>
              </a:spcBef>
              <a:defRPr sz="1710"/>
            </a:pPr>
            <a:r>
              <a:t>fast, scalable, and highly efficient</a:t>
            </a:r>
          </a:p>
          <a:p>
            <a:pPr marL="434340" indent="-217170" defTabSz="868680">
              <a:spcBef>
                <a:spcPts val="0"/>
              </a:spcBef>
              <a:defRPr sz="1994"/>
            </a:pPr>
            <a:r>
              <a:t>RabbitMQ</a:t>
            </a:r>
          </a:p>
          <a:p>
            <a:pPr lvl="1" marL="868680" indent="-217170" defTabSz="868680">
              <a:spcBef>
                <a:spcPts val="0"/>
              </a:spcBef>
              <a:defRPr sz="1710"/>
            </a:pPr>
            <a:r>
              <a:t>broker architecture</a:t>
            </a:r>
          </a:p>
          <a:p>
            <a:pPr lvl="2" marL="1303019" indent="-217170" defTabSz="868680">
              <a:spcBef>
                <a:spcPts val="0"/>
              </a:spcBef>
              <a:defRPr sz="1425"/>
            </a:pPr>
            <a:r>
              <a:t>Easy to use and deploy - routing, load balancing or persistent message queuing</a:t>
            </a:r>
          </a:p>
          <a:p>
            <a:pPr lvl="2" marL="1303019" indent="-217170" defTabSz="868680">
              <a:spcBef>
                <a:spcPts val="0"/>
              </a:spcBef>
              <a:defRPr sz="1425"/>
            </a:pPr>
            <a:r>
              <a:t>Central node - less scalable and slower</a:t>
            </a:r>
          </a:p>
          <a:p>
            <a:pPr marL="434340" indent="-217170" defTabSz="868680">
              <a:spcBef>
                <a:spcPts val="0"/>
              </a:spcBef>
              <a:defRPr sz="1994"/>
            </a:pPr>
            <a:r>
              <a:t>ZeroMQ</a:t>
            </a:r>
          </a:p>
          <a:p>
            <a:pPr lvl="1" marL="868680" indent="-217170" defTabSz="868680">
              <a:spcBef>
                <a:spcPts val="0"/>
              </a:spcBef>
              <a:defRPr sz="1710"/>
            </a:pPr>
            <a:r>
              <a:t>Flexible - broker or P2P</a:t>
            </a:r>
          </a:p>
          <a:p>
            <a:pPr lvl="1" marL="868680" indent="-217170" defTabSz="868680">
              <a:spcBef>
                <a:spcPts val="0"/>
              </a:spcBef>
              <a:defRPr sz="1710"/>
            </a:pPr>
            <a:r>
              <a:t>Lightweight for high throughput/low latency scenarios</a:t>
            </a:r>
          </a:p>
          <a:p>
            <a:pPr lvl="1" marL="868680" indent="-217170" defTabSz="868680">
              <a:spcBef>
                <a:spcPts val="0"/>
              </a:spcBef>
              <a:defRPr sz="1710"/>
            </a:pPr>
            <a:r>
              <a:t>Have to do a lot of implementation - read 80 pages first</a:t>
            </a:r>
          </a:p>
          <a:p>
            <a:pPr marL="434340" indent="-217170" defTabSz="868680">
              <a:spcBef>
                <a:spcPts val="0"/>
              </a:spcBef>
              <a:defRPr sz="1994"/>
            </a:pPr>
            <a:r>
              <a:t>ActiveMQ</a:t>
            </a:r>
          </a:p>
          <a:p>
            <a:pPr marL="434340" indent="-217170" defTabSz="868680">
              <a:spcBef>
                <a:spcPts val="0"/>
              </a:spcBef>
              <a:defRPr sz="1994"/>
            </a:pPr>
            <a:r>
              <a:t>Kestrel</a:t>
            </a:r>
          </a:p>
        </p:txBody>
      </p:sp>
      <p:sp>
        <p:nvSpPr>
          <p:cNvPr id="441" name="Shape 451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Stream Processing Systems</a:t>
            </a:r>
          </a:p>
        </p:txBody>
      </p:sp>
      <p:sp>
        <p:nvSpPr>
          <p:cNvPr id="444" name="Shape 45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Stream-only framework</a:t>
            </a:r>
          </a:p>
          <a:p>
            <a:pPr marL="914400" indent="-228600">
              <a:spcBef>
                <a:spcPts val="0"/>
              </a:spcBef>
            </a:pPr>
            <a:r>
              <a:t>Storm</a:t>
            </a:r>
          </a:p>
          <a:p>
            <a:pPr marL="914400" indent="-228600">
              <a:spcBef>
                <a:spcPts val="0"/>
              </a:spcBef>
            </a:pPr>
            <a:r>
              <a:t>Samza</a:t>
            </a:r>
          </a:p>
          <a:p>
            <a:pPr lvl="1" marL="1371600" indent="-228600">
              <a:spcBef>
                <a:spcPts val="0"/>
              </a:spcBef>
              <a:defRPr sz="1800"/>
            </a:pPr>
            <a:r>
              <a:t>Use Kafka for messaging and Hadoop Yarn for resource negotiation</a:t>
            </a:r>
          </a:p>
          <a:p>
            <a:pPr lvl="1" marL="1371600" indent="-228600">
              <a:spcBef>
                <a:spcPts val="0"/>
              </a:spcBef>
              <a:defRPr sz="1800"/>
            </a:pPr>
            <a:r>
              <a:t>Bundled with Kafka</a:t>
            </a:r>
          </a:p>
          <a:p>
            <a:pPr lvl="2" marL="1828800" indent="-228600">
              <a:spcBef>
                <a:spcPts val="0"/>
              </a:spcBef>
              <a:defRPr sz="1500"/>
            </a:pPr>
            <a:r>
              <a:t>Arbitrary number of subscribers, no backpressure problem</a:t>
            </a:r>
          </a:p>
          <a:p>
            <a:pPr lvl="1" marL="1371600" indent="-228600">
              <a:spcBef>
                <a:spcPts val="0"/>
              </a:spcBef>
              <a:defRPr sz="1800"/>
            </a:pPr>
            <a:r>
              <a:t>At-least-once delivery guarantee</a:t>
            </a:r>
          </a:p>
          <a:p>
            <a:pPr lvl="1" marL="1371600" indent="-228600">
              <a:spcBef>
                <a:spcPts val="0"/>
              </a:spcBef>
              <a:defRPr sz="1800"/>
            </a:pPr>
            <a:r>
              <a:t>Offers high level abstraction than Storm</a:t>
            </a:r>
          </a:p>
          <a:p>
            <a:pPr marL="457200" indent="-228600">
              <a:spcBef>
                <a:spcPts val="0"/>
              </a:spcBef>
            </a:pPr>
            <a:r>
              <a:t>Hybrid framework</a:t>
            </a:r>
          </a:p>
          <a:p>
            <a:pPr marL="914400" indent="-228600">
              <a:spcBef>
                <a:spcPts val="0"/>
              </a:spcBef>
            </a:pPr>
            <a:r>
              <a:t>Spark Streaming</a:t>
            </a:r>
          </a:p>
          <a:p>
            <a:pPr marL="914400" indent="-228600">
              <a:spcBef>
                <a:spcPts val="0"/>
              </a:spcBef>
            </a:pPr>
            <a:r>
              <a:t>Flink</a:t>
            </a:r>
          </a:p>
          <a:p>
            <a:pPr marL="914400" indent="-228600">
              <a:spcBef>
                <a:spcPts val="0"/>
              </a:spcBef>
            </a:pPr>
            <a:r>
              <a:t>Heron</a:t>
            </a:r>
          </a:p>
        </p:txBody>
      </p:sp>
      <p:sp>
        <p:nvSpPr>
          <p:cNvPr id="445" name="Shape 458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Data Stores</a:t>
            </a:r>
          </a:p>
        </p:txBody>
      </p:sp>
      <p:sp>
        <p:nvSpPr>
          <p:cNvPr id="448" name="Shape 46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Hive</a:t>
            </a:r>
          </a:p>
          <a:p>
            <a:pPr marL="457200" indent="-228600">
              <a:spcBef>
                <a:spcPts val="0"/>
              </a:spcBef>
            </a:pPr>
            <a:r>
              <a:t>RocksDB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Embeddable persistent key-value store for fast storage</a:t>
            </a:r>
          </a:p>
          <a:p>
            <a:pPr lvl="2" marL="1371600" indent="-228600">
              <a:spcBef>
                <a:spcPts val="0"/>
              </a:spcBef>
              <a:defRPr sz="1500"/>
            </a:pPr>
            <a:r>
              <a:t>High performance - C++ written engine</a:t>
            </a:r>
          </a:p>
          <a:p>
            <a:pPr lvl="2" marL="1371600" indent="-228600">
              <a:spcBef>
                <a:spcPts val="0"/>
              </a:spcBef>
              <a:defRPr sz="1500"/>
            </a:pPr>
            <a:r>
              <a:t>Optimized for fast storage - for flash or RAM</a:t>
            </a:r>
          </a:p>
          <a:p>
            <a:pPr lvl="2" marL="1371600" indent="-228600">
              <a:spcBef>
                <a:spcPts val="0"/>
              </a:spcBef>
              <a:defRPr sz="1500"/>
            </a:pPr>
            <a:r>
              <a:t>Adaptable to different workloads</a:t>
            </a:r>
          </a:p>
          <a:p>
            <a:pPr lvl="2" marL="1371600" indent="-228600">
              <a:spcBef>
                <a:spcPts val="0"/>
              </a:spcBef>
              <a:defRPr sz="1500"/>
            </a:pPr>
            <a:r>
              <a:t>Advanced database operations - merging and compaction filters</a:t>
            </a:r>
          </a:p>
          <a:p>
            <a:pPr marL="457200" indent="-228600">
              <a:spcBef>
                <a:spcPts val="0"/>
              </a:spcBef>
            </a:pPr>
            <a:r>
              <a:t>HBase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Random, realtime read/write access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Bigtable-like capabilities on top of Hadoop and HDFS</a:t>
            </a:r>
          </a:p>
        </p:txBody>
      </p:sp>
      <p:sp>
        <p:nvSpPr>
          <p:cNvPr id="449" name="Shape 46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Specific Optimization</a:t>
            </a:r>
          </a:p>
        </p:txBody>
      </p:sp>
      <p:sp>
        <p:nvSpPr>
          <p:cNvPr id="452" name="Shape 471"/>
          <p:cNvSpPr txBox="1"/>
          <p:nvPr>
            <p:ph type="body" sz="half" idx="1"/>
          </p:nvPr>
        </p:nvSpPr>
        <p:spPr>
          <a:xfrm>
            <a:off x="628649" y="1178725"/>
            <a:ext cx="4834502" cy="3263401"/>
          </a:xfrm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r>
              <a:t>Time series data - Influx Data</a:t>
            </a:r>
          </a:p>
          <a:p>
            <a:pPr marL="457200" indent="-228600">
              <a:spcBef>
                <a:spcPts val="0"/>
              </a:spcBef>
            </a:pPr>
            <a:r>
              <a:t>Telegraf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Plugin-driven server agent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Aim for metrics</a:t>
            </a:r>
          </a:p>
          <a:p>
            <a:pPr marL="457200" indent="-228600">
              <a:spcBef>
                <a:spcPts val="0"/>
              </a:spcBef>
            </a:pPr>
            <a:r>
              <a:t>Kapacitor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Stream and batch data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User-defined functions</a:t>
            </a:r>
            <a:r>
              <a:rPr sz="2100"/>
              <a:t> </a:t>
            </a:r>
          </a:p>
          <a:p>
            <a:pPr marL="457200" indent="-228600">
              <a:spcBef>
                <a:spcPts val="0"/>
              </a:spcBef>
            </a:pPr>
            <a:r>
              <a:t>InfluxDB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High throughput ingest, compression and real-time querying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Optimized for time series</a:t>
            </a:r>
          </a:p>
          <a:p>
            <a:pPr marL="38100" indent="101600">
              <a:spcBef>
                <a:spcPts val="0"/>
              </a:spcBef>
              <a:buSzTx/>
              <a:buNone/>
            </a:pPr>
            <a:r>
              <a:t>What can we do for video stream data?</a:t>
            </a:r>
          </a:p>
        </p:txBody>
      </p:sp>
      <p:sp>
        <p:nvSpPr>
          <p:cNvPr id="453" name="Shape 47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4" name="Shape 473" descr="Shape 4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4199" y="537374"/>
            <a:ext cx="5396100" cy="3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78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02920">
              <a:defRPr b="1" sz="1980"/>
            </a:pPr>
            <a:r>
              <a:t>		 	 	 		</a:t>
            </a:r>
          </a:p>
          <a:p>
            <a:pPr defTabSz="502920">
              <a:defRPr b="1" sz="1980"/>
            </a:pPr>
            <a:r>
              <a:t>			</a:t>
            </a:r>
          </a:p>
          <a:p>
            <a:pPr defTabSz="502920">
              <a:defRPr b="1" sz="1980"/>
            </a:pPr>
            <a:r>
              <a:t>				</a:t>
            </a:r>
          </a:p>
          <a:p>
            <a:pPr defTabSz="502920">
              <a:defRPr b="1" sz="1980"/>
            </a:pPr>
            <a:r>
              <a:t>					</a:t>
            </a:r>
          </a:p>
          <a:p>
            <a:pPr defTabSz="502920">
              <a:defRPr b="1" sz="1980"/>
            </a:pPr>
            <a:r>
              <a:t>Twitter Heron: </a:t>
            </a:r>
          </a:p>
          <a:p>
            <a:pPr defTabSz="502920">
              <a:defRPr b="1" sz="1980"/>
            </a:pPr>
            <a:r>
              <a:t>Stream Processing at Scale</a:t>
            </a:r>
          </a:p>
        </p:txBody>
      </p:sp>
      <p:sp>
        <p:nvSpPr>
          <p:cNvPr id="457" name="Shape 47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21791">
              <a:lnSpc>
                <a:spcPct val="100000"/>
              </a:lnSpc>
              <a:spcBef>
                <a:spcPts val="0"/>
              </a:spcBef>
              <a:defRPr sz="816"/>
            </a:pPr>
            <a:r>
              <a:t>		 	 	 		</a:t>
            </a:r>
          </a:p>
          <a:p>
            <a:pPr defTabSz="621791">
              <a:lnSpc>
                <a:spcPct val="100000"/>
              </a:lnSpc>
              <a:spcBef>
                <a:spcPts val="0"/>
              </a:spcBef>
              <a:defRPr sz="1224"/>
            </a:pPr>
            <a:endParaRPr sz="816"/>
          </a:p>
          <a:p>
            <a:pPr defTabSz="621791">
              <a:lnSpc>
                <a:spcPct val="100000"/>
              </a:lnSpc>
              <a:spcBef>
                <a:spcPts val="0"/>
              </a:spcBef>
              <a:defRPr sz="1224"/>
            </a:pPr>
            <a:endParaRPr sz="816"/>
          </a:p>
          <a:p>
            <a:pPr defTabSz="621791">
              <a:lnSpc>
                <a:spcPct val="100000"/>
              </a:lnSpc>
              <a:spcBef>
                <a:spcPts val="0"/>
              </a:spcBef>
              <a:defRPr sz="816"/>
            </a:pPr>
            <a:r>
              <a:t>Sanjeev Kulkarni, Nikunj Bhagat, Maosong Fu, Vikas Kedigehalli, Christopher Kellogg, </a:t>
            </a:r>
          </a:p>
          <a:p>
            <a:pPr defTabSz="621791">
              <a:lnSpc>
                <a:spcPct val="100000"/>
              </a:lnSpc>
              <a:spcBef>
                <a:spcPts val="0"/>
              </a:spcBef>
              <a:defRPr sz="816"/>
            </a:pPr>
            <a:r>
              <a:t>Sailesh Mittal, Jignesh M. Patel*,1, Karthik Ramasamy, Siddarth Taneja</a:t>
            </a:r>
          </a:p>
          <a:p>
            <a:pPr defTabSz="621791">
              <a:lnSpc>
                <a:spcPct val="100000"/>
              </a:lnSpc>
              <a:spcBef>
                <a:spcPts val="0"/>
              </a:spcBef>
              <a:defRPr sz="816"/>
            </a:pPr>
            <a:r>
              <a:t>Twitter, Inc., *University of Wisconsin – Madison</a:t>
            </a:r>
          </a:p>
          <a:p>
            <a:pPr defTabSz="621791">
              <a:lnSpc>
                <a:spcPct val="100000"/>
              </a:lnSpc>
              <a:spcBef>
                <a:spcPts val="0"/>
              </a:spcBef>
              <a:defRPr sz="816"/>
            </a:pPr>
            <a:r>
              <a:t>			</a:t>
            </a:r>
          </a:p>
          <a:p>
            <a:pPr defTabSz="621791">
              <a:lnSpc>
                <a:spcPct val="100000"/>
              </a:lnSpc>
              <a:spcBef>
                <a:spcPts val="0"/>
              </a:spcBef>
              <a:defRPr sz="816"/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191"/>
          <p:cNvSpPr txBox="1"/>
          <p:nvPr>
            <p:ph type="title"/>
          </p:nvPr>
        </p:nvSpPr>
        <p:spPr>
          <a:xfrm>
            <a:off x="628650" y="240369"/>
            <a:ext cx="7886700" cy="9942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</a:lvl1pPr>
          </a:lstStyle>
          <a:p>
            <a:pPr/>
            <a:r>
              <a:t>Introduction</a:t>
            </a:r>
          </a:p>
        </p:txBody>
      </p:sp>
      <p:sp>
        <p:nvSpPr>
          <p:cNvPr id="252" name="Shape 19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spcBef>
                <a:spcPts val="0"/>
              </a:spcBef>
              <a:defRPr sz="1800"/>
            </a:pPr>
            <a:r>
              <a:t>Goal:</a:t>
            </a:r>
          </a:p>
          <a:p>
            <a:pPr marL="0" indent="457200">
              <a:spcBef>
                <a:spcPts val="0"/>
              </a:spcBef>
              <a:buSzTx/>
              <a:buNone/>
              <a:defRPr sz="1800"/>
            </a:pPr>
            <a:r>
              <a:t>Main decision: a few seconds of latency meets performance requirements. Present five decisions that must be made while designing a realtime stream processing system and compare alternatives &amp; tradeoffs</a:t>
            </a:r>
            <a:br/>
          </a:p>
          <a:p>
            <a:pPr marL="457200" indent="-342900">
              <a:spcBef>
                <a:spcPts val="0"/>
              </a:spcBef>
              <a:defRPr sz="1800"/>
            </a:pPr>
            <a:r>
              <a:t>Qualities that are important in the design of a real-time data system:</a:t>
            </a:r>
          </a:p>
          <a:p>
            <a:pPr marL="1371600" indent="-342900">
              <a:spcBef>
                <a:spcPts val="0"/>
              </a:spcBef>
              <a:buFontTx/>
              <a:buAutoNum type="arabicPeriod" startAt="1"/>
              <a:defRPr sz="1800"/>
            </a:pPr>
            <a:r>
              <a:t>Ease of use</a:t>
            </a:r>
          </a:p>
          <a:p>
            <a:pPr marL="1371600" indent="-342900">
              <a:spcBef>
                <a:spcPts val="0"/>
              </a:spcBef>
              <a:buFontTx/>
              <a:buAutoNum type="arabicPeriod" startAt="1"/>
              <a:defRPr sz="1800"/>
            </a:pPr>
            <a:r>
              <a:t>Performance</a:t>
            </a:r>
          </a:p>
          <a:p>
            <a:pPr marL="1371600" indent="-342900">
              <a:spcBef>
                <a:spcPts val="0"/>
              </a:spcBef>
              <a:buFontTx/>
              <a:buAutoNum type="arabicPeriod" startAt="1"/>
              <a:defRPr sz="1800"/>
            </a:pPr>
            <a:r>
              <a:t>Fault-tolerance</a:t>
            </a:r>
          </a:p>
          <a:p>
            <a:pPr marL="1371600" indent="-342900">
              <a:spcBef>
                <a:spcPts val="0"/>
              </a:spcBef>
              <a:buFontTx/>
              <a:buAutoNum type="arabicPeriod" startAt="1"/>
              <a:defRPr sz="1800"/>
            </a:pPr>
            <a:r>
              <a:t>Scalability</a:t>
            </a:r>
          </a:p>
          <a:p>
            <a:pPr marL="1371600" indent="-342900">
              <a:spcBef>
                <a:spcPts val="0"/>
              </a:spcBef>
              <a:buFontTx/>
              <a:buAutoNum type="arabicPeriod" startAt="1"/>
              <a:defRPr sz="1800"/>
            </a:pPr>
            <a:r>
              <a:t>Correctness</a:t>
            </a:r>
          </a:p>
        </p:txBody>
      </p:sp>
      <p:sp>
        <p:nvSpPr>
          <p:cNvPr id="253" name="Shape 193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460" name="Shape 48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Introduction</a:t>
            </a:r>
          </a:p>
          <a:p>
            <a:pPr marL="457200" indent="-228600">
              <a:spcBef>
                <a:spcPts val="0"/>
              </a:spcBef>
            </a:pPr>
            <a:r>
              <a:t>Motivation for Heron</a:t>
            </a:r>
          </a:p>
          <a:p>
            <a:pPr marL="457200" indent="-228600">
              <a:spcBef>
                <a:spcPts val="0"/>
              </a:spcBef>
            </a:pPr>
            <a:r>
              <a:t>Design Alternatives</a:t>
            </a:r>
          </a:p>
          <a:p>
            <a:pPr marL="457200" indent="-228600">
              <a:spcBef>
                <a:spcPts val="0"/>
              </a:spcBef>
            </a:pPr>
            <a:r>
              <a:t>System Overview</a:t>
            </a:r>
          </a:p>
          <a:p>
            <a:pPr marL="457200" indent="-228600">
              <a:spcBef>
                <a:spcPts val="0"/>
              </a:spcBef>
            </a:pPr>
            <a:r>
              <a:t>Evaluation</a:t>
            </a:r>
          </a:p>
          <a:p>
            <a:pPr marL="457200" indent="-228600">
              <a:spcBef>
                <a:spcPts val="0"/>
              </a:spcBef>
            </a:pPr>
            <a:r>
              <a:t>Conclusion</a:t>
            </a:r>
          </a:p>
        </p:txBody>
      </p:sp>
      <p:sp>
        <p:nvSpPr>
          <p:cNvPr id="461" name="Shape 486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9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464" name="Shape 49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r>
              <a:t>Twitter’s real-time streaming tasks:</a:t>
            </a:r>
          </a:p>
          <a:p>
            <a:pPr marL="457200" indent="-228600">
              <a:spcBef>
                <a:spcPts val="0"/>
              </a:spcBef>
            </a:pPr>
            <a:r>
              <a:t>Real-time active user counts (RTAC)</a:t>
            </a:r>
          </a:p>
          <a:p>
            <a:pPr marL="457200" indent="-228600">
              <a:spcBef>
                <a:spcPts val="0"/>
              </a:spcBef>
            </a:pPr>
            <a:r>
              <a:t>Real-time engagement of users</a:t>
            </a:r>
          </a:p>
          <a:p>
            <a:pPr marL="457200" indent="-228600">
              <a:spcBef>
                <a:spcPts val="0"/>
              </a:spcBef>
            </a:pPr>
            <a:r>
              <a:t>…… 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Storm engine has many issues in:</a:t>
            </a:r>
          </a:p>
          <a:p>
            <a:pPr marL="457200" indent="-228600">
              <a:spcBef>
                <a:spcPts val="0"/>
              </a:spcBef>
            </a:pPr>
            <a:r>
              <a:t>Scalability</a:t>
            </a:r>
          </a:p>
          <a:p>
            <a:pPr marL="457200" indent="-228600">
              <a:spcBef>
                <a:spcPts val="0"/>
              </a:spcBef>
            </a:pPr>
            <a:r>
              <a:t>Debug-ability</a:t>
            </a:r>
          </a:p>
          <a:p>
            <a:pPr marL="457200" indent="-228600">
              <a:spcBef>
                <a:spcPts val="0"/>
              </a:spcBef>
            </a:pPr>
            <a:r>
              <a:t>Manageability</a:t>
            </a:r>
          </a:p>
          <a:p>
            <a:pPr marL="457200" indent="-228600">
              <a:spcBef>
                <a:spcPts val="0"/>
              </a:spcBef>
            </a:pPr>
            <a:r>
              <a:t>Efficient resources sharing</a:t>
            </a:r>
          </a:p>
        </p:txBody>
      </p:sp>
      <p:sp>
        <p:nvSpPr>
          <p:cNvPr id="465" name="Shape 493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468" name="Shape 499"/>
          <p:cNvSpPr txBox="1"/>
          <p:nvPr>
            <p:ph type="body" idx="1"/>
          </p:nvPr>
        </p:nvSpPr>
        <p:spPr>
          <a:xfrm>
            <a:off x="628649" y="1140625"/>
            <a:ext cx="8112602" cy="32634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Goals:</a:t>
            </a:r>
          </a:p>
          <a:p>
            <a:pPr marL="457200" indent="-228600">
              <a:spcBef>
                <a:spcPts val="0"/>
              </a:spcBef>
            </a:pPr>
            <a:r>
              <a:t>Clean mapping from logical computation units to physical processes</a:t>
            </a:r>
          </a:p>
          <a:p>
            <a:pPr marL="457200" indent="-228600">
              <a:spcBef>
                <a:spcPts val="0"/>
              </a:spcBef>
            </a:pPr>
            <a:r>
              <a:t>Flexible sharing of cluster resources</a:t>
            </a:r>
          </a:p>
          <a:p>
            <a:pPr marL="457200" indent="-228600">
              <a:spcBef>
                <a:spcPts val="0"/>
              </a:spcBef>
            </a:pPr>
            <a:r>
              <a:t>Easier management of systems</a:t>
            </a:r>
          </a:p>
          <a:p>
            <a:pPr marL="457200" indent="-228600">
              <a:spcBef>
                <a:spcPts val="0"/>
              </a:spcBef>
            </a:pPr>
            <a:r>
              <a:t>Efficiency in production</a:t>
            </a:r>
          </a:p>
          <a:p>
            <a:pPr marL="457200" indent="-228600">
              <a:spcBef>
                <a:spcPts val="0"/>
              </a:spcBef>
            </a:pPr>
            <a:r>
              <a:t>Compatibility with the Storm and Summingbird APIs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Heron - a new system for all the goals above</a:t>
            </a:r>
          </a:p>
        </p:txBody>
      </p:sp>
      <p:sp>
        <p:nvSpPr>
          <p:cNvPr id="469" name="Shape 500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5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 defTabSz="859536">
              <a:defRPr sz="3102"/>
            </a:pPr>
            <a:r>
              <a:t>Motivation for Heron #1:</a:t>
            </a:r>
          </a:p>
          <a:p>
            <a:pPr defTabSz="859536">
              <a:defRPr sz="3102"/>
            </a:pPr>
            <a:r>
              <a:t>Limitations of Storm Worker Architecture</a:t>
            </a:r>
          </a:p>
        </p:txBody>
      </p:sp>
      <p:sp>
        <p:nvSpPr>
          <p:cNvPr id="472" name="Shape 50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Multiple levels of scheduling and complex interaction</a:t>
            </a:r>
          </a:p>
          <a:p>
            <a:pPr marL="457200" indent="-228600">
              <a:spcBef>
                <a:spcPts val="0"/>
              </a:spcBef>
            </a:pPr>
            <a:r>
              <a:t>Disparate tasks on each worker</a:t>
            </a:r>
          </a:p>
          <a:p>
            <a:pPr marL="457200" indent="-228600">
              <a:spcBef>
                <a:spcPts val="0"/>
              </a:spcBef>
            </a:pPr>
            <a:r>
              <a:t>Logs from multiple tasks into one file</a:t>
            </a:r>
          </a:p>
          <a:p>
            <a:pPr marL="457200" indent="-228600">
              <a:spcBef>
                <a:spcPts val="0"/>
              </a:spcBef>
            </a:pPr>
            <a:r>
              <a:t>Assume every worker is homogenous</a:t>
            </a:r>
          </a:p>
          <a:p>
            <a:pPr marL="457200" indent="-228600">
              <a:spcBef>
                <a:spcPts val="0"/>
              </a:spcBef>
            </a:pPr>
            <a:r>
              <a:t>Running one task per worker is very inefficient</a:t>
            </a:r>
          </a:p>
          <a:p>
            <a:pPr marL="457200" indent="-228600">
              <a:spcBef>
                <a:spcPts val="0"/>
              </a:spcBef>
            </a:pPr>
            <a:r>
              <a:t>Four threads for data going through a worker process</a:t>
            </a:r>
          </a:p>
        </p:txBody>
      </p:sp>
      <p:sp>
        <p:nvSpPr>
          <p:cNvPr id="473" name="Shape 507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5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 defTabSz="859536">
              <a:defRPr sz="3102"/>
            </a:pPr>
            <a:r>
              <a:t>Motivation for Heron #2:</a:t>
            </a:r>
          </a:p>
          <a:p>
            <a:pPr defTabSz="859536">
              <a:defRPr sz="3102"/>
            </a:pPr>
            <a:r>
              <a:t>Issues with the Storm Nimbus</a:t>
            </a:r>
          </a:p>
        </p:txBody>
      </p:sp>
      <p:sp>
        <p:nvSpPr>
          <p:cNvPr id="476" name="Shape 51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Nimbus component is functionally overloaded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Scheduling, monitoring, distributing JARs...</a:t>
            </a:r>
          </a:p>
          <a:p>
            <a:pPr marL="457200" indent="-228600">
              <a:spcBef>
                <a:spcPts val="0"/>
              </a:spcBef>
            </a:pPr>
            <a:r>
              <a:t>Scheduler: no resource reservation and isolation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Multiple topologies on one machine: workers interfere with each other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One topology on one machine: waste hardware resources</a:t>
            </a:r>
          </a:p>
          <a:p>
            <a:pPr marL="457200" indent="-228600">
              <a:spcBef>
                <a:spcPts val="0"/>
              </a:spcBef>
            </a:pPr>
            <a:r>
              <a:t>Zookeeper: bottleneck of number of workers and topologies</a:t>
            </a:r>
          </a:p>
          <a:p>
            <a:pPr marL="457200" indent="-228600">
              <a:spcBef>
                <a:spcPts val="0"/>
              </a:spcBef>
            </a:pPr>
            <a:r>
              <a:t>A single point of failure</a:t>
            </a:r>
          </a:p>
        </p:txBody>
      </p:sp>
      <p:sp>
        <p:nvSpPr>
          <p:cNvPr id="477" name="Shape 514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5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 defTabSz="859536">
              <a:defRPr sz="3102"/>
            </a:pPr>
            <a:r>
              <a:t>Motivation for Heron #3:</a:t>
            </a:r>
          </a:p>
          <a:p>
            <a:pPr defTabSz="859536">
              <a:defRPr sz="3102"/>
            </a:pPr>
            <a:r>
              <a:t>Lack of Backpressure</a:t>
            </a:r>
          </a:p>
        </p:txBody>
      </p:sp>
      <p:sp>
        <p:nvSpPr>
          <p:cNvPr id="480" name="Shape 52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r>
              <a:t>No backpressure mechanism</a:t>
            </a:r>
          </a:p>
          <a:p>
            <a:pPr marL="457200" indent="-228600">
              <a:spcBef>
                <a:spcPts val="0"/>
              </a:spcBef>
            </a:pPr>
            <a:r>
              <a:t>Unbounded tuple drops if acknowledgements are disabled</a:t>
            </a:r>
          </a:p>
          <a:p>
            <a:pPr marL="457200" indent="-228600">
              <a:spcBef>
                <a:spcPts val="0"/>
              </a:spcBef>
            </a:pPr>
            <a:r>
              <a:t>Work done by upstream components is lost</a:t>
            </a:r>
          </a:p>
          <a:p>
            <a:pPr marL="457200" indent="-228600">
              <a:spcBef>
                <a:spcPts val="0"/>
              </a:spcBef>
            </a:pPr>
            <a:r>
              <a:t>System behavior becomes less predictable</a:t>
            </a:r>
          </a:p>
        </p:txBody>
      </p:sp>
      <p:sp>
        <p:nvSpPr>
          <p:cNvPr id="481" name="Shape 521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5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 defTabSz="859536">
              <a:defRPr sz="3102"/>
            </a:pPr>
            <a:r>
              <a:t>Motivation for Heron #4: </a:t>
            </a:r>
          </a:p>
          <a:p>
            <a:pPr defTabSz="859536">
              <a:defRPr sz="3102"/>
            </a:pPr>
            <a:r>
              <a:t>Efficiency</a:t>
            </a:r>
          </a:p>
        </p:txBody>
      </p:sp>
      <p:sp>
        <p:nvSpPr>
          <p:cNvPr id="484" name="Shape 527"/>
          <p:cNvSpPr txBox="1"/>
          <p:nvPr>
            <p:ph type="body" idx="1"/>
          </p:nvPr>
        </p:nvSpPr>
        <p:spPr>
          <a:xfrm>
            <a:off x="628650" y="1140626"/>
            <a:ext cx="7886700" cy="3626700"/>
          </a:xfrm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r>
              <a:t>Performance-reduced scenarios</a:t>
            </a:r>
          </a:p>
          <a:p>
            <a:pPr marL="457200" indent="-228600">
              <a:spcBef>
                <a:spcPts val="0"/>
              </a:spcBef>
            </a:pPr>
            <a:r>
              <a:t>Tuple failures</a:t>
            </a:r>
          </a:p>
          <a:p>
            <a:pPr marL="457200" indent="-228600">
              <a:spcBef>
                <a:spcPts val="0"/>
              </a:spcBef>
            </a:pPr>
            <a:r>
              <a:t>Tuple replays </a:t>
            </a:r>
          </a:p>
          <a:p>
            <a:pPr marL="457200" indent="-228600">
              <a:spcBef>
                <a:spcPts val="0"/>
              </a:spcBef>
            </a:pPr>
            <a:r>
              <a:t>Execution lag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Most common causes</a:t>
            </a:r>
          </a:p>
          <a:p>
            <a:pPr marL="457200" indent="-228600">
              <a:spcBef>
                <a:spcPts val="0"/>
              </a:spcBef>
            </a:pPr>
            <a:r>
              <a:t>Sub-optimal replays</a:t>
            </a:r>
          </a:p>
          <a:p>
            <a:pPr marL="457200" indent="-228600">
              <a:spcBef>
                <a:spcPts val="0"/>
              </a:spcBef>
            </a:pPr>
            <a:r>
              <a:t>Long Garbage Collection cycles</a:t>
            </a:r>
          </a:p>
          <a:p>
            <a:pPr marL="457200" indent="-228600">
              <a:spcBef>
                <a:spcPts val="0"/>
              </a:spcBef>
            </a:pPr>
            <a:r>
              <a:t>Queue contention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Have to overprovision more resources</a:t>
            </a:r>
          </a:p>
        </p:txBody>
      </p:sp>
      <p:sp>
        <p:nvSpPr>
          <p:cNvPr id="485" name="Shape 528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5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Design Alternatives</a:t>
            </a:r>
          </a:p>
        </p:txBody>
      </p:sp>
      <p:sp>
        <p:nvSpPr>
          <p:cNvPr id="488" name="Shape 534"/>
          <p:cNvSpPr txBox="1"/>
          <p:nvPr>
            <p:ph type="body" idx="1"/>
          </p:nvPr>
        </p:nvSpPr>
        <p:spPr>
          <a:xfrm>
            <a:off x="628650" y="1140625"/>
            <a:ext cx="8425500" cy="3828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t>1. Fix Storm?</a:t>
            </a:r>
          </a:p>
          <a:p>
            <a:pPr marL="457200" indent="-228600">
              <a:spcBef>
                <a:spcPts val="0"/>
              </a:spcBef>
            </a:pPr>
            <a:r>
              <a:t>Fundamental issues - require extensive rewrite of the core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Multiple queues for moving data around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inflexible , longer development cycles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2. Choose another existing system? - Apache Samza or Spark Streaming</a:t>
            </a:r>
          </a:p>
          <a:p>
            <a:pPr marL="457200" indent="-228600">
              <a:spcBef>
                <a:spcPts val="0"/>
              </a:spcBef>
            </a:pPr>
            <a:r>
              <a:t>Issues at Twitter’s scale</a:t>
            </a:r>
          </a:p>
          <a:p>
            <a:pPr marL="457200" indent="-228600">
              <a:spcBef>
                <a:spcPts val="0"/>
              </a:spcBef>
            </a:pPr>
            <a:r>
              <a:t>Incompatible with Storm’s API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Very long migration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Top stack components fail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3. Develop a new Heron!</a:t>
            </a:r>
          </a:p>
        </p:txBody>
      </p:sp>
      <p:sp>
        <p:nvSpPr>
          <p:cNvPr id="489" name="Shape 53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5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Heron Design Goals</a:t>
            </a:r>
          </a:p>
        </p:txBody>
      </p:sp>
      <p:sp>
        <p:nvSpPr>
          <p:cNvPr id="492" name="Shape 54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spcBef>
                <a:spcPts val="0"/>
              </a:spcBef>
              <a:defRPr sz="1800"/>
            </a:pPr>
            <a:r>
              <a:t>Fully API compatible with Storm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Directed acyclic graph</a:t>
            </a:r>
            <a:endParaRPr sz="1800"/>
          </a:p>
          <a:p>
            <a:pPr lvl="1" marL="914400" indent="-317500">
              <a:spcBef>
                <a:spcPts val="0"/>
              </a:spcBef>
              <a:defRPr sz="1400"/>
            </a:pPr>
            <a:r>
              <a:t>Topologies, Spouts and Bolts</a:t>
            </a:r>
            <a:endParaRPr sz="1800"/>
          </a:p>
          <a:p>
            <a:pPr marL="457200" indent="-342900">
              <a:spcBef>
                <a:spcPts val="0"/>
              </a:spcBef>
              <a:defRPr sz="1800"/>
            </a:pPr>
            <a:r>
              <a:t>Task isolation</a:t>
            </a:r>
          </a:p>
          <a:p>
            <a:pPr lvl="1" marL="914400" indent="-317500">
              <a:buFont typeface="Gill Sans"/>
              <a:defRPr sz="1400"/>
            </a:pPr>
            <a:r>
              <a:t>Ease of debug-ability/isolation/profiling</a:t>
            </a:r>
            <a:endParaRPr sz="1800"/>
          </a:p>
          <a:p>
            <a:pPr marL="457200" indent="-342900">
              <a:spcBef>
                <a:spcPts val="0"/>
              </a:spcBef>
              <a:defRPr sz="1800"/>
            </a:pPr>
            <a:r>
              <a:t>Support for backpressure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Topologies should be self-adjusted</a:t>
            </a:r>
            <a:endParaRPr sz="1800"/>
          </a:p>
          <a:p>
            <a:pPr marL="457200" indent="-342900">
              <a:spcBef>
                <a:spcPts val="0"/>
              </a:spcBef>
              <a:defRPr sz="1800"/>
            </a:pPr>
            <a:r>
              <a:t>Batching of tuples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Reduce the cost of transferring tuples </a:t>
            </a:r>
            <a:endParaRPr sz="1800"/>
          </a:p>
          <a:p>
            <a:pPr marL="457200" indent="-342900">
              <a:spcBef>
                <a:spcPts val="0"/>
              </a:spcBef>
              <a:defRPr sz="1800"/>
            </a:pPr>
            <a:r>
              <a:t>Efficiency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Reduce resource consumption</a:t>
            </a:r>
          </a:p>
        </p:txBody>
      </p:sp>
      <p:sp>
        <p:nvSpPr>
          <p:cNvPr id="493" name="Shape 54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54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970"/>
            </a:lvl1pPr>
          </a:lstStyle>
          <a:p>
            <a:pPr/>
            <a:r>
              <a:t>Overall Architecture</a:t>
            </a:r>
          </a:p>
        </p:txBody>
      </p:sp>
      <p:sp>
        <p:nvSpPr>
          <p:cNvPr id="496" name="Shape 548"/>
          <p:cNvSpPr txBox="1"/>
          <p:nvPr>
            <p:ph type="sldNum" sz="quarter" idx="2"/>
          </p:nvPr>
        </p:nvSpPr>
        <p:spPr>
          <a:xfrm>
            <a:off x="8472458" y="4727050"/>
            <a:ext cx="279018" cy="2659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7" name="Shape 549" descr="Shape 549"/>
          <p:cNvPicPr>
            <a:picLocks noChangeAspect="1"/>
          </p:cNvPicPr>
          <p:nvPr/>
        </p:nvPicPr>
        <p:blipFill>
          <a:blip r:embed="rId2">
            <a:extLst/>
          </a:blip>
          <a:srcRect l="0" t="2381" r="0" b="0"/>
          <a:stretch>
            <a:fillRect/>
          </a:stretch>
        </p:blipFill>
        <p:spPr>
          <a:xfrm>
            <a:off x="1991499" y="1248488"/>
            <a:ext cx="4968950" cy="3064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1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System Overview</a:t>
            </a:r>
          </a:p>
        </p:txBody>
      </p:sp>
      <p:sp>
        <p:nvSpPr>
          <p:cNvPr id="258" name="Shape 199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9" name="Shape 200" descr="Shape 200"/>
          <p:cNvPicPr>
            <a:picLocks noChangeAspect="1"/>
          </p:cNvPicPr>
          <p:nvPr/>
        </p:nvPicPr>
        <p:blipFill>
          <a:blip r:embed="rId2">
            <a:extLst/>
          </a:blip>
          <a:srcRect l="0" t="0" r="0" b="18420"/>
          <a:stretch>
            <a:fillRect/>
          </a:stretch>
        </p:blipFill>
        <p:spPr>
          <a:xfrm>
            <a:off x="504199" y="1062124"/>
            <a:ext cx="8011151" cy="3030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5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Topology Architecture</a:t>
            </a:r>
          </a:p>
        </p:txBody>
      </p:sp>
      <p:sp>
        <p:nvSpPr>
          <p:cNvPr id="500" name="Shape 55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8" name="Shape 556"/>
          <p:cNvGrpSpPr/>
          <p:nvPr/>
        </p:nvGrpSpPr>
        <p:grpSpPr>
          <a:xfrm>
            <a:off x="2209288" y="1397636"/>
            <a:ext cx="5339628" cy="3423299"/>
            <a:chOff x="0" y="0"/>
            <a:chExt cx="5339627" cy="3423298"/>
          </a:xfrm>
        </p:grpSpPr>
        <p:pic>
          <p:nvPicPr>
            <p:cNvPr id="501" name="Shape 557" descr="Shape 55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9628" cy="34232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2" name="Shape 558"/>
            <p:cNvSpPr/>
            <p:nvPr/>
          </p:nvSpPr>
          <p:spPr>
            <a:xfrm>
              <a:off x="69818" y="322389"/>
              <a:ext cx="1170483" cy="683003"/>
            </a:xfrm>
            <a:prstGeom prst="ellipse">
              <a:avLst/>
            </a:prstGeom>
            <a:noFill/>
            <a:ln w="38100" cap="flat">
              <a:solidFill>
                <a:srgbClr val="FFD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Shape 559"/>
            <p:cNvSpPr/>
            <p:nvPr/>
          </p:nvSpPr>
          <p:spPr>
            <a:xfrm>
              <a:off x="69818" y="2260364"/>
              <a:ext cx="1170483" cy="683003"/>
            </a:xfrm>
            <a:prstGeom prst="ellipse">
              <a:avLst/>
            </a:prstGeom>
            <a:noFill/>
            <a:ln w="38100" cap="flat">
              <a:solidFill>
                <a:srgbClr val="FFD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Shape 560"/>
            <p:cNvSpPr/>
            <p:nvPr/>
          </p:nvSpPr>
          <p:spPr>
            <a:xfrm>
              <a:off x="1650731" y="127280"/>
              <a:ext cx="941137" cy="683003"/>
            </a:xfrm>
            <a:prstGeom prst="ellipse">
              <a:avLst/>
            </a:prstGeom>
            <a:noFill/>
            <a:ln w="38100" cap="flat">
              <a:solidFill>
                <a:srgbClr val="6D9EE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Shape 561"/>
            <p:cNvSpPr/>
            <p:nvPr/>
          </p:nvSpPr>
          <p:spPr>
            <a:xfrm>
              <a:off x="1650731" y="1874379"/>
              <a:ext cx="941137" cy="683003"/>
            </a:xfrm>
            <a:prstGeom prst="ellipse">
              <a:avLst/>
            </a:prstGeom>
            <a:noFill/>
            <a:ln w="38100" cap="flat">
              <a:solidFill>
                <a:srgbClr val="6D9EE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Shape 562"/>
            <p:cNvSpPr/>
            <p:nvPr/>
          </p:nvSpPr>
          <p:spPr>
            <a:xfrm>
              <a:off x="4221210" y="427159"/>
              <a:ext cx="362003" cy="781751"/>
            </a:xfrm>
            <a:prstGeom prst="ellipse">
              <a:avLst/>
            </a:prstGeom>
            <a:noFill/>
            <a:ln w="38100" cap="flat">
              <a:solidFill>
                <a:srgbClr val="93C4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7" name="Shape 563"/>
            <p:cNvSpPr/>
            <p:nvPr/>
          </p:nvSpPr>
          <p:spPr>
            <a:xfrm>
              <a:off x="4221210" y="2161617"/>
              <a:ext cx="362003" cy="781751"/>
            </a:xfrm>
            <a:prstGeom prst="ellipse">
              <a:avLst/>
            </a:prstGeom>
            <a:noFill/>
            <a:ln w="38100" cap="flat">
              <a:solidFill>
                <a:srgbClr val="93C4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9" name="Shape 564"/>
          <p:cNvSpPr txBox="1"/>
          <p:nvPr/>
        </p:nvSpPr>
        <p:spPr>
          <a:xfrm>
            <a:off x="628650" y="2722575"/>
            <a:ext cx="15534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r">
              <a:defRPr b="1" sz="1200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Logical plan,</a:t>
            </a:r>
          </a:p>
          <a:p>
            <a:pPr algn="r">
              <a:defRPr b="1" sz="1200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Physical plan,</a:t>
            </a:r>
          </a:p>
          <a:p>
            <a:pPr algn="r">
              <a:defRPr b="1" sz="1200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Execution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Topology Master (TM)</a:t>
            </a:r>
          </a:p>
        </p:txBody>
      </p:sp>
      <p:sp>
        <p:nvSpPr>
          <p:cNvPr id="512" name="Shape 57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Monitor containers</a:t>
            </a:r>
          </a:p>
          <a:p>
            <a:pPr marL="457200" indent="-228600">
              <a:spcBef>
                <a:spcPts val="0"/>
              </a:spcBef>
            </a:pPr>
            <a:r>
              <a:t>Serve as gateway for metrics</a:t>
            </a:r>
          </a:p>
          <a:p>
            <a:pPr marL="457200" indent="-228600">
              <a:spcBef>
                <a:spcPts val="0"/>
              </a:spcBef>
            </a:pPr>
            <a:r>
              <a:t>Create ephemeral node in Zookeeper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Prevent multiple TM becoming masters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Allow other process to discover TM</a:t>
            </a:r>
          </a:p>
        </p:txBody>
      </p:sp>
      <p:sp>
        <p:nvSpPr>
          <p:cNvPr id="513" name="Shape 571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7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Stream Manager (SM)</a:t>
            </a:r>
          </a:p>
        </p:txBody>
      </p:sp>
      <p:sp>
        <p:nvSpPr>
          <p:cNvPr id="516" name="Shape 57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Route tuples</a:t>
            </a:r>
          </a:p>
          <a:p>
            <a:pPr marL="457200" indent="-228600">
              <a:spcBef>
                <a:spcPts val="0"/>
              </a:spcBef>
            </a:pPr>
            <a:r>
              <a:t>Implement backpressure 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Dynamically adjust the data flow rate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Slow down the upstream stages when a downstream stage runs slow</a:t>
            </a:r>
          </a:p>
          <a:p>
            <a:pPr marL="457200" indent="-342900">
              <a:buSzPct val="85714"/>
            </a:pPr>
            <a:r>
              <a:t>Manage Acknowledgement</a:t>
            </a:r>
          </a:p>
          <a:p>
            <a:pPr lvl="1" marL="914400" indent="-228600">
              <a:defRPr sz="1800"/>
            </a:pPr>
            <a:r>
              <a:t>At least once</a:t>
            </a:r>
          </a:p>
          <a:p>
            <a:pPr lvl="1" marL="914400" indent="-228600">
              <a:defRPr sz="1800"/>
            </a:pPr>
            <a:r>
              <a:t>At most once</a:t>
            </a:r>
          </a:p>
        </p:txBody>
      </p:sp>
      <p:sp>
        <p:nvSpPr>
          <p:cNvPr id="517" name="Shape 578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8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Topology Backpressure</a:t>
            </a:r>
          </a:p>
        </p:txBody>
      </p:sp>
      <p:sp>
        <p:nvSpPr>
          <p:cNvPr id="520" name="Shape 58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spcBef>
                <a:spcPts val="0"/>
              </a:spcBef>
              <a:defRPr sz="1800"/>
            </a:pPr>
            <a:r>
              <a:t>TCP backpressure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Receive buffer of HI would start to fill up if the HI runs slow</a:t>
            </a:r>
            <a:endParaRPr sz="1800"/>
          </a:p>
          <a:p>
            <a:pPr marL="0" indent="914400">
              <a:lnSpc>
                <a:spcPct val="115000"/>
              </a:lnSpc>
              <a:spcBef>
                <a:spcPts val="0"/>
              </a:spcBef>
              <a:buSzTx/>
              <a:buNone/>
              <a:defRPr sz="1400"/>
            </a:pPr>
            <a:r>
              <a:t>→ propagates backpressure through SM to other SM and HIs upstream 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Often cause the downstream HIs to slow down as well</a:t>
            </a:r>
            <a:endParaRPr sz="1800"/>
          </a:p>
          <a:p>
            <a:pPr marL="457200" indent="-342900">
              <a:spcBef>
                <a:spcPts val="0"/>
              </a:spcBef>
              <a:defRPr b="1" sz="1800"/>
            </a:pPr>
            <a:r>
              <a:t>Spout backpressure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SM clamp down spouts (the most upstream component) to reduce the new data</a:t>
            </a:r>
            <a:endParaRPr sz="1800"/>
          </a:p>
          <a:p>
            <a:pPr lvl="1" marL="914400" indent="-317500">
              <a:spcBef>
                <a:spcPts val="0"/>
              </a:spcBef>
              <a:defRPr sz="1400"/>
            </a:pPr>
            <a:r>
              <a:t>Advantage: small reaction time for flow rate change</a:t>
            </a:r>
            <a:endParaRPr sz="1800"/>
          </a:p>
          <a:p>
            <a:pPr lvl="1" marL="914400" indent="-317500">
              <a:spcBef>
                <a:spcPts val="0"/>
              </a:spcBef>
              <a:defRPr sz="1400"/>
            </a:pPr>
            <a:r>
              <a:t>Disadvantage: less optimal, additional message passing overhead</a:t>
            </a:r>
            <a:endParaRPr sz="1800"/>
          </a:p>
          <a:p>
            <a:pPr marL="457200" indent="-342900">
              <a:spcBef>
                <a:spcPts val="0"/>
              </a:spcBef>
              <a:defRPr sz="1800"/>
            </a:pPr>
            <a:r>
              <a:t>Stage-by-Stage backpressure</a:t>
            </a:r>
          </a:p>
          <a:p>
            <a:pPr lvl="1" marL="914400" indent="-317500">
              <a:spcBef>
                <a:spcPts val="0"/>
              </a:spcBef>
              <a:defRPr sz="1400"/>
            </a:pPr>
            <a:r>
              <a:t>Gradually propagate the backpressure stage-by-stage until it reaches the spouts</a:t>
            </a:r>
          </a:p>
        </p:txBody>
      </p:sp>
      <p:sp>
        <p:nvSpPr>
          <p:cNvPr id="521" name="Shape 58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9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Heron Instance (HI)</a:t>
            </a:r>
          </a:p>
        </p:txBody>
      </p:sp>
      <p:sp>
        <p:nvSpPr>
          <p:cNvPr id="524" name="Shape 591"/>
          <p:cNvSpPr txBox="1"/>
          <p:nvPr>
            <p:ph type="body" sz="half" idx="1"/>
          </p:nvPr>
        </p:nvSpPr>
        <p:spPr>
          <a:xfrm>
            <a:off x="628649" y="1216825"/>
            <a:ext cx="4066801" cy="32634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Run only one task (spout/bolt)</a:t>
            </a:r>
          </a:p>
          <a:p>
            <a:pPr marL="457200" indent="-228600">
              <a:spcBef>
                <a:spcPts val="0"/>
              </a:spcBef>
            </a:pPr>
            <a:r>
              <a:t>Exposese Storm and Heron API</a:t>
            </a:r>
          </a:p>
          <a:p>
            <a:pPr marL="457200" indent="-228600">
              <a:spcBef>
                <a:spcPts val="0"/>
              </a:spcBef>
            </a:pPr>
            <a:r>
              <a:t>Collect several metrics</a:t>
            </a:r>
          </a:p>
          <a:p>
            <a:pPr marL="0" indent="0">
              <a:spcBef>
                <a:spcPts val="0"/>
              </a:spcBef>
              <a:buSzTx/>
              <a:buNone/>
            </a:pPr>
          </a:p>
          <a:p>
            <a:pPr marL="457200" indent="-317500">
              <a:spcBef>
                <a:spcPts val="0"/>
              </a:spcBef>
              <a:defRPr sz="1400"/>
            </a:pPr>
            <a:r>
              <a:t>Gateway thread: maintain TCP connection to SM, receive incoming tuples</a:t>
            </a:r>
          </a:p>
          <a:p>
            <a:pPr marL="457200" indent="-317500">
              <a:spcBef>
                <a:spcPts val="0"/>
              </a:spcBef>
              <a:defRPr sz="1400"/>
            </a:pPr>
            <a:r>
              <a:t>Task thread: run user code to process tuples, collect various metrics</a:t>
            </a:r>
          </a:p>
        </p:txBody>
      </p:sp>
      <p:sp>
        <p:nvSpPr>
          <p:cNvPr id="525" name="Shape 592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6" name="Shape 593" descr="Shape 59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6574" y="2041500"/>
            <a:ext cx="4221301" cy="2438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Heron Services for Production</a:t>
            </a:r>
          </a:p>
        </p:txBody>
      </p:sp>
      <p:sp>
        <p:nvSpPr>
          <p:cNvPr id="529" name="Shape 599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0" name="Shape 600" descr="Shape 6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975" y="1268050"/>
            <a:ext cx="4896050" cy="3418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6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Heron Visualization</a:t>
            </a:r>
          </a:p>
        </p:txBody>
      </p:sp>
      <p:sp>
        <p:nvSpPr>
          <p:cNvPr id="533" name="Shape 606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4" name="Shape 607" descr="Shape 6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313" y="1268044"/>
            <a:ext cx="5945378" cy="3194419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Shape 608"/>
          <p:cNvSpPr txBox="1"/>
          <p:nvPr/>
        </p:nvSpPr>
        <p:spPr>
          <a:xfrm>
            <a:off x="2240950" y="1268050"/>
            <a:ext cx="1099200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Logic plan</a:t>
            </a:r>
          </a:p>
        </p:txBody>
      </p:sp>
      <p:sp>
        <p:nvSpPr>
          <p:cNvPr id="536" name="Shape 609"/>
          <p:cNvSpPr txBox="1"/>
          <p:nvPr/>
        </p:nvSpPr>
        <p:spPr>
          <a:xfrm>
            <a:off x="7195349" y="1268050"/>
            <a:ext cx="1320001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Physical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6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Evaluation - At Least Once</a:t>
            </a:r>
          </a:p>
        </p:txBody>
      </p:sp>
      <p:sp>
        <p:nvSpPr>
          <p:cNvPr id="539" name="Shape 61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0" name="Shape 616" descr="Shape 616"/>
          <p:cNvPicPr>
            <a:picLocks noChangeAspect="1"/>
          </p:cNvPicPr>
          <p:nvPr/>
        </p:nvPicPr>
        <p:blipFill>
          <a:blip r:embed="rId2">
            <a:extLst/>
          </a:blip>
          <a:srcRect l="51915" t="0" r="0" b="0"/>
          <a:stretch>
            <a:fillRect/>
          </a:stretch>
        </p:blipFill>
        <p:spPr>
          <a:xfrm>
            <a:off x="3351036" y="1547325"/>
            <a:ext cx="2654602" cy="229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Shape 617" descr="Shape 6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0899" y="222799"/>
            <a:ext cx="2739126" cy="9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hape 618"/>
          <p:cNvSpPr txBox="1"/>
          <p:nvPr/>
        </p:nvSpPr>
        <p:spPr>
          <a:xfrm>
            <a:off x="1439999" y="3881675"/>
            <a:ext cx="8859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10-14x</a:t>
            </a:r>
          </a:p>
        </p:txBody>
      </p:sp>
      <p:sp>
        <p:nvSpPr>
          <p:cNvPr id="543" name="Shape 619"/>
          <p:cNvSpPr txBox="1"/>
          <p:nvPr/>
        </p:nvSpPr>
        <p:spPr>
          <a:xfrm>
            <a:off x="4129049" y="3881675"/>
            <a:ext cx="8859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5-15x</a:t>
            </a:r>
          </a:p>
        </p:txBody>
      </p:sp>
      <p:pic>
        <p:nvPicPr>
          <p:cNvPr id="544" name="Shape 620" descr="Shape 6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225" y="1547325"/>
            <a:ext cx="2654600" cy="229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Shape 621" descr="Shape 621"/>
          <p:cNvPicPr>
            <a:picLocks noChangeAspect="1"/>
          </p:cNvPicPr>
          <p:nvPr/>
        </p:nvPicPr>
        <p:blipFill>
          <a:blip r:embed="rId2">
            <a:extLst/>
          </a:blip>
          <a:srcRect l="0" t="0" r="51915" b="0"/>
          <a:stretch>
            <a:fillRect/>
          </a:stretch>
        </p:blipFill>
        <p:spPr>
          <a:xfrm>
            <a:off x="555650" y="1547325"/>
            <a:ext cx="2654601" cy="2290100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Shape 622"/>
          <p:cNvSpPr txBox="1"/>
          <p:nvPr/>
        </p:nvSpPr>
        <p:spPr>
          <a:xfrm>
            <a:off x="7161100" y="3881675"/>
            <a:ext cx="8859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>
                <a:solidFill>
                  <a:srgbClr val="66666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2-3x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6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549" name="Shape 62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Simplified architecture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Easy to debug/profile/support </a:t>
            </a:r>
          </a:p>
          <a:p>
            <a:pPr marL="457200" indent="-228600">
              <a:spcBef>
                <a:spcPts val="0"/>
              </a:spcBef>
            </a:pPr>
            <a:r>
              <a:t>Higher performance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6-14x increase in throughput, 5-10x decrease in latency</a:t>
            </a:r>
          </a:p>
          <a:p>
            <a:pPr marL="457200" indent="-228600">
              <a:spcBef>
                <a:spcPts val="0"/>
              </a:spcBef>
            </a:pPr>
            <a:r>
              <a:t>Efficiency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3-5x decrease in resource usage</a:t>
            </a:r>
          </a:p>
        </p:txBody>
      </p:sp>
      <p:sp>
        <p:nvSpPr>
          <p:cNvPr id="550" name="Shape 629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634"/>
          <p:cNvSpPr txBox="1"/>
          <p:nvPr>
            <p:ph type="title"/>
          </p:nvPr>
        </p:nvSpPr>
        <p:spPr>
          <a:xfrm>
            <a:off x="628650" y="1957669"/>
            <a:ext cx="7886700" cy="994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Question?</a:t>
            </a:r>
          </a:p>
        </p:txBody>
      </p:sp>
      <p:sp>
        <p:nvSpPr>
          <p:cNvPr id="553" name="Shape 635"/>
          <p:cNvSpPr txBox="1"/>
          <p:nvPr>
            <p:ph type="sldNum" sz="quarter" idx="2"/>
          </p:nvPr>
        </p:nvSpPr>
        <p:spPr>
          <a:xfrm>
            <a:off x="8319800" y="4806438"/>
            <a:ext cx="19555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System Overview</a:t>
            </a:r>
          </a:p>
        </p:txBody>
      </p:sp>
      <p:sp>
        <p:nvSpPr>
          <p:cNvPr id="262" name="Shape 206"/>
          <p:cNvSpPr txBox="1"/>
          <p:nvPr>
            <p:ph type="body" sz="half" idx="1"/>
          </p:nvPr>
        </p:nvSpPr>
        <p:spPr>
          <a:xfrm>
            <a:off x="552450" y="1140625"/>
            <a:ext cx="3568201" cy="32634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Scribe:</a:t>
            </a:r>
            <a:br/>
          </a:p>
          <a:p>
            <a:pPr lvl="1" marL="914400" indent="-228600">
              <a:spcBef>
                <a:spcPts val="0"/>
              </a:spcBef>
              <a:defRPr sz="1800"/>
            </a:pPr>
            <a:r>
              <a:t>A persistent, distributed messaging system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 A few seconds of latency and high throughput 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Transport mechanism </a:t>
            </a:r>
          </a:p>
        </p:txBody>
      </p:sp>
      <p:sp>
        <p:nvSpPr>
          <p:cNvPr id="263" name="Shape 207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4" name="Shape 208" descr="Shape 208"/>
          <p:cNvPicPr>
            <a:picLocks noChangeAspect="1"/>
          </p:cNvPicPr>
          <p:nvPr/>
        </p:nvPicPr>
        <p:blipFill>
          <a:blip r:embed="rId2">
            <a:extLst/>
          </a:blip>
          <a:srcRect l="19840" t="9759" r="21925" b="19212"/>
          <a:stretch>
            <a:fillRect/>
          </a:stretch>
        </p:blipFill>
        <p:spPr>
          <a:xfrm>
            <a:off x="4079525" y="1268049"/>
            <a:ext cx="4964599" cy="280782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09"/>
          <p:cNvSpPr/>
          <p:nvPr/>
        </p:nvSpPr>
        <p:spPr>
          <a:xfrm>
            <a:off x="5423649" y="2664349"/>
            <a:ext cx="1907102" cy="83940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8" name="Shape 210"/>
          <p:cNvGrpSpPr/>
          <p:nvPr/>
        </p:nvGrpSpPr>
        <p:grpSpPr>
          <a:xfrm>
            <a:off x="5531425" y="3409824"/>
            <a:ext cx="2057401" cy="994201"/>
            <a:chOff x="0" y="0"/>
            <a:chExt cx="2057400" cy="994199"/>
          </a:xfrm>
        </p:grpSpPr>
        <p:sp>
          <p:nvSpPr>
            <p:cNvPr id="266" name="Arrow"/>
            <p:cNvSpPr/>
            <p:nvPr/>
          </p:nvSpPr>
          <p:spPr>
            <a:xfrm>
              <a:off x="0" y="0"/>
              <a:ext cx="2057400" cy="994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DEEF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7" name="Data :…"/>
            <p:cNvSpPr txBox="1"/>
            <p:nvPr/>
          </p:nvSpPr>
          <p:spPr>
            <a:xfrm>
              <a:off x="-1" y="205383"/>
              <a:ext cx="180885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/>
              <a:r>
                <a:t> Data :</a:t>
              </a:r>
            </a:p>
            <a:p>
              <a:pPr/>
              <a:r>
                <a:t>Category &amp; Bucket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System Overview</a:t>
            </a:r>
          </a:p>
        </p:txBody>
      </p:sp>
      <p:sp>
        <p:nvSpPr>
          <p:cNvPr id="271" name="Shape 216"/>
          <p:cNvSpPr txBox="1"/>
          <p:nvPr>
            <p:ph type="body" sz="half" idx="1"/>
          </p:nvPr>
        </p:nvSpPr>
        <p:spPr>
          <a:xfrm>
            <a:off x="552449" y="1140625"/>
            <a:ext cx="3527101" cy="39006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Puma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Pre-computed query results 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Filtering and processing of Scribe streams</a:t>
            </a:r>
          </a:p>
          <a:p>
            <a:pPr marL="457200" indent="-228600">
              <a:spcBef>
                <a:spcPts val="0"/>
              </a:spcBef>
            </a:pPr>
            <a:r>
              <a:t>Swift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Provides checkpointing functionalities </a:t>
            </a:r>
          </a:p>
          <a:p>
            <a:pPr lvl="1" marL="914400" indent="-228600">
              <a:lnSpc>
                <a:spcPct val="115000"/>
              </a:lnSpc>
              <a:spcBef>
                <a:spcPts val="0"/>
              </a:spcBef>
              <a:defRPr sz="1800"/>
            </a:pPr>
            <a:r>
              <a:t>Low throughput, stateless processing</a:t>
            </a:r>
          </a:p>
          <a:p>
            <a:pPr marL="457200" indent="-228600">
              <a:spcBef>
                <a:spcPts val="0"/>
              </a:spcBef>
            </a:pPr>
            <a:r>
              <a:t>Stylus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Handle imperfect ordering</a:t>
            </a:r>
          </a:p>
        </p:txBody>
      </p:sp>
      <p:sp>
        <p:nvSpPr>
          <p:cNvPr id="272" name="Shape 217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3" name="Shape 218" descr="Shape 218"/>
          <p:cNvPicPr>
            <a:picLocks noChangeAspect="1"/>
          </p:cNvPicPr>
          <p:nvPr/>
        </p:nvPicPr>
        <p:blipFill>
          <a:blip r:embed="rId2">
            <a:extLst/>
          </a:blip>
          <a:srcRect l="19840" t="9759" r="21925" b="19212"/>
          <a:stretch>
            <a:fillRect/>
          </a:stretch>
        </p:blipFill>
        <p:spPr>
          <a:xfrm>
            <a:off x="4079525" y="1268049"/>
            <a:ext cx="4964599" cy="280782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19"/>
          <p:cNvSpPr/>
          <p:nvPr/>
        </p:nvSpPr>
        <p:spPr>
          <a:xfrm>
            <a:off x="5538375" y="1401899"/>
            <a:ext cx="1907101" cy="1428002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Shape 220"/>
          <p:cNvSpPr txBox="1"/>
          <p:nvPr/>
        </p:nvSpPr>
        <p:spPr>
          <a:xfrm>
            <a:off x="4253774" y="3859974"/>
            <a:ext cx="4476301" cy="1607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spcBef>
                <a:spcPts val="400"/>
              </a:spcBef>
              <a:defRPr b="1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Q : Stylus provides a function to estimate the event time low watermark with a given confidence interval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System Overview</a:t>
            </a:r>
          </a:p>
        </p:txBody>
      </p:sp>
      <p:sp>
        <p:nvSpPr>
          <p:cNvPr id="278" name="Shape 226"/>
          <p:cNvSpPr txBox="1"/>
          <p:nvPr>
            <p:ph type="body" sz="half" idx="1"/>
          </p:nvPr>
        </p:nvSpPr>
        <p:spPr>
          <a:xfrm>
            <a:off x="552449" y="1140625"/>
            <a:ext cx="3577501" cy="3263401"/>
          </a:xfrm>
          <a:prstGeom prst="rect">
            <a:avLst/>
          </a:prstGeom>
        </p:spPr>
        <p:txBody>
          <a:bodyPr/>
          <a:lstStyle/>
          <a:p>
            <a:pPr marL="457200" indent="-228600">
              <a:spcBef>
                <a:spcPts val="0"/>
              </a:spcBef>
            </a:pPr>
            <a:r>
              <a:t>Laser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High query throughput, low (millisecond) latency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key-value storage service </a:t>
            </a:r>
          </a:p>
          <a:p>
            <a:pPr marL="457200" indent="-228600">
              <a:spcBef>
                <a:spcPts val="0"/>
              </a:spcBef>
            </a:pPr>
            <a:r>
              <a:t>Scuba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Provides ad hoc queries with most response times under 1 second. </a:t>
            </a:r>
          </a:p>
          <a:p>
            <a:pPr marL="457200" indent="-228600">
              <a:spcBef>
                <a:spcPts val="0"/>
              </a:spcBef>
            </a:pPr>
            <a:r>
              <a:t>Hive</a:t>
            </a:r>
          </a:p>
          <a:p>
            <a:pPr lvl="1" marL="914400" indent="-228600">
              <a:spcBef>
                <a:spcPts val="0"/>
              </a:spcBef>
              <a:defRPr sz="1800"/>
            </a:pPr>
            <a:r>
              <a:t>Exabyte-scale data warehouse</a:t>
            </a:r>
          </a:p>
        </p:txBody>
      </p:sp>
      <p:sp>
        <p:nvSpPr>
          <p:cNvPr id="279" name="Shape 227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0" name="Shape 228" descr="Shape 228"/>
          <p:cNvPicPr>
            <a:picLocks noChangeAspect="1"/>
          </p:cNvPicPr>
          <p:nvPr/>
        </p:nvPicPr>
        <p:blipFill>
          <a:blip r:embed="rId2">
            <a:extLst/>
          </a:blip>
          <a:srcRect l="19840" t="9759" r="21925" b="19212"/>
          <a:stretch>
            <a:fillRect/>
          </a:stretch>
        </p:blipFill>
        <p:spPr>
          <a:xfrm>
            <a:off x="4079525" y="1268049"/>
            <a:ext cx="4964599" cy="2807827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29"/>
          <p:cNvSpPr/>
          <p:nvPr/>
        </p:nvSpPr>
        <p:spPr>
          <a:xfrm>
            <a:off x="7137024" y="2303777"/>
            <a:ext cx="1907101" cy="177210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82" name="Shape 230" descr="Shape 2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7024" y="177750"/>
            <a:ext cx="1907101" cy="174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pPr/>
            <a:r>
              <a:t>Example Application</a:t>
            </a:r>
          </a:p>
        </p:txBody>
      </p:sp>
      <p:sp>
        <p:nvSpPr>
          <p:cNvPr id="285" name="Shape 236"/>
          <p:cNvSpPr txBox="1"/>
          <p:nvPr>
            <p:ph type="body" idx="1"/>
          </p:nvPr>
        </p:nvSpPr>
        <p:spPr>
          <a:xfrm>
            <a:off x="628650" y="1854443"/>
            <a:ext cx="7886700" cy="3263402"/>
          </a:xfrm>
          <a:prstGeom prst="rect">
            <a:avLst/>
          </a:prstGeom>
        </p:spPr>
        <p:txBody>
          <a:bodyPr/>
          <a:lstStyle/>
          <a:p>
            <a:pPr marL="38100" indent="101600">
              <a:spcBef>
                <a:spcPts val="0"/>
              </a:spcBef>
              <a:buSzTx/>
              <a:buNone/>
            </a:pPr>
            <a:endParaRPr sz="1800"/>
          </a:p>
          <a:p>
            <a:pPr marL="0" indent="139700">
              <a:spcBef>
                <a:spcPts val="0"/>
              </a:spcBef>
              <a:buSzTx/>
              <a:buNone/>
              <a:defRPr sz="1800"/>
            </a:pPr>
            <a:br/>
          </a:p>
          <a:p>
            <a:pPr marL="0" indent="139700">
              <a:spcBef>
                <a:spcPts val="0"/>
              </a:spcBef>
              <a:buSzTx/>
              <a:buNone/>
            </a:pPr>
            <a:endParaRPr sz="1800"/>
          </a:p>
          <a:p>
            <a:pPr marL="0" indent="0">
              <a:spcBef>
                <a:spcPts val="0"/>
              </a:spcBef>
              <a:buSzTx/>
              <a:buNone/>
            </a:pPr>
            <a:endParaRPr sz="1800"/>
          </a:p>
          <a:p>
            <a:pPr marL="457200" indent="-342900">
              <a:spcBef>
                <a:spcPts val="0"/>
              </a:spcBef>
            </a:pPr>
            <a:endParaRPr sz="1800"/>
          </a:p>
          <a:p>
            <a:pPr marL="457200" indent="-342900">
              <a:spcBef>
                <a:spcPts val="0"/>
              </a:spcBef>
              <a:defRPr sz="1800"/>
            </a:pPr>
            <a:r>
              <a:t>Input:</a:t>
            </a:r>
          </a:p>
          <a:p>
            <a:pPr marL="0" indent="457200">
              <a:spcBef>
                <a:spcPts val="0"/>
              </a:spcBef>
              <a:buSzTx/>
              <a:buNone/>
              <a:defRPr sz="1800"/>
            </a:pPr>
            <a:br/>
          </a:p>
          <a:p>
            <a:pPr marL="457200" indent="-342900">
              <a:spcBef>
                <a:spcPts val="0"/>
              </a:spcBef>
              <a:defRPr sz="1800"/>
            </a:pPr>
            <a:r>
              <a:t>Output: </a:t>
            </a:r>
          </a:p>
          <a:p>
            <a:pPr marL="0" indent="457200">
              <a:spcBef>
                <a:spcPts val="0"/>
              </a:spcBef>
              <a:buSzTx/>
              <a:buNone/>
              <a:defRPr sz="1800"/>
            </a:pPr>
            <a:r>
              <a:t>Ranked list of topics for each 5 mins time bucket</a:t>
            </a:r>
          </a:p>
        </p:txBody>
      </p:sp>
      <p:sp>
        <p:nvSpPr>
          <p:cNvPr id="286" name="Shape 237"/>
          <p:cNvSpPr txBox="1"/>
          <p:nvPr>
            <p:ph type="sldNum" sz="quarter" idx="2"/>
          </p:nvPr>
        </p:nvSpPr>
        <p:spPr>
          <a:xfrm>
            <a:off x="8376949" y="4806438"/>
            <a:ext cx="138401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7" name="Shape 238" descr="Shape 238"/>
          <p:cNvPicPr>
            <a:picLocks noChangeAspect="1"/>
          </p:cNvPicPr>
          <p:nvPr/>
        </p:nvPicPr>
        <p:blipFill>
          <a:blip r:embed="rId2">
            <a:extLst/>
          </a:blip>
          <a:srcRect l="0" t="16092" r="0" b="3118"/>
          <a:stretch>
            <a:fillRect/>
          </a:stretch>
        </p:blipFill>
        <p:spPr>
          <a:xfrm>
            <a:off x="508675" y="1016599"/>
            <a:ext cx="8328002" cy="19800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0" name="Shape 239"/>
          <p:cNvGrpSpPr/>
          <p:nvPr/>
        </p:nvGrpSpPr>
        <p:grpSpPr>
          <a:xfrm>
            <a:off x="2776975" y="3900975"/>
            <a:ext cx="754801" cy="420601"/>
            <a:chOff x="0" y="0"/>
            <a:chExt cx="754800" cy="420600"/>
          </a:xfrm>
        </p:grpSpPr>
        <p:sp>
          <p:nvSpPr>
            <p:cNvPr id="288" name="Rectangle"/>
            <p:cNvSpPr/>
            <p:nvPr/>
          </p:nvSpPr>
          <p:spPr>
            <a:xfrm>
              <a:off x="-1" y="-1"/>
              <a:ext cx="754802" cy="420602"/>
            </a:xfrm>
            <a:prstGeom prst="rect">
              <a:avLst/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89" name="Event"/>
            <p:cNvSpPr txBox="1"/>
            <p:nvPr/>
          </p:nvSpPr>
          <p:spPr>
            <a:xfrm>
              <a:off x="-1" y="20183"/>
              <a:ext cx="754802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/>
            </a:lstStyle>
            <a:p>
              <a:pPr/>
              <a:r>
                <a:t>Event</a:t>
              </a:r>
            </a:p>
          </p:txBody>
        </p:sp>
      </p:grpSp>
      <p:grpSp>
        <p:nvGrpSpPr>
          <p:cNvPr id="293" name="Shape 240"/>
          <p:cNvGrpSpPr/>
          <p:nvPr/>
        </p:nvGrpSpPr>
        <p:grpSpPr>
          <a:xfrm>
            <a:off x="1997574" y="3498600"/>
            <a:ext cx="707401" cy="420601"/>
            <a:chOff x="0" y="0"/>
            <a:chExt cx="707399" cy="420600"/>
          </a:xfrm>
        </p:grpSpPr>
        <p:sp>
          <p:nvSpPr>
            <p:cNvPr id="291" name="Oval"/>
            <p:cNvSpPr/>
            <p:nvPr/>
          </p:nvSpPr>
          <p:spPr>
            <a:xfrm>
              <a:off x="0" y="-1"/>
              <a:ext cx="707400" cy="420602"/>
            </a:xfrm>
            <a:prstGeom prst="ellipse">
              <a:avLst/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2" name="type"/>
            <p:cNvSpPr txBox="1"/>
            <p:nvPr/>
          </p:nvSpPr>
          <p:spPr>
            <a:xfrm>
              <a:off x="103596" y="32467"/>
              <a:ext cx="500208" cy="355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type</a:t>
              </a:r>
            </a:p>
          </p:txBody>
        </p:sp>
      </p:grpSp>
      <p:grpSp>
        <p:nvGrpSpPr>
          <p:cNvPr id="296" name="Shape 241"/>
          <p:cNvGrpSpPr/>
          <p:nvPr/>
        </p:nvGrpSpPr>
        <p:grpSpPr>
          <a:xfrm>
            <a:off x="2800674" y="3317525"/>
            <a:ext cx="707401" cy="420601"/>
            <a:chOff x="0" y="0"/>
            <a:chExt cx="707399" cy="420600"/>
          </a:xfrm>
        </p:grpSpPr>
        <p:sp>
          <p:nvSpPr>
            <p:cNvPr id="294" name="Oval"/>
            <p:cNvSpPr/>
            <p:nvPr/>
          </p:nvSpPr>
          <p:spPr>
            <a:xfrm>
              <a:off x="0" y="-1"/>
              <a:ext cx="707400" cy="420602"/>
            </a:xfrm>
            <a:prstGeom prst="ellipse">
              <a:avLst/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5" name="id"/>
            <p:cNvSpPr txBox="1"/>
            <p:nvPr/>
          </p:nvSpPr>
          <p:spPr>
            <a:xfrm>
              <a:off x="103596" y="32467"/>
              <a:ext cx="500208" cy="355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id</a:t>
              </a:r>
            </a:p>
          </p:txBody>
        </p:sp>
      </p:grpSp>
      <p:grpSp>
        <p:nvGrpSpPr>
          <p:cNvPr id="299" name="Shape 242"/>
          <p:cNvGrpSpPr/>
          <p:nvPr/>
        </p:nvGrpSpPr>
        <p:grpSpPr>
          <a:xfrm>
            <a:off x="3632100" y="3498600"/>
            <a:ext cx="707401" cy="420601"/>
            <a:chOff x="0" y="0"/>
            <a:chExt cx="707399" cy="420600"/>
          </a:xfrm>
        </p:grpSpPr>
        <p:sp>
          <p:nvSpPr>
            <p:cNvPr id="297" name="Oval"/>
            <p:cNvSpPr/>
            <p:nvPr/>
          </p:nvSpPr>
          <p:spPr>
            <a:xfrm>
              <a:off x="0" y="-1"/>
              <a:ext cx="707400" cy="420602"/>
            </a:xfrm>
            <a:prstGeom prst="ellipse">
              <a:avLst/>
            </a:prstGeom>
            <a:solidFill>
              <a:srgbClr val="E7E6E6"/>
            </a:solidFill>
            <a:ln w="9525" cap="flat">
              <a:solidFill>
                <a:srgbClr val="44546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98" name="text"/>
            <p:cNvSpPr txBox="1"/>
            <p:nvPr/>
          </p:nvSpPr>
          <p:spPr>
            <a:xfrm>
              <a:off x="103596" y="32467"/>
              <a:ext cx="500208" cy="355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text</a:t>
              </a:r>
            </a:p>
          </p:txBody>
        </p:sp>
      </p:grpSp>
      <p:sp>
        <p:nvSpPr>
          <p:cNvPr id="303" name="Shape 243"/>
          <p:cNvSpPr/>
          <p:nvPr/>
        </p:nvSpPr>
        <p:spPr>
          <a:xfrm>
            <a:off x="2626689" y="3846890"/>
            <a:ext cx="145524" cy="7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44546A"/>
            </a:solidFill>
          </a:ln>
        </p:spPr>
        <p:txBody>
          <a:bodyPr/>
          <a:lstStyle/>
          <a:p>
            <a:pPr/>
          </a:p>
        </p:txBody>
      </p:sp>
      <p:sp>
        <p:nvSpPr>
          <p:cNvPr id="304" name="Shape 244"/>
          <p:cNvSpPr/>
          <p:nvPr/>
        </p:nvSpPr>
        <p:spPr>
          <a:xfrm>
            <a:off x="3154375" y="3742975"/>
            <a:ext cx="1" cy="153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44546A"/>
            </a:solidFill>
          </a:ln>
        </p:spPr>
        <p:txBody>
          <a:bodyPr/>
          <a:lstStyle/>
          <a:p>
            <a:pPr/>
          </a:p>
        </p:txBody>
      </p:sp>
      <p:sp>
        <p:nvSpPr>
          <p:cNvPr id="305" name="Shape 245"/>
          <p:cNvSpPr/>
          <p:nvPr/>
        </p:nvSpPr>
        <p:spPr>
          <a:xfrm>
            <a:off x="3536593" y="3844014"/>
            <a:ext cx="170021" cy="82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44546A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