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96" r:id="rId3"/>
    <p:sldId id="275" r:id="rId4"/>
    <p:sldId id="326" r:id="rId5"/>
    <p:sldId id="293" r:id="rId6"/>
    <p:sldId id="294" r:id="rId7"/>
    <p:sldId id="278" r:id="rId8"/>
    <p:sldId id="276" r:id="rId9"/>
    <p:sldId id="277" r:id="rId10"/>
    <p:sldId id="258" r:id="rId11"/>
    <p:sldId id="260" r:id="rId12"/>
    <p:sldId id="262" r:id="rId13"/>
    <p:sldId id="261" r:id="rId14"/>
    <p:sldId id="317" r:id="rId15"/>
    <p:sldId id="319" r:id="rId16"/>
    <p:sldId id="315" r:id="rId17"/>
    <p:sldId id="320" r:id="rId18"/>
    <p:sldId id="263" r:id="rId19"/>
    <p:sldId id="328" r:id="rId20"/>
    <p:sldId id="329" r:id="rId21"/>
    <p:sldId id="266" r:id="rId22"/>
    <p:sldId id="267" r:id="rId23"/>
    <p:sldId id="268" r:id="rId24"/>
    <p:sldId id="271" r:id="rId25"/>
    <p:sldId id="307" r:id="rId26"/>
    <p:sldId id="321" r:id="rId27"/>
    <p:sldId id="322" r:id="rId28"/>
    <p:sldId id="323" r:id="rId29"/>
    <p:sldId id="324" r:id="rId30"/>
    <p:sldId id="325" r:id="rId31"/>
    <p:sldId id="327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1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6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haraf/eecs59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nf.ethz.ch/troscoe/pubs/review-writing.pdf" TargetMode="External"/><Relationship Id="rId2" Type="http://schemas.openxmlformats.org/officeDocument/2006/relationships/hyperlink" Target="http://ccr.sigcomm.org/online/files/p83-keshavA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berkeley.edu/~pattrsn/talks/BadTalk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sharaf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simonpj/papers/giving-a-talk/writing-a-paper-slides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haraf.com/wp-content/uploads/infiniswap-nsdi17.pdf" TargetMode="External"/><Relationship Id="rId2" Type="http://schemas.openxmlformats.org/officeDocument/2006/relationships/hyperlink" Target="http://www.mosharaf.com/wp-content/uploads/spark-nsdi1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sharaf.com/wp-content/uploads/sinbad-sigcomm13.pdf" TargetMode="External"/><Relationship Id="rId4" Type="http://schemas.openxmlformats.org/officeDocument/2006/relationships/hyperlink" Target="http://www.mosharaf.com/wp-content/uploads/eccache-osdi16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haraf.com/wp-content/uploads/aalo-sigcomm15.pdf" TargetMode="External"/><Relationship Id="rId2" Type="http://schemas.openxmlformats.org/officeDocument/2006/relationships/hyperlink" Target="http://www.mosharaf.com/wp-content/uploads/coda-sigcomm1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sharaf.com/wp-content/uploads/hermes-sigcomm17.pdf" TargetMode="External"/><Relationship Id="rId4" Type="http://schemas.openxmlformats.org/officeDocument/2006/relationships/hyperlink" Target="http://www.mosharaf.com/wp-content/uploads/varys-sigcomm1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haraf.com/wp-content/uploads/hug-nsdi16.pdf" TargetMode="External"/><Relationship Id="rId2" Type="http://schemas.openxmlformats.org/officeDocument/2006/relationships/hyperlink" Target="http://www.mosharaf.com/wp-content/uploads/carbyne-osdi1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sharaf.com/wp-content/uploads/ftbw-sigcomm12.pdf" TargetMode="External"/><Relationship Id="rId4" Type="http://schemas.openxmlformats.org/officeDocument/2006/relationships/hyperlink" Target="http://www.mosharaf.com/wp-content/uploads/faircloud-sigcomm1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EECS 598: Big Data + AI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Waitlist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limit: </a:t>
            </a:r>
            <a:r>
              <a:rPr lang="en-US" dirty="0">
                <a:solidFill>
                  <a:srgbClr val="FF0000"/>
                </a:solidFill>
              </a:rPr>
              <a:t>54 (18 groups)</a:t>
            </a:r>
            <a:endParaRPr lang="en-US" dirty="0"/>
          </a:p>
          <a:p>
            <a:r>
              <a:rPr lang="en-US" dirty="0"/>
              <a:t>As of today: </a:t>
            </a:r>
            <a:r>
              <a:rPr lang="en-US" dirty="0">
                <a:solidFill>
                  <a:srgbClr val="FF0000"/>
                </a:solidFill>
              </a:rPr>
              <a:t>36</a:t>
            </a:r>
            <a:r>
              <a:rPr lang="en-US" dirty="0"/>
              <a:t> registered or w/ override, </a:t>
            </a:r>
            <a:r>
              <a:rPr lang="en-US" dirty="0">
                <a:solidFill>
                  <a:srgbClr val="FF0000"/>
                </a:solidFill>
              </a:rPr>
              <a:t>43 </a:t>
            </a:r>
            <a:r>
              <a:rPr lang="en-US" dirty="0"/>
              <a:t>on waitlist w/o override</a:t>
            </a:r>
          </a:p>
          <a:p>
            <a:r>
              <a:rPr lang="en-US" dirty="0"/>
              <a:t>Waitlist priority: CS PhD, CS Master’s, Other PhD, the rest</a:t>
            </a:r>
          </a:p>
          <a:p>
            <a:pPr lvl="1"/>
            <a:r>
              <a:rPr lang="en-US" dirty="0"/>
              <a:t>Others should check with the instructor</a:t>
            </a:r>
          </a:p>
          <a:p>
            <a:pPr lvl="1"/>
            <a:r>
              <a:rPr lang="en-US" dirty="0"/>
              <a:t>Typically, not advisable for undergrads</a:t>
            </a:r>
          </a:p>
          <a:p>
            <a:r>
              <a:rPr lang="en-US" dirty="0"/>
              <a:t>If you are not planning to take the class,</a:t>
            </a:r>
            <a:r>
              <a:rPr lang="en-US" dirty="0">
                <a:solidFill>
                  <a:srgbClr val="FF0000"/>
                </a:solidFill>
              </a:rPr>
              <a:t> drop ASAP</a:t>
            </a:r>
          </a:p>
          <a:p>
            <a:pPr lvl="1"/>
            <a:r>
              <a:rPr lang="en-US" dirty="0"/>
              <a:t>Existing overrides that have not converted will be dropped at midnight today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5621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Webpage: </a:t>
            </a:r>
            <a:r>
              <a:rPr lang="en-US" dirty="0">
                <a:hlinkClick r:id="rId2"/>
              </a:rPr>
              <a:t>https://github.com/mosharaf/eecs598</a:t>
            </a:r>
            <a:endParaRPr lang="en-US" dirty="0"/>
          </a:p>
          <a:p>
            <a:r>
              <a:rPr lang="en-US" dirty="0"/>
              <a:t>Meetings</a:t>
            </a:r>
          </a:p>
          <a:p>
            <a:pPr lvl="1"/>
            <a:r>
              <a:rPr lang="en-US" dirty="0"/>
              <a:t>12PM – 1:30 PM at </a:t>
            </a:r>
            <a:r>
              <a:rPr lang="pl-PL" dirty="0"/>
              <a:t>3150 DOW </a:t>
            </a:r>
            <a:r>
              <a:rPr lang="en-US" dirty="0"/>
              <a:t>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Mon/Wed</a:t>
            </a:r>
            <a:r>
              <a:rPr lang="en-US" dirty="0"/>
              <a:t> for lectures and discussions)</a:t>
            </a:r>
          </a:p>
          <a:p>
            <a:pPr lvl="1"/>
            <a:r>
              <a:rPr lang="en-US" dirty="0"/>
              <a:t>12PM – 1:30PM at 1200 EECS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Fri</a:t>
            </a:r>
            <a:r>
              <a:rPr lang="en-US" dirty="0"/>
              <a:t> for makeups and projects)</a:t>
            </a:r>
          </a:p>
          <a:p>
            <a:r>
              <a:rPr lang="en-US" dirty="0"/>
              <a:t>Pay attention to the online announcements and schedule</a:t>
            </a:r>
          </a:p>
          <a:p>
            <a:pPr lvl="1"/>
            <a:r>
              <a:rPr lang="en-US" dirty="0"/>
              <a:t>On average, two meetings per week</a:t>
            </a:r>
          </a:p>
          <a:p>
            <a:pPr lvl="1"/>
            <a:r>
              <a:rPr lang="en-US" dirty="0"/>
              <a:t>Friday makeups will be added on a need-to-add basis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84670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EECS 482 / 484 / 489 / 491</a:t>
            </a:r>
          </a:p>
          <a:p>
            <a:pPr lvl="1"/>
            <a:r>
              <a:rPr lang="en-US" dirty="0"/>
              <a:t>Equivalent courses are acceptable as well</a:t>
            </a:r>
          </a:p>
          <a:p>
            <a:r>
              <a:rPr lang="en-US" dirty="0"/>
              <a:t>Good programming skills</a:t>
            </a:r>
          </a:p>
          <a:p>
            <a:pPr lvl="1"/>
            <a:r>
              <a:rPr lang="en-US" dirty="0"/>
              <a:t>Build substantial systems for course project</a:t>
            </a:r>
          </a:p>
          <a:p>
            <a:r>
              <a:rPr lang="en-US" dirty="0"/>
              <a:t>Raise hands if you</a:t>
            </a:r>
          </a:p>
          <a:p>
            <a:pPr lvl="1"/>
            <a:r>
              <a:rPr lang="en-US" dirty="0"/>
              <a:t>Have taken a grad-level systems (e.g., OS, networking) course before</a:t>
            </a:r>
          </a:p>
          <a:p>
            <a:pPr lvl="1"/>
            <a:r>
              <a:rPr lang="en-US" dirty="0"/>
              <a:t>Have worked on large systems-building project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205239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439765"/>
              </p:ext>
            </p:extLst>
          </p:nvPr>
        </p:nvGraphicFramePr>
        <p:xfrm>
          <a:off x="838200" y="2501900"/>
          <a:ext cx="105156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Assignments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OR Research Project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91035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 (</a:t>
            </a:r>
            <a:r>
              <a:rPr lang="en-US" dirty="0">
                <a:solidFill>
                  <a:srgbClr val="FF0000"/>
                </a:solidFill>
              </a:rPr>
              <a:t>Assignment Track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769439"/>
              </p:ext>
            </p:extLst>
          </p:nvPr>
        </p:nvGraphicFramePr>
        <p:xfrm>
          <a:off x="838200" y="2501900"/>
          <a:ext cx="10515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1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2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3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210771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 (</a:t>
            </a:r>
            <a:r>
              <a:rPr lang="en-US" dirty="0">
                <a:solidFill>
                  <a:srgbClr val="FF0000"/>
                </a:solidFill>
              </a:rPr>
              <a:t>Research Track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32770"/>
              </p:ext>
            </p:extLst>
          </p:nvPr>
        </p:nvGraphicFramePr>
        <p:xfrm>
          <a:off x="838200" y="2501900"/>
          <a:ext cx="10515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Mid-Semester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Final Report +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Presentation/Poster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33568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Group-Based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Projects/assignments and paper presentation will be done in groups </a:t>
            </a:r>
            <a:r>
              <a:rPr lang="en-US" dirty="0">
                <a:solidFill>
                  <a:srgbClr val="FF0000"/>
                </a:solidFill>
              </a:rPr>
              <a:t>except</a:t>
            </a:r>
            <a:endParaRPr lang="en-US" dirty="0"/>
          </a:p>
          <a:p>
            <a:pPr lvl="1"/>
            <a:r>
              <a:rPr lang="en-US" dirty="0"/>
              <a:t>Paper summary</a:t>
            </a:r>
          </a:p>
          <a:p>
            <a:pPr lvl="1"/>
            <a:r>
              <a:rPr lang="en-US" dirty="0"/>
              <a:t>Participation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Groups ASAP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at https://</a:t>
            </a:r>
            <a:r>
              <a:rPr lang="en-US" dirty="0" err="1"/>
              <a:t>goo.gl</a:t>
            </a:r>
            <a:r>
              <a:rPr lang="en-US" dirty="0"/>
              <a:t>/forms/ajVrsWsd7r81daTx2</a:t>
            </a:r>
          </a:p>
          <a:p>
            <a:pPr lvl="1"/>
            <a:r>
              <a:rPr lang="en-US" dirty="0"/>
              <a:t>By January 14 the latest</a:t>
            </a:r>
          </a:p>
          <a:p>
            <a:pPr lvl="1"/>
            <a:r>
              <a:rPr lang="en-US" dirty="0"/>
              <a:t>If you can’t find someone by the 14</a:t>
            </a:r>
            <a:r>
              <a:rPr lang="en-US" baseline="30000" dirty="0"/>
              <a:t>th</a:t>
            </a:r>
            <a:r>
              <a:rPr lang="en-US" dirty="0"/>
              <a:t>, just put your name and preference and we’ll form groups</a:t>
            </a:r>
          </a:p>
          <a:p>
            <a:r>
              <a:rPr lang="en-US" dirty="0"/>
              <a:t>Track assignment is a preference and will be load-balanced if needed</a:t>
            </a:r>
          </a:p>
          <a:p>
            <a:r>
              <a:rPr lang="en-US" dirty="0"/>
              <a:t>Both tracks have roughly equivalent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(Both Tracks)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</a:t>
            </a:r>
            <a:r>
              <a:rPr lang="en-US" i="1" dirty="0"/>
              <a:t>mandatory</a:t>
            </a:r>
            <a:r>
              <a:rPr lang="en-US" dirty="0"/>
              <a:t> + 18 </a:t>
            </a:r>
            <a:r>
              <a:rPr lang="en-US" i="1" dirty="0"/>
              <a:t>companion</a:t>
            </a:r>
            <a:r>
              <a:rPr lang="en-US" dirty="0"/>
              <a:t> + 15 </a:t>
            </a:r>
            <a:r>
              <a:rPr lang="en-US" i="1" dirty="0"/>
              <a:t>optional</a:t>
            </a:r>
            <a:r>
              <a:rPr lang="en-US" dirty="0"/>
              <a:t> papers/articles across</a:t>
            </a:r>
          </a:p>
          <a:p>
            <a:pPr lvl="1"/>
            <a:r>
              <a:rPr lang="en-US" dirty="0"/>
              <a:t>Operating Systems venues like SOSP and OSDI</a:t>
            </a:r>
          </a:p>
          <a:p>
            <a:pPr lvl="1"/>
            <a:r>
              <a:rPr lang="en-US" dirty="0"/>
              <a:t>(Networked) Systems venues like NSDI and </a:t>
            </a:r>
            <a:r>
              <a:rPr lang="en-US" dirty="0" err="1"/>
              <a:t>EuroSys</a:t>
            </a:r>
            <a:endParaRPr lang="en-US" dirty="0"/>
          </a:p>
          <a:p>
            <a:pPr lvl="1"/>
            <a:r>
              <a:rPr lang="en-US" dirty="0"/>
              <a:t>Networking venues like SIGCOMM</a:t>
            </a:r>
          </a:p>
          <a:p>
            <a:pPr lvl="1"/>
            <a:r>
              <a:rPr lang="en-US" dirty="0"/>
              <a:t>Database venues like SIGMOD and VLDB</a:t>
            </a:r>
          </a:p>
          <a:p>
            <a:r>
              <a:rPr lang="en-US" dirty="0"/>
              <a:t>Many of these papers are classics, test-of-time award winners, and best-paper award winners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93575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paper-reading course</a:t>
            </a:r>
          </a:p>
          <a:p>
            <a:pPr lvl="1"/>
            <a:r>
              <a:rPr lang="en-US" dirty="0"/>
              <a:t>Paper reviews account for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20%</a:t>
            </a:r>
            <a:r>
              <a:rPr lang="en-US" dirty="0"/>
              <a:t> of the total grade</a:t>
            </a:r>
          </a:p>
          <a:p>
            <a:r>
              <a:rPr lang="en-US" dirty="0"/>
              <a:t>21 summaries to write</a:t>
            </a:r>
          </a:p>
          <a:p>
            <a:r>
              <a:rPr lang="en-US" dirty="0"/>
              <a:t>What goes in a good summary?</a:t>
            </a:r>
          </a:p>
          <a:p>
            <a:pPr lvl="1"/>
            <a:r>
              <a:rPr lang="en-US" dirty="0"/>
              <a:t>What is the problem addressed by the paper, and why is this problem important?</a:t>
            </a:r>
          </a:p>
          <a:p>
            <a:pPr lvl="1"/>
            <a:r>
              <a:rPr lang="en-US" dirty="0"/>
              <a:t>What is the hypothesis of the work?</a:t>
            </a:r>
          </a:p>
          <a:p>
            <a:pPr lvl="1"/>
            <a:r>
              <a:rPr lang="en-US" dirty="0"/>
              <a:t>What is the proposed solution, and what key insight guides their solution?</a:t>
            </a:r>
          </a:p>
          <a:p>
            <a:pPr lvl="1"/>
            <a:r>
              <a:rPr lang="en-US" dirty="0"/>
              <a:t>What is one (or more) drawback or limitation of the proposal, and how will you improve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582 – F16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9/7/16</a:t>
            </a:r>
          </a:p>
        </p:txBody>
      </p:sp>
    </p:spTree>
    <p:extLst>
      <p:ext uri="{BB962C8B-B14F-4D97-AF65-F5344CB8AC3E}">
        <p14:creationId xmlns:p14="http://schemas.microsoft.com/office/powerpoint/2010/main" val="138836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Topics we will and won’t cover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Assignments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210274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Reviews must be submitted electronically 24 hours before the class</a:t>
            </a:r>
          </a:p>
          <a:p>
            <a:pPr lvl="1"/>
            <a:r>
              <a:rPr lang="en-US" dirty="0"/>
              <a:t>Submission site will be online soon (check back website)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You can miss at most four without any penalty</a:t>
            </a:r>
          </a:p>
          <a:p>
            <a:pPr lvl="1"/>
            <a:r>
              <a:rPr lang="en-US" dirty="0"/>
              <a:t>Each missing one beyond that will result in 25% decrease in grade for this segment</a:t>
            </a:r>
          </a:p>
          <a:p>
            <a:pPr lvl="1"/>
            <a:r>
              <a:rPr lang="en-US" dirty="0"/>
              <a:t>Meaning, missing eight or more will result in 0% for the “Paper Reviews” segment of your grade</a:t>
            </a:r>
          </a:p>
          <a:p>
            <a:r>
              <a:rPr lang="en-US" dirty="0"/>
              <a:t>Read (if you haven’t already!)</a:t>
            </a:r>
          </a:p>
          <a:p>
            <a:pPr lvl="1"/>
            <a:r>
              <a:rPr lang="en-US" dirty="0">
                <a:hlinkClick r:id="rId2"/>
              </a:rPr>
              <a:t>How to Read a Paper</a:t>
            </a:r>
            <a:r>
              <a:rPr lang="en-US" dirty="0"/>
              <a:t> by S. Keshav</a:t>
            </a:r>
          </a:p>
          <a:p>
            <a:pPr lvl="1"/>
            <a:r>
              <a:rPr lang="en-US" dirty="0">
                <a:hlinkClick r:id="rId3"/>
              </a:rPr>
              <a:t>Writing Reviews for Systems Conferences</a:t>
            </a:r>
            <a:r>
              <a:rPr lang="en-US" dirty="0"/>
              <a:t> by Timothy Roscoe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582 – F16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9/7/16</a:t>
            </a:r>
          </a:p>
        </p:txBody>
      </p:sp>
    </p:spTree>
    <p:extLst>
      <p:ext uri="{BB962C8B-B14F-4D97-AF65-F5344CB8AC3E}">
        <p14:creationId xmlns:p14="http://schemas.microsoft.com/office/powerpoint/2010/main" val="1787981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 (Both Tracks)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seminar-style course</a:t>
            </a:r>
          </a:p>
          <a:p>
            <a:pPr lvl="1"/>
            <a:r>
              <a:rPr lang="en-US" dirty="0"/>
              <a:t>Each group must present at least one paper along with the companion paper</a:t>
            </a:r>
          </a:p>
          <a:p>
            <a:pPr lvl="1"/>
            <a:r>
              <a:rPr lang="en-US" dirty="0"/>
              <a:t>Paper presentation account for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20%</a:t>
            </a:r>
            <a:r>
              <a:rPr lang="en-US" dirty="0"/>
              <a:t> of the total grade</a:t>
            </a:r>
          </a:p>
          <a:p>
            <a:r>
              <a:rPr lang="en-US" dirty="0"/>
              <a:t>The entire class will be dedicated to the assigned paper(s)</a:t>
            </a:r>
          </a:p>
          <a:p>
            <a:pPr lvl="1"/>
            <a:r>
              <a:rPr lang="en-US" dirty="0"/>
              <a:t>Aim for 45-minute presentation without interruption</a:t>
            </a:r>
          </a:p>
          <a:p>
            <a:pPr lvl="1"/>
            <a:r>
              <a:rPr lang="en-US" dirty="0"/>
              <a:t>But there will be intermittent discussions</a:t>
            </a:r>
          </a:p>
          <a:p>
            <a:r>
              <a:rPr lang="en-US" dirty="0"/>
              <a:t>Lead the discussion</a:t>
            </a:r>
          </a:p>
          <a:p>
            <a:pPr lvl="1"/>
            <a:r>
              <a:rPr lang="en-US" dirty="0"/>
              <a:t>Go through the paper in details, along with its strengths and weaknesses</a:t>
            </a:r>
          </a:p>
          <a:p>
            <a:pPr lvl="1"/>
            <a:r>
              <a:rPr lang="en-US" dirty="0"/>
              <a:t>Include companion papers and other related papers</a:t>
            </a:r>
          </a:p>
          <a:p>
            <a:r>
              <a:rPr lang="en-US" dirty="0">
                <a:solidFill>
                  <a:srgbClr val="FF0000"/>
                </a:solidFill>
              </a:rPr>
              <a:t>The rest of the class</a:t>
            </a:r>
            <a:endParaRPr lang="en-US" dirty="0"/>
          </a:p>
          <a:p>
            <a:pPr lvl="1"/>
            <a:r>
              <a:rPr lang="en-US" dirty="0"/>
              <a:t>PARTICIPATE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04808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your slides to the instructor 24 hours before the class</a:t>
            </a:r>
          </a:p>
          <a:p>
            <a:pPr lvl="1"/>
            <a:r>
              <a:rPr lang="en-US" dirty="0"/>
              <a:t>Use the template on the course website</a:t>
            </a:r>
          </a:p>
          <a:p>
            <a:r>
              <a:rPr lang="en-US" dirty="0"/>
              <a:t>Prepare early</a:t>
            </a:r>
          </a:p>
          <a:p>
            <a:r>
              <a:rPr lang="en-US" dirty="0"/>
              <a:t>Practice a lot</a:t>
            </a:r>
          </a:p>
          <a:p>
            <a:r>
              <a:rPr lang="en-US" dirty="0"/>
              <a:t>Also, read</a:t>
            </a:r>
          </a:p>
          <a:p>
            <a:pPr lvl="1"/>
            <a:r>
              <a:rPr lang="en-US" dirty="0">
                <a:hlinkClick r:id="rId2"/>
              </a:rPr>
              <a:t>How to Give a Bad Talk</a:t>
            </a:r>
            <a:r>
              <a:rPr lang="en-US" dirty="0"/>
              <a:t>, by David A. Patterson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13086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all lectures</a:t>
            </a:r>
          </a:p>
          <a:p>
            <a:pPr lvl="1"/>
            <a:r>
              <a:rPr lang="en-US" dirty="0"/>
              <a:t>Can miss at most two with legitimate reasons</a:t>
            </a:r>
          </a:p>
          <a:p>
            <a:r>
              <a:rPr lang="en-US" dirty="0"/>
              <a:t>Read all the papers and participate</a:t>
            </a:r>
          </a:p>
          <a:p>
            <a:pPr lvl="1"/>
            <a:r>
              <a:rPr lang="en-US" dirty="0"/>
              <a:t>Ask questions!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39729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Take a Break…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extensions</a:t>
            </a:r>
          </a:p>
          <a:p>
            <a:r>
              <a:rPr lang="en-US" dirty="0"/>
              <a:t>Slides will be posted after the class</a:t>
            </a:r>
          </a:p>
          <a:p>
            <a:pPr lvl="1"/>
            <a:r>
              <a:rPr lang="en-US" dirty="0"/>
              <a:t>Everyone must come to class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after</a:t>
            </a:r>
            <a:r>
              <a:rPr lang="en-US" dirty="0"/>
              <a:t> reading the mandatory papers of the day</a:t>
            </a:r>
          </a:p>
          <a:p>
            <a:pPr lvl="1"/>
            <a:r>
              <a:rPr lang="en-US" dirty="0"/>
              <a:t>There may be pop quizzes!</a:t>
            </a:r>
          </a:p>
          <a:p>
            <a:r>
              <a:rPr lang="en-US" dirty="0"/>
              <a:t>Lecture starts on time and finish 10 minutes before the slot ends</a:t>
            </a:r>
          </a:p>
          <a:p>
            <a:pPr lvl="1"/>
            <a:r>
              <a:rPr lang="en-US" dirty="0"/>
              <a:t>We’ll take a short break somewhere in the middle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3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4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Administrivia</a:t>
            </a:r>
          </a:p>
          <a:p>
            <a:r>
              <a:rPr lang="en-US" dirty="0"/>
              <a:t>Topics we will and won’t cover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Assignments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73472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Datacenter Background and Core Systems (x2)</a:t>
            </a:r>
          </a:p>
          <a:p>
            <a:r>
              <a:rPr lang="en-US" dirty="0"/>
              <a:t>Storage and Computation (x2)</a:t>
            </a:r>
          </a:p>
          <a:p>
            <a:r>
              <a:rPr lang="en-US" dirty="0"/>
              <a:t>Resource Management and Scheduling (x2)</a:t>
            </a:r>
          </a:p>
          <a:p>
            <a:r>
              <a:rPr lang="en-US" dirty="0"/>
              <a:t>Systems for AI (x5)</a:t>
            </a:r>
          </a:p>
          <a:p>
            <a:r>
              <a:rPr lang="en-US" dirty="0"/>
              <a:t>Video Analytics (x1)</a:t>
            </a:r>
          </a:p>
          <a:p>
            <a:r>
              <a:rPr lang="en-US" dirty="0"/>
              <a:t>SQL (x1)</a:t>
            </a:r>
          </a:p>
          <a:p>
            <a:r>
              <a:rPr lang="en-US" dirty="0"/>
              <a:t>Stream Processing (x3)</a:t>
            </a:r>
          </a:p>
          <a:p>
            <a:r>
              <a:rPr lang="en-US" dirty="0"/>
              <a:t>Graph Processing (x1)</a:t>
            </a:r>
          </a:p>
          <a:p>
            <a:r>
              <a:rPr lang="en-US" dirty="0"/>
              <a:t>Approximate Processing (x1)</a:t>
            </a:r>
          </a:p>
          <a:p>
            <a:r>
              <a:rPr lang="en-US" dirty="0"/>
              <a:t>New Hardware Trends (x2)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2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Administrivia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Topics we will and won’t cover</a:t>
            </a:r>
          </a:p>
          <a:p>
            <a:r>
              <a:rPr lang="en-US" dirty="0"/>
              <a:t>Assignments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41132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three assignments</a:t>
            </a:r>
          </a:p>
          <a:p>
            <a:pPr lvl="1"/>
            <a:r>
              <a:rPr lang="en-US" dirty="0"/>
              <a:t>Assignment 1: Apache Spark stack</a:t>
            </a:r>
          </a:p>
          <a:p>
            <a:pPr lvl="1"/>
            <a:r>
              <a:rPr lang="en-US" dirty="0"/>
              <a:t>Assignment 2: TensorFlow + X</a:t>
            </a:r>
          </a:p>
          <a:p>
            <a:pPr lvl="1"/>
            <a:r>
              <a:rPr lang="en-US" dirty="0"/>
              <a:t>Assignment 3: Small open-ended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Mosharaf Chowdhury</a:t>
            </a:r>
          </a:p>
          <a:p>
            <a:pPr lvl="1"/>
            <a:r>
              <a:rPr lang="en-US" dirty="0"/>
              <a:t>Assistant Professor</a:t>
            </a:r>
          </a:p>
          <a:p>
            <a:pPr lvl="1"/>
            <a:r>
              <a:rPr lang="en-US" dirty="0"/>
              <a:t>Ph.D. from UC Berkeley in 2015</a:t>
            </a:r>
          </a:p>
          <a:p>
            <a:pPr lvl="1"/>
            <a:r>
              <a:rPr lang="en-US" dirty="0">
                <a:hlinkClick r:id="rId2"/>
              </a:rPr>
              <a:t>http://www.mosharaf.com/</a:t>
            </a:r>
            <a:endParaRPr lang="en-US" dirty="0"/>
          </a:p>
          <a:p>
            <a:r>
              <a:rPr lang="en-US" dirty="0"/>
              <a:t>Research interests span</a:t>
            </a:r>
          </a:p>
          <a:p>
            <a:pPr lvl="1"/>
            <a:r>
              <a:rPr lang="en-US" dirty="0"/>
              <a:t>Networked systems and networking in the context of big data applications and cloud computing infrastructure</a:t>
            </a:r>
          </a:p>
          <a:p>
            <a:pPr lvl="1"/>
            <a:r>
              <a:rPr lang="en-US" dirty="0"/>
              <a:t>The core tenet being “application-infrastructure symbiosis”</a:t>
            </a:r>
          </a:p>
          <a:p>
            <a:pPr lvl="1"/>
            <a:r>
              <a:rPr lang="en-US" dirty="0"/>
              <a:t>A quick overview of my recent work follows</a:t>
            </a:r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Appointment-only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0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503175"/>
              </p:ext>
            </p:extLst>
          </p:nvPr>
        </p:nvGraphicFramePr>
        <p:xfrm>
          <a:off x="838200" y="1874679"/>
          <a:ext cx="10515600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Form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3 per group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1 Starts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Create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CloudLab accounts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2/13/19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1 Due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Apache Spark +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Soon 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2 Starts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3/27/19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2 Due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TensorFlow +X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Soon 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3 Starts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4/22/19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3 Due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Likely to be unique for each group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532064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Administrivia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Topics we will and won’t cover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Assignments</a:t>
            </a:r>
          </a:p>
          <a:p>
            <a:r>
              <a:rPr lang="en-US" dirty="0"/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873666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research-oriented course!</a:t>
            </a:r>
          </a:p>
          <a:p>
            <a:pPr lvl="1"/>
            <a:r>
              <a:rPr lang="en-US" dirty="0"/>
              <a:t>The final project accounts for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50%</a:t>
            </a:r>
            <a:r>
              <a:rPr lang="en-US" dirty="0"/>
              <a:t> of total grades</a:t>
            </a:r>
          </a:p>
          <a:p>
            <a:r>
              <a:rPr lang="en-US" dirty="0"/>
              <a:t>What can and cannot be a project?</a:t>
            </a:r>
          </a:p>
          <a:p>
            <a:pPr lvl="1"/>
            <a:r>
              <a:rPr lang="en-US" i="1" dirty="0"/>
              <a:t>Just surveys are not allowed.</a:t>
            </a:r>
            <a:r>
              <a:rPr lang="en-US" dirty="0"/>
              <a:t> In fact, each project must include a survey of related work and background as part of the mid-semester checkpoint</a:t>
            </a:r>
          </a:p>
          <a:p>
            <a:pPr lvl="1"/>
            <a:r>
              <a:rPr lang="en-US" dirty="0"/>
              <a:t>An ideal project should answer the questions you asked during paper reviews and points you cared about for presentations</a:t>
            </a:r>
          </a:p>
          <a:p>
            <a:pPr lvl="1"/>
            <a:r>
              <a:rPr lang="en-US" dirty="0"/>
              <a:t>Measurements of new environments or reproducing results from existing works are acceptable upon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377565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problem and motivate why this is worth solving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Survey background and related work to get a sense of your (friendly!) competition</a:t>
            </a:r>
          </a:p>
          <a:p>
            <a:pPr lvl="1"/>
            <a:r>
              <a:rPr lang="en-US" dirty="0"/>
              <a:t>Might require you to go back to the first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Form/update your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your hypothesis</a:t>
            </a:r>
          </a:p>
          <a:p>
            <a:pPr lvl="1"/>
            <a:r>
              <a:rPr lang="en-US" dirty="0"/>
              <a:t>Go back to 3 until you are happy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findings on poster and in writing</a:t>
            </a:r>
          </a:p>
          <a:p>
            <a:pPr lvl="1"/>
            <a:r>
              <a:rPr lang="en-US" dirty="0"/>
              <a:t>Discuss known limitations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2071505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22298"/>
              </p:ext>
            </p:extLst>
          </p:nvPr>
        </p:nvGraphicFramePr>
        <p:xfrm>
          <a:off x="838200" y="1874679"/>
          <a:ext cx="10515600" cy="4297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Form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3 per group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1/30/19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Draft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Send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your proposal by 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2/13/19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Finalize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After a back-and-forth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discussions with the instructor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3/27/19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Mid-Semester Checkpoint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Define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and motivate a problem, s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urvey related work, and form initial hypothesis and idea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4/22/19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Poster Presentations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Present your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4/26/19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Research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 report similar to the papers you read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788271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pages including references that </a:t>
            </a:r>
            <a:r>
              <a:rPr lang="en-US" i="1" dirty="0"/>
              <a:t>ideally</a:t>
            </a:r>
            <a:r>
              <a:rPr lang="en-US" dirty="0"/>
              <a:t> includes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 to solve?</a:t>
            </a:r>
          </a:p>
          <a:p>
            <a:pPr lvl="1"/>
            <a:r>
              <a:rPr lang="en-US" dirty="0"/>
              <a:t>Any initial thoughts on what you want to do?</a:t>
            </a:r>
          </a:p>
          <a:p>
            <a:pPr lvl="1"/>
            <a:r>
              <a:rPr lang="en-US" dirty="0"/>
              <a:t>How would you evaluate your solution?</a:t>
            </a:r>
          </a:p>
          <a:p>
            <a:r>
              <a:rPr lang="en-US" dirty="0"/>
              <a:t>Include team members</a:t>
            </a:r>
          </a:p>
          <a:p>
            <a:pPr lvl="1"/>
            <a:r>
              <a:rPr lang="en-US" dirty="0"/>
              <a:t>Meaning, form a group ASAP</a:t>
            </a:r>
          </a:p>
          <a:p>
            <a:r>
              <a:rPr lang="en-US" dirty="0"/>
              <a:t>Schedule via email a 15-minute meeting to discuss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657978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pages including references that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 to solve?</a:t>
            </a:r>
          </a:p>
          <a:p>
            <a:pPr lvl="1"/>
            <a:r>
              <a:rPr lang="en-US" dirty="0"/>
              <a:t>Any initial thoughts on what you want to do?</a:t>
            </a:r>
          </a:p>
          <a:p>
            <a:pPr lvl="1"/>
            <a:r>
              <a:rPr lang="en-US" dirty="0"/>
              <a:t>How would you evaluate your solution?</a:t>
            </a:r>
          </a:p>
          <a:p>
            <a:r>
              <a:rPr lang="en-US" dirty="0"/>
              <a:t>Approved by the instructor and agreed upon by you</a:t>
            </a:r>
          </a:p>
          <a:p>
            <a:pPr lvl="1"/>
            <a:r>
              <a:rPr lang="en-US" dirty="0"/>
              <a:t>Forms the basis of expectation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243720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Mid-Semester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up to 4-page write-up on background, related work, current hypothesis,  and progress</a:t>
            </a:r>
          </a:p>
          <a:p>
            <a:r>
              <a:rPr lang="en-US" dirty="0"/>
              <a:t>In-class short presentation </a:t>
            </a:r>
          </a:p>
          <a:p>
            <a:pPr lvl="1"/>
            <a:r>
              <a:rPr lang="en-US" dirty="0"/>
              <a:t>This is to make sure you are making progress</a:t>
            </a:r>
          </a:p>
          <a:p>
            <a:r>
              <a:rPr lang="en-US" dirty="0"/>
              <a:t>Must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important?</a:t>
            </a:r>
          </a:p>
          <a:p>
            <a:pPr lvl="1"/>
            <a:r>
              <a:rPr lang="en-US" dirty="0"/>
              <a:t>What are the most related work?</a:t>
            </a:r>
          </a:p>
          <a:p>
            <a:pPr lvl="1"/>
            <a:r>
              <a:rPr lang="en-US" dirty="0"/>
              <a:t>What’s your hypothesis so far?</a:t>
            </a:r>
          </a:p>
          <a:p>
            <a:pPr lvl="1"/>
            <a:r>
              <a:rPr lang="en-US" dirty="0"/>
              <a:t>How are/will you evaluate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755787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 and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  <a:p>
            <a:pPr lvl="1"/>
            <a:r>
              <a:rPr lang="en-US" dirty="0"/>
              <a:t>The key part</a:t>
            </a:r>
          </a:p>
          <a:p>
            <a:pPr lvl="1"/>
            <a:r>
              <a:rPr lang="en-US" dirty="0"/>
              <a:t>Should be written similar to the papers you’ve read</a:t>
            </a:r>
          </a:p>
          <a:p>
            <a:pPr lvl="1"/>
            <a:r>
              <a:rPr lang="en-US" dirty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Jones</a:t>
            </a:r>
          </a:p>
          <a:p>
            <a:r>
              <a:rPr lang="en-US" dirty="0"/>
              <a:t>Extended from the mid-semester checkpoint write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955820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(Highlight the importance and give intuition of solution)</a:t>
            </a:r>
          </a:p>
          <a:p>
            <a:r>
              <a:rPr lang="en-US" dirty="0">
                <a:solidFill>
                  <a:srgbClr val="FF0000"/>
                </a:solidFill>
              </a:rPr>
              <a:t>Motivation</a:t>
            </a:r>
            <a:r>
              <a:rPr lang="en-US" dirty="0"/>
              <a:t>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(Use data and simple examples)</a:t>
            </a:r>
          </a:p>
          <a:p>
            <a:r>
              <a:rPr lang="en-US" dirty="0"/>
              <a:t>Overview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 (Summarize your overall solution so that readers can follow later)</a:t>
            </a:r>
          </a:p>
          <a:p>
            <a:r>
              <a:rPr lang="en-US" dirty="0">
                <a:solidFill>
                  <a:srgbClr val="FF0000"/>
                </a:solidFill>
              </a:rPr>
              <a:t>Core Idea</a:t>
            </a:r>
            <a:r>
              <a:rPr lang="en-US" dirty="0"/>
              <a:t>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(Main contribution w/ challenges and how you address them)</a:t>
            </a:r>
            <a:endParaRPr lang="en-US" dirty="0"/>
          </a:p>
          <a:p>
            <a:r>
              <a:rPr lang="en-US" dirty="0"/>
              <a:t>Implementation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(Discuss non-obvious parts of your implementation)</a:t>
            </a:r>
          </a:p>
          <a:p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(Convince readers that it works and when it fails)</a:t>
            </a:r>
          </a:p>
          <a:p>
            <a:r>
              <a:rPr lang="en-US" dirty="0">
                <a:solidFill>
                  <a:srgbClr val="FF0000"/>
                </a:solidFill>
              </a:rPr>
              <a:t>Related Work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(Let readers know that you know your competition!)</a:t>
            </a:r>
          </a:p>
          <a:p>
            <a:r>
              <a:rPr lang="en-US" dirty="0"/>
              <a:t>Discussion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(Know your limitations and possible workarounds)</a:t>
            </a:r>
          </a:p>
          <a:p>
            <a:r>
              <a:rPr lang="en-US" dirty="0"/>
              <a:t>Conclusion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(Summarize and point out future work)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28985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Peifeng Yu (GSI)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In charge of the Assignment Track</a:t>
            </a:r>
          </a:p>
          <a:p>
            <a:r>
              <a:rPr lang="en-US" dirty="0"/>
              <a:t>Office hours from next week</a:t>
            </a:r>
          </a:p>
          <a:p>
            <a:pPr lvl="1"/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BBB Learning Center, </a:t>
            </a:r>
            <a:r>
              <a:rPr lang="en-US" dirty="0"/>
              <a:t>c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heck website for time</a:t>
            </a:r>
          </a:p>
          <a:p>
            <a:pPr lvl="1"/>
            <a:r>
              <a:rPr lang="en-US" dirty="0"/>
              <a:t>No office hours this week</a:t>
            </a:r>
          </a:p>
          <a:p>
            <a:pPr lvl="1"/>
            <a:r>
              <a:rPr lang="en-US" dirty="0" err="1"/>
              <a:t>peifeng@umich.edu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75F1EF-7354-AB4E-8500-27FAEAAF8C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84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assigned papers</a:t>
            </a:r>
          </a:p>
          <a:p>
            <a:pPr lvl="1"/>
            <a:r>
              <a:rPr lang="en-US" dirty="0"/>
              <a:t>Including today’s short reads mentioned in this presentation</a:t>
            </a:r>
          </a:p>
          <a:p>
            <a:endParaRPr lang="en-US" dirty="0"/>
          </a:p>
          <a:p>
            <a:r>
              <a:rPr lang="en-US" dirty="0"/>
              <a:t>Form groups of 3 and fill out https://</a:t>
            </a:r>
            <a:r>
              <a:rPr lang="en-US" dirty="0" err="1"/>
              <a:t>goo.gl</a:t>
            </a:r>
            <a:r>
              <a:rPr lang="en-US" dirty="0"/>
              <a:t>/forms/ajVrsWsd7r81daTx2       by </a:t>
            </a:r>
            <a:r>
              <a:rPr lang="en-US" i="1" dirty="0">
                <a:solidFill>
                  <a:srgbClr val="FF0000"/>
                </a:solidFill>
              </a:rPr>
              <a:t>Jan 14</a:t>
            </a:r>
          </a:p>
          <a:p>
            <a:pPr lvl="1"/>
            <a:r>
              <a:rPr lang="en-US" dirty="0"/>
              <a:t>This includes track and paper preference for your group</a:t>
            </a:r>
          </a:p>
          <a:p>
            <a:pPr lvl="1"/>
            <a:r>
              <a:rPr lang="en-US" dirty="0"/>
              <a:t>Try to decide if you’ll drop,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before</a:t>
            </a:r>
            <a:r>
              <a:rPr lang="en-US" dirty="0"/>
              <a:t> you fill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volume of data businesses want to make sense of is increasing</a:t>
            </a:r>
          </a:p>
          <a:p>
            <a:r>
              <a:rPr lang="en-US" dirty="0"/>
              <a:t>Increasing variety of sources</a:t>
            </a:r>
          </a:p>
          <a:p>
            <a:pPr lvl="1"/>
            <a:r>
              <a:rPr lang="en-US" dirty="0"/>
              <a:t>Web, mobile, wearables, vehicles, scientific, …</a:t>
            </a:r>
          </a:p>
          <a:p>
            <a:r>
              <a:rPr lang="en-US" dirty="0"/>
              <a:t>Cheaper disks, SSDs, and memory</a:t>
            </a:r>
          </a:p>
          <a:p>
            <a:r>
              <a:rPr lang="en-US" dirty="0"/>
              <a:t>Stalling processor speeds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97701" y="3132630"/>
            <a:ext cx="5041412" cy="4752697"/>
            <a:chOff x="6997701" y="3132630"/>
            <a:chExt cx="5041412" cy="47526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25807" y="3330181"/>
              <a:ext cx="1741695" cy="2257799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31769" y="3132630"/>
              <a:ext cx="1828800" cy="226854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0" y="5004743"/>
              <a:ext cx="1796815" cy="2455342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97701" y="5559778"/>
              <a:ext cx="1828800" cy="2325549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85544" y="5115781"/>
              <a:ext cx="1853569" cy="2074935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3991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Datacenters for Massive Parallelism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6645" y="3905056"/>
            <a:ext cx="3657600" cy="2203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7756" y="3906241"/>
            <a:ext cx="3657600" cy="220133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966148" y="3408197"/>
            <a:ext cx="8278519" cy="470260"/>
            <a:chOff x="1966148" y="3361944"/>
            <a:chExt cx="8278519" cy="47026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966148" y="3427796"/>
              <a:ext cx="8278519" cy="0"/>
            </a:xfrm>
            <a:prstGeom prst="straightConnector1">
              <a:avLst/>
            </a:prstGeom>
            <a:ln w="57150" cmpd="sng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2756370" y="3361944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016978" y="3363825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277585" y="3363826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02371" y="3462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/>
                  <a:cs typeface="Gill Sans"/>
                </a:rPr>
                <a:t>2005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68623" y="3462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/>
                  <a:cs typeface="Gill Sans"/>
                </a:rPr>
                <a:t>2010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023586" y="3462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/>
                  <a:cs typeface="Gill Sans"/>
                </a:rPr>
                <a:t>2015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737564" y="3059434"/>
            <a:ext cx="1295904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MapReduce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96600" y="3056997"/>
            <a:ext cx="966519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Hadoop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61233" y="2661708"/>
            <a:ext cx="743996" cy="306467"/>
          </a:xfrm>
          <a:prstGeom prst="roundRect">
            <a:avLst/>
          </a:prstGeom>
          <a:solidFill>
            <a:srgbClr val="FF6600"/>
          </a:solidFill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Gill Sans"/>
                <a:cs typeface="Gill Sans"/>
              </a:rPr>
              <a:t>Spark</a:t>
            </a:r>
            <a:endParaRPr lang="en-US" i="1" baseline="30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79842" y="3054446"/>
            <a:ext cx="640128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Hive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40237" y="3056570"/>
            <a:ext cx="803273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Dryad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27889" y="2656961"/>
            <a:ext cx="1339908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DryadLINQ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60548" y="1870886"/>
            <a:ext cx="1727269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Spark-Streaming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47658" y="2263139"/>
            <a:ext cx="968593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GraphX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60423" y="2258813"/>
            <a:ext cx="1122419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GraphLab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99339" y="2253303"/>
            <a:ext cx="788756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Pregel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41393" y="1867184"/>
            <a:ext cx="793556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Storm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76140" y="2659444"/>
            <a:ext cx="920242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Dremel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15246" y="1475290"/>
            <a:ext cx="972318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BlinkDB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57278" y="1470007"/>
            <a:ext cx="1298187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TensorFlow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1D27E1-28E7-2644-A98D-F9577A6805B2}"/>
              </a:ext>
            </a:extLst>
          </p:cNvPr>
          <p:cNvSpPr txBox="1"/>
          <p:nvPr/>
        </p:nvSpPr>
        <p:spPr>
          <a:xfrm>
            <a:off x="10244667" y="1470007"/>
            <a:ext cx="920758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MXNet</a:t>
            </a:r>
          </a:p>
        </p:txBody>
      </p:sp>
    </p:spTree>
    <p:extLst>
      <p:ext uri="{BB962C8B-B14F-4D97-AF65-F5344CB8AC3E}">
        <p14:creationId xmlns:p14="http://schemas.microsoft.com/office/powerpoint/2010/main" val="78772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Big Data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 applications can be made faster if they are in-memory, but how do we make in-memory computations fault-tolerant?</a:t>
            </a:r>
          </a:p>
          <a:p>
            <a:pPr lvl="1"/>
            <a:r>
              <a:rPr lang="en-US" dirty="0">
                <a:hlinkClick r:id="rId2"/>
              </a:rPr>
              <a:t>Resilient Distributed Datasets: A Fault-Tolerant Abstraction for In-Memory Cluster Computing</a:t>
            </a:r>
            <a:r>
              <a:rPr lang="en-US" dirty="0"/>
              <a:t>, NSDI’12 (Best Paper) – Apache Spark!</a:t>
            </a:r>
          </a:p>
          <a:p>
            <a:r>
              <a:rPr lang="en-US" dirty="0"/>
              <a:t>Memory disaggregation over RDMA to increase memory capacity</a:t>
            </a:r>
          </a:p>
          <a:p>
            <a:pPr lvl="1"/>
            <a:r>
              <a:rPr lang="en-US" dirty="0">
                <a:hlinkClick r:id="rId3"/>
              </a:rPr>
              <a:t>Efficient Memory Disaggregation with Infiniswap</a:t>
            </a:r>
            <a:r>
              <a:rPr lang="en-US" dirty="0"/>
              <a:t>, NSDI’17</a:t>
            </a:r>
          </a:p>
          <a:p>
            <a:r>
              <a:rPr lang="en-US" dirty="0"/>
              <a:t>Storage and caching</a:t>
            </a:r>
          </a:p>
          <a:p>
            <a:pPr lvl="1"/>
            <a:r>
              <a:rPr lang="en-US" dirty="0">
                <a:hlinkClick r:id="rId4"/>
              </a:rPr>
              <a:t>EC-Cache: Load-Balanced, Low-Latency Cluster Caching with Online Erasure Coding</a:t>
            </a:r>
            <a:r>
              <a:rPr lang="en-US" dirty="0"/>
              <a:t>, OSDI’16</a:t>
            </a:r>
            <a:endParaRPr lang="en-US" dirty="0">
              <a:hlinkClick r:id="rId5"/>
            </a:endParaRPr>
          </a:p>
          <a:p>
            <a:r>
              <a:rPr lang="en-US" dirty="0"/>
              <a:t>GPU cluster scheduling</a:t>
            </a:r>
          </a:p>
          <a:p>
            <a:pPr lvl="1"/>
            <a:r>
              <a:rPr lang="en-US" dirty="0"/>
              <a:t>Tiresias: A GPU Cluster Manager for Distributed Deep Learning, NSDI’19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9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Datacenter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applications transfer large volumes of data where</a:t>
            </a:r>
          </a:p>
          <a:p>
            <a:pPr lvl="1"/>
            <a:r>
              <a:rPr lang="en-US" dirty="0"/>
              <a:t>A communication stage cannot complete until </a:t>
            </a:r>
            <a:r>
              <a:rPr lang="en-US" i="1" dirty="0">
                <a:latin typeface="Gill Sans" charset="0"/>
                <a:ea typeface="Gill Sans" charset="0"/>
                <a:cs typeface="Gill Sans" charset="0"/>
              </a:rPr>
              <a:t>all</a:t>
            </a:r>
            <a:r>
              <a:rPr lang="en-US" dirty="0"/>
              <a:t> its parallel pieces complete</a:t>
            </a:r>
          </a:p>
          <a:p>
            <a:r>
              <a:rPr lang="en-US" dirty="0"/>
              <a:t>Coflow is a new networking abstraction to exploit this characteristic</a:t>
            </a:r>
          </a:p>
          <a:p>
            <a:pPr lvl="1"/>
            <a:r>
              <a:rPr lang="en-US" dirty="0">
                <a:hlinkClick r:id="rId2"/>
              </a:rPr>
              <a:t>CODA: Toward Automatically Identifying and Scheduling COflows in the Dark</a:t>
            </a:r>
            <a:r>
              <a:rPr lang="en-US" dirty="0"/>
              <a:t>, SIGCOMM’16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Efficient Coflow Scheduling Without Prior Knowledge</a:t>
            </a:r>
            <a:r>
              <a:rPr lang="en-US" dirty="0"/>
              <a:t>, SIGCOMM’15</a:t>
            </a:r>
          </a:p>
          <a:p>
            <a:pPr lvl="1"/>
            <a:r>
              <a:rPr lang="en-US" dirty="0">
                <a:hlinkClick r:id="rId4"/>
              </a:rPr>
              <a:t>Efficient Coflow Scheduling with Varys</a:t>
            </a:r>
            <a:r>
              <a:rPr lang="en-US" dirty="0"/>
              <a:t>, SIGCOMM’14</a:t>
            </a:r>
          </a:p>
          <a:p>
            <a:r>
              <a:rPr lang="en-US" dirty="0"/>
              <a:t>Transport-aware datacenter load balancing </a:t>
            </a:r>
          </a:p>
          <a:p>
            <a:pPr lvl="1"/>
            <a:r>
              <a:rPr lang="en-US" dirty="0">
                <a:hlinkClick r:id="rId5"/>
              </a:rPr>
              <a:t>Resilient Datacenter Load Balancing in the Wild</a:t>
            </a:r>
            <a:r>
              <a:rPr lang="en-US" dirty="0"/>
              <a:t>, SIGCOMM’17</a:t>
            </a:r>
            <a:endParaRPr lang="en-US" dirty="0">
              <a:hlinkClick r:id="rId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Multi-Resource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allocate resources between tenants to optimize fairness, to increase datacenter efficiency, and to improve performance?</a:t>
            </a:r>
          </a:p>
          <a:p>
            <a:pPr lvl="1"/>
            <a:r>
              <a:rPr lang="en-US" dirty="0">
                <a:hlinkClick r:id="rId2"/>
              </a:rPr>
              <a:t>Altruistic Scheduling in Multi-Resource Clusters</a:t>
            </a:r>
            <a:r>
              <a:rPr lang="en-US" dirty="0"/>
              <a:t>, OSDI’16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HUG: Multi-Resource Fairness for Correlated and Elastic Demands</a:t>
            </a:r>
            <a:r>
              <a:rPr lang="en-US" dirty="0"/>
              <a:t>, NSDI’16</a:t>
            </a:r>
          </a:p>
          <a:p>
            <a:pPr lvl="1"/>
            <a:r>
              <a:rPr lang="en-US" dirty="0">
                <a:hlinkClick r:id="rId4"/>
              </a:rPr>
              <a:t>FairCloud: Sharing the Network in Cloud Computing</a:t>
            </a:r>
            <a:r>
              <a:rPr lang="en-US" dirty="0"/>
              <a:t>, SIGCOMM’12</a:t>
            </a:r>
          </a:p>
          <a:p>
            <a:r>
              <a:rPr lang="en-US" dirty="0"/>
              <a:t>How do we increase fault-tolerance of applications while meeting bandwidth demands?</a:t>
            </a:r>
          </a:p>
          <a:p>
            <a:pPr lvl="1"/>
            <a:r>
              <a:rPr lang="en-US" dirty="0">
                <a:hlinkClick r:id="rId5"/>
              </a:rPr>
              <a:t>Surviving Failures in Bandwidth-Constrained Datacenters</a:t>
            </a:r>
            <a:r>
              <a:rPr lang="en-US" dirty="0"/>
              <a:t>, SIGCOMM’12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2209</Words>
  <Application>Microsoft Macintosh PowerPoint</Application>
  <PresentationFormat>Widescreen</PresentationFormat>
  <Paragraphs>466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Gill Sans</vt:lpstr>
      <vt:lpstr>Gill Sans Light</vt:lpstr>
      <vt:lpstr>Office Theme</vt:lpstr>
      <vt:lpstr>EECS 598: Big Data + AI Introduction</vt:lpstr>
      <vt:lpstr>Today’s Agenda</vt:lpstr>
      <vt:lpstr>About the Instructor</vt:lpstr>
      <vt:lpstr>About Peifeng Yu (GSI)</vt:lpstr>
      <vt:lpstr>Big Data</vt:lpstr>
      <vt:lpstr>Big Datacenters for Massive Parallelism</vt:lpstr>
      <vt:lpstr>1. Big Data Systems</vt:lpstr>
      <vt:lpstr>2. Datacenter Networking</vt:lpstr>
      <vt:lpstr>3. Multi-Resource Allocation</vt:lpstr>
      <vt:lpstr>Waitlist Status</vt:lpstr>
      <vt:lpstr>Course Schedule</vt:lpstr>
      <vt:lpstr>Prerequisites</vt:lpstr>
      <vt:lpstr>Course Requirements</vt:lpstr>
      <vt:lpstr>Course Requirements (Assignment Track)</vt:lpstr>
      <vt:lpstr>Course Requirements (Research Track)</vt:lpstr>
      <vt:lpstr>Group-Based Work</vt:lpstr>
      <vt:lpstr>Form Groups ASAP</vt:lpstr>
      <vt:lpstr>Readings (Both Tracks)</vt:lpstr>
      <vt:lpstr>Paper Reviews</vt:lpstr>
      <vt:lpstr>Paper Reviews</vt:lpstr>
      <vt:lpstr>Paper Presentation (Both Tracks)</vt:lpstr>
      <vt:lpstr>Paper Presentation</vt:lpstr>
      <vt:lpstr>Participation</vt:lpstr>
      <vt:lpstr>Before We Take a Break…</vt:lpstr>
      <vt:lpstr>Break!</vt:lpstr>
      <vt:lpstr>Today’s Agenda</vt:lpstr>
      <vt:lpstr>Topics</vt:lpstr>
      <vt:lpstr>Today’s Agenda</vt:lpstr>
      <vt:lpstr>Assignments</vt:lpstr>
      <vt:lpstr>Milestones</vt:lpstr>
      <vt:lpstr>Today’s Agenda</vt:lpstr>
      <vt:lpstr>Projects</vt:lpstr>
      <vt:lpstr>How to Approach it?</vt:lpstr>
      <vt:lpstr>Milestones</vt:lpstr>
      <vt:lpstr>Draft Proposal</vt:lpstr>
      <vt:lpstr>Finalized Proposal</vt:lpstr>
      <vt:lpstr>Mid-Semester Checkpoint</vt:lpstr>
      <vt:lpstr>Final Presentation and Paper</vt:lpstr>
      <vt:lpstr>Rough Outline </vt:lpstr>
      <vt:lpstr>Next Class…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Microsoft Office User</cp:lastModifiedBy>
  <cp:revision>397</cp:revision>
  <dcterms:created xsi:type="dcterms:W3CDTF">2015-12-27T15:42:19Z</dcterms:created>
  <dcterms:modified xsi:type="dcterms:W3CDTF">2019-01-09T18:09:47Z</dcterms:modified>
</cp:coreProperties>
</file>