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58" r:id="rId4"/>
    <p:sldId id="263" r:id="rId5"/>
    <p:sldId id="264" r:id="rId6"/>
    <p:sldId id="265" r:id="rId7"/>
    <p:sldId id="266" r:id="rId8"/>
    <p:sldId id="261" r:id="rId9"/>
    <p:sldId id="267" r:id="rId10"/>
    <p:sldId id="270" r:id="rId11"/>
    <p:sldId id="271" r:id="rId12"/>
    <p:sldId id="275" r:id="rId13"/>
    <p:sldId id="285" r:id="rId14"/>
    <p:sldId id="272" r:id="rId15"/>
    <p:sldId id="273" r:id="rId16"/>
    <p:sldId id="274" r:id="rId17"/>
    <p:sldId id="276" r:id="rId18"/>
    <p:sldId id="278" r:id="rId19"/>
    <p:sldId id="277" r:id="rId20"/>
    <p:sldId id="279" r:id="rId21"/>
    <p:sldId id="280" r:id="rId22"/>
    <p:sldId id="282" r:id="rId23"/>
    <p:sldId id="283" r:id="rId24"/>
    <p:sldId id="284" r:id="rId25"/>
    <p:sldId id="288" r:id="rId26"/>
    <p:sldId id="289" r:id="rId27"/>
    <p:sldId id="303" r:id="rId28"/>
    <p:sldId id="291" r:id="rId29"/>
    <p:sldId id="260" r:id="rId30"/>
    <p:sldId id="292" r:id="rId31"/>
    <p:sldId id="293" r:id="rId32"/>
    <p:sldId id="294" r:id="rId33"/>
    <p:sldId id="296" r:id="rId34"/>
    <p:sldId id="295" r:id="rId35"/>
    <p:sldId id="297" r:id="rId36"/>
    <p:sldId id="298" r:id="rId37"/>
    <p:sldId id="299" r:id="rId38"/>
    <p:sldId id="302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6"/>
    <p:restoredTop sz="80114"/>
  </p:normalViewPr>
  <p:slideViewPr>
    <p:cSldViewPr snapToGrid="0" snapToObjects="1">
      <p:cViewPr>
        <p:scale>
          <a:sx n="85" d="100"/>
          <a:sy n="85" d="100"/>
        </p:scale>
        <p:origin x="24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9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18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61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7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5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8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97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8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29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79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1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0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3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7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2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0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03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7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2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8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53D-4D01-6B43-AED8-C7F86AD863CD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95C-5A72-4648-B62A-891206D2E361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62D4-F788-B045-B5A6-BC205EFFDF89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4183-D547-154B-9A07-F1FFFB674B6F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2B0-0AF1-194C-8051-9E4D91C09F44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29F-0A73-CE4D-840E-A1A46BB675CB}" type="datetime1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F279-1111-5144-9DB4-A95DE0E9E5B2}" type="datetime1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FC8C-4B6E-D343-8B39-A21BB41B927E}" type="datetime1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9CCB-74DC-0C4E-90C9-39CEE7B8DBB9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E948-AFA9-C643-8BFE-C18C90F6B6F7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50138A73-9F0B-3844-8C19-1BC53A762510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for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Xiangfeng Zhu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2CCA-AFE3-A541-8226-D04F04A6DD14}" type="datetime1">
              <a:rPr lang="en-US" smtClean="0"/>
              <a:t>4/8/20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5568"/>
            <a:ext cx="10515600" cy="4351338"/>
          </a:xfrm>
        </p:spPr>
        <p:txBody>
          <a:bodyPr/>
          <a:lstStyle/>
          <a:p>
            <a:r>
              <a:rPr lang="en-US" dirty="0" smtClean="0"/>
              <a:t>Variable state size</a:t>
            </a:r>
          </a:p>
          <a:p>
            <a:pPr lvl="1"/>
            <a:r>
              <a:rPr lang="en-US" dirty="0" smtClean="0"/>
              <a:t>Key insight: Node state are independent of parent nodes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709"/>
            <a:ext cx="10515600" cy="4351338"/>
          </a:xfrm>
        </p:spPr>
        <p:txBody>
          <a:bodyPr/>
          <a:lstStyle/>
          <a:p>
            <a:r>
              <a:rPr lang="en-US" dirty="0" smtClean="0"/>
              <a:t>Variable state size</a:t>
            </a:r>
          </a:p>
          <a:p>
            <a:pPr lvl="1"/>
            <a:r>
              <a:rPr lang="en-US" dirty="0" smtClean="0"/>
              <a:t>Key insight: Node state are independent of parent nodes</a:t>
            </a:r>
          </a:p>
          <a:p>
            <a:r>
              <a:rPr lang="en-US" dirty="0" smtClean="0"/>
              <a:t>Sparse, delayed rewards</a:t>
            </a:r>
          </a:p>
          <a:p>
            <a:pPr lvl="1"/>
            <a:r>
              <a:rPr lang="en-US" dirty="0" smtClean="0"/>
              <a:t>Calculate rewards by </a:t>
            </a:r>
            <a:r>
              <a:rPr lang="en-US" dirty="0" err="1" smtClean="0"/>
              <a:t>agg</a:t>
            </a:r>
            <a:r>
              <a:rPr lang="en-US" dirty="0" smtClean="0"/>
              <a:t>. across tree branches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sp>
        <p:nvSpPr>
          <p:cNvPr id="40" name="Google Shape;716;p67"/>
          <p:cNvSpPr/>
          <p:nvPr/>
        </p:nvSpPr>
        <p:spPr>
          <a:xfrm>
            <a:off x="3013578" y="4323367"/>
            <a:ext cx="548700" cy="407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" name="Google Shape;717;p67"/>
          <p:cNvSpPr/>
          <p:nvPr/>
        </p:nvSpPr>
        <p:spPr>
          <a:xfrm>
            <a:off x="4428078" y="4682025"/>
            <a:ext cx="548700" cy="407100"/>
          </a:xfrm>
          <a:prstGeom prst="rect">
            <a:avLst/>
          </a:prstGeom>
          <a:solidFill>
            <a:srgbClr val="00A5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" name="Google Shape;718;p67"/>
          <p:cNvSpPr/>
          <p:nvPr/>
        </p:nvSpPr>
        <p:spPr>
          <a:xfrm>
            <a:off x="4428078" y="3835187"/>
            <a:ext cx="548700" cy="407100"/>
          </a:xfrm>
          <a:prstGeom prst="rect">
            <a:avLst/>
          </a:prstGeom>
          <a:solidFill>
            <a:srgbClr val="00A5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" name="Google Shape;719;p67"/>
          <p:cNvSpPr/>
          <p:nvPr/>
        </p:nvSpPr>
        <p:spPr>
          <a:xfrm>
            <a:off x="5917653" y="4201374"/>
            <a:ext cx="548700" cy="40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" name="Google Shape;720;p67"/>
          <p:cNvSpPr/>
          <p:nvPr/>
        </p:nvSpPr>
        <p:spPr>
          <a:xfrm>
            <a:off x="5917653" y="4837124"/>
            <a:ext cx="548700" cy="40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" name="Google Shape;721;p67"/>
          <p:cNvSpPr/>
          <p:nvPr/>
        </p:nvSpPr>
        <p:spPr>
          <a:xfrm>
            <a:off x="5917653" y="5472874"/>
            <a:ext cx="548700" cy="40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6" name="Google Shape;722;p67"/>
          <p:cNvCxnSpPr/>
          <p:nvPr/>
        </p:nvCxnSpPr>
        <p:spPr>
          <a:xfrm>
            <a:off x="3562278" y="4526917"/>
            <a:ext cx="865800" cy="358800"/>
          </a:xfrm>
          <a:prstGeom prst="straightConnector1">
            <a:avLst/>
          </a:prstGeom>
          <a:noFill/>
          <a:ln w="28575" cap="flat" cmpd="sng">
            <a:solidFill>
              <a:srgbClr val="00A59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7" name="Google Shape;723;p67"/>
          <p:cNvCxnSpPr/>
          <p:nvPr/>
        </p:nvCxnSpPr>
        <p:spPr>
          <a:xfrm rot="10800000" flipH="1">
            <a:off x="3562278" y="4038817"/>
            <a:ext cx="865800" cy="488100"/>
          </a:xfrm>
          <a:prstGeom prst="straightConnector1">
            <a:avLst/>
          </a:prstGeom>
          <a:noFill/>
          <a:ln w="28575" cap="flat" cmpd="sng">
            <a:solidFill>
              <a:srgbClr val="00A59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" name="Google Shape;724;p67"/>
          <p:cNvCxnSpPr/>
          <p:nvPr/>
        </p:nvCxnSpPr>
        <p:spPr>
          <a:xfrm rot="10800000" flipH="1">
            <a:off x="4976778" y="4404975"/>
            <a:ext cx="940800" cy="480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9" name="Google Shape;725;p67"/>
          <p:cNvCxnSpPr/>
          <p:nvPr/>
        </p:nvCxnSpPr>
        <p:spPr>
          <a:xfrm>
            <a:off x="4976778" y="4885575"/>
            <a:ext cx="940800" cy="15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" name="Google Shape;726;p67"/>
          <p:cNvCxnSpPr/>
          <p:nvPr/>
        </p:nvCxnSpPr>
        <p:spPr>
          <a:xfrm>
            <a:off x="4976778" y="4885575"/>
            <a:ext cx="940800" cy="790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1" name="Google Shape;729;p67"/>
          <p:cNvGrpSpPr/>
          <p:nvPr/>
        </p:nvGrpSpPr>
        <p:grpSpPr>
          <a:xfrm>
            <a:off x="4982398" y="3837182"/>
            <a:ext cx="4064418" cy="1960865"/>
            <a:chOff x="6750764" y="2210606"/>
            <a:chExt cx="4064418" cy="1960865"/>
          </a:xfrm>
        </p:grpSpPr>
        <p:grpSp>
          <p:nvGrpSpPr>
            <p:cNvPr id="52" name="Google Shape;730;p67"/>
            <p:cNvGrpSpPr/>
            <p:nvPr/>
          </p:nvGrpSpPr>
          <p:grpSpPr>
            <a:xfrm>
              <a:off x="8230252" y="2591606"/>
              <a:ext cx="2584929" cy="1579865"/>
              <a:chOff x="8230252" y="2591606"/>
              <a:chExt cx="2584929" cy="1579865"/>
            </a:xfrm>
          </p:grpSpPr>
          <p:sp>
            <p:nvSpPr>
              <p:cNvPr id="56" name="Google Shape;731;p67"/>
              <p:cNvSpPr txBox="1"/>
              <p:nvPr/>
            </p:nvSpPr>
            <p:spPr>
              <a:xfrm>
                <a:off x="8536081" y="2591606"/>
                <a:ext cx="2279100" cy="3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6AA84F"/>
                    </a:solidFill>
                  </a:rPr>
                  <a:t>done (reward = -1)</a:t>
                </a:r>
                <a:endParaRPr b="1" baseline="-25000">
                  <a:solidFill>
                    <a:srgbClr val="6AA84F"/>
                  </a:solidFill>
                </a:endParaRPr>
              </a:p>
            </p:txBody>
          </p:sp>
          <p:cxnSp>
            <p:nvCxnSpPr>
              <p:cNvPr id="57" name="Google Shape;732;p67"/>
              <p:cNvCxnSpPr/>
              <p:nvPr/>
            </p:nvCxnSpPr>
            <p:spPr>
              <a:xfrm>
                <a:off x="8230252" y="2790962"/>
                <a:ext cx="356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58" name="Google Shape;733;p67"/>
              <p:cNvSpPr txBox="1"/>
              <p:nvPr/>
            </p:nvSpPr>
            <p:spPr>
              <a:xfrm>
                <a:off x="8536081" y="3201206"/>
                <a:ext cx="2279100" cy="3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6AA84F"/>
                    </a:solidFill>
                  </a:rPr>
                  <a:t>done (reward = -1)</a:t>
                </a:r>
                <a:endParaRPr b="1" baseline="-25000">
                  <a:solidFill>
                    <a:srgbClr val="6AA84F"/>
                  </a:solidFill>
                </a:endParaRPr>
              </a:p>
            </p:txBody>
          </p:sp>
          <p:cxnSp>
            <p:nvCxnSpPr>
              <p:cNvPr id="59" name="Google Shape;734;p67"/>
              <p:cNvCxnSpPr/>
              <p:nvPr/>
            </p:nvCxnSpPr>
            <p:spPr>
              <a:xfrm>
                <a:off x="8230252" y="3400562"/>
                <a:ext cx="356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60" name="Google Shape;735;p67"/>
              <p:cNvSpPr txBox="1"/>
              <p:nvPr/>
            </p:nvSpPr>
            <p:spPr>
              <a:xfrm>
                <a:off x="8536081" y="3861571"/>
                <a:ext cx="2279100" cy="3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6AA84F"/>
                    </a:solidFill>
                  </a:rPr>
                  <a:t>done (reward = -1)</a:t>
                </a:r>
                <a:endParaRPr b="1" baseline="-25000">
                  <a:solidFill>
                    <a:srgbClr val="6AA84F"/>
                  </a:solidFill>
                </a:endParaRPr>
              </a:p>
            </p:txBody>
          </p:sp>
          <p:cxnSp>
            <p:nvCxnSpPr>
              <p:cNvPr id="61" name="Google Shape;736;p67"/>
              <p:cNvCxnSpPr/>
              <p:nvPr/>
            </p:nvCxnSpPr>
            <p:spPr>
              <a:xfrm>
                <a:off x="8230252" y="4060926"/>
                <a:ext cx="356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grpSp>
          <p:nvGrpSpPr>
            <p:cNvPr id="53" name="Google Shape;737;p67"/>
            <p:cNvGrpSpPr/>
            <p:nvPr/>
          </p:nvGrpSpPr>
          <p:grpSpPr>
            <a:xfrm>
              <a:off x="6750764" y="2210606"/>
              <a:ext cx="2584929" cy="309900"/>
              <a:chOff x="8230252" y="2515406"/>
              <a:chExt cx="2584929" cy="309900"/>
            </a:xfrm>
          </p:grpSpPr>
          <p:sp>
            <p:nvSpPr>
              <p:cNvPr id="54" name="Google Shape;738;p67"/>
              <p:cNvSpPr txBox="1"/>
              <p:nvPr/>
            </p:nvSpPr>
            <p:spPr>
              <a:xfrm>
                <a:off x="8536081" y="2515406"/>
                <a:ext cx="2279100" cy="3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6AA84F"/>
                    </a:solidFill>
                  </a:rPr>
                  <a:t>done (reward = -1)</a:t>
                </a:r>
                <a:endParaRPr b="1" baseline="-25000">
                  <a:solidFill>
                    <a:srgbClr val="6AA84F"/>
                  </a:solidFill>
                </a:endParaRPr>
              </a:p>
            </p:txBody>
          </p:sp>
          <p:cxnSp>
            <p:nvCxnSpPr>
              <p:cNvPr id="55" name="Google Shape;739;p67"/>
              <p:cNvCxnSpPr/>
              <p:nvPr/>
            </p:nvCxnSpPr>
            <p:spPr>
              <a:xfrm>
                <a:off x="8230252" y="2714762"/>
                <a:ext cx="356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  <p:sp>
        <p:nvSpPr>
          <p:cNvPr id="62" name="Google Shape;740;p67"/>
          <p:cNvSpPr txBox="1"/>
          <p:nvPr/>
        </p:nvSpPr>
        <p:spPr>
          <a:xfrm>
            <a:off x="4110328" y="5144282"/>
            <a:ext cx="22791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reward</a:t>
            </a:r>
            <a:endParaRPr b="1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= min(r</a:t>
            </a:r>
            <a:r>
              <a:rPr lang="en" b="1" baseline="-25000">
                <a:solidFill>
                  <a:srgbClr val="6AA84F"/>
                </a:solidFill>
              </a:rPr>
              <a:t>child</a:t>
            </a:r>
            <a:r>
              <a:rPr lang="en" b="1">
                <a:solidFill>
                  <a:srgbClr val="6AA84F"/>
                </a:solidFill>
              </a:rPr>
              <a:t>) - 1</a:t>
            </a:r>
            <a:endParaRPr b="1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= -2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63" name="Google Shape;741;p67"/>
          <p:cNvSpPr txBox="1"/>
          <p:nvPr/>
        </p:nvSpPr>
        <p:spPr>
          <a:xfrm>
            <a:off x="2891128" y="4687082"/>
            <a:ext cx="22791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reward</a:t>
            </a:r>
            <a:endParaRPr b="1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= min(r</a:t>
            </a:r>
            <a:r>
              <a:rPr lang="en" b="1" baseline="-25000">
                <a:solidFill>
                  <a:srgbClr val="6AA84F"/>
                </a:solidFill>
              </a:rPr>
              <a:t>child</a:t>
            </a:r>
            <a:r>
              <a:rPr lang="en" b="1">
                <a:solidFill>
                  <a:srgbClr val="6AA84F"/>
                </a:solidFill>
              </a:rPr>
              <a:t>) - 1</a:t>
            </a:r>
            <a:endParaRPr b="1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= -3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83232" y="6097747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Credit: Eric Liang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8" name="Google Shape;803;p75"/>
          <p:cNvSpPr/>
          <p:nvPr/>
        </p:nvSpPr>
        <p:spPr>
          <a:xfrm>
            <a:off x="5543988" y="2822926"/>
            <a:ext cx="1931400" cy="5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Neural Network</a:t>
            </a:r>
            <a:endParaRPr dirty="0"/>
          </a:p>
        </p:txBody>
      </p:sp>
      <p:sp>
        <p:nvSpPr>
          <p:cNvPr id="9" name="Google Shape;804;p75"/>
          <p:cNvSpPr txBox="1"/>
          <p:nvPr/>
        </p:nvSpPr>
        <p:spPr>
          <a:xfrm>
            <a:off x="5516688" y="1091995"/>
            <a:ext cx="2109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Encoded current node: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 smtClean="0"/>
              <a:t> =</a:t>
            </a:r>
            <a:r>
              <a:rPr lang="en-US" dirty="0" smtClean="0"/>
              <a:t> 01</a:t>
            </a:r>
            <a:r>
              <a:rPr lang="mr-IN" dirty="0" smtClean="0"/>
              <a:t>…</a:t>
            </a:r>
            <a:r>
              <a:rPr lang="en-US" dirty="0" smtClean="0"/>
              <a:t>.10</a:t>
            </a:r>
            <a:endParaRPr dirty="0"/>
          </a:p>
        </p:txBody>
      </p:sp>
      <p:sp>
        <p:nvSpPr>
          <p:cNvPr id="12" name="Google Shape;807;p75"/>
          <p:cNvSpPr txBox="1"/>
          <p:nvPr/>
        </p:nvSpPr>
        <p:spPr>
          <a:xfrm>
            <a:off x="5473488" y="3735563"/>
            <a:ext cx="25185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Action Distribution π(</a:t>
            </a:r>
            <a:r>
              <a:rPr lang="en" dirty="0" err="1"/>
              <a:t>a|s</a:t>
            </a:r>
            <a:r>
              <a:rPr lang="en" dirty="0"/>
              <a:t>)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dim=[0.3, 0.1, 0.2, ...]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num</a:t>
            </a:r>
            <a:r>
              <a:rPr lang="en" dirty="0">
                <a:solidFill>
                  <a:schemeClr val="dk1"/>
                </a:solidFill>
              </a:rPr>
              <a:t>=[0.05, 0.7, 0.1, ...]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type=[0.1, 0.9]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" name="Google Shape;808;p75"/>
          <p:cNvCxnSpPr/>
          <p:nvPr/>
        </p:nvCxnSpPr>
        <p:spPr>
          <a:xfrm>
            <a:off x="6509688" y="2430463"/>
            <a:ext cx="0" cy="32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809;p75"/>
          <p:cNvCxnSpPr/>
          <p:nvPr/>
        </p:nvCxnSpPr>
        <p:spPr>
          <a:xfrm>
            <a:off x="6509688" y="3436763"/>
            <a:ext cx="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816;p75"/>
          <p:cNvSpPr/>
          <p:nvPr/>
        </p:nvSpPr>
        <p:spPr>
          <a:xfrm>
            <a:off x="3902163" y="1595363"/>
            <a:ext cx="1398926" cy="3045875"/>
          </a:xfrm>
          <a:custGeom>
            <a:avLst/>
            <a:gdLst/>
            <a:ahLst/>
            <a:cxnLst/>
            <a:rect l="l" t="t" r="r" b="b"/>
            <a:pathLst>
              <a:path w="35863" h="121835" extrusionOk="0">
                <a:moveTo>
                  <a:pt x="35863" y="121835"/>
                </a:moveTo>
                <a:lnTo>
                  <a:pt x="0" y="121835"/>
                </a:lnTo>
                <a:lnTo>
                  <a:pt x="0" y="0"/>
                </a:lnTo>
                <a:lnTo>
                  <a:pt x="33829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" name="Google Shape;817;p75"/>
          <p:cNvSpPr txBox="1"/>
          <p:nvPr/>
        </p:nvSpPr>
        <p:spPr>
          <a:xfrm>
            <a:off x="3977763" y="2708363"/>
            <a:ext cx="14385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Sample an action </a:t>
            </a:r>
            <a:r>
              <a:rPr lang="en" dirty="0" smtClean="0"/>
              <a:t>; </a:t>
            </a:r>
            <a:r>
              <a:rPr lang="en-US" dirty="0"/>
              <a:t>U</a:t>
            </a:r>
            <a:r>
              <a:rPr lang="en" dirty="0" err="1" smtClean="0"/>
              <a:t>pdate</a:t>
            </a:r>
            <a:r>
              <a:rPr lang="en" dirty="0" smtClean="0"/>
              <a:t> </a:t>
            </a:r>
            <a:r>
              <a:rPr lang="en" dirty="0"/>
              <a:t>tree</a:t>
            </a:r>
            <a:r>
              <a:rPr lang="en" dirty="0" smtClean="0"/>
              <a:t>;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Repeat </a:t>
            </a:r>
            <a:r>
              <a:rPr lang="en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8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473"/>
            <a:ext cx="10515600" cy="4351338"/>
          </a:xfrm>
        </p:spPr>
        <p:txBody>
          <a:bodyPr/>
          <a:lstStyle/>
          <a:p>
            <a:r>
              <a:rPr lang="en-US" dirty="0" smtClean="0"/>
              <a:t>Goal: Learn an optimized policy</a:t>
            </a:r>
          </a:p>
          <a:p>
            <a:pPr lvl="1"/>
            <a:r>
              <a:rPr lang="en-US" dirty="0"/>
              <a:t>Actor-Critic Algorithm</a:t>
            </a:r>
          </a:p>
          <a:p>
            <a:pPr lvl="1"/>
            <a:r>
              <a:rPr lang="en-US" dirty="0"/>
              <a:t>Traverse the tree nodes in DFS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Training steps</a:t>
            </a:r>
          </a:p>
          <a:p>
            <a:pPr lvl="1"/>
            <a:r>
              <a:rPr lang="en-US" dirty="0" smtClean="0"/>
              <a:t>Start from an initial policy</a:t>
            </a:r>
          </a:p>
          <a:p>
            <a:pPr lvl="1"/>
            <a:r>
              <a:rPr lang="en-US" dirty="0" smtClean="0"/>
              <a:t>Evaluate using multiple rollouts</a:t>
            </a:r>
          </a:p>
          <a:p>
            <a:pPr lvl="1"/>
            <a:r>
              <a:rPr lang="en-US" dirty="0" smtClean="0"/>
              <a:t>Update based on the rewards</a:t>
            </a:r>
          </a:p>
          <a:p>
            <a:pPr lvl="1"/>
            <a:r>
              <a:rPr lang="en-US" dirty="0" smtClean="0"/>
              <a:t>Repeat until converge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027906"/>
            <a:ext cx="10515600" cy="4351338"/>
          </a:xfrm>
        </p:spPr>
        <p:txBody>
          <a:bodyPr/>
          <a:lstStyle/>
          <a:p>
            <a:r>
              <a:rPr lang="en-US" dirty="0" err="1" smtClean="0"/>
              <a:t>ClassBench</a:t>
            </a:r>
            <a:r>
              <a:rPr lang="en-US" dirty="0" smtClean="0"/>
              <a:t>, a standard benchmark for packet classifier performance</a:t>
            </a:r>
            <a:endParaRPr lang="en-US" dirty="0"/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Classification time(tree depth)</a:t>
            </a:r>
          </a:p>
          <a:p>
            <a:pPr lvl="1"/>
            <a:r>
              <a:rPr lang="en-US" dirty="0" smtClean="0"/>
              <a:t>Memory footprint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time(tree depth)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357"/>
            <a:ext cx="12027408" cy="40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footprint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8" y="1690688"/>
            <a:ext cx="11242014" cy="370335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15968" y="555955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3x better memory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788"/>
            <a:ext cx="10515600" cy="4351338"/>
          </a:xfrm>
        </p:spPr>
        <p:txBody>
          <a:bodyPr/>
          <a:lstStyle/>
          <a:p>
            <a:r>
              <a:rPr lang="en-US" dirty="0" smtClean="0"/>
              <a:t>Are there anything that could be improved from the system perspective?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err="1" smtClean="0"/>
              <a:t>NeuroCuts</a:t>
            </a:r>
            <a:r>
              <a:rPr lang="en-US" dirty="0" smtClean="0"/>
              <a:t> handles variable sized attributes?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Scheduling </a:t>
            </a:r>
            <a:r>
              <a:rPr lang="en-US" altLang="zh-CN" dirty="0" smtClean="0"/>
              <a:t>Algorithms for Data Processing Clusters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Mao et al., SIGCOMM’ 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2CCA-AFE3-A541-8226-D04F04A6DD14}" type="datetime1">
              <a:rPr lang="en-US" smtClean="0"/>
              <a:t>4/8/20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Optimal Schedulers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3314"/>
            <a:ext cx="10515600" cy="4351338"/>
          </a:xfrm>
        </p:spPr>
        <p:txBody>
          <a:bodyPr/>
          <a:lstStyle/>
          <a:p>
            <a:r>
              <a:rPr lang="en-US" dirty="0" smtClean="0"/>
              <a:t>Job dependency structure</a:t>
            </a:r>
          </a:p>
          <a:p>
            <a:r>
              <a:rPr lang="en-US" dirty="0" smtClean="0"/>
              <a:t>Degree of parallelism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Packet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Liang et al., SIGCOMM’ 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2CCA-AFE3-A541-8226-D04F04A6DD14}" type="datetime1">
              <a:rPr lang="en-US" smtClean="0"/>
              <a:t>4/8/20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481"/>
            <a:ext cx="10515600" cy="4351338"/>
          </a:xfrm>
        </p:spPr>
        <p:txBody>
          <a:bodyPr/>
          <a:lstStyle/>
          <a:p>
            <a:r>
              <a:rPr lang="en-US" dirty="0" smtClean="0"/>
              <a:t>Goal: Learn a workload-specific scheduling algorithm for jobs with dependencies</a:t>
            </a:r>
          </a:p>
          <a:p>
            <a:pPr lvl="1"/>
            <a:r>
              <a:rPr lang="en-US" dirty="0" smtClean="0"/>
              <a:t>Encoded as DAGs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ertex: stages and Edge: dependency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CB5F597-1D48-964B-AE39-2133FD62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78" y="2200093"/>
            <a:ext cx="9080844" cy="36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418"/>
            <a:ext cx="10515600" cy="4351338"/>
          </a:xfrm>
        </p:spPr>
        <p:txBody>
          <a:bodyPr/>
          <a:lstStyle/>
          <a:p>
            <a:r>
              <a:rPr lang="en-US" dirty="0" smtClean="0"/>
              <a:t>Neural networks require fixed-sized vectors as inputs</a:t>
            </a:r>
          </a:p>
          <a:p>
            <a:pPr lvl="1"/>
            <a:r>
              <a:rPr lang="en-US" dirty="0"/>
              <a:t>But the cluster can have arbitrary number of </a:t>
            </a:r>
            <a:r>
              <a:rPr lang="en-US" dirty="0" smtClean="0"/>
              <a:t>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dirty="0" smtClean="0"/>
              <a:t>Neural networks require fixed-sized vectors as inputs</a:t>
            </a:r>
          </a:p>
          <a:p>
            <a:pPr lvl="1"/>
            <a:r>
              <a:rPr lang="en-US" dirty="0"/>
              <a:t>But the cluster can have arbitrary number of jobs</a:t>
            </a:r>
            <a:endParaRPr lang="en-US" dirty="0" smtClean="0"/>
          </a:p>
          <a:p>
            <a:r>
              <a:rPr lang="en-US" altLang="zh-CN" dirty="0" smtClean="0"/>
              <a:t>Graph Neural Network</a:t>
            </a:r>
          </a:p>
          <a:p>
            <a:pPr lvl="1"/>
            <a:r>
              <a:rPr lang="en-US" dirty="0" smtClean="0"/>
              <a:t>Encodes(’embeds’) state into embedding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all executors to jobs stages leads to large action spaces</a:t>
            </a:r>
          </a:p>
          <a:p>
            <a:r>
              <a:rPr lang="en-US" dirty="0" smtClean="0"/>
              <a:t>Solution: Decima only decides which stage to run next and its degree of parallelism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9640" cy="4351338"/>
          </a:xfrm>
        </p:spPr>
        <p:txBody>
          <a:bodyPr/>
          <a:lstStyle/>
          <a:p>
            <a:r>
              <a:rPr lang="en-US" dirty="0" smtClean="0"/>
              <a:t>TPC-H queries</a:t>
            </a:r>
          </a:p>
          <a:p>
            <a:pPr lvl="1"/>
            <a:r>
              <a:rPr lang="en-US" dirty="0" smtClean="0"/>
              <a:t>Input size: 2 – 100 GB</a:t>
            </a:r>
          </a:p>
          <a:p>
            <a:r>
              <a:rPr lang="en-US" dirty="0" smtClean="0"/>
              <a:t>Decima trained on simulators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185194"/>
            <a:ext cx="4686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3422904" cy="4351338"/>
          </a:xfrm>
        </p:spPr>
        <p:txBody>
          <a:bodyPr/>
          <a:lstStyle/>
          <a:p>
            <a:r>
              <a:rPr lang="en-US" dirty="0" smtClean="0"/>
              <a:t>Alibaba Trace</a:t>
            </a:r>
          </a:p>
          <a:p>
            <a:pPr lvl="1"/>
            <a:r>
              <a:rPr lang="en-US" dirty="0" smtClean="0"/>
              <a:t>20,000 jobs from production cluster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91DFEA-8D96-A94D-AA99-5A95243E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987" y="1970502"/>
            <a:ext cx="4908461" cy="3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apply the idea of Decima to other framework like </a:t>
            </a:r>
            <a:r>
              <a:rPr lang="en-US" dirty="0" err="1"/>
              <a:t>Tensorflow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Device Placement Optimization with Reinforcement Learning – </a:t>
            </a:r>
            <a:r>
              <a:rPr lang="en-US" dirty="0" err="1" smtClean="0"/>
              <a:t>Mirhoseini</a:t>
            </a:r>
            <a:r>
              <a:rPr lang="en-US" dirty="0" smtClean="0"/>
              <a:t> et al., ICML’ 17</a:t>
            </a:r>
            <a:endParaRPr lang="en-US" dirty="0"/>
          </a:p>
          <a:p>
            <a:r>
              <a:rPr lang="en-US" dirty="0" smtClean="0"/>
              <a:t>Does Decima consider data locality?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 we use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System are filled with heuristics</a:t>
            </a:r>
          </a:p>
          <a:p>
            <a:pPr lvl="1"/>
            <a:r>
              <a:rPr lang="en-US" dirty="0"/>
              <a:t>Not adapted to actual pattern of usage</a:t>
            </a:r>
          </a:p>
          <a:p>
            <a:pPr lvl="1"/>
            <a:r>
              <a:rPr lang="en-US" dirty="0"/>
              <a:t>Do not take account available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Networking: TCP Window size decisions, back off for retransmits, data compression</a:t>
            </a:r>
          </a:p>
          <a:p>
            <a:pPr lvl="1"/>
            <a:r>
              <a:rPr lang="en-US" dirty="0" smtClean="0"/>
              <a:t>OS: process scheduling, buffer cache insertion, prefetching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case for learned index </a:t>
            </a:r>
            <a:r>
              <a:rPr lang="en-US" dirty="0" smtClean="0"/>
              <a:t>structures -  </a:t>
            </a:r>
            <a:r>
              <a:rPr lang="en-US" dirty="0" err="1" smtClean="0"/>
              <a:t>Kraska</a:t>
            </a:r>
            <a:r>
              <a:rPr lang="en-US" dirty="0" smtClean="0"/>
              <a:t> et al., SIGMOD’ 18 </a:t>
            </a:r>
          </a:p>
          <a:p>
            <a:pPr lvl="1"/>
            <a:r>
              <a:rPr lang="en-US" dirty="0" smtClean="0"/>
              <a:t>Replace hand-engineered data structure with a learned model</a:t>
            </a:r>
          </a:p>
          <a:p>
            <a:r>
              <a:rPr lang="en-US" dirty="0"/>
              <a:t>Learning-based Memory Allocation for C++ Server Workloads - Maas et al, ASPLOS’ </a:t>
            </a:r>
            <a:r>
              <a:rPr lang="en-US" dirty="0" smtClean="0"/>
              <a:t>20	</a:t>
            </a:r>
          </a:p>
          <a:p>
            <a:pPr lvl="1"/>
            <a:r>
              <a:rPr lang="en-US" dirty="0" smtClean="0"/>
              <a:t>Use language model to predict the lifetimes</a:t>
            </a:r>
          </a:p>
          <a:p>
            <a:r>
              <a:rPr lang="en-US" dirty="0" smtClean="0"/>
              <a:t>Neural Adaptive Video Streaming with </a:t>
            </a:r>
            <a:r>
              <a:rPr lang="en-US" dirty="0" err="1" smtClean="0"/>
              <a:t>Pensieve</a:t>
            </a:r>
            <a:r>
              <a:rPr lang="en-US" dirty="0" smtClean="0"/>
              <a:t> – Mao et al., </a:t>
            </a:r>
            <a:r>
              <a:rPr lang="en-US" altLang="zh-CN" dirty="0" smtClean="0"/>
              <a:t>SIGCOMM’ 18</a:t>
            </a:r>
          </a:p>
          <a:p>
            <a:pPr lvl="1"/>
            <a:r>
              <a:rPr lang="en-US" dirty="0"/>
              <a:t>Learn ABR algorithms using </a:t>
            </a:r>
            <a:r>
              <a:rPr lang="en-US" dirty="0" smtClean="0"/>
              <a:t>RL</a:t>
            </a:r>
            <a:endParaRPr lang="en-US" altLang="zh-CN" dirty="0" smtClean="0"/>
          </a:p>
          <a:p>
            <a:r>
              <a:rPr lang="en-US" altLang="zh-CN" dirty="0" smtClean="0"/>
              <a:t>Neural Adaptive Content-aware Internet Video Delivery – Yeo et al., OSDI’ 18</a:t>
            </a:r>
          </a:p>
          <a:p>
            <a:pPr lvl="1"/>
            <a:r>
              <a:rPr lang="en-US" altLang="zh-CN" dirty="0" smtClean="0"/>
              <a:t>Use DNN to enhance the video quality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Packet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1027906"/>
            <a:ext cx="10515600" cy="4351338"/>
          </a:xfrm>
        </p:spPr>
        <p:txBody>
          <a:bodyPr/>
          <a:lstStyle/>
          <a:p>
            <a:r>
              <a:rPr lang="en-US" dirty="0" smtClean="0"/>
              <a:t>Goal: Categorize packets by matching it against the highest priority rule</a:t>
            </a:r>
          </a:p>
          <a:p>
            <a:r>
              <a:rPr lang="en-US" dirty="0" smtClean="0"/>
              <a:t>Why classify packets</a:t>
            </a:r>
          </a:p>
          <a:p>
            <a:pPr lvl="1"/>
            <a:r>
              <a:rPr lang="en-US" dirty="0" smtClean="0"/>
              <a:t>Firewall/NAT</a:t>
            </a:r>
          </a:p>
          <a:p>
            <a:pPr lvl="1"/>
            <a:r>
              <a:rPr lang="en-US" dirty="0" smtClean="0"/>
              <a:t>Quality of Service</a:t>
            </a:r>
          </a:p>
          <a:p>
            <a:pPr lvl="1"/>
            <a:r>
              <a:rPr lang="en-US" dirty="0" smtClean="0"/>
              <a:t>Traffic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  <p:sp>
        <p:nvSpPr>
          <p:cNvPr id="31" name="Google Shape;355;p49"/>
          <p:cNvSpPr txBox="1"/>
          <p:nvPr/>
        </p:nvSpPr>
        <p:spPr>
          <a:xfrm>
            <a:off x="6663250" y="3491964"/>
            <a:ext cx="22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classification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603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they always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dirty="0" smtClean="0"/>
              <a:t>Learn then deploy</a:t>
            </a:r>
          </a:p>
          <a:p>
            <a:pPr lvl="1"/>
            <a:r>
              <a:rPr lang="en-US" dirty="0" smtClean="0"/>
              <a:t>Use ML to produce an artifact and deploy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Sprout (NSDI’ 13)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74" y="1542261"/>
            <a:ext cx="7540052" cy="46811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Sprout(NSDI’ 13)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62" y="1471261"/>
            <a:ext cx="6369828" cy="45707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79490" y="602991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Stanford Pantheon result(2018)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Sprout(NSDI’ 13)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79490" y="602991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Stanford Pantheon result(2018)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32" y="1325563"/>
            <a:ext cx="5614936" cy="4351338"/>
          </a:xfrm>
        </p:spPr>
      </p:pic>
    </p:spTree>
    <p:extLst>
      <p:ext uri="{BB962C8B-B14F-4D97-AF65-F5344CB8AC3E}">
        <p14:creationId xmlns:p14="http://schemas.microsoft.com/office/powerpoint/2010/main" val="12247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 </a:t>
            </a:r>
            <a:r>
              <a:rPr lang="en-US" dirty="0" err="1" smtClean="0"/>
              <a:t>Vivace</a:t>
            </a:r>
            <a:r>
              <a:rPr lang="en-US" dirty="0" smtClean="0"/>
              <a:t>(NSDI’ 18)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2362890"/>
            <a:ext cx="7336892" cy="29736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54834" y="550787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Stanford Pantheon result(2018)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PCC  </a:t>
            </a:r>
            <a:r>
              <a:rPr lang="en-US" dirty="0" err="1"/>
              <a:t>Vivace</a:t>
            </a:r>
            <a:r>
              <a:rPr lang="en-US" dirty="0"/>
              <a:t>(NSDI’ 18)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26" y="1555802"/>
            <a:ext cx="6298914" cy="373350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2040" y="5484275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Stanford Pantheon result(2018)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Pensieve</a:t>
            </a:r>
            <a:r>
              <a:rPr lang="en-US" dirty="0" smtClean="0"/>
              <a:t>(SIGCOMM’ 17)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80" y="2125402"/>
            <a:ext cx="8035386" cy="32186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7796" y="5511650"/>
            <a:ext cx="593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Neural Adaptive Video Streaming with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Pensieve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– Mao et al., 2017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Pensieve</a:t>
            </a:r>
            <a:r>
              <a:rPr lang="en-US" dirty="0"/>
              <a:t>(SIGCOMM’ 17)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66" y="1345940"/>
            <a:ext cx="550366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5857537"/>
            <a:ext cx="593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CS 244: Recreating and Extending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Pensieve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– Crews et al., 2018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in situ: a randomized experiment in video streaming – Yan et al., NSDI’ 20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8201"/>
            <a:ext cx="10515600" cy="4351338"/>
          </a:xfrm>
        </p:spPr>
        <p:txBody>
          <a:bodyPr/>
          <a:lstStyle/>
          <a:p>
            <a:r>
              <a:rPr lang="en-US" dirty="0"/>
              <a:t>A simple ABR algorithm performs better than </a:t>
            </a:r>
            <a:r>
              <a:rPr lang="en-US" dirty="0" smtClean="0"/>
              <a:t>expected</a:t>
            </a:r>
          </a:p>
          <a:p>
            <a:r>
              <a:rPr lang="en-US" dirty="0" smtClean="0"/>
              <a:t>Outperform </a:t>
            </a:r>
            <a:r>
              <a:rPr lang="en-US" dirty="0"/>
              <a:t>existing schemes is learning in </a:t>
            </a:r>
            <a:r>
              <a:rPr lang="en-US" dirty="0" smtClean="0"/>
              <a:t>situ</a:t>
            </a:r>
          </a:p>
          <a:p>
            <a:pPr lvl="1"/>
            <a:r>
              <a:rPr lang="en-US" dirty="0" smtClean="0"/>
              <a:t>We don’t know how to faithfully simulate the Internet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6412"/>
            <a:ext cx="10515600" cy="4351338"/>
          </a:xfrm>
        </p:spPr>
        <p:txBody>
          <a:bodyPr/>
          <a:lstStyle/>
          <a:p>
            <a:r>
              <a:rPr lang="en-US" dirty="0" smtClean="0"/>
              <a:t>Some slides are adapted from authors’ SIGCOMM presentation and Keith Winston’s presentation at Microsoft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Classification is hard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180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Rules have priorities</a:t>
            </a:r>
          </a:p>
          <a:p>
            <a:r>
              <a:rPr lang="en-US" dirty="0" smtClean="0"/>
              <a:t>Hard Time-space tradeoff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  <p:grpSp>
        <p:nvGrpSpPr>
          <p:cNvPr id="24" name="Google Shape;398;p51"/>
          <p:cNvGrpSpPr/>
          <p:nvPr/>
        </p:nvGrpSpPr>
        <p:grpSpPr>
          <a:xfrm>
            <a:off x="6457339" y="2549269"/>
            <a:ext cx="4150827" cy="3173988"/>
            <a:chOff x="4989528" y="1829129"/>
            <a:chExt cx="3452835" cy="2536515"/>
          </a:xfrm>
        </p:grpSpPr>
        <p:sp>
          <p:nvSpPr>
            <p:cNvPr id="25" name="Google Shape;399;p51"/>
            <p:cNvSpPr/>
            <p:nvPr/>
          </p:nvSpPr>
          <p:spPr>
            <a:xfrm>
              <a:off x="5675785" y="3241356"/>
              <a:ext cx="2197200" cy="4776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6262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R4</a:t>
              </a:r>
              <a:endParaRPr sz="20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400;p51"/>
            <p:cNvSpPr/>
            <p:nvPr/>
          </p:nvSpPr>
          <p:spPr>
            <a:xfrm>
              <a:off x="5420459" y="3344674"/>
              <a:ext cx="510600" cy="5049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6262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R3</a:t>
              </a:r>
              <a:endParaRPr sz="20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401;p51"/>
            <p:cNvSpPr/>
            <p:nvPr/>
          </p:nvSpPr>
          <p:spPr>
            <a:xfrm>
              <a:off x="5510111" y="2196986"/>
              <a:ext cx="2363100" cy="6039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26262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R1</a:t>
              </a:r>
              <a:endParaRPr sz="2000" dirty="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402;p51"/>
            <p:cNvSpPr/>
            <p:nvPr/>
          </p:nvSpPr>
          <p:spPr>
            <a:xfrm>
              <a:off x="7737130" y="2310048"/>
              <a:ext cx="528900" cy="11910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6262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R5</a:t>
              </a:r>
              <a:endParaRPr sz="20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403;p51"/>
            <p:cNvSpPr/>
            <p:nvPr/>
          </p:nvSpPr>
          <p:spPr>
            <a:xfrm>
              <a:off x="6116315" y="1903240"/>
              <a:ext cx="508200" cy="4686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6262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R0</a:t>
              </a:r>
              <a:endParaRPr sz="20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404;p51"/>
            <p:cNvSpPr/>
            <p:nvPr/>
          </p:nvSpPr>
          <p:spPr>
            <a:xfrm>
              <a:off x="6946332" y="2109153"/>
              <a:ext cx="595200" cy="5253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6262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R4</a:t>
              </a:r>
              <a:endParaRPr sz="20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405;p51"/>
            <p:cNvSpPr/>
            <p:nvPr/>
          </p:nvSpPr>
          <p:spPr>
            <a:xfrm>
              <a:off x="5316963" y="1829129"/>
              <a:ext cx="3125400" cy="2192400"/>
            </a:xfrm>
            <a:prstGeom prst="rect">
              <a:avLst/>
            </a:prstGeom>
            <a:noFill/>
            <a:ln w="28575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" name="Google Shape;406;p51"/>
            <p:cNvCxnSpPr/>
            <p:nvPr/>
          </p:nvCxnSpPr>
          <p:spPr>
            <a:xfrm>
              <a:off x="5135701" y="4174184"/>
              <a:ext cx="709800" cy="14400"/>
            </a:xfrm>
            <a:prstGeom prst="straightConnector1">
              <a:avLst/>
            </a:prstGeom>
            <a:noFill/>
            <a:ln w="28575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407;p51"/>
            <p:cNvCxnSpPr/>
            <p:nvPr/>
          </p:nvCxnSpPr>
          <p:spPr>
            <a:xfrm rot="10800000">
              <a:off x="5149989" y="3453575"/>
              <a:ext cx="0" cy="635100"/>
            </a:xfrm>
            <a:prstGeom prst="straightConnector1">
              <a:avLst/>
            </a:prstGeom>
            <a:noFill/>
            <a:ln w="28575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" name="Google Shape;408;p51"/>
            <p:cNvSpPr txBox="1"/>
            <p:nvPr/>
          </p:nvSpPr>
          <p:spPr>
            <a:xfrm>
              <a:off x="4989528" y="3126595"/>
              <a:ext cx="32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</a:t>
              </a: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409;p51"/>
            <p:cNvSpPr txBox="1"/>
            <p:nvPr/>
          </p:nvSpPr>
          <p:spPr>
            <a:xfrm>
              <a:off x="5778052" y="3996344"/>
              <a:ext cx="32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X</a:t>
              </a:r>
              <a:endParaRPr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96200" y="561155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Credit: Eric Liang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8" name="Google Shape;410;p51"/>
          <p:cNvGrpSpPr/>
          <p:nvPr/>
        </p:nvGrpSpPr>
        <p:grpSpPr>
          <a:xfrm>
            <a:off x="7512175" y="1618491"/>
            <a:ext cx="2414400" cy="1881902"/>
            <a:chOff x="6015208" y="703517"/>
            <a:chExt cx="2414400" cy="1881902"/>
          </a:xfrm>
        </p:grpSpPr>
        <p:grpSp>
          <p:nvGrpSpPr>
            <p:cNvPr id="39" name="Google Shape;411;p51"/>
            <p:cNvGrpSpPr/>
            <p:nvPr/>
          </p:nvGrpSpPr>
          <p:grpSpPr>
            <a:xfrm>
              <a:off x="6980161" y="1370719"/>
              <a:ext cx="530550" cy="1214700"/>
              <a:chOff x="10370911" y="1957244"/>
              <a:chExt cx="530550" cy="1214700"/>
            </a:xfrm>
          </p:grpSpPr>
          <p:sp>
            <p:nvSpPr>
              <p:cNvPr id="41" name="Google Shape;412;p51"/>
              <p:cNvSpPr/>
              <p:nvPr/>
            </p:nvSpPr>
            <p:spPr>
              <a:xfrm>
                <a:off x="10763761" y="3043244"/>
                <a:ext cx="137700" cy="1287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C0C0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42" name="Google Shape;413;p51"/>
              <p:cNvCxnSpPr/>
              <p:nvPr/>
            </p:nvCxnSpPr>
            <p:spPr>
              <a:xfrm>
                <a:off x="10370911" y="1957244"/>
                <a:ext cx="4617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F3F3F"/>
                </a:solidFill>
                <a:prstDash val="dash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40" name="Google Shape;414;p51"/>
            <p:cNvSpPr txBox="1"/>
            <p:nvPr/>
          </p:nvSpPr>
          <p:spPr>
            <a:xfrm>
              <a:off x="6015208" y="703517"/>
              <a:ext cx="2414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Packet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(matching R1 and R4)</a:t>
              </a:r>
              <a:endParaRPr sz="1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6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dirty="0" smtClean="0"/>
              <a:t>Decision tree algorithms</a:t>
            </a:r>
          </a:p>
          <a:p>
            <a:pPr lvl="1"/>
            <a:r>
              <a:rPr lang="en-US" dirty="0" smtClean="0"/>
              <a:t>Node cutting</a:t>
            </a:r>
          </a:p>
          <a:p>
            <a:pPr lvl="1"/>
            <a:r>
              <a:rPr lang="en-US" dirty="0" smtClean="0"/>
              <a:t>Rule partition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dirty="0" smtClean="0"/>
              <a:t>Decision tree algorithms</a:t>
            </a:r>
          </a:p>
          <a:p>
            <a:pPr lvl="1"/>
            <a:r>
              <a:rPr lang="en-US" dirty="0" smtClean="0"/>
              <a:t>Node cutting</a:t>
            </a:r>
          </a:p>
          <a:p>
            <a:pPr lvl="1"/>
            <a:r>
              <a:rPr lang="en-US" dirty="0" smtClean="0"/>
              <a:t>Rule partition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75" y="2593027"/>
            <a:ext cx="7290573" cy="31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dirty="0" smtClean="0"/>
              <a:t>Decision tree algorithms</a:t>
            </a:r>
          </a:p>
          <a:p>
            <a:pPr lvl="1"/>
            <a:r>
              <a:rPr lang="en-US" dirty="0" smtClean="0"/>
              <a:t>Node cutting</a:t>
            </a:r>
          </a:p>
          <a:p>
            <a:pPr lvl="1"/>
            <a:r>
              <a:rPr lang="en-US" dirty="0" smtClean="0"/>
              <a:t>Rule partition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690688"/>
            <a:ext cx="5182398" cy="40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NeuroCuts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70" y="1825625"/>
            <a:ext cx="7214060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dirty="0" smtClean="0"/>
              <a:t>Branching decision tree process</a:t>
            </a:r>
          </a:p>
          <a:p>
            <a:pPr lvl="1"/>
            <a:r>
              <a:rPr lang="en-US" dirty="0"/>
              <a:t>DFS order of building tree node-by-node</a:t>
            </a:r>
          </a:p>
          <a:p>
            <a:pPr lvl="1"/>
            <a:r>
              <a:rPr lang="en-US" dirty="0"/>
              <a:t>Action: cut or partition the current not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1049</Words>
  <Application>Microsoft Macintosh PowerPoint</Application>
  <PresentationFormat>Widescreen</PresentationFormat>
  <Paragraphs>327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Century Gothic</vt:lpstr>
      <vt:lpstr>Gill Sans</vt:lpstr>
      <vt:lpstr>Gill Sans Light</vt:lpstr>
      <vt:lpstr>Helvetica Neue</vt:lpstr>
      <vt:lpstr>Mangal</vt:lpstr>
      <vt:lpstr>Arial</vt:lpstr>
      <vt:lpstr>Office Theme</vt:lpstr>
      <vt:lpstr>Machine Learning for Systems</vt:lpstr>
      <vt:lpstr>Neural Packet Classification</vt:lpstr>
      <vt:lpstr>What is Packet Classification?</vt:lpstr>
      <vt:lpstr>Packet Classification is hard </vt:lpstr>
      <vt:lpstr>Existing Solutions</vt:lpstr>
      <vt:lpstr>Existing Solutions</vt:lpstr>
      <vt:lpstr>Existing Solutions</vt:lpstr>
      <vt:lpstr>NeuroCuts</vt:lpstr>
      <vt:lpstr>NeuroCuts</vt:lpstr>
      <vt:lpstr>Challenges and solutions</vt:lpstr>
      <vt:lpstr>Challenges and solutions</vt:lpstr>
      <vt:lpstr>PowerPoint Presentation</vt:lpstr>
      <vt:lpstr>Training</vt:lpstr>
      <vt:lpstr>Evaluation</vt:lpstr>
      <vt:lpstr>Classification time(tree depth)</vt:lpstr>
      <vt:lpstr>Memory footprint</vt:lpstr>
      <vt:lpstr>PowerPoint Presentation</vt:lpstr>
      <vt:lpstr>Learning Scheduling Algorithms for Data Processing Clusters</vt:lpstr>
      <vt:lpstr>Designing Optimal Schedulers is Hard</vt:lpstr>
      <vt:lpstr>Decima</vt:lpstr>
      <vt:lpstr>Decima</vt:lpstr>
      <vt:lpstr>Challenge #1 </vt:lpstr>
      <vt:lpstr>Challenge #1 </vt:lpstr>
      <vt:lpstr>Challenge #2</vt:lpstr>
      <vt:lpstr>Evaluation</vt:lpstr>
      <vt:lpstr>Evaluation</vt:lpstr>
      <vt:lpstr>Questions?</vt:lpstr>
      <vt:lpstr>What else could we use learning?</vt:lpstr>
      <vt:lpstr>Additional Reading</vt:lpstr>
      <vt:lpstr>Do they always work?</vt:lpstr>
      <vt:lpstr>Sprout (NSDI’ 13)</vt:lpstr>
      <vt:lpstr>Sprout(NSDI’ 13)</vt:lpstr>
      <vt:lpstr>Sprout(NSDI’ 13)</vt:lpstr>
      <vt:lpstr>PCC  Vivace(NSDI’ 18)</vt:lpstr>
      <vt:lpstr>PCC  Vivace(NSDI’ 18)</vt:lpstr>
      <vt:lpstr>Pensieve(SIGCOMM’ 17)</vt:lpstr>
      <vt:lpstr>Pensieve(SIGCOMM’ 17)</vt:lpstr>
      <vt:lpstr>Learning in situ: a randomized experiment in video streaming – Yan et al., NSDI’ 20 </vt:lpstr>
      <vt:lpstr>Acknowledgement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Microsoft Office User</cp:lastModifiedBy>
  <cp:revision>353</cp:revision>
  <dcterms:created xsi:type="dcterms:W3CDTF">2015-12-27T15:42:19Z</dcterms:created>
  <dcterms:modified xsi:type="dcterms:W3CDTF">2020-04-08T18:19:35Z</dcterms:modified>
</cp:coreProperties>
</file>