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56" r:id="rId17"/>
    <p:sldId id="257" r:id="rId18"/>
    <p:sldId id="260" r:id="rId19"/>
    <p:sldId id="258" r:id="rId20"/>
    <p:sldId id="259" r:id="rId21"/>
    <p:sldId id="261" r:id="rId22"/>
    <p:sldId id="262" r:id="rId23"/>
    <p:sldId id="263" r:id="rId24"/>
    <p:sldId id="264" r:id="rId25"/>
    <p:sldId id="265" r:id="rId26"/>
    <p:sldId id="2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6"/>
    <p:restoredTop sz="94690"/>
  </p:normalViewPr>
  <p:slideViewPr>
    <p:cSldViewPr snapToGrid="0" snapToObjects="1">
      <p:cViewPr varScale="1">
        <p:scale>
          <a:sx n="100" d="100"/>
          <a:sy n="100" d="100"/>
        </p:scale>
        <p:origin x="47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2A912-EF3B-7D49-8EC3-890FCC4E2378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ABA7-CF73-2844-B36A-C6EEAF996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21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0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B827-FD4B-DB40-BF68-7CC410F4A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41E92-0DB8-574D-844F-F0AC12BAD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9D017-D452-9045-B27F-294A56E6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95AA-9D52-5D41-B648-AA6AFC3C431F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5D9E8-41A2-2648-A75A-99A6F1C46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17547-1C69-2D41-96F5-181E8421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8B4E-2FD9-9141-8E24-D2862D63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1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CC71-6582-2A49-82EF-C8DD85A5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3AF25-2A2D-BF4D-A8FF-1633AE361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5539B-6350-C447-A7A2-E8D0B1D4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95AA-9D52-5D41-B648-AA6AFC3C431F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954DF-4072-D94D-9217-DF8D55A8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97A15-97DD-AA46-8950-948A87D0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8B4E-2FD9-9141-8E24-D2862D63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7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AAA2E-6B2A-9940-83D6-E2506AD24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A8F4E-591B-D342-A100-2B36E78BA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5FD2C-84EE-784A-B726-257A664E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95AA-9D52-5D41-B648-AA6AFC3C431F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64CB8-1937-A24E-9891-0933EDB0B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6B558-AE88-0143-A882-05563938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8B4E-2FD9-9141-8E24-D2862D63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5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11A6-1C6D-D640-ADFC-DD214197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9CB85-87E8-9340-8DEB-96B341628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FFCEB-466B-DA49-991C-21357634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95AA-9D52-5D41-B648-AA6AFC3C431F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C459C-6586-4446-89AA-2CE6CD61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FC224-3D27-1243-A0C4-88C4287F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8B4E-2FD9-9141-8E24-D2862D63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8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8CAE-EF49-C64C-8C44-EA89974C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BA4B1-DD75-B041-92B1-5364BB8FA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64CA2-21FE-9348-ABED-A9E9FEAB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95AA-9D52-5D41-B648-AA6AFC3C431F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29195-6678-E443-AFE9-C585F6636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561A8-7674-FC43-844D-54BF7F9A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8B4E-2FD9-9141-8E24-D2862D63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241B-3E8C-904E-B01F-6D139F73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90693-092A-2748-B0FA-BE3FD5F61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6886E-4256-8D48-901B-ADA9215AA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A9A37-8EB1-494F-BF28-B8A181A2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95AA-9D52-5D41-B648-AA6AFC3C431F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E3649-8DB3-754D-897E-1BC304D1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52F3C-F69A-B34B-8044-0B55A864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8B4E-2FD9-9141-8E24-D2862D63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CED90-4EB0-2640-BEE0-04EA11F6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351C5-BD72-644F-BD47-7705FFE77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6EB34-B6C2-9B48-83A8-789E1FF07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7A8AC-CE53-AC41-A223-D4824FDDB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C5DE2-3AAC-1941-B1AE-BADB8030E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76A41-F206-634B-B382-4C595213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95AA-9D52-5D41-B648-AA6AFC3C431F}" type="datetimeFigureOut">
              <a:rPr lang="en-US" smtClean="0"/>
              <a:t>4/5/20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4EC379-3F2C-DE41-B696-B2B1A6982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CC0845-4359-7446-88B9-64AA8CFD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8B4E-2FD9-9141-8E24-D2862D63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8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218C-440D-1B45-9DF1-591FE914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1E8E5-9CA3-D14E-8A16-3387DF62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95AA-9D52-5D41-B648-AA6AFC3C431F}" type="datetimeFigureOut">
              <a:rPr lang="en-US" smtClean="0"/>
              <a:t>4/5/20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478DF-BD4A-B746-BAF7-FCED8E06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43BDB-8E7E-364C-9814-25303113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8B4E-2FD9-9141-8E24-D2862D63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E292D-017F-CA49-801C-1BF89398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95AA-9D52-5D41-B648-AA6AFC3C431F}" type="datetimeFigureOut">
              <a:rPr lang="en-US" smtClean="0"/>
              <a:t>4/5/20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940B3-F125-F646-8C1C-29E3BE5D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A4796-40A1-4C40-AF57-7489E13F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8B4E-2FD9-9141-8E24-D2862D63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3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A6985-8FBA-ED47-99D1-2888F265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2E20-DAF2-6D4F-A797-A0A571D14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2563B-D8E4-114F-9D0F-8CD5798BB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2C435-A97B-9248-9195-7681AE06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95AA-9D52-5D41-B648-AA6AFC3C431F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8630E-F7E6-E84F-B36C-39062783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3A7AD-2A34-4F4F-8A8B-6C0866C6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8B4E-2FD9-9141-8E24-D2862D63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4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03DE-C6F8-F449-8D35-BC3CD8C8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5E86B1-F0E1-5944-9EC2-02B9E4233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BF9E3-4208-4A4F-A3AB-30BF58B12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E759B-0923-1E47-925C-CF39FF33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95AA-9D52-5D41-B648-AA6AFC3C431F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DD493-B5EC-524E-9F42-836CFA0B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DC014-FA23-9F4E-AD87-735448D4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8B4E-2FD9-9141-8E24-D2862D63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4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33234-4027-2344-87FC-D609C3795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2BC4A-ED5C-0B48-954A-2D8B840B1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1FF0C-9E65-AC4D-BCE0-F1417A73F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795AA-9D52-5D41-B648-AA6AFC3C431F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64A93-B0CE-F94D-A8D4-9693B32AC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EF468-DBDE-A84F-A205-8371F5028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88B4E-2FD9-9141-8E24-D2862D637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9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In-Datacenter Performance Analysis of a Tensor Processing Unit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Mihir Patil, Adam </a:t>
            </a:r>
            <a:r>
              <a:rPr lang="en-US" dirty="0" err="1"/>
              <a:t>Stautberg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AC1E511-B623-744A-BBC2-83415080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2CCA-AFE3-A541-8226-D04F04A6DD14}" type="datetime1">
              <a:rPr lang="en-US" smtClean="0"/>
              <a:t>4/6/20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62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3F0D0-747F-4ECC-B7A8-A41C8B8E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576C-4366-4F2C-985A-B36364CD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BDF45-9A0C-42CE-B957-AC97E4C9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E5936D-077C-4B03-BB3C-42A52B20E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1" y="0"/>
            <a:ext cx="5606776" cy="48026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B41ADD-B94E-4DEB-9C45-7B18F51F2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245" y="2476398"/>
            <a:ext cx="7496163" cy="347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82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3F0D0-747F-4ECC-B7A8-A41C8B8E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576C-4366-4F2C-985A-B36364CD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BDF45-9A0C-42CE-B957-AC97E4C9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E5936D-077C-4B03-BB3C-42A52B20E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1" y="0"/>
            <a:ext cx="5606776" cy="48026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D15510-65C5-407B-960A-6ACB5CC8B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595" y="2552699"/>
            <a:ext cx="7583405" cy="357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19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3B0A-1940-4A70-9879-6D380F50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A92A-C96B-4BB6-98DC-664E90D00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8575" y="1552575"/>
            <a:ext cx="3705225" cy="4624388"/>
          </a:xfrm>
        </p:spPr>
        <p:txBody>
          <a:bodyPr>
            <a:normAutofit/>
          </a:bodyPr>
          <a:lstStyle/>
          <a:p>
            <a:r>
              <a:rPr lang="en-US" sz="2000" dirty="0"/>
              <a:t>Ratio of performance/watt between pairs of processors</a:t>
            </a:r>
          </a:p>
          <a:p>
            <a:r>
              <a:rPr lang="en-US" sz="2000" dirty="0"/>
              <a:t>Incremental subtracts power used by host server</a:t>
            </a:r>
          </a:p>
          <a:p>
            <a:r>
              <a:rPr lang="en-US" sz="2000" dirty="0"/>
              <a:t>* using TDP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DF857-B97D-4F52-8119-6CEF7B05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AC99D-EC2C-47A8-9AB4-13F28288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64E71-9F4C-4B1F-BC5C-09E7F07D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F17696-F70E-454B-87FD-8DF2C5B60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96" y="1825625"/>
            <a:ext cx="6720408" cy="399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74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D6FA-C3CF-4B50-A92E-AABAA478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proportionality under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F5714-A1A9-4776-9938-2D59D6B32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292" y="1825625"/>
            <a:ext cx="3280508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TPU has minimal optimizations for saving cost energy savings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2386F-F34A-45FE-98C8-2FA1E97A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25887-4001-4C37-91F3-49A5D30A4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18EEA-0A15-4E7B-A9FC-BD65C7CD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F04530-1AB5-4232-B757-21ED359EA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28" y="1825625"/>
            <a:ext cx="6372762" cy="418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83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DAFB2-8FB5-42C6-8EF6-573D96AFA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Related work/improvements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8D80F-66B1-4BF2-8182-56A786D41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Performance of TPU is expected to scale 3x as memory bandwidth scales to 4x</a:t>
            </a:r>
          </a:p>
          <a:p>
            <a:r>
              <a:rPr lang="en-US" dirty="0"/>
              <a:t>Replacing DDR3 Weight Memory with GDDR5(used in GPUs) increases theoretical performance between 2x to 4x</a:t>
            </a:r>
          </a:p>
          <a:p>
            <a:r>
              <a:rPr lang="en-US" dirty="0"/>
              <a:t>Would double memory channels but allow a smaller Unified Buffer</a:t>
            </a:r>
          </a:p>
          <a:p>
            <a:r>
              <a:rPr lang="en-US" dirty="0"/>
              <a:t>Catapult is a contemporary but is still at least an order of magnitude slower than the TPU</a:t>
            </a:r>
          </a:p>
          <a:p>
            <a:r>
              <a:rPr lang="en-US" dirty="0"/>
              <a:t>Lots of room for improvement/optimization since it was developed in a 15 month timeframe</a:t>
            </a:r>
          </a:p>
          <a:p>
            <a:r>
              <a:rPr lang="en-US" dirty="0"/>
              <a:t>2nd Generation, and 3rd generation out, also Edge TPU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Generation increases memory/bandwidth performance, 3</a:t>
            </a:r>
            <a:r>
              <a:rPr lang="en-US" baseline="30000" dirty="0"/>
              <a:t>rd</a:t>
            </a:r>
            <a:r>
              <a:rPr lang="en-US" dirty="0"/>
              <a:t> is twice as fast</a:t>
            </a:r>
          </a:p>
          <a:p>
            <a:r>
              <a:rPr lang="en-US" dirty="0"/>
              <a:t>Not limited to 8 bit, so can be used for inference as well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44848-25E8-429B-A43F-D0AA7099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076D3A3-091C-5A44-967E-898C9AADDEA5}" type="datetime1">
              <a:rPr lang="en-US" smtClean="0"/>
              <a:pPr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BCFEE-FE34-4BE6-88E8-98A03CDB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3EB05-6438-4C94-BD68-3B92AB91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EF9975-6C58-5C4C-8961-54FFA2646BA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24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A02E-6F6E-448C-BC72-59531B875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CAAA7-D2A4-4A54-934A-8CED5D8E9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CISC repeat field? CISC vs RISC</a:t>
            </a:r>
          </a:p>
          <a:p>
            <a:pPr marL="0" indent="0">
              <a:buNone/>
            </a:pPr>
            <a:r>
              <a:rPr lang="en-US" dirty="0"/>
              <a:t>Systolic execution(model parallelism?)</a:t>
            </a:r>
          </a:p>
          <a:p>
            <a:pPr marL="0" indent="0">
              <a:buNone/>
            </a:pPr>
            <a:r>
              <a:rPr lang="en-US" dirty="0"/>
              <a:t>Decoupled access/execute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EB8C0-97B3-4F21-A2E5-3CF5EAD0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FA095-059D-4B66-9F44-DFEB2659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CA35D-3377-42F4-AE28-AE29B63C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28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509F-E8BC-B840-9F12-86385024A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Serving DNNs in Real Time at Datacenter Scale with Project Brainwave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4934D-7800-B448-BB25-ED5D0351E9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Adam Stautberg and Mihir Patil</a:t>
            </a:r>
          </a:p>
        </p:txBody>
      </p:sp>
    </p:spTree>
    <p:extLst>
      <p:ext uri="{BB962C8B-B14F-4D97-AF65-F5344CB8AC3E}">
        <p14:creationId xmlns:p14="http://schemas.microsoft.com/office/powerpoint/2010/main" val="3929494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61C1-2CC2-E147-A99F-4E0AED19F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2C64C-9489-4E49-A673-D435C4771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service providers deploy DNN-infused applications that ingest live data streams such as search queries and videos</a:t>
            </a:r>
          </a:p>
          <a:p>
            <a:r>
              <a:rPr lang="en-US" dirty="0"/>
              <a:t>Computational demands of DNNs are outpacing performance growth of traditional CPUS</a:t>
            </a:r>
          </a:p>
          <a:p>
            <a:r>
              <a:rPr lang="en-US" dirty="0"/>
              <a:t>Specific example: Bing’s intelligent search feature</a:t>
            </a:r>
          </a:p>
          <a:p>
            <a:r>
              <a:rPr lang="en-US" dirty="0"/>
              <a:t>There is a clear need for low latency </a:t>
            </a:r>
            <a:r>
              <a:rPr lang="en-US" i="1" dirty="0"/>
              <a:t>and</a:t>
            </a:r>
            <a:r>
              <a:rPr lang="en-US" dirty="0"/>
              <a:t> high throughput</a:t>
            </a:r>
          </a:p>
          <a:p>
            <a:r>
              <a:rPr lang="en-US" dirty="0"/>
              <a:t>Specialized hardware can improve efficiency and performance </a:t>
            </a:r>
          </a:p>
        </p:txBody>
      </p:sp>
    </p:spTree>
    <p:extLst>
      <p:ext uri="{BB962C8B-B14F-4D97-AF65-F5344CB8AC3E}">
        <p14:creationId xmlns:p14="http://schemas.microsoft.com/office/powerpoint/2010/main" val="341783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C4D6-1611-6C4F-A3F0-5984348F1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A5C9B-434A-6E46-BAA8-9565CC538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FPGA – field-programmable gate array</a:t>
            </a:r>
          </a:p>
          <a:p>
            <a:pPr lvl="1"/>
            <a:r>
              <a:rPr lang="en-US" dirty="0"/>
              <a:t>Parallelism targeted for a specific algorithm</a:t>
            </a:r>
          </a:p>
          <a:p>
            <a:pPr lvl="1"/>
            <a:r>
              <a:rPr lang="en-US" dirty="0"/>
              <a:t>Reprogrammable</a:t>
            </a:r>
          </a:p>
          <a:p>
            <a:pPr lvl="1"/>
            <a:r>
              <a:rPr lang="en-US" dirty="0"/>
              <a:t>Multiple can be allocated as a shared hardware microservice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78CFC-0D0A-F245-848B-EC7173450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8" y="3429000"/>
            <a:ext cx="8019878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75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97A7-2A52-E94D-8832-507E14D3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Brainwave 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8ED0E-4580-2348-8138-643485312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parallelism and on-chip pinning</a:t>
            </a:r>
          </a:p>
          <a:p>
            <a:r>
              <a:rPr lang="en-US" dirty="0"/>
              <a:t>Splits DNN models into sub graphs and pins to FPGAs</a:t>
            </a:r>
          </a:p>
          <a:p>
            <a:r>
              <a:rPr lang="en-US" dirty="0"/>
              <a:t>This is why the hardware microservice &amp; cloud elasticity is important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16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9E3C-7C48-44E6-8F21-ECF31F9E6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849E1-83D5-4960-9FB0-91C5B5955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performance analysis of Google’s TPU architecture by Google </a:t>
            </a:r>
          </a:p>
          <a:p>
            <a:pPr marL="0" indent="0">
              <a:buNone/>
            </a:pPr>
            <a:r>
              <a:rPr lang="en-US" dirty="0"/>
              <a:t>TPU Motivation:</a:t>
            </a:r>
          </a:p>
          <a:p>
            <a:r>
              <a:rPr lang="en-US" dirty="0"/>
              <a:t>Cost/performance improvements in NN inference domain through domain specific hardware </a:t>
            </a:r>
          </a:p>
          <a:p>
            <a:r>
              <a:rPr lang="en-US" dirty="0"/>
              <a:t>Inference demands strict latency requirements because of its user focused nature</a:t>
            </a:r>
          </a:p>
          <a:p>
            <a:r>
              <a:rPr lang="en-US" dirty="0"/>
              <a:t>GPUs are optimized for throughput which lends to training</a:t>
            </a:r>
          </a:p>
          <a:p>
            <a:r>
              <a:rPr lang="en-US" dirty="0"/>
              <a:t>CPUs have none of the advantages of domain specific architecture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2B216-A546-411B-98B7-056E2234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B5811-EA28-4D0E-A7E2-91CF7956A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D46A6-D266-4C1F-940D-401D053D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96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767B-8F8F-BE44-8FBD-868B00C8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Brainwave Stack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4163C-A996-EC40-AA4E-145FD7EC3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8ADAE5-7BB5-0949-8D23-3ED2C76E9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33" y="2153444"/>
            <a:ext cx="10464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23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8176-B922-3F44-9F90-CBD09FFF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E7002-69B1-2E4E-A105-63A2C4AC1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834468" cy="4351338"/>
          </a:xfrm>
        </p:spPr>
        <p:txBody>
          <a:bodyPr/>
          <a:lstStyle/>
          <a:p>
            <a:r>
              <a:rPr lang="en-US" dirty="0"/>
              <a:t>CNNs high intensity mapped to single FGPA</a:t>
            </a:r>
          </a:p>
          <a:p>
            <a:r>
              <a:rPr lang="en-US" dirty="0"/>
              <a:t>Weights of bandwidth-limited RNNs pinned greedily </a:t>
            </a:r>
          </a:p>
          <a:p>
            <a:r>
              <a:rPr lang="en-US" dirty="0"/>
              <a:t>Unsupported or not profitable operators assigned to CPUs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526F38-6E14-AD4F-8505-5007E05A9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733" y="1690688"/>
            <a:ext cx="6663267" cy="437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87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2BD5-CF48-2842-ADCA-EEB4A74E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Brainwave NPU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BFD5D-4C85-164A-BA4E-1EBF34933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8644" cy="4351338"/>
          </a:xfrm>
        </p:spPr>
        <p:txBody>
          <a:bodyPr/>
          <a:lstStyle/>
          <a:p>
            <a:r>
              <a:rPr lang="en-US" dirty="0"/>
              <a:t>Compile-time narrow precision data types </a:t>
            </a:r>
          </a:p>
          <a:p>
            <a:r>
              <a:rPr lang="en-US" dirty="0"/>
              <a:t>Simple, single-threaded programming model with an extensible ISA</a:t>
            </a:r>
          </a:p>
          <a:p>
            <a:r>
              <a:rPr lang="en-US" dirty="0"/>
              <a:t>Scalable microarchitecture that maximizes hardware efficiency at low batch sizes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DE3C7-FE39-5C49-B1FA-AE357A9DE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844" y="1116055"/>
            <a:ext cx="6589555" cy="537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79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F93B-6DEA-354A-8AA1-CB51998A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 Precision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BDC18-62C1-7F40-ABC6-F8E12E963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9650" cy="4351338"/>
          </a:xfrm>
        </p:spPr>
        <p:txBody>
          <a:bodyPr/>
          <a:lstStyle/>
          <a:p>
            <a:r>
              <a:rPr lang="en-US" dirty="0"/>
              <a:t>Proprietary ‘neural’-optimized data formats </a:t>
            </a:r>
          </a:p>
          <a:p>
            <a:pPr lvl="1"/>
            <a:r>
              <a:rPr lang="en-US" dirty="0"/>
              <a:t>ms-fp8 and ms-fp9</a:t>
            </a:r>
          </a:p>
          <a:p>
            <a:pPr lvl="1"/>
            <a:r>
              <a:rPr lang="en-US" dirty="0"/>
              <a:t>Mantissa trimmed to 2 or 3 bits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EABC84-FF75-B648-B364-4BF719D2A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0" y="3736974"/>
            <a:ext cx="5637704" cy="2860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32F96F-B394-A94E-8648-D31764AD1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50" y="1690688"/>
            <a:ext cx="6000750" cy="333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17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954C-2941-6442-A2E6-EFD8D353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A54AB6-20EF-2246-80E3-F94456766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9975" y="1677285"/>
            <a:ext cx="8884957" cy="4499678"/>
          </a:xfrm>
        </p:spPr>
      </p:pic>
    </p:spTree>
    <p:extLst>
      <p:ext uri="{BB962C8B-B14F-4D97-AF65-F5344CB8AC3E}">
        <p14:creationId xmlns:p14="http://schemas.microsoft.com/office/powerpoint/2010/main" val="650567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06CF-CFA6-C044-9FB6-56F80E22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1061B-54A4-624D-B560-64E633631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Brainwave NPU scaled up to run on a pre-production Intel Stratix 10 280 FPGA</a:t>
            </a:r>
          </a:p>
          <a:p>
            <a:r>
              <a:rPr lang="en-US" dirty="0"/>
              <a:t>This engine can serve a Batch-1 high-dimensional 3,200x2,400 GRU with 480 timesteps in under 1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5X that of ResNet-50 and about 25X that of </a:t>
            </a:r>
            <a:r>
              <a:rPr lang="en-US" dirty="0" err="1"/>
              <a:t>AlexNet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867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15FB-C651-6D4A-B4ED-771538FA1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D04B5-9E04-3D45-8FEA-B39B7F184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takeaway</a:t>
            </a:r>
            <a:r>
              <a:rPr lang="en-US" dirty="0"/>
              <a:t>: Using configurable hardware at scale, a system can be designed without an adversarial tradeoff between latency and throughput (batching)</a:t>
            </a:r>
          </a:p>
          <a:p>
            <a:r>
              <a:rPr lang="en-US" dirty="0"/>
              <a:t>In Brainwave, the system and the soft NPU are co-architected in mind for each other, exploiting datacenter-scale pinning of models in on-chip memories that scale elastically beyond single-chip solutions</a:t>
            </a:r>
          </a:p>
          <a:p>
            <a:r>
              <a:rPr lang="en-US" dirty="0"/>
              <a:t>Narrow precision quantization is a viable approach for production DNN models. This is a large part of what allows Brainwave to compete in performance and energy efficiency without trading accuracy</a:t>
            </a:r>
          </a:p>
        </p:txBody>
      </p:sp>
    </p:spTree>
    <p:extLst>
      <p:ext uri="{BB962C8B-B14F-4D97-AF65-F5344CB8AC3E}">
        <p14:creationId xmlns:p14="http://schemas.microsoft.com/office/powerpoint/2010/main" val="235194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F5460-EC40-48C3-B194-2271EF05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DB4AA-1F65-4D93-A6C8-7E7E41165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164"/>
            <a:ext cx="10515600" cy="4351338"/>
          </a:xfrm>
        </p:spPr>
        <p:txBody>
          <a:bodyPr/>
          <a:lstStyle/>
          <a:p>
            <a:r>
              <a:rPr lang="en-US" dirty="0"/>
              <a:t>The TPU is single threaded and minimalistic compared to CPUs and GPUs</a:t>
            </a:r>
          </a:p>
          <a:p>
            <a:r>
              <a:rPr lang="en-US" dirty="0"/>
              <a:t>It has no caches, branch prediction, out of order execution, multiprocessing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More deterministic execution</a:t>
            </a:r>
          </a:p>
          <a:p>
            <a:r>
              <a:rPr lang="en-US" dirty="0"/>
              <a:t>Leverages minimalism of domain specific architecture to meet stringent application latency requirements</a:t>
            </a:r>
          </a:p>
          <a:p>
            <a:r>
              <a:rPr lang="en-US" dirty="0"/>
              <a:t>Maximize throughput per host interaction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CF2E8-8D29-41C7-8642-7E5D236DC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F8051-0A27-4C24-8242-728A13C6C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37D19-BCF1-430B-985D-70E9AB37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3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923DF-4AE7-4807-A3F7-CFF3F3E9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Details/ tech implementation / innovation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0C6A-EEC3-4E98-ADB2-14639FE6F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is to keep the Matrix Multiply unit busy</a:t>
            </a:r>
          </a:p>
          <a:p>
            <a:r>
              <a:rPr lang="en-US" dirty="0"/>
              <a:t>Reading large SRAM is expensive so matrix unit uses systolic execution to reduce reads/writes of the Unified Buffer</a:t>
            </a:r>
          </a:p>
          <a:p>
            <a:r>
              <a:rPr lang="en-US" dirty="0"/>
              <a:t>*Throughput measured in TOPS (</a:t>
            </a:r>
            <a:r>
              <a:rPr lang="en-US" dirty="0" err="1"/>
              <a:t>TeraOps</a:t>
            </a:r>
            <a:r>
              <a:rPr lang="en-US" dirty="0"/>
              <a:t>/second)</a:t>
            </a:r>
          </a:p>
          <a:p>
            <a:r>
              <a:rPr lang="en-US" dirty="0"/>
              <a:t>Designed to plug directly into existing servers akin to GPUs</a:t>
            </a:r>
          </a:p>
          <a:p>
            <a:r>
              <a:rPr lang="en-US" dirty="0"/>
              <a:t>Despite having a much smaller and lower power chip, the TPU has 25 times as many MACs(Multiplier Adder Accumulator ) and 3.5 times as much on chip memory as the K80 GPU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872A9-8A97-4712-863C-6AD3E0E5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EF08B-4EC3-4F37-86EA-AF444DE4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E09AF-8181-4987-AF31-A7A46570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6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45EE0-9F0A-4A85-9412-B79B98A5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TPU block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1A4212-25DC-490B-AD39-D1B02F0FA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940" y="1919410"/>
            <a:ext cx="6362920" cy="43513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99B18-4984-4677-A8A7-5D7147CC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99C68-288C-4E5F-8609-F44A4BE0D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7FD28-6EEF-417D-8137-8735A345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F6FA3-D43A-491F-B8AB-49220031AF4D}"/>
              </a:ext>
            </a:extLst>
          </p:cNvPr>
          <p:cNvSpPr txBox="1"/>
          <p:nvPr/>
        </p:nvSpPr>
        <p:spPr>
          <a:xfrm>
            <a:off x="6762860" y="2032000"/>
            <a:ext cx="46476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Matrix Multiply unit does the heavy lifting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Performs 8-bit multiply and adds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16 bit products collected in 4 </a:t>
            </a:r>
            <a:r>
              <a:rPr lang="en-US" dirty="0" err="1"/>
              <a:t>MiB</a:t>
            </a:r>
            <a:r>
              <a:rPr lang="en-US" dirty="0"/>
              <a:t> of 32-bit accumulators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matrix unit produces one 256 element partial sum per clock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Accumulator supports double buffering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Designed for dense matrices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Matrix weights staged through on-chip Weight FIFO that reads from 8GiB off-chip DRAM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Choices determined/influenced by existing architecture/manufacturing/workloads and convenience</a:t>
            </a:r>
          </a:p>
        </p:txBody>
      </p:sp>
    </p:spTree>
    <p:extLst>
      <p:ext uri="{BB962C8B-B14F-4D97-AF65-F5344CB8AC3E}">
        <p14:creationId xmlns:p14="http://schemas.microsoft.com/office/powerpoint/2010/main" val="19575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651F-8EAD-45F0-B5B8-34B20C0E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Floorplan of TPU die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6474EF-8631-4BAE-A0FF-1D51A7C66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735" y="1847850"/>
            <a:ext cx="5546265" cy="43513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39B28-BB2C-4F26-A6A4-2D491A6A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4CCB8-4FA5-4B98-9C24-06402B6DB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7D0A0-344D-4E2D-AD65-8A607213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E4780-AEE2-4E08-9A94-CF4D1AB4984E}"/>
              </a:ext>
            </a:extLst>
          </p:cNvPr>
          <p:cNvSpPr txBox="1"/>
          <p:nvPr/>
        </p:nvSpPr>
        <p:spPr>
          <a:xfrm>
            <a:off x="7072923" y="1992923"/>
            <a:ext cx="47830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path is nearly two-thirds of the die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Minimal area devoted to control</a:t>
            </a:r>
          </a:p>
          <a:p>
            <a:endParaRPr lang="en-US" dirty="0"/>
          </a:p>
          <a:p>
            <a:r>
              <a:rPr lang="en-US" dirty="0"/>
              <a:t>Instructions are sent over PCIe following CISC tradition</a:t>
            </a:r>
          </a:p>
        </p:txBody>
      </p:sp>
    </p:spTree>
    <p:extLst>
      <p:ext uri="{BB962C8B-B14F-4D97-AF65-F5344CB8AC3E}">
        <p14:creationId xmlns:p14="http://schemas.microsoft.com/office/powerpoint/2010/main" val="400000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06B2-22B0-480C-9F30-42C2132F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key instructions: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D7922-B1AC-425A-A325-BD6EAC4A9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15"/>
            <a:ext cx="10515600" cy="47467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1. </a:t>
            </a:r>
            <a:r>
              <a:rPr lang="en-US" dirty="0" err="1"/>
              <a:t>Read_Host_Memory</a:t>
            </a:r>
            <a:r>
              <a:rPr lang="en-US" dirty="0"/>
              <a:t> = reads data from the CPU host memory into the Unified Buffer (UB)</a:t>
            </a:r>
          </a:p>
          <a:p>
            <a:r>
              <a:rPr lang="en-US" dirty="0"/>
              <a:t> 2. </a:t>
            </a:r>
            <a:r>
              <a:rPr lang="en-US" dirty="0" err="1"/>
              <a:t>Read_Weights</a:t>
            </a:r>
            <a:r>
              <a:rPr lang="en-US" dirty="0"/>
              <a:t> - reads weights from Weight Memory into the Weight FIFO as input to the Matrix Unit.</a:t>
            </a:r>
          </a:p>
          <a:p>
            <a:r>
              <a:rPr lang="en-US" dirty="0"/>
              <a:t> </a:t>
            </a:r>
            <a:r>
              <a:rPr lang="en-US" dirty="0" err="1"/>
              <a:t>MatrixMultiply</a:t>
            </a:r>
            <a:r>
              <a:rPr lang="en-US" dirty="0"/>
              <a:t>/Convolve - Matrix Unit performs a matrix multiply or convolution from the Unified Buffer into the Accumulators. Size B*256 input, 256x256 constant weight input, giving B*256 output, taking B pipelined cycles to complete</a:t>
            </a:r>
          </a:p>
          <a:p>
            <a:r>
              <a:rPr lang="en-US" dirty="0"/>
              <a:t>  Activate performs the nonlinear function of the artificial neuron, with options for </a:t>
            </a:r>
            <a:r>
              <a:rPr lang="en-US" dirty="0" err="1"/>
              <a:t>ReLU</a:t>
            </a:r>
            <a:r>
              <a:rPr lang="en-US" dirty="0"/>
              <a:t>, Sigmoid, etc. Inputs are the Accumulators, and output is the Unified Buffer.</a:t>
            </a:r>
          </a:p>
          <a:p>
            <a:r>
              <a:rPr lang="en-US" dirty="0"/>
              <a:t>5. </a:t>
            </a:r>
            <a:r>
              <a:rPr lang="en-US" dirty="0" err="1"/>
              <a:t>Write_Host_Memory</a:t>
            </a:r>
            <a:r>
              <a:rPr lang="en-US" dirty="0"/>
              <a:t> writes data from the Unified Buffer into the CPU host memory.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128C4-9795-4C65-A99C-07EC9120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A0904-7017-49A6-BBCC-3C5AC077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A1FBB-0A85-4CA2-8952-311C0967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08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67C0-FD7D-4A85-BF67-CAC3F6F25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3" y="441080"/>
            <a:ext cx="10142415" cy="3432176"/>
          </a:xfrm>
        </p:spPr>
        <p:txBody>
          <a:bodyPr>
            <a:normAutofit/>
          </a:bodyPr>
          <a:lstStyle/>
          <a:p>
            <a:r>
              <a:rPr lang="en-US" sz="5400" dirty="0"/>
              <a:t>Performance analysis/benchmarking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50B46-092C-4B6B-BB1C-947CF44B1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816" y="5030787"/>
            <a:ext cx="10892692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3F0D0-747F-4ECC-B7A8-A41C8B8E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576C-4366-4F2C-985A-B36364CD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BDF45-9A0C-42CE-B957-AC97E4C9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8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5B9F784-D3D4-48A3-9AA1-0CC67218B69B}"/>
              </a:ext>
            </a:extLst>
          </p:cNvPr>
          <p:cNvSpPr txBox="1">
            <a:spLocks/>
          </p:cNvSpPr>
          <p:nvPr/>
        </p:nvSpPr>
        <p:spPr>
          <a:xfrm>
            <a:off x="1150816" y="3890108"/>
            <a:ext cx="10892692" cy="2171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/>
              <a:t>Adapted Roofline Performance model:</a:t>
            </a:r>
          </a:p>
          <a:p>
            <a:r>
              <a:rPr lang="en-US" sz="1600" dirty="0"/>
              <a:t>Applications are limited by either computation or memory bandwidth</a:t>
            </a:r>
          </a:p>
          <a:p>
            <a:r>
              <a:rPr lang="en-US" sz="1600" dirty="0"/>
              <a:t>Y-axis is FLOPS/sec </a:t>
            </a:r>
          </a:p>
          <a:p>
            <a:r>
              <a:rPr lang="en-US" sz="1600" dirty="0"/>
              <a:t>X-axis is FLOPS/(DRAM byte accessed)    (Operational intensity) 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04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940E-70A3-46B9-B008-38B0D30B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Networks and hardware used for benchmarking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6BC20E-F09A-4875-A56A-4C45514E8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354" y="1448894"/>
            <a:ext cx="10515600" cy="186922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3D0EC-9265-40BC-A8E4-C0775D79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D3A3-091C-5A44-967E-898C9AADDEA5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5AC56-8D3F-42FF-80EB-A684906A2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7952B-033B-45DB-9A23-05A2D1375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3B8746-102B-4B71-9ED9-A16746CCE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54" y="3596388"/>
            <a:ext cx="10515600" cy="2099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CDB733-29FF-4C47-B729-FFCFB224FC77}"/>
              </a:ext>
            </a:extLst>
          </p:cNvPr>
          <p:cNvSpPr txBox="1"/>
          <p:nvPr/>
        </p:nvSpPr>
        <p:spPr>
          <a:xfrm>
            <a:off x="1162050" y="5810250"/>
            <a:ext cx="1026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 that number of dies per server varies, so results are normalized per die</a:t>
            </a:r>
          </a:p>
        </p:txBody>
      </p:sp>
    </p:spTree>
    <p:extLst>
      <p:ext uri="{BB962C8B-B14F-4D97-AF65-F5344CB8AC3E}">
        <p14:creationId xmlns:p14="http://schemas.microsoft.com/office/powerpoint/2010/main" val="2319740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1090</Words>
  <Application>Microsoft Macintosh PowerPoint</Application>
  <PresentationFormat>Widescreen</PresentationFormat>
  <Paragraphs>155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Gill Sans</vt:lpstr>
      <vt:lpstr>Office Theme</vt:lpstr>
      <vt:lpstr>In-Datacenter Performance Analysis of a Tensor Processing Unit</vt:lpstr>
      <vt:lpstr>Motivation</vt:lpstr>
      <vt:lpstr>High level idea</vt:lpstr>
      <vt:lpstr>Details/ tech implementation / innovation</vt:lpstr>
      <vt:lpstr>TPU block Diagram</vt:lpstr>
      <vt:lpstr>Floorplan of TPU die</vt:lpstr>
      <vt:lpstr>Five key instructions: </vt:lpstr>
      <vt:lpstr>Performance analysis/benchmarking</vt:lpstr>
      <vt:lpstr>Networks and hardware used for benchmarking</vt:lpstr>
      <vt:lpstr>PowerPoint Presentation</vt:lpstr>
      <vt:lpstr>PowerPoint Presentation</vt:lpstr>
      <vt:lpstr>Cost-Performance</vt:lpstr>
      <vt:lpstr>Energy proportionality under load</vt:lpstr>
      <vt:lpstr>Related work/improvements</vt:lpstr>
      <vt:lpstr>Questions</vt:lpstr>
      <vt:lpstr>Serving DNNs in Real Time at Datacenter Scale with Project Brainwave</vt:lpstr>
      <vt:lpstr>Motivation</vt:lpstr>
      <vt:lpstr>FPGAs</vt:lpstr>
      <vt:lpstr>Brainwave Architecture Overview</vt:lpstr>
      <vt:lpstr>Brainwave Stack Overview</vt:lpstr>
      <vt:lpstr>Tool Flow</vt:lpstr>
      <vt:lpstr>Brainwave NPU</vt:lpstr>
      <vt:lpstr>Narrow Precision</vt:lpstr>
      <vt:lpstr>Results</vt:lpstr>
      <vt:lpstr>Results Continued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Serving DNNs in Real Time at Datacenter Scale with Project Brainwave</dc:title>
  <dc:creator>Stautberg, Adam</dc:creator>
  <cp:lastModifiedBy>Stautberg, Adam</cp:lastModifiedBy>
  <cp:revision>17</cp:revision>
  <dcterms:created xsi:type="dcterms:W3CDTF">2020-04-05T16:48:13Z</dcterms:created>
  <dcterms:modified xsi:type="dcterms:W3CDTF">2020-04-06T04:37:46Z</dcterms:modified>
</cp:coreProperties>
</file>