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1/22/19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Disaggregated Storage:</a:t>
            </a:r>
            <a:br>
              <a:rPr lang="en-US" dirty="0"/>
            </a:br>
            <a:r>
              <a:rPr lang="en-US" dirty="0"/>
              <a:t>FDS + EC-Cache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C174C2-795D-E44B-A417-15C9635D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15A-7B26-E04B-9917-8348E1CC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Work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7466-E8F5-9542-A338-A0BBD5C9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scheduling task to process on a specific piece of data, work can be assigned to already running workers in FDS (why?)</a:t>
            </a:r>
          </a:p>
          <a:p>
            <a:pPr lvl="1"/>
            <a:r>
              <a:rPr lang="en-US" dirty="0"/>
              <a:t>Data is always equidistant</a:t>
            </a:r>
          </a:p>
          <a:p>
            <a:pPr lvl="1"/>
            <a:r>
              <a:rPr lang="en-US" dirty="0"/>
              <a:t>Whichever worker is done can start doing more work</a:t>
            </a:r>
          </a:p>
          <a:p>
            <a:pPr lvl="1"/>
            <a:r>
              <a:rPr lang="en-US" dirty="0"/>
              <a:t>Fine-grained work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FE73C-B907-7F45-984B-40D8AF18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9ECD-0CB2-4446-9F44-A080924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9D32E3-ED91-7640-99CD-6EB85212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5774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9436-9AFF-A44E-8F7E-76E3BB5A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66F3-0546-3E47-836E-DB792002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TLT carries a version number for each row</a:t>
            </a:r>
          </a:p>
          <a:p>
            <a:r>
              <a:rPr lang="en-US" dirty="0"/>
              <a:t>Upon failure</a:t>
            </a:r>
          </a:p>
          <a:p>
            <a:pPr lvl="1"/>
            <a:r>
              <a:rPr lang="en-US" dirty="0"/>
              <a:t>Metadata server detects failure by heartbeat</a:t>
            </a:r>
          </a:p>
          <a:p>
            <a:pPr lvl="1"/>
            <a:r>
              <a:rPr lang="en-US" dirty="0"/>
              <a:t>Current TLT is invalidated by incrementing version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tractservers</a:t>
            </a:r>
            <a:r>
              <a:rPr lang="en-US" dirty="0"/>
              <a:t> are picked to fill gaps in TLT after failure</a:t>
            </a:r>
          </a:p>
          <a:p>
            <a:pPr lvl="1"/>
            <a:r>
              <a:rPr lang="en-US" dirty="0" err="1"/>
              <a:t>tractservers</a:t>
            </a:r>
            <a:r>
              <a:rPr lang="en-US" dirty="0"/>
              <a:t> ACK new assignment, replicate data</a:t>
            </a:r>
          </a:p>
          <a:p>
            <a:r>
              <a:rPr lang="en-US" dirty="0"/>
              <a:t>Clients with stale TLTs request new ones from metadata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BF010-3EE7-A146-BAC9-BC7701E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EB79-D78C-7A4B-AAF9-70D594BB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D5C016-8428-CC4B-8F29-D92EE19C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4125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CD-A302-A443-852B-FF54A60F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Recovery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92023F-FCFA-8A44-BFD2-99F8F23DC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776"/>
            <a:ext cx="10515600" cy="4267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E2D9D-BE39-7E48-897F-21F4BFBD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5E7A1-76DA-EE4B-918A-AC336E6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709A2B-DA58-6646-918C-4A823220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80480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093-E281-AC49-ADD3-8616ACA5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4BF2-0C83-D844-ADE4-72371210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Consistency</a:t>
            </a:r>
          </a:p>
          <a:p>
            <a:pPr lvl="1"/>
            <a:r>
              <a:rPr lang="en-US" dirty="0" err="1"/>
              <a:t>trackservers</a:t>
            </a:r>
            <a:r>
              <a:rPr lang="en-US" dirty="0"/>
              <a:t> may be inconsistent during failure, or if client fails after a write to a subset of replicas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Clients will block until TLT is updated</a:t>
            </a:r>
          </a:p>
          <a:p>
            <a:r>
              <a:rPr lang="en-US" dirty="0"/>
              <a:t>Network failure?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CCCA5-E689-DD4B-ACDD-15976534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FB668-0535-0C47-B9D7-43BD34B4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F054F4-7FE2-ED4A-AA54-82EA670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91334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1F29-78DD-4441-A11E-958240B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Write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61934-3104-E44F-A373-00773A74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6112"/>
            <a:ext cx="10515600" cy="395036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FD19-78E5-EF46-829E-7BDC9E01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12D-1197-5E47-B9AF-6A95D13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42D85-3BC6-E24D-9173-D5A70F9D23A4}"/>
              </a:ext>
            </a:extLst>
          </p:cNvPr>
          <p:cNvSpPr txBox="1"/>
          <p:nvPr/>
        </p:nvSpPr>
        <p:spPr>
          <a:xfrm>
            <a:off x="5734373" y="1562476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Random</a:t>
            </a:r>
          </a:p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Replication=1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8A6B2-3E76-B044-8748-BC484BF97DB8}"/>
              </a:ext>
            </a:extLst>
          </p:cNvPr>
          <p:cNvSpPr txBox="1"/>
          <p:nvPr/>
        </p:nvSpPr>
        <p:spPr>
          <a:xfrm>
            <a:off x="2353159" y="1546978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Sequential</a:t>
            </a:r>
          </a:p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Replication=1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1B775-0876-E84A-AD4B-382D9D1C1FA8}"/>
              </a:ext>
            </a:extLst>
          </p:cNvPr>
          <p:cNvSpPr txBox="1"/>
          <p:nvPr/>
        </p:nvSpPr>
        <p:spPr>
          <a:xfrm>
            <a:off x="9001933" y="1552771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Sequential</a:t>
            </a:r>
          </a:p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Replication=3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C414D1-979D-5A4E-8A72-65765465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41764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73F72-C108-A840-B33D-F083761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A309E6-3F06-0247-A155-AEBF4B382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FC5FE6-DC1F-B34F-BBEA-2386884EBE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1B8AC-EBEB-2F4A-A68B-DDC98BAFC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GFS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3C583F-AF6D-564E-9455-02F46031E8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2A80-1B3D-B646-B636-BB269121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EAE3-A57F-C44F-A097-5E85B010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F44955-BC1B-C246-A87B-F229BE9C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49590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F524BF-BA53-6B4E-9EFB-8EBD2A9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0193E1-B697-3645-AE9A-EFB4534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network is not the bottleneck, then disk locality is irrelevant</a:t>
            </a:r>
          </a:p>
          <a:p>
            <a:endParaRPr lang="en-US" dirty="0"/>
          </a:p>
          <a:p>
            <a:r>
              <a:rPr lang="en-US" dirty="0"/>
              <a:t>Do we ignore locality completely?</a:t>
            </a:r>
          </a:p>
          <a:p>
            <a:pPr lvl="1"/>
            <a:r>
              <a:rPr lang="en-US" dirty="0"/>
              <a:t>Memory locality</a:t>
            </a:r>
          </a:p>
          <a:p>
            <a:pPr lvl="1"/>
            <a:r>
              <a:rPr lang="en-US" dirty="0"/>
              <a:t>Memory disaggregation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25C311-809A-F944-BE9E-17E54070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E527BB-250E-0748-8BF3-9285F9C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7EE20D-0AAE-E148-8E4A-EBA0814A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5560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974B3F-7C49-5846-B562-9624C1D5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E5C5D9-4BFE-ED44-B8F9-ED2F3FC3E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0BA2F-22E6-5343-BC2A-32AFD2A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045E-1534-5949-A8CC-167F15C9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E6B88E-4A49-AA4D-A37D-69862BF4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85423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9AA182-931A-0F46-BC46-DEB0B1C9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ABF190-B191-F643-832D-35366A5E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assignment is finalized</a:t>
            </a:r>
          </a:p>
          <a:p>
            <a:r>
              <a:rPr lang="en-US" dirty="0"/>
              <a:t>Presenters: MUST send me a copy of the slides a day before</a:t>
            </a:r>
          </a:p>
          <a:p>
            <a:pPr lvl="1"/>
            <a:r>
              <a:rPr lang="en-US" dirty="0"/>
              <a:t>20% of the grade!</a:t>
            </a:r>
          </a:p>
          <a:p>
            <a:endParaRPr lang="en-US" dirty="0"/>
          </a:p>
          <a:p>
            <a:r>
              <a:rPr lang="en-US" dirty="0"/>
              <a:t>Next class: </a:t>
            </a:r>
            <a:r>
              <a:rPr lang="en-US" dirty="0">
                <a:solidFill>
                  <a:srgbClr val="FF0000"/>
                </a:solidFill>
              </a:rPr>
              <a:t>FRIDAY, Jan 25 @ 1200 EECS from NOON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Pop QUIZ: https://</a:t>
            </a:r>
            <a:r>
              <a:rPr lang="en-US" dirty="0" err="1">
                <a:solidFill>
                  <a:srgbClr val="FF0000"/>
                </a:solidFill>
              </a:rPr>
              <a:t>goo.gl</a:t>
            </a:r>
            <a:r>
              <a:rPr lang="en-US" dirty="0">
                <a:solidFill>
                  <a:srgbClr val="FF0000"/>
                </a:solidFill>
              </a:rPr>
              <a:t>/forms/hQbxS2JFivbMrNQo2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95AB-BCD8-EF4C-8CB0-BEF36E44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708A-A002-E44C-82A6-1B1F7A1F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5523-0FB4-284D-90FB-5595F7A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8B80F7-BEEF-774C-B7EA-47683C200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EC-Cache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A3D8A-B17D-B74C-98FF-F52F7721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OSDI’16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AF69-A811-FE4C-8BAC-C82A748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95D-DCB9-AD43-A8BA-5D61A1F1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E37A-8572-7948-809B-4FE9148A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F747-580C-D64E-AE6E-32EA17EDF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Flat Datacenter Storage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4BAEAFD-9AE8-1A4F-8FD5-96C932408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OSDI’10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E8D5D-B333-8742-A6D7-71B05D25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32EA-365C-CA44-BB76-20B86D30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2DEC48F-39C5-504D-AC4E-15AC04B1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50187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B8C-98D5-C342-B561-56C2FD00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Data-Intensive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9FF1-72FE-0E48-B187-39185B08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Data-intensive clusters rely on distributed, in-memory caching for high performance</a:t>
            </a:r>
          </a:p>
          <a:p>
            <a:pPr lvl="1"/>
            <a:r>
              <a:rPr lang="en-US" dirty="0"/>
              <a:t>Reading from memory orders of magnitude faster than from disk/SSD</a:t>
            </a:r>
          </a:p>
          <a:p>
            <a:pPr lvl="1"/>
            <a:r>
              <a:rPr lang="en-US" dirty="0"/>
              <a:t>Example:  Alluxio (formerly Tachyon)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124B-B187-9B40-BCDC-56AD9E3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7BEA-CA38-AE4A-8E2B-6774E2E1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8A801-9556-5045-A32E-93CB2535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55E-FBAE-734E-9C97-A193714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Imbalances Prevalent in Clusters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0CD7-C34D-D446-A801-06FDD33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imbalance</a:t>
            </a:r>
          </a:p>
          <a:p>
            <a:pPr lvl="1"/>
            <a:r>
              <a:rPr lang="en-US" dirty="0"/>
              <a:t>Skew in object popularity</a:t>
            </a:r>
          </a:p>
          <a:p>
            <a:pPr lvl="2"/>
            <a:r>
              <a:rPr lang="en-US" dirty="0"/>
              <a:t>Top 5% </a:t>
            </a:r>
            <a:r>
              <a:rPr lang="en-US" dirty="0">
                <a:solidFill>
                  <a:srgbClr val="000000"/>
                </a:solidFill>
              </a:rPr>
              <a:t>of objects</a:t>
            </a:r>
            <a:r>
              <a:rPr lang="en-US" dirty="0"/>
              <a:t> 7X more popular </a:t>
            </a:r>
            <a:r>
              <a:rPr lang="en-US" dirty="0">
                <a:solidFill>
                  <a:srgbClr val="000000"/>
                </a:solidFill>
              </a:rPr>
              <a:t>than</a:t>
            </a:r>
            <a:r>
              <a:rPr lang="en-US" dirty="0"/>
              <a:t> bottom 75%</a:t>
            </a:r>
          </a:p>
          <a:p>
            <a:pPr lvl="1"/>
            <a:r>
              <a:rPr lang="en-US" dirty="0"/>
              <a:t>Background network imbalance</a:t>
            </a:r>
          </a:p>
          <a:p>
            <a:pPr lvl="2"/>
            <a:r>
              <a:rPr lang="en-US" dirty="0"/>
              <a:t>Ratio of maximum-to-average utilization more than 4.5x with &gt;50% utilization </a:t>
            </a:r>
          </a:p>
          <a:p>
            <a:pPr lvl="1"/>
            <a:r>
              <a:rPr lang="en-US" dirty="0"/>
              <a:t>Failures/unavailabilities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Median</a:t>
            </a:r>
            <a:r>
              <a:rPr lang="en-US" dirty="0"/>
              <a:t> &gt; 50 machine unavailability events </a:t>
            </a:r>
            <a:r>
              <a:rPr lang="en-US" dirty="0">
                <a:solidFill>
                  <a:srgbClr val="000000"/>
                </a:solidFill>
              </a:rPr>
              <a:t>every day in a cluster of several thousand servers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3D27-80FF-A243-88C0-D954D1B2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4C51-4326-9744-B97A-1F614C0F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3557-8B8A-8849-9B86-5A322C5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8875-24CE-5F4F-9446-40D24C5F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Effects of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0184-B6DE-C04A-8382-DFF98B4D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imbalance</a:t>
            </a:r>
          </a:p>
          <a:p>
            <a:r>
              <a:rPr lang="en-US" dirty="0"/>
              <a:t>High read latency</a:t>
            </a:r>
          </a:p>
          <a:p>
            <a:endParaRPr lang="en-US" dirty="0"/>
          </a:p>
          <a:p>
            <a:r>
              <a:rPr lang="en-US" i="1" dirty="0"/>
              <a:t>Single copy in memory</a:t>
            </a:r>
            <a:r>
              <a:rPr lang="en-US" dirty="0"/>
              <a:t> often not sufficient to get good performance</a:t>
            </a:r>
          </a:p>
          <a:p>
            <a:pPr lvl="1"/>
            <a:r>
              <a:rPr lang="en-US" dirty="0"/>
              <a:t>Existing systems rely on replication</a:t>
            </a:r>
          </a:p>
          <a:p>
            <a:pPr lvl="1"/>
            <a:r>
              <a:rPr lang="en-US" dirty="0"/>
              <a:t>Specifically, selective replication → #replicas proportional to popularity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EF-915B-C749-9644-DFCF996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5B8D-4F76-EA45-9AC8-BB13894B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0422-8E60-984B-A10B-E5AE8E61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1966E9A-CB63-D14C-B114-6AE9FE86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Design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CF12-5059-2644-9FC7-CB7A3E85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Gill Sans" panose="020B0502020104020203" pitchFamily="34" charset="-79"/>
                <a:cs typeface="Gill Sans" panose="020B0502020104020203" pitchFamily="34" charset="-79"/>
              </a:rPr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013C-3DE7-C341-81EE-209160C7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Gill Sans" panose="020B0502020104020203" pitchFamily="34" charset="-79"/>
                <a:cs typeface="Gill Sans" panose="020B0502020104020203" pitchFamily="34" charset="-79"/>
              </a:rPr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D6E1-42D4-B24C-9A10-10CFDAC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>
                <a:latin typeface="Gill Sans" panose="020B0502020104020203" pitchFamily="34" charset="-79"/>
                <a:cs typeface="Gill Sans" panose="020B0502020104020203" pitchFamily="34" charset="-79"/>
              </a:rPr>
              <a:t>23</a:t>
            </a:fld>
            <a:endParaRPr lang="en-US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60" name="Line" descr="Line">
            <a:extLst>
              <a:ext uri="{FF2B5EF4-FFF2-40B4-BE49-F238E27FC236}">
                <a16:creationId xmlns:a16="http://schemas.microsoft.com/office/drawing/2014/main" id="{066B975C-A671-D541-BD44-0A85B1E0776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918659" y="3616967"/>
            <a:ext cx="4060765" cy="264849"/>
          </a:xfrm>
          <a:prstGeom prst="rect">
            <a:avLst/>
          </a:prstGeom>
        </p:spPr>
      </p:pic>
      <p:pic>
        <p:nvPicPr>
          <p:cNvPr id="61" name="Line" descr="Line">
            <a:extLst>
              <a:ext uri="{FF2B5EF4-FFF2-40B4-BE49-F238E27FC236}">
                <a16:creationId xmlns:a16="http://schemas.microsoft.com/office/drawing/2014/main" id="{7E705486-4A8F-524C-A9D7-B34A72E6CB4A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2840" y="5619716"/>
            <a:ext cx="4026541" cy="264849"/>
          </a:xfrm>
          <a:prstGeom prst="rect">
            <a:avLst/>
          </a:prstGeom>
        </p:spPr>
      </p:pic>
      <p:sp>
        <p:nvSpPr>
          <p:cNvPr id="62" name="Memory Overhead">
            <a:extLst>
              <a:ext uri="{FF2B5EF4-FFF2-40B4-BE49-F238E27FC236}">
                <a16:creationId xmlns:a16="http://schemas.microsoft.com/office/drawing/2014/main" id="{64BF107E-0E75-FC49-A6D1-5C39007AA96A}"/>
              </a:ext>
            </a:extLst>
          </p:cNvPr>
          <p:cNvSpPr/>
          <p:nvPr/>
        </p:nvSpPr>
        <p:spPr>
          <a:xfrm>
            <a:off x="5485279" y="5871383"/>
            <a:ext cx="30312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584200" hangingPunct="0"/>
            <a:r>
              <a:rPr sz="2400" kern="0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Memory Overhead</a:t>
            </a:r>
          </a:p>
        </p:txBody>
      </p:sp>
      <p:sp>
        <p:nvSpPr>
          <p:cNvPr id="63" name="Read performance…">
            <a:extLst>
              <a:ext uri="{FF2B5EF4-FFF2-40B4-BE49-F238E27FC236}">
                <a16:creationId xmlns:a16="http://schemas.microsoft.com/office/drawing/2014/main" id="{245242B3-2D97-0C42-9779-383420157C11}"/>
              </a:ext>
            </a:extLst>
          </p:cNvPr>
          <p:cNvSpPr/>
          <p:nvPr/>
        </p:nvSpPr>
        <p:spPr>
          <a:xfrm>
            <a:off x="1837938" y="3508989"/>
            <a:ext cx="30809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000000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Read performance </a:t>
            </a:r>
          </a:p>
          <a:p>
            <a:pPr algn="ctr" defTabSz="584200" hangingPunct="0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000000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&amp; Load balance </a:t>
            </a:r>
          </a:p>
        </p:txBody>
      </p:sp>
      <p:sp>
        <p:nvSpPr>
          <p:cNvPr id="64" name="Circle">
            <a:extLst>
              <a:ext uri="{FF2B5EF4-FFF2-40B4-BE49-F238E27FC236}">
                <a16:creationId xmlns:a16="http://schemas.microsoft.com/office/drawing/2014/main" id="{D6B21D19-B03D-6849-A046-56CEE223578E}"/>
              </a:ext>
            </a:extLst>
          </p:cNvPr>
          <p:cNvSpPr/>
          <p:nvPr/>
        </p:nvSpPr>
        <p:spPr>
          <a:xfrm>
            <a:off x="4795592" y="4937670"/>
            <a:ext cx="308396" cy="310589"/>
          </a:xfrm>
          <a:prstGeom prst="ellipse">
            <a:avLst/>
          </a:prstGeom>
          <a:solidFill>
            <a:srgbClr val="DCBD23">
              <a:hueOff val="-546623"/>
              <a:satOff val="7767"/>
              <a:lumOff val="-14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DCBD23">
                    <a:hueOff val="-546623"/>
                    <a:satOff val="7767"/>
                    <a:lumOff val="-14512"/>
                  </a:srgbClr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00" u="none" strike="noStrike" kern="0" cap="none" spc="0" normalizeH="0" baseline="0" noProof="0">
              <a:ln>
                <a:noFill/>
              </a:ln>
              <a:solidFill>
                <a:srgbClr val="DCBD23">
                  <a:hueOff val="-546623"/>
                  <a:satOff val="7767"/>
                  <a:lumOff val="-14512"/>
                </a:srgbClr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5" name="Single copy…">
            <a:extLst>
              <a:ext uri="{FF2B5EF4-FFF2-40B4-BE49-F238E27FC236}">
                <a16:creationId xmlns:a16="http://schemas.microsoft.com/office/drawing/2014/main" id="{8CEE6DA1-3B3D-9E41-BC9D-3F6E2F6A5071}"/>
              </a:ext>
            </a:extLst>
          </p:cNvPr>
          <p:cNvSpPr/>
          <p:nvPr/>
        </p:nvSpPr>
        <p:spPr>
          <a:xfrm>
            <a:off x="2962388" y="4672336"/>
            <a:ext cx="194284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>
              <a:defRPr b="1">
                <a:solidFill>
                  <a:srgbClr val="DCBD23">
                    <a:hueOff val="-546623"/>
                    <a:satOff val="7767"/>
                    <a:lumOff val="-14512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DCBD23">
                    <a:hueOff val="-546623"/>
                    <a:satOff val="7767"/>
                    <a:lumOff val="-14512"/>
                  </a:srgbClr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Single copy </a:t>
            </a:r>
          </a:p>
          <a:p>
            <a:pPr algn="ctr" defTabSz="584200" hangingPunct="0">
              <a:defRPr b="1">
                <a:solidFill>
                  <a:srgbClr val="DCBD23">
                    <a:hueOff val="-546623"/>
                    <a:satOff val="7767"/>
                    <a:lumOff val="-14512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DCBD23">
                    <a:hueOff val="-546623"/>
                    <a:satOff val="7767"/>
                    <a:lumOff val="-14512"/>
                  </a:srgbClr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in memory</a:t>
            </a:r>
          </a:p>
        </p:txBody>
      </p:sp>
      <p:sp>
        <p:nvSpPr>
          <p:cNvPr id="66" name="Circle">
            <a:extLst>
              <a:ext uri="{FF2B5EF4-FFF2-40B4-BE49-F238E27FC236}">
                <a16:creationId xmlns:a16="http://schemas.microsoft.com/office/drawing/2014/main" id="{3031292F-C424-754A-B654-BF045B06D3D5}"/>
              </a:ext>
            </a:extLst>
          </p:cNvPr>
          <p:cNvSpPr/>
          <p:nvPr/>
        </p:nvSpPr>
        <p:spPr>
          <a:xfrm>
            <a:off x="6846722" y="4100453"/>
            <a:ext cx="308396" cy="310589"/>
          </a:xfrm>
          <a:prstGeom prst="ellipse">
            <a:avLst/>
          </a:prstGeom>
          <a:solidFill>
            <a:srgbClr val="C8250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0365C0">
                    <a:satOff val="-3355"/>
                    <a:lumOff val="26614"/>
                  </a:srgbClr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00" u="none" strike="noStrike" kern="0" cap="none" spc="0" normalizeH="0" baseline="0" noProof="0">
              <a:ln>
                <a:noFill/>
              </a:ln>
              <a:solidFill>
                <a:srgbClr val="0365C0">
                  <a:satOff val="-3355"/>
                  <a:lumOff val="26614"/>
                </a:srgbClr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7" name="Selective…">
            <a:extLst>
              <a:ext uri="{FF2B5EF4-FFF2-40B4-BE49-F238E27FC236}">
                <a16:creationId xmlns:a16="http://schemas.microsoft.com/office/drawing/2014/main" id="{83ECBC53-0043-2C4F-8C4E-DE7991419329}"/>
              </a:ext>
            </a:extLst>
          </p:cNvPr>
          <p:cNvSpPr/>
          <p:nvPr/>
        </p:nvSpPr>
        <p:spPr>
          <a:xfrm>
            <a:off x="7074328" y="4008985"/>
            <a:ext cx="178734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>
              <a:defRPr b="1">
                <a:solidFill>
                  <a:srgbClr val="C8250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C82506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Selective</a:t>
            </a:r>
          </a:p>
          <a:p>
            <a:pPr algn="ctr" defTabSz="584200" hangingPunct="0">
              <a:defRPr b="1">
                <a:solidFill>
                  <a:srgbClr val="C8250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C82506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  <a:sym typeface="Helvetica"/>
              </a:rPr>
              <a:t>replication</a:t>
            </a:r>
          </a:p>
        </p:txBody>
      </p:sp>
      <p:sp>
        <p:nvSpPr>
          <p:cNvPr id="68" name="Circle">
            <a:extLst>
              <a:ext uri="{FF2B5EF4-FFF2-40B4-BE49-F238E27FC236}">
                <a16:creationId xmlns:a16="http://schemas.microsoft.com/office/drawing/2014/main" id="{F690D8E4-C9A1-B34D-9D89-AF42EE51CC9D}"/>
              </a:ext>
            </a:extLst>
          </p:cNvPr>
          <p:cNvSpPr/>
          <p:nvPr/>
        </p:nvSpPr>
        <p:spPr>
          <a:xfrm>
            <a:off x="6846722" y="2643679"/>
            <a:ext cx="308396" cy="310588"/>
          </a:xfrm>
          <a:prstGeom prst="ellipse">
            <a:avLst/>
          </a:pr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0365C0">
                    <a:satOff val="-3355"/>
                    <a:lumOff val="26614"/>
                  </a:srgbClr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00" u="none" strike="noStrike" kern="0" cap="none" spc="0" normalizeH="0" baseline="0" noProof="0">
              <a:ln>
                <a:noFill/>
              </a:ln>
              <a:solidFill>
                <a:srgbClr val="0365C0">
                  <a:satOff val="-3355"/>
                  <a:lumOff val="26614"/>
                </a:srgbClr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9" name="EC-Cache">
            <a:extLst>
              <a:ext uri="{FF2B5EF4-FFF2-40B4-BE49-F238E27FC236}">
                <a16:creationId xmlns:a16="http://schemas.microsoft.com/office/drawing/2014/main" id="{5CC65E10-9FED-9E4C-A024-155281452E7E}"/>
              </a:ext>
            </a:extLst>
          </p:cNvPr>
          <p:cNvSpPr/>
          <p:nvPr/>
        </p:nvSpPr>
        <p:spPr>
          <a:xfrm>
            <a:off x="7345932" y="2466901"/>
            <a:ext cx="1359346" cy="47192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584200" hangingPunct="0"/>
            <a:r>
              <a:rPr sz="2400" b="0" kern="0" dirty="0">
                <a:solidFill>
                  <a:srgbClr val="0365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EC-Cache</a:t>
            </a:r>
          </a:p>
        </p:txBody>
      </p:sp>
      <p:sp>
        <p:nvSpPr>
          <p:cNvPr id="70" name="Line">
            <a:extLst>
              <a:ext uri="{FF2B5EF4-FFF2-40B4-BE49-F238E27FC236}">
                <a16:creationId xmlns:a16="http://schemas.microsoft.com/office/drawing/2014/main" id="{715C5339-0441-0C4F-B124-ACE7263816CF}"/>
              </a:ext>
            </a:extLst>
          </p:cNvPr>
          <p:cNvSpPr/>
          <p:nvPr/>
        </p:nvSpPr>
        <p:spPr>
          <a:xfrm flipV="1">
            <a:off x="5249870" y="4373500"/>
            <a:ext cx="1515630" cy="64162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 hangingPunct="0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800" kern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CF38A540-74A5-3D41-8828-5A52A67DEF47}"/>
              </a:ext>
            </a:extLst>
          </p:cNvPr>
          <p:cNvSpPr/>
          <p:nvPr/>
        </p:nvSpPr>
        <p:spPr>
          <a:xfrm flipV="1">
            <a:off x="7000919" y="3040829"/>
            <a:ext cx="1" cy="9563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 hangingPunct="0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800" kern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72" name="“Erasure Coding”">
            <a:extLst>
              <a:ext uri="{FF2B5EF4-FFF2-40B4-BE49-F238E27FC236}">
                <a16:creationId xmlns:a16="http://schemas.microsoft.com/office/drawing/2014/main" id="{1CFB969B-6246-A641-A7AC-7B6F04CB7F4C}"/>
              </a:ext>
            </a:extLst>
          </p:cNvPr>
          <p:cNvSpPr/>
          <p:nvPr/>
        </p:nvSpPr>
        <p:spPr>
          <a:xfrm>
            <a:off x="6918667" y="1830012"/>
            <a:ext cx="28325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584200" hangingPunct="0">
              <a:spcBef>
                <a:spcPts val="800"/>
              </a:spcBef>
            </a:pPr>
            <a:r>
              <a:rPr sz="2400" kern="0" dirty="0">
                <a:solidFill>
                  <a:srgbClr val="0365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“Erasure Coding”</a:t>
            </a:r>
          </a:p>
        </p:txBody>
      </p:sp>
    </p:spTree>
    <p:extLst>
      <p:ext uri="{BB962C8B-B14F-4D97-AF65-F5344CB8AC3E}">
        <p14:creationId xmlns:p14="http://schemas.microsoft.com/office/powerpoint/2010/main" val="20051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61E-B3EE-884D-927B-1C73B8B9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Primer on Erasure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9196-73FA-4249-B2FF-C1936020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</a:t>
            </a:r>
            <a:r>
              <a:rPr lang="en-US" i="1" dirty="0"/>
              <a:t>k</a:t>
            </a:r>
            <a:r>
              <a:rPr lang="en-US" dirty="0"/>
              <a:t> data units and creates </a:t>
            </a:r>
            <a:r>
              <a:rPr lang="en-US" i="1" dirty="0"/>
              <a:t>r</a:t>
            </a:r>
            <a:r>
              <a:rPr lang="en-US" dirty="0"/>
              <a:t>  “parity” units</a:t>
            </a:r>
          </a:p>
          <a:p>
            <a:r>
              <a:rPr lang="en-US" dirty="0"/>
              <a:t>Any </a:t>
            </a:r>
            <a:r>
              <a:rPr lang="en-US" i="1" dirty="0"/>
              <a:t>k</a:t>
            </a:r>
            <a:r>
              <a:rPr lang="en-US" dirty="0"/>
              <a:t> of the (</a:t>
            </a:r>
            <a:r>
              <a:rPr lang="en-US" i="1" dirty="0" err="1"/>
              <a:t>k+r</a:t>
            </a:r>
            <a:r>
              <a:rPr lang="en-US" dirty="0"/>
              <a:t>) units are sufficient to decode the original </a:t>
            </a:r>
            <a:r>
              <a:rPr lang="en-US" i="1" dirty="0"/>
              <a:t>k</a:t>
            </a:r>
            <a:r>
              <a:rPr lang="en-US" dirty="0"/>
              <a:t> data units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533A4-43A1-EC45-9DF5-F022F3EC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606CE-941E-1A4D-95FE-5463FEA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38406-9BB0-204D-88D3-F02F6D42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092-9D68-4A4C-B960-C42AD13E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EC-Cache Writes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0CED2E-DAB6-C14F-BF20-7590A9813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i="1" dirty="0"/>
              <a:t>split</a:t>
            </a:r>
            <a:r>
              <a:rPr lang="en-US" dirty="0"/>
              <a:t> into k data units</a:t>
            </a:r>
          </a:p>
          <a:p>
            <a:r>
              <a:rPr lang="en-US" i="1" dirty="0"/>
              <a:t>Encoded</a:t>
            </a:r>
            <a:r>
              <a:rPr lang="en-US" dirty="0"/>
              <a:t> to generate r parity units</a:t>
            </a:r>
          </a:p>
          <a:p>
            <a:r>
              <a:rPr lang="en-US" dirty="0"/>
              <a:t>(</a:t>
            </a:r>
            <a:r>
              <a:rPr lang="en-US" dirty="0" err="1"/>
              <a:t>k+r</a:t>
            </a:r>
            <a:r>
              <a:rPr lang="en-US" dirty="0"/>
              <a:t>) units cached on </a:t>
            </a:r>
            <a:r>
              <a:rPr lang="en-US" i="1" dirty="0"/>
              <a:t>distinct servers </a:t>
            </a:r>
            <a:r>
              <a:rPr lang="en-US" dirty="0"/>
              <a:t>chosen </a:t>
            </a:r>
            <a:r>
              <a:rPr lang="en-US" i="1" dirty="0"/>
              <a:t>uniformly at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2F5B-AB65-B244-B508-9C3E2832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504B-A704-3B4C-A744-A5C3D9D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3A2C-0AF6-1A42-854D-7B39905D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A202675E-5DCF-A44A-9060-3B56DD6C229F}"/>
              </a:ext>
            </a:extLst>
          </p:cNvPr>
          <p:cNvSpPr/>
          <p:nvPr/>
        </p:nvSpPr>
        <p:spPr>
          <a:xfrm>
            <a:off x="9601684" y="4367040"/>
            <a:ext cx="1067740" cy="1067741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grpSp>
        <p:nvGrpSpPr>
          <p:cNvPr id="38" name="Group">
            <a:extLst>
              <a:ext uri="{FF2B5EF4-FFF2-40B4-BE49-F238E27FC236}">
                <a16:creationId xmlns:a16="http://schemas.microsoft.com/office/drawing/2014/main" id="{692309B0-70CA-B74E-9A48-93CC8C7CE629}"/>
              </a:ext>
            </a:extLst>
          </p:cNvPr>
          <p:cNvGrpSpPr/>
          <p:nvPr/>
        </p:nvGrpSpPr>
        <p:grpSpPr>
          <a:xfrm>
            <a:off x="6911925" y="5174818"/>
            <a:ext cx="4899075" cy="1005980"/>
            <a:chOff x="-63500" y="-63500"/>
            <a:chExt cx="4899074" cy="1005978"/>
          </a:xfrm>
        </p:grpSpPr>
        <p:pic>
          <p:nvPicPr>
            <p:cNvPr id="39" name="424px-Server.svg.png" descr="424px-Server.svg.png">
              <a:extLst>
                <a:ext uri="{FF2B5EF4-FFF2-40B4-BE49-F238E27FC236}">
                  <a16:creationId xmlns:a16="http://schemas.microsoft.com/office/drawing/2014/main" id="{901E57D9-1499-2242-A841-C9CD782C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1126198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424px-Server.svg.png" descr="424px-Server.svg.png">
              <a:extLst>
                <a:ext uri="{FF2B5EF4-FFF2-40B4-BE49-F238E27FC236}">
                  <a16:creationId xmlns:a16="http://schemas.microsoft.com/office/drawing/2014/main" id="{B3F46D83-86D4-0046-8CFC-1B3E232D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2140754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424px-Server.svg.png" descr="424px-Server.svg.png">
              <a:extLst>
                <a:ext uri="{FF2B5EF4-FFF2-40B4-BE49-F238E27FC236}">
                  <a16:creationId xmlns:a16="http://schemas.microsoft.com/office/drawing/2014/main" id="{0F589119-F221-B647-B3CB-86DDD318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3157942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424px-Server.svg.png" descr="424px-Server.svg.png">
              <a:extLst>
                <a:ext uri="{FF2B5EF4-FFF2-40B4-BE49-F238E27FC236}">
                  <a16:creationId xmlns:a16="http://schemas.microsoft.com/office/drawing/2014/main" id="{18A1BF22-D2FE-1747-B0DE-39EDFA1DA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106378" y="150762"/>
              <a:ext cx="921896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>
              <a:extLst>
                <a:ext uri="{FF2B5EF4-FFF2-40B4-BE49-F238E27FC236}">
                  <a16:creationId xmlns:a16="http://schemas.microsoft.com/office/drawing/2014/main" id="{EB72575F-D40D-8648-9D85-09E44E5A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24331" y="36372"/>
              <a:ext cx="635398" cy="577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ectangle" descr="Rectangle">
              <a:extLst>
                <a:ext uri="{FF2B5EF4-FFF2-40B4-BE49-F238E27FC236}">
                  <a16:creationId xmlns:a16="http://schemas.microsoft.com/office/drawing/2014/main" id="{88C53D35-F126-4046-8CE3-E5251D4E546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63500" y="-63500"/>
              <a:ext cx="4899075" cy="1005979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5" name="k = 2…">
            <a:extLst>
              <a:ext uri="{FF2B5EF4-FFF2-40B4-BE49-F238E27FC236}">
                <a16:creationId xmlns:a16="http://schemas.microsoft.com/office/drawing/2014/main" id="{653EBA2C-1E0E-9B4C-A86A-13A3361DA2F9}"/>
              </a:ext>
            </a:extLst>
          </p:cNvPr>
          <p:cNvSpPr/>
          <p:nvPr/>
        </p:nvSpPr>
        <p:spPr>
          <a:xfrm>
            <a:off x="10061087" y="2889302"/>
            <a:ext cx="108042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/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k = 2</a:t>
            </a:r>
          </a:p>
          <a:p>
            <a:pPr algn="ctr" defTabSz="584200" hangingPunct="0"/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r = 1</a:t>
            </a:r>
          </a:p>
        </p:txBody>
      </p:sp>
      <p:sp>
        <p:nvSpPr>
          <p:cNvPr id="46" name="X">
            <a:extLst>
              <a:ext uri="{FF2B5EF4-FFF2-40B4-BE49-F238E27FC236}">
                <a16:creationId xmlns:a16="http://schemas.microsoft.com/office/drawing/2014/main" id="{B1F4549A-CA42-DF4C-9066-061D61140351}"/>
              </a:ext>
            </a:extLst>
          </p:cNvPr>
          <p:cNvSpPr/>
          <p:nvPr/>
        </p:nvSpPr>
        <p:spPr>
          <a:xfrm>
            <a:off x="8685999" y="487263"/>
            <a:ext cx="760414" cy="437457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X</a:t>
            </a:r>
          </a:p>
        </p:txBody>
      </p:sp>
      <p:sp>
        <p:nvSpPr>
          <p:cNvPr id="47" name="Encode">
            <a:extLst>
              <a:ext uri="{FF2B5EF4-FFF2-40B4-BE49-F238E27FC236}">
                <a16:creationId xmlns:a16="http://schemas.microsoft.com/office/drawing/2014/main" id="{D761D6E7-71E6-174E-B962-40399CF99357}"/>
              </a:ext>
            </a:extLst>
          </p:cNvPr>
          <p:cNvSpPr/>
          <p:nvPr/>
        </p:nvSpPr>
        <p:spPr>
          <a:xfrm>
            <a:off x="8205534" y="3227856"/>
            <a:ext cx="1721344" cy="53347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Encode</a:t>
            </a:r>
          </a:p>
        </p:txBody>
      </p:sp>
      <p:sp>
        <p:nvSpPr>
          <p:cNvPr id="48" name="p1">
            <a:extLst>
              <a:ext uri="{FF2B5EF4-FFF2-40B4-BE49-F238E27FC236}">
                <a16:creationId xmlns:a16="http://schemas.microsoft.com/office/drawing/2014/main" id="{8F421E82-1D94-9A44-8F7D-2B8A5385599B}"/>
              </a:ext>
            </a:extLst>
          </p:cNvPr>
          <p:cNvSpPr/>
          <p:nvPr/>
        </p:nvSpPr>
        <p:spPr>
          <a:xfrm>
            <a:off x="9411749" y="3962274"/>
            <a:ext cx="469901" cy="431801"/>
          </a:xfrm>
          <a:prstGeom prst="rect">
            <a:avLst/>
          </a:prstGeom>
          <a:solidFill>
            <a:srgbClr val="DE6A10">
              <a:hueOff val="384618"/>
              <a:satOff val="3869"/>
              <a:lumOff val="5802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p1</a:t>
            </a:r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D7625B66-5E0A-1441-9B47-2C5A3DBC27A5}"/>
              </a:ext>
            </a:extLst>
          </p:cNvPr>
          <p:cNvSpPr/>
          <p:nvPr/>
        </p:nvSpPr>
        <p:spPr>
          <a:xfrm>
            <a:off x="9081411" y="2702652"/>
            <a:ext cx="1" cy="479823"/>
          </a:xfrm>
          <a:prstGeom prst="line">
            <a:avLst/>
          </a:prstGeom>
          <a:ln w="508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96F9566E-01A4-C144-AA0D-743B0D331081}"/>
              </a:ext>
            </a:extLst>
          </p:cNvPr>
          <p:cNvSpPr/>
          <p:nvPr/>
        </p:nvSpPr>
        <p:spPr>
          <a:xfrm flipH="1">
            <a:off x="7515451" y="4367040"/>
            <a:ext cx="1067740" cy="1067741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567E71E6-6E66-9345-8DC2-CE6DA39D9572}"/>
              </a:ext>
            </a:extLst>
          </p:cNvPr>
          <p:cNvSpPr/>
          <p:nvPr/>
        </p:nvSpPr>
        <p:spPr>
          <a:xfrm>
            <a:off x="9106384" y="4367040"/>
            <a:ext cx="497262" cy="1066901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2" name="k = 2">
            <a:extLst>
              <a:ext uri="{FF2B5EF4-FFF2-40B4-BE49-F238E27FC236}">
                <a16:creationId xmlns:a16="http://schemas.microsoft.com/office/drawing/2014/main" id="{B143913B-62BC-244E-86B1-E3F6BD7BA6E6}"/>
              </a:ext>
            </a:extLst>
          </p:cNvPr>
          <p:cNvSpPr/>
          <p:nvPr/>
        </p:nvSpPr>
        <p:spPr>
          <a:xfrm>
            <a:off x="10029240" y="1468106"/>
            <a:ext cx="10804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</a:lvl1pPr>
          </a:lstStyle>
          <a:p>
            <a:pPr defTabSz="584200" hangingPunct="0"/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k = 2</a:t>
            </a: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26F0B0F0-6F53-BF4F-BC3C-9B8E2C345901}"/>
              </a:ext>
            </a:extLst>
          </p:cNvPr>
          <p:cNvSpPr/>
          <p:nvPr/>
        </p:nvSpPr>
        <p:spPr>
          <a:xfrm>
            <a:off x="9081411" y="997589"/>
            <a:ext cx="1" cy="479823"/>
          </a:xfrm>
          <a:prstGeom prst="line">
            <a:avLst/>
          </a:prstGeom>
          <a:ln w="508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4" name="Split">
            <a:extLst>
              <a:ext uri="{FF2B5EF4-FFF2-40B4-BE49-F238E27FC236}">
                <a16:creationId xmlns:a16="http://schemas.microsoft.com/office/drawing/2014/main" id="{755132E6-6B35-4A48-923A-A6D94C70A5EA}"/>
              </a:ext>
            </a:extLst>
          </p:cNvPr>
          <p:cNvSpPr/>
          <p:nvPr/>
        </p:nvSpPr>
        <p:spPr>
          <a:xfrm>
            <a:off x="8205534" y="1518492"/>
            <a:ext cx="1721344" cy="53347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Split</a:t>
            </a:r>
          </a:p>
        </p:txBody>
      </p:sp>
      <p:sp>
        <p:nvSpPr>
          <p:cNvPr id="55" name="d2">
            <a:extLst>
              <a:ext uri="{FF2B5EF4-FFF2-40B4-BE49-F238E27FC236}">
                <a16:creationId xmlns:a16="http://schemas.microsoft.com/office/drawing/2014/main" id="{F854C97D-727C-064D-9A7D-7A85308A70FC}"/>
              </a:ext>
            </a:extLst>
          </p:cNvPr>
          <p:cNvSpPr/>
          <p:nvPr/>
        </p:nvSpPr>
        <p:spPr>
          <a:xfrm>
            <a:off x="9127980" y="2158564"/>
            <a:ext cx="466965" cy="437456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56" name="d1">
            <a:extLst>
              <a:ext uri="{FF2B5EF4-FFF2-40B4-BE49-F238E27FC236}">
                <a16:creationId xmlns:a16="http://schemas.microsoft.com/office/drawing/2014/main" id="{37934AAE-F7C4-434D-B3FA-1337BDDAFB7F}"/>
              </a:ext>
            </a:extLst>
          </p:cNvPr>
          <p:cNvSpPr/>
          <p:nvPr/>
        </p:nvSpPr>
        <p:spPr>
          <a:xfrm>
            <a:off x="8225724" y="3962274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d1</a:t>
            </a:r>
          </a:p>
        </p:txBody>
      </p:sp>
      <p:sp>
        <p:nvSpPr>
          <p:cNvPr id="57" name="d2">
            <a:extLst>
              <a:ext uri="{FF2B5EF4-FFF2-40B4-BE49-F238E27FC236}">
                <a16:creationId xmlns:a16="http://schemas.microsoft.com/office/drawing/2014/main" id="{A83BACB8-BBE6-034B-8F62-88DD2E804F3B}"/>
              </a:ext>
            </a:extLst>
          </p:cNvPr>
          <p:cNvSpPr/>
          <p:nvPr/>
        </p:nvSpPr>
        <p:spPr>
          <a:xfrm>
            <a:off x="8822624" y="3962274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58" name="p1">
            <a:extLst>
              <a:ext uri="{FF2B5EF4-FFF2-40B4-BE49-F238E27FC236}">
                <a16:creationId xmlns:a16="http://schemas.microsoft.com/office/drawing/2014/main" id="{60570A82-EBC0-B349-990C-ACE9F10DB613}"/>
              </a:ext>
            </a:extLst>
          </p:cNvPr>
          <p:cNvSpPr/>
          <p:nvPr/>
        </p:nvSpPr>
        <p:spPr>
          <a:xfrm>
            <a:off x="10404756" y="5481305"/>
            <a:ext cx="469901" cy="431801"/>
          </a:xfrm>
          <a:prstGeom prst="rect">
            <a:avLst/>
          </a:prstGeom>
          <a:solidFill>
            <a:srgbClr val="DE6A10">
              <a:hueOff val="384618"/>
              <a:satOff val="3869"/>
              <a:lumOff val="5802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p1</a:t>
            </a:r>
          </a:p>
        </p:txBody>
      </p:sp>
      <p:sp>
        <p:nvSpPr>
          <p:cNvPr id="59" name="d1">
            <a:extLst>
              <a:ext uri="{FF2B5EF4-FFF2-40B4-BE49-F238E27FC236}">
                <a16:creationId xmlns:a16="http://schemas.microsoft.com/office/drawing/2014/main" id="{165F7CCE-E930-4B40-89E2-218600BB130D}"/>
              </a:ext>
            </a:extLst>
          </p:cNvPr>
          <p:cNvSpPr/>
          <p:nvPr/>
        </p:nvSpPr>
        <p:spPr>
          <a:xfrm>
            <a:off x="7353191" y="5481305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d1</a:t>
            </a:r>
          </a:p>
        </p:txBody>
      </p:sp>
      <p:sp>
        <p:nvSpPr>
          <p:cNvPr id="60" name="d2">
            <a:extLst>
              <a:ext uri="{FF2B5EF4-FFF2-40B4-BE49-F238E27FC236}">
                <a16:creationId xmlns:a16="http://schemas.microsoft.com/office/drawing/2014/main" id="{1B06824F-1B82-FE4A-A1C9-A27C4D057C77}"/>
              </a:ext>
            </a:extLst>
          </p:cNvPr>
          <p:cNvSpPr/>
          <p:nvPr/>
        </p:nvSpPr>
        <p:spPr>
          <a:xfrm>
            <a:off x="9387567" y="5481305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EC636CAC-2704-504A-A721-A939B7698889}"/>
              </a:ext>
            </a:extLst>
          </p:cNvPr>
          <p:cNvSpPr/>
          <p:nvPr/>
        </p:nvSpPr>
        <p:spPr>
          <a:xfrm>
            <a:off x="7684700" y="424152"/>
            <a:ext cx="1" cy="582730"/>
          </a:xfrm>
          <a:prstGeom prst="line">
            <a:avLst/>
          </a:prstGeom>
          <a:ln w="762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2" name="Put">
            <a:extLst>
              <a:ext uri="{FF2B5EF4-FFF2-40B4-BE49-F238E27FC236}">
                <a16:creationId xmlns:a16="http://schemas.microsoft.com/office/drawing/2014/main" id="{34113D04-EA60-2D4D-A095-E9EFA8D7935B}"/>
              </a:ext>
            </a:extLst>
          </p:cNvPr>
          <p:cNvSpPr/>
          <p:nvPr/>
        </p:nvSpPr>
        <p:spPr>
          <a:xfrm>
            <a:off x="7868910" y="357188"/>
            <a:ext cx="6187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Put</a:t>
            </a:r>
          </a:p>
        </p:txBody>
      </p:sp>
      <p:sp>
        <p:nvSpPr>
          <p:cNvPr id="63" name="d1">
            <a:extLst>
              <a:ext uri="{FF2B5EF4-FFF2-40B4-BE49-F238E27FC236}">
                <a16:creationId xmlns:a16="http://schemas.microsoft.com/office/drawing/2014/main" id="{C359D7FF-827E-E548-923D-B7C0E2ACE464}"/>
              </a:ext>
            </a:extLst>
          </p:cNvPr>
          <p:cNvSpPr/>
          <p:nvPr/>
        </p:nvSpPr>
        <p:spPr>
          <a:xfrm>
            <a:off x="8492980" y="2164638"/>
            <a:ext cx="466965" cy="437457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d1</a:t>
            </a:r>
          </a:p>
        </p:txBody>
      </p:sp>
      <p:sp>
        <p:nvSpPr>
          <p:cNvPr id="64" name="Caching servers">
            <a:extLst>
              <a:ext uri="{FF2B5EF4-FFF2-40B4-BE49-F238E27FC236}">
                <a16:creationId xmlns:a16="http://schemas.microsoft.com/office/drawing/2014/main" id="{C646E40B-5DAA-CB4B-AF67-5C1191D181AD}"/>
              </a:ext>
            </a:extLst>
          </p:cNvPr>
          <p:cNvSpPr txBox="1"/>
          <p:nvPr/>
        </p:nvSpPr>
        <p:spPr>
          <a:xfrm>
            <a:off x="7859377" y="6069330"/>
            <a:ext cx="3082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 hangingPunct="0">
              <a:spcBef>
                <a:spcPts val="800"/>
              </a:spcBef>
            </a:pPr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Caching servers</a:t>
            </a:r>
          </a:p>
        </p:txBody>
      </p:sp>
    </p:spTree>
    <p:extLst>
      <p:ext uri="{BB962C8B-B14F-4D97-AF65-F5344CB8AC3E}">
        <p14:creationId xmlns:p14="http://schemas.microsoft.com/office/powerpoint/2010/main" val="31402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  <p:bldP spid="38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E08F-E45D-9848-B234-448852AC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EC-Cache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2B34-F4ED-3943-9B62-B843D10C49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 from (k + </a:t>
            </a:r>
            <a:r>
              <a:rPr lang="el-GR" dirty="0"/>
              <a:t>Δ) </a:t>
            </a:r>
            <a:r>
              <a:rPr lang="en-US" dirty="0"/>
              <a:t>units of the object chosen uniformly at random</a:t>
            </a:r>
          </a:p>
          <a:p>
            <a:pPr lvl="1"/>
            <a:r>
              <a:rPr lang="en-US" dirty="0"/>
              <a:t>“Additional reads”</a:t>
            </a:r>
          </a:p>
          <a:p>
            <a:r>
              <a:rPr lang="en-US" dirty="0"/>
              <a:t>Use the first k units that arrive</a:t>
            </a:r>
          </a:p>
          <a:p>
            <a:r>
              <a:rPr lang="en-US" dirty="0"/>
              <a:t>Decode the data units</a:t>
            </a:r>
          </a:p>
          <a:p>
            <a:r>
              <a:rPr lang="en-US" dirty="0"/>
              <a:t>Combine the decoded units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D334-660D-CB48-8BE1-DEB33D2E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40B6-5171-D742-982F-98635DE2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7EB1B-0887-6444-B161-C05BA83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5625239F-9E89-0044-89FF-E556856BCDBA}"/>
              </a:ext>
            </a:extLst>
          </p:cNvPr>
          <p:cNvGrpSpPr/>
          <p:nvPr/>
        </p:nvGrpSpPr>
        <p:grpSpPr>
          <a:xfrm>
            <a:off x="6052072" y="819645"/>
            <a:ext cx="4899075" cy="1005980"/>
            <a:chOff x="-63500" y="-63500"/>
            <a:chExt cx="4899074" cy="1005978"/>
          </a:xfrm>
        </p:grpSpPr>
        <p:pic>
          <p:nvPicPr>
            <p:cNvPr id="43" name="424px-Server.svg.png" descr="424px-Server.svg.png">
              <a:extLst>
                <a:ext uri="{FF2B5EF4-FFF2-40B4-BE49-F238E27FC236}">
                  <a16:creationId xmlns:a16="http://schemas.microsoft.com/office/drawing/2014/main" id="{994AADB3-3A49-5449-A2F3-A07CF03C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1126198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424px-Server.svg.png" descr="424px-Server.svg.png">
              <a:extLst>
                <a:ext uri="{FF2B5EF4-FFF2-40B4-BE49-F238E27FC236}">
                  <a16:creationId xmlns:a16="http://schemas.microsoft.com/office/drawing/2014/main" id="{350F0100-6550-094E-9ECE-AF398559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2140754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424px-Server.svg.png" descr="424px-Server.svg.png">
              <a:extLst>
                <a:ext uri="{FF2B5EF4-FFF2-40B4-BE49-F238E27FC236}">
                  <a16:creationId xmlns:a16="http://schemas.microsoft.com/office/drawing/2014/main" id="{AABD2E99-4FAD-9D48-93BB-E606A7073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3157942" y="150762"/>
              <a:ext cx="921897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424px-Server.svg.png" descr="424px-Server.svg.png">
              <a:extLst>
                <a:ext uri="{FF2B5EF4-FFF2-40B4-BE49-F238E27FC236}">
                  <a16:creationId xmlns:a16="http://schemas.microsoft.com/office/drawing/2014/main" id="{B9F00D68-B4C3-C144-B991-378B2AE4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22436" r="2869" b="34569"/>
            <a:stretch>
              <a:fillRect/>
            </a:stretch>
          </p:blipFill>
          <p:spPr>
            <a:xfrm>
              <a:off x="106378" y="150762"/>
              <a:ext cx="921896" cy="577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>
              <a:extLst>
                <a:ext uri="{FF2B5EF4-FFF2-40B4-BE49-F238E27FC236}">
                  <a16:creationId xmlns:a16="http://schemas.microsoft.com/office/drawing/2014/main" id="{0004AC29-CDCD-F54B-8CAA-EBF1D935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24331" y="36372"/>
              <a:ext cx="635398" cy="577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Rectangle" descr="Rectangle">
              <a:extLst>
                <a:ext uri="{FF2B5EF4-FFF2-40B4-BE49-F238E27FC236}">
                  <a16:creationId xmlns:a16="http://schemas.microsoft.com/office/drawing/2014/main" id="{7F6BA90C-7C48-4C48-ACEE-3F4FE979B4A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63500" y="-63500"/>
              <a:ext cx="4899075" cy="1005979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9" name="k = 2…">
            <a:extLst>
              <a:ext uri="{FF2B5EF4-FFF2-40B4-BE49-F238E27FC236}">
                <a16:creationId xmlns:a16="http://schemas.microsoft.com/office/drawing/2014/main" id="{C0961D18-8FAD-B244-A7D3-B2EE26C2E3F4}"/>
              </a:ext>
            </a:extLst>
          </p:cNvPr>
          <p:cNvSpPr/>
          <p:nvPr/>
        </p:nvSpPr>
        <p:spPr>
          <a:xfrm>
            <a:off x="11111576" y="717341"/>
            <a:ext cx="108042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/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k = 2</a:t>
            </a:r>
          </a:p>
          <a:p>
            <a:pPr algn="ctr" defTabSz="584200" hangingPunct="0"/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r = 1</a:t>
            </a:r>
          </a:p>
        </p:txBody>
      </p:sp>
      <p:sp>
        <p:nvSpPr>
          <p:cNvPr id="50" name="Decode">
            <a:extLst>
              <a:ext uri="{FF2B5EF4-FFF2-40B4-BE49-F238E27FC236}">
                <a16:creationId xmlns:a16="http://schemas.microsoft.com/office/drawing/2014/main" id="{1F780BC2-8516-894A-947E-6A1DF93E019C}"/>
              </a:ext>
            </a:extLst>
          </p:cNvPr>
          <p:cNvSpPr/>
          <p:nvPr/>
        </p:nvSpPr>
        <p:spPr>
          <a:xfrm>
            <a:off x="7404165" y="4290497"/>
            <a:ext cx="1721344" cy="53347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Decode</a:t>
            </a:r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133AB9BF-EBC7-3044-AE9F-5D095245EA71}"/>
              </a:ext>
            </a:extLst>
          </p:cNvPr>
          <p:cNvSpPr/>
          <p:nvPr/>
        </p:nvSpPr>
        <p:spPr>
          <a:xfrm>
            <a:off x="8280042" y="3765293"/>
            <a:ext cx="1" cy="479823"/>
          </a:xfrm>
          <a:prstGeom prst="line">
            <a:avLst/>
          </a:prstGeom>
          <a:ln w="508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07FDBF82-BC3C-3B48-AD74-2F8FE9AA1D2E}"/>
              </a:ext>
            </a:extLst>
          </p:cNvPr>
          <p:cNvSpPr/>
          <p:nvPr/>
        </p:nvSpPr>
        <p:spPr>
          <a:xfrm>
            <a:off x="6760989" y="1615095"/>
            <a:ext cx="713012" cy="1064606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3C3A0EA6-D1D1-5A4D-AC18-B63CF5636F55}"/>
              </a:ext>
            </a:extLst>
          </p:cNvPr>
          <p:cNvSpPr/>
          <p:nvPr/>
        </p:nvSpPr>
        <p:spPr>
          <a:xfrm flipH="1">
            <a:off x="8382713" y="1543913"/>
            <a:ext cx="1433542" cy="1117100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54" name="Δ = 1…">
            <a:extLst>
              <a:ext uri="{FF2B5EF4-FFF2-40B4-BE49-F238E27FC236}">
                <a16:creationId xmlns:a16="http://schemas.microsoft.com/office/drawing/2014/main" id="{52C594A8-67A5-3845-A26A-F0170D0BD19E}"/>
              </a:ext>
            </a:extLst>
          </p:cNvPr>
          <p:cNvSpPr/>
          <p:nvPr/>
        </p:nvSpPr>
        <p:spPr>
          <a:xfrm>
            <a:off x="9243927" y="2344137"/>
            <a:ext cx="1772921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 hangingPunct="0">
              <a:defRPr sz="3400"/>
            </a:pPr>
            <a:r>
              <a:rPr sz="34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Δ = 1</a:t>
            </a:r>
          </a:p>
          <a:p>
            <a:pPr algn="ctr" defTabSz="584200" hangingPunct="0">
              <a:defRPr sz="3400"/>
            </a:pPr>
            <a:r>
              <a:rPr sz="34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k + Δ = 3</a:t>
            </a:r>
          </a:p>
        </p:txBody>
      </p:sp>
      <p:sp>
        <p:nvSpPr>
          <p:cNvPr id="55" name="Read units">
            <a:extLst>
              <a:ext uri="{FF2B5EF4-FFF2-40B4-BE49-F238E27FC236}">
                <a16:creationId xmlns:a16="http://schemas.microsoft.com/office/drawing/2014/main" id="{8764BD0C-5179-AF46-ADBF-BB8D4AA4F2DF}"/>
              </a:ext>
            </a:extLst>
          </p:cNvPr>
          <p:cNvSpPr/>
          <p:nvPr/>
        </p:nvSpPr>
        <p:spPr>
          <a:xfrm>
            <a:off x="6850376" y="2651914"/>
            <a:ext cx="2287833" cy="53347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 units</a:t>
            </a:r>
          </a:p>
        </p:txBody>
      </p:sp>
      <p:sp>
        <p:nvSpPr>
          <p:cNvPr id="56" name="d1">
            <a:extLst>
              <a:ext uri="{FF2B5EF4-FFF2-40B4-BE49-F238E27FC236}">
                <a16:creationId xmlns:a16="http://schemas.microsoft.com/office/drawing/2014/main" id="{E79F6666-3844-4A4C-B768-44C494E20D28}"/>
              </a:ext>
            </a:extLst>
          </p:cNvPr>
          <p:cNvSpPr/>
          <p:nvPr/>
        </p:nvSpPr>
        <p:spPr>
          <a:xfrm>
            <a:off x="7746642" y="5002000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d1</a:t>
            </a:r>
          </a:p>
        </p:txBody>
      </p:sp>
      <p:sp>
        <p:nvSpPr>
          <p:cNvPr id="57" name="d2">
            <a:extLst>
              <a:ext uri="{FF2B5EF4-FFF2-40B4-BE49-F238E27FC236}">
                <a16:creationId xmlns:a16="http://schemas.microsoft.com/office/drawing/2014/main" id="{CD0E989B-19E8-D54B-B490-81D84DE3F14D}"/>
              </a:ext>
            </a:extLst>
          </p:cNvPr>
          <p:cNvSpPr/>
          <p:nvPr/>
        </p:nvSpPr>
        <p:spPr>
          <a:xfrm>
            <a:off x="8343542" y="5002000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58" name="p1">
            <a:extLst>
              <a:ext uri="{FF2B5EF4-FFF2-40B4-BE49-F238E27FC236}">
                <a16:creationId xmlns:a16="http://schemas.microsoft.com/office/drawing/2014/main" id="{B73EFD5A-6FD3-B941-8A09-459291B57A29}"/>
              </a:ext>
            </a:extLst>
          </p:cNvPr>
          <p:cNvSpPr/>
          <p:nvPr/>
        </p:nvSpPr>
        <p:spPr>
          <a:xfrm>
            <a:off x="9544903" y="1126131"/>
            <a:ext cx="469901" cy="431801"/>
          </a:xfrm>
          <a:prstGeom prst="rect">
            <a:avLst/>
          </a:prstGeom>
          <a:solidFill>
            <a:srgbClr val="DE6A10">
              <a:hueOff val="384618"/>
              <a:satOff val="3869"/>
              <a:lumOff val="5802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p1</a:t>
            </a:r>
          </a:p>
        </p:txBody>
      </p:sp>
      <p:sp>
        <p:nvSpPr>
          <p:cNvPr id="59" name="d1">
            <a:extLst>
              <a:ext uri="{FF2B5EF4-FFF2-40B4-BE49-F238E27FC236}">
                <a16:creationId xmlns:a16="http://schemas.microsoft.com/office/drawing/2014/main" id="{F71765E7-380A-D142-AADD-068B10B26450}"/>
              </a:ext>
            </a:extLst>
          </p:cNvPr>
          <p:cNvSpPr/>
          <p:nvPr/>
        </p:nvSpPr>
        <p:spPr>
          <a:xfrm>
            <a:off x="6493339" y="1126131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d1</a:t>
            </a:r>
          </a:p>
        </p:txBody>
      </p:sp>
      <p:sp>
        <p:nvSpPr>
          <p:cNvPr id="60" name="d2">
            <a:extLst>
              <a:ext uri="{FF2B5EF4-FFF2-40B4-BE49-F238E27FC236}">
                <a16:creationId xmlns:a16="http://schemas.microsoft.com/office/drawing/2014/main" id="{31620141-6781-514A-A6BA-6A660C15367D}"/>
              </a:ext>
            </a:extLst>
          </p:cNvPr>
          <p:cNvSpPr/>
          <p:nvPr/>
        </p:nvSpPr>
        <p:spPr>
          <a:xfrm>
            <a:off x="8527714" y="1126131"/>
            <a:ext cx="469901" cy="431801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61" name="d2">
            <a:extLst>
              <a:ext uri="{FF2B5EF4-FFF2-40B4-BE49-F238E27FC236}">
                <a16:creationId xmlns:a16="http://schemas.microsoft.com/office/drawing/2014/main" id="{AD00E65A-4B41-2945-99A0-8E07780456AE}"/>
              </a:ext>
            </a:extLst>
          </p:cNvPr>
          <p:cNvSpPr/>
          <p:nvPr/>
        </p:nvSpPr>
        <p:spPr>
          <a:xfrm>
            <a:off x="7780511" y="3298060"/>
            <a:ext cx="466965" cy="437457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d2</a:t>
            </a:r>
          </a:p>
        </p:txBody>
      </p:sp>
      <p:sp>
        <p:nvSpPr>
          <p:cNvPr id="62" name="X">
            <a:extLst>
              <a:ext uri="{FF2B5EF4-FFF2-40B4-BE49-F238E27FC236}">
                <a16:creationId xmlns:a16="http://schemas.microsoft.com/office/drawing/2014/main" id="{7F2242E2-DF88-3C4E-8A2D-04B80AEB720C}"/>
              </a:ext>
            </a:extLst>
          </p:cNvPr>
          <p:cNvSpPr/>
          <p:nvPr/>
        </p:nvSpPr>
        <p:spPr>
          <a:xfrm>
            <a:off x="7948433" y="5940349"/>
            <a:ext cx="760413" cy="437457"/>
          </a:xfrm>
          <a:prstGeom prst="rect">
            <a:avLst/>
          </a:prstGeom>
          <a:solidFill>
            <a:srgbClr val="DCBD23">
              <a:satOff val="18648"/>
              <a:lumOff val="5971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X</a:t>
            </a:r>
          </a:p>
        </p:txBody>
      </p:sp>
      <p:sp>
        <p:nvSpPr>
          <p:cNvPr id="63" name="Line">
            <a:extLst>
              <a:ext uri="{FF2B5EF4-FFF2-40B4-BE49-F238E27FC236}">
                <a16:creationId xmlns:a16="http://schemas.microsoft.com/office/drawing/2014/main" id="{D343B611-0C99-FC49-87CF-E5D4B0D0151D}"/>
              </a:ext>
            </a:extLst>
          </p:cNvPr>
          <p:cNvSpPr/>
          <p:nvPr/>
        </p:nvSpPr>
        <p:spPr>
          <a:xfrm flipH="1">
            <a:off x="7805668" y="1583163"/>
            <a:ext cx="1038897" cy="1038897"/>
          </a:xfrm>
          <a:prstGeom prst="line">
            <a:avLst/>
          </a:prstGeom>
          <a:ln w="25400">
            <a:solidFill>
              <a:srgbClr val="773F9B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D705C15C-D499-5843-BEE8-B177949337CF}"/>
              </a:ext>
            </a:extLst>
          </p:cNvPr>
          <p:cNvSpPr/>
          <p:nvPr/>
        </p:nvSpPr>
        <p:spPr>
          <a:xfrm>
            <a:off x="9050458" y="5908558"/>
            <a:ext cx="1" cy="582730"/>
          </a:xfrm>
          <a:prstGeom prst="line">
            <a:avLst/>
          </a:prstGeom>
          <a:ln w="762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5" name="Get X">
            <a:extLst>
              <a:ext uri="{FF2B5EF4-FFF2-40B4-BE49-F238E27FC236}">
                <a16:creationId xmlns:a16="http://schemas.microsoft.com/office/drawing/2014/main" id="{38905FD4-903B-1E4D-BB3B-7E8A7454A216}"/>
              </a:ext>
            </a:extLst>
          </p:cNvPr>
          <p:cNvSpPr/>
          <p:nvPr/>
        </p:nvSpPr>
        <p:spPr>
          <a:xfrm>
            <a:off x="9232565" y="5876948"/>
            <a:ext cx="108042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defTabSz="584200" hangingPunct="0"/>
            <a:r>
              <a:rPr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Get X</a:t>
            </a:r>
          </a:p>
        </p:txBody>
      </p:sp>
      <p:pic>
        <p:nvPicPr>
          <p:cNvPr id="66" name="hourglass-silhouette.jpg" descr="hourglass-silhouette.jpg">
            <a:extLst>
              <a:ext uri="{FF2B5EF4-FFF2-40B4-BE49-F238E27FC236}">
                <a16:creationId xmlns:a16="http://schemas.microsoft.com/office/drawing/2014/main" id="{C63A63BD-E10F-A240-99FB-FE95DC147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0438" y="1807022"/>
            <a:ext cx="389467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p1">
            <a:extLst>
              <a:ext uri="{FF2B5EF4-FFF2-40B4-BE49-F238E27FC236}">
                <a16:creationId xmlns:a16="http://schemas.microsoft.com/office/drawing/2014/main" id="{A86F24B2-BEEF-C648-9CFB-3B73252068B3}"/>
              </a:ext>
            </a:extLst>
          </p:cNvPr>
          <p:cNvSpPr/>
          <p:nvPr/>
        </p:nvSpPr>
        <p:spPr>
          <a:xfrm>
            <a:off x="8356219" y="3288188"/>
            <a:ext cx="469901" cy="447329"/>
          </a:xfrm>
          <a:prstGeom prst="rect">
            <a:avLst/>
          </a:prstGeom>
          <a:solidFill>
            <a:srgbClr val="DE6A10">
              <a:hueOff val="384618"/>
              <a:satOff val="3869"/>
              <a:lumOff val="5802"/>
            </a:srgb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panose="020B0502020104020203" pitchFamily="34" charset="-79"/>
                <a:cs typeface="Gill Sans" panose="020B0502020104020203" pitchFamily="34" charset="-79"/>
                <a:sym typeface="Helvetica"/>
              </a:rPr>
              <a:t>p1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F1DB06BC-B05D-5D40-AD0B-D810EB571EC5}"/>
              </a:ext>
            </a:extLst>
          </p:cNvPr>
          <p:cNvSpPr/>
          <p:nvPr/>
        </p:nvSpPr>
        <p:spPr>
          <a:xfrm>
            <a:off x="7201867" y="3550126"/>
            <a:ext cx="469901" cy="1825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CBD23">
                  <a:satOff val="18648"/>
                  <a:lumOff val="5971"/>
                </a:srgbClr>
              </a:gs>
            </a:gsLst>
            <a:lin ang="5400000"/>
          </a:gra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00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284601B-AA65-3943-BC74-E4065CA47F93}"/>
              </a:ext>
            </a:extLst>
          </p:cNvPr>
          <p:cNvSpPr/>
          <p:nvPr/>
        </p:nvSpPr>
        <p:spPr>
          <a:xfrm>
            <a:off x="7201867" y="3303765"/>
            <a:ext cx="469901" cy="2535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 hangingPunct="0"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 kern="0">
              <a:solidFill>
                <a:srgbClr val="FFFFFF"/>
              </a:solidFill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grpSp>
        <p:nvGrpSpPr>
          <p:cNvPr id="70" name="Group">
            <a:extLst>
              <a:ext uri="{FF2B5EF4-FFF2-40B4-BE49-F238E27FC236}">
                <a16:creationId xmlns:a16="http://schemas.microsoft.com/office/drawing/2014/main" id="{EC6CE725-726F-5D40-BB3D-DAA8F00C09CF}"/>
              </a:ext>
            </a:extLst>
          </p:cNvPr>
          <p:cNvGrpSpPr/>
          <p:nvPr/>
        </p:nvGrpSpPr>
        <p:grpSpPr>
          <a:xfrm>
            <a:off x="7017904" y="3170602"/>
            <a:ext cx="774327" cy="774327"/>
            <a:chOff x="-107763" y="-107763"/>
            <a:chExt cx="774326" cy="774326"/>
          </a:xfrm>
        </p:grpSpPr>
        <p:pic>
          <p:nvPicPr>
            <p:cNvPr id="71" name="Line" descr="Line">
              <a:extLst>
                <a:ext uri="{FF2B5EF4-FFF2-40B4-BE49-F238E27FC236}">
                  <a16:creationId xmlns:a16="http://schemas.microsoft.com/office/drawing/2014/main" id="{1BC7A55A-2419-A24D-AFB4-FA76D9D06E1D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8900000">
              <a:off x="-191932" y="203199"/>
              <a:ext cx="942664" cy="152401"/>
            </a:xfrm>
            <a:prstGeom prst="rect">
              <a:avLst/>
            </a:prstGeom>
            <a:effectLst/>
          </p:spPr>
        </p:pic>
        <p:pic>
          <p:nvPicPr>
            <p:cNvPr id="72" name="Line" descr="Line">
              <a:extLst>
                <a:ext uri="{FF2B5EF4-FFF2-40B4-BE49-F238E27FC236}">
                  <a16:creationId xmlns:a16="http://schemas.microsoft.com/office/drawing/2014/main" id="{A85C6739-7650-3E4F-9A1F-A00BAED217F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3500000">
              <a:off x="-133383" y="178948"/>
              <a:ext cx="825566" cy="152401"/>
            </a:xfrm>
            <a:prstGeom prst="rect">
              <a:avLst/>
            </a:prstGeom>
            <a:effectLst/>
          </p:spPr>
        </p:pic>
      </p:grpSp>
      <p:sp>
        <p:nvSpPr>
          <p:cNvPr id="74" name="Line">
            <a:extLst>
              <a:ext uri="{FF2B5EF4-FFF2-40B4-BE49-F238E27FC236}">
                <a16:creationId xmlns:a16="http://schemas.microsoft.com/office/drawing/2014/main" id="{73526AC6-CDF9-2743-9456-CFA85EEF9CEF}"/>
              </a:ext>
            </a:extLst>
          </p:cNvPr>
          <p:cNvSpPr/>
          <p:nvPr/>
        </p:nvSpPr>
        <p:spPr>
          <a:xfrm>
            <a:off x="8280042" y="5544503"/>
            <a:ext cx="1" cy="302375"/>
          </a:xfrm>
          <a:prstGeom prst="line">
            <a:avLst/>
          </a:prstGeom>
          <a:ln w="508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kumimoji="0" sz="240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Helvetica Light"/>
            </a:endParaRPr>
          </a:p>
        </p:txBody>
      </p:sp>
      <p:sp>
        <p:nvSpPr>
          <p:cNvPr id="75" name="Caching servers">
            <a:extLst>
              <a:ext uri="{FF2B5EF4-FFF2-40B4-BE49-F238E27FC236}">
                <a16:creationId xmlns:a16="http://schemas.microsoft.com/office/drawing/2014/main" id="{ECFF8C36-9A2A-EE4B-84CE-B53D54E8A5C9}"/>
              </a:ext>
            </a:extLst>
          </p:cNvPr>
          <p:cNvSpPr txBox="1"/>
          <p:nvPr/>
        </p:nvSpPr>
        <p:spPr>
          <a:xfrm>
            <a:off x="6826554" y="224651"/>
            <a:ext cx="3082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 hangingPunct="0">
              <a:spcBef>
                <a:spcPts val="800"/>
              </a:spcBef>
            </a:pPr>
            <a:r>
              <a:rPr sz="3600" kern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  <a:sym typeface="Calibri"/>
              </a:rPr>
              <a:t>Caching servers</a:t>
            </a:r>
          </a:p>
        </p:txBody>
      </p:sp>
    </p:spTree>
    <p:extLst>
      <p:ext uri="{BB962C8B-B14F-4D97-AF65-F5344CB8AC3E}">
        <p14:creationId xmlns:p14="http://schemas.microsoft.com/office/powerpoint/2010/main" val="418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4" grpId="0" animBg="1" advAuto="0"/>
      <p:bldP spid="75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B4964A-EE51-D843-91A3-A8A884E7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Erasure Coding Help?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B0D932-D9DE-E645-BB02-325645BF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Finer control over memory overhead</a:t>
            </a:r>
          </a:p>
          <a:p>
            <a:r>
              <a:rPr lang="en-US" dirty="0"/>
              <a:t>Object splitting helps in load balancing</a:t>
            </a:r>
          </a:p>
          <a:p>
            <a:r>
              <a:rPr lang="en-US" dirty="0"/>
              <a:t>Object splitting reduces median latency but hurts tail latency</a:t>
            </a:r>
          </a:p>
          <a:p>
            <a:pPr lvl="1"/>
            <a:r>
              <a:rPr lang="en-US" dirty="0"/>
              <a:t>Read parallelism</a:t>
            </a:r>
          </a:p>
          <a:p>
            <a:pPr lvl="1"/>
            <a:r>
              <a:rPr lang="en-US" dirty="0"/>
              <a:t>Straggler effect</a:t>
            </a:r>
          </a:p>
          <a:p>
            <a:r>
              <a:rPr lang="en-US" dirty="0"/>
              <a:t>“Any k out of (</a:t>
            </a:r>
            <a:r>
              <a:rPr lang="en-US" dirty="0" err="1"/>
              <a:t>k+r</a:t>
            </a:r>
            <a:r>
              <a:rPr lang="en-US" dirty="0"/>
              <a:t>)” property helps to reduce tail latency</a:t>
            </a:r>
          </a:p>
          <a:p>
            <a:pPr lvl="1"/>
            <a:r>
              <a:rPr lang="el-GR" dirty="0"/>
              <a:t>Δ = 1 </a:t>
            </a:r>
            <a:r>
              <a:rPr lang="en-US" dirty="0"/>
              <a:t>often sufficient to reign in tail latency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E8D2-955F-4D4C-9C79-2AD529F2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76B6-9F72-214D-95D8-AB945904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83F7-ED0C-044B-A333-56E720F8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3C4-9DE2-484B-B492-2C6EAEE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Latency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9858D3-ABB6-AD44-816B-5024D48B0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46645"/>
            <a:ext cx="5181600" cy="350929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F82D95-B774-0F4B-9AAD-2905969BC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6355"/>
            <a:ext cx="5181600" cy="38298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33BF-25E1-584A-BD19-55EFC5F6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E128-0EA5-C748-8253-A89F00F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FACC-4C4A-9746-A074-8CAEC31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3C4-9DE2-484B-B492-2C6EAEE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Balanced Server Load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C7627D-DEAA-0743-BC79-80AF14316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058"/>
            <a:ext cx="10515600" cy="3854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33BF-25E1-584A-BD19-55EFC5F6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E128-0EA5-C748-8253-A89F00F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FACC-4C4A-9746-A074-8CAEC31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037D-C242-1447-BB7E-0EEFB692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</a:t>
            </a:r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C43E-BF08-8647-9B71-E9FE577D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Network is bottlenecked</a:t>
            </a:r>
          </a:p>
          <a:p>
            <a:r>
              <a:rPr lang="en-US" dirty="0"/>
              <a:t>Move compute to data</a:t>
            </a:r>
          </a:p>
          <a:p>
            <a:pPr lvl="1"/>
            <a:r>
              <a:rPr lang="en-US" dirty="0"/>
              <a:t>Programming models like MapReduce and Spark</a:t>
            </a:r>
          </a:p>
          <a:p>
            <a:endParaRPr lang="en-US" dirty="0"/>
          </a:p>
          <a:p>
            <a:r>
              <a:rPr lang="en-US" dirty="0"/>
              <a:t>Good</a:t>
            </a:r>
          </a:p>
          <a:p>
            <a:pPr lvl="1"/>
            <a:r>
              <a:rPr lang="en-US" dirty="0"/>
              <a:t>Decrease bandwidth usage → faster task completions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Constraints on where a task can run → resource underutilization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88706-71A1-3744-A5E2-49F1B1A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6832-BD53-C24F-817C-AF5768D2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794E25-5840-2940-9DE0-953C6E34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91243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B005-BFE9-E04D-8B59-46A00F0A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8929-3552-DB49-A65E-594B5A1D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Erasure coding can improve performance and load balancing in addition to increasing fault tolerance</a:t>
            </a:r>
          </a:p>
          <a:p>
            <a:pPr lvl="1"/>
            <a:r>
              <a:rPr lang="en-US" dirty="0"/>
              <a:t>Must be applied to individual object (why?)</a:t>
            </a:r>
          </a:p>
          <a:p>
            <a:pPr lvl="1"/>
            <a:r>
              <a:rPr lang="en-US" dirty="0"/>
              <a:t>Must be applied to large objects (why?)</a:t>
            </a:r>
          </a:p>
          <a:p>
            <a:pPr lvl="1"/>
            <a:r>
              <a:rPr lang="en-US" dirty="0"/>
              <a:t>Must be </a:t>
            </a:r>
            <a:r>
              <a:rPr lang="en-US"/>
              <a:t>used in </a:t>
            </a:r>
            <a:r>
              <a:rPr lang="en-US" dirty="0"/>
              <a:t>conjunction with additional reads (why?)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2C1E-8D8D-AF43-9B4B-3CAC0C96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BD86-B49F-6145-8D5D-B493AF9D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1807-4EFF-D542-9A62-E23646F3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C3F5-193C-B945-842A-E3E6F034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Bisection Bandwidth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12B4-FDB5-EB49-8DE3-34B0FB3B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VL2?</a:t>
            </a:r>
          </a:p>
          <a:p>
            <a:pPr lvl="1"/>
            <a:r>
              <a:rPr lang="en-US" dirty="0"/>
              <a:t>From any machine to any other machine we have the same bandwidth</a:t>
            </a:r>
          </a:p>
          <a:p>
            <a:pPr lvl="1"/>
            <a:r>
              <a:rPr lang="en-US" dirty="0"/>
              <a:t>With balanced placement, there is no difference where something is located</a:t>
            </a:r>
          </a:p>
          <a:p>
            <a:pPr lvl="2"/>
            <a:r>
              <a:rPr lang="en-US" dirty="0"/>
              <a:t>As long as we are reading from the disk (why?)</a:t>
            </a:r>
          </a:p>
          <a:p>
            <a:endParaRPr lang="en-US" dirty="0"/>
          </a:p>
          <a:p>
            <a:r>
              <a:rPr lang="en-US" dirty="0"/>
              <a:t>FDS relies on a full bisection bandwidth network (VL2) to flatten the data placement problem</a:t>
            </a:r>
          </a:p>
          <a:p>
            <a:pPr lvl="1"/>
            <a:r>
              <a:rPr lang="en-US" dirty="0"/>
              <a:t>FDS read/write performance exceeds 2 GB/s, can recover 92GB of lost data in 6.2 seconds, and broke a world record in sorting in 2012.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10AE-C69B-E64E-A60C-7CA115C7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F36EE-02D7-DE46-B732-C7EB1D17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9B78B0-D2AC-2E47-8AEF-F568BBDB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6047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0F1-C071-FE42-BDBE-0E3D52A4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Design: Blobs and 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3B9F-13FD-294A-988B-F4ABBE5F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logical blobs</a:t>
            </a:r>
          </a:p>
          <a:p>
            <a:pPr lvl="1"/>
            <a:r>
              <a:rPr lang="en-US" dirty="0"/>
              <a:t>Sequence of bytes with a unique GUID</a:t>
            </a:r>
          </a:p>
          <a:p>
            <a:pPr lvl="1"/>
            <a:r>
              <a:rPr lang="en-US" dirty="0"/>
              <a:t>Divided into constant sized (8MB) tracts</a:t>
            </a:r>
          </a:p>
          <a:p>
            <a:endParaRPr lang="en-US" dirty="0"/>
          </a:p>
          <a:p>
            <a:r>
              <a:rPr lang="en-US" dirty="0"/>
              <a:t>Both blobs and tracts are mutable</a:t>
            </a:r>
          </a:p>
          <a:p>
            <a:endParaRPr lang="en-US" dirty="0"/>
          </a:p>
          <a:p>
            <a:r>
              <a:rPr lang="en-US" dirty="0"/>
              <a:t>Each disk is managed by a </a:t>
            </a:r>
            <a:r>
              <a:rPr lang="en-US" sz="2400" dirty="0" err="1">
                <a:latin typeface="Lucida Console" panose="020B0609040504020204" pitchFamily="49" charset="0"/>
              </a:rPr>
              <a:t>tractserver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Tracts are written directly to disk instead of going through a file system</a:t>
            </a:r>
          </a:p>
          <a:p>
            <a:pPr lvl="1"/>
            <a:r>
              <a:rPr lang="en-US" dirty="0"/>
              <a:t>All tract meta-data are kept in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AF57-7333-A346-A971-011C7E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DD75-7DB0-564C-945D-9DC3F12C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967374-F79E-6E41-9F53-33393A63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22396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E7D-9E6E-F04D-B68F-CEE8AD51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4F5-0D88-3A4F-B5DE-B10A47DD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and writes </a:t>
            </a:r>
            <a:r>
              <a:rPr lang="en-US" i="1" dirty="0"/>
              <a:t>not guaranteed</a:t>
            </a:r>
            <a:r>
              <a:rPr lang="en-US" dirty="0"/>
              <a:t> to appear in the order they are issued</a:t>
            </a:r>
          </a:p>
          <a:p>
            <a:r>
              <a:rPr lang="en-US" dirty="0"/>
              <a:t>Read and writes are atomic</a:t>
            </a:r>
          </a:p>
          <a:p>
            <a:pPr lvl="1"/>
            <a:r>
              <a:rPr lang="en-US" dirty="0"/>
              <a:t>Happens completely or doesn’t happen</a:t>
            </a:r>
          </a:p>
          <a:p>
            <a:r>
              <a:rPr lang="en-US" dirty="0"/>
              <a:t>API is non-blocking (why?)</a:t>
            </a:r>
          </a:p>
          <a:p>
            <a:pPr lvl="1"/>
            <a:r>
              <a:rPr lang="en-US" dirty="0"/>
              <a:t>Applications have to register a call-back function to be notified</a:t>
            </a:r>
          </a:p>
          <a:p>
            <a:pPr lvl="1"/>
            <a:r>
              <a:rPr lang="en-US" dirty="0"/>
              <a:t>Performance improves: many requests can be issued in parallel, and FDS can pipeline disk reads with network 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2B3DB-10A3-6548-988E-1875FC4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0A819-38E6-2940-9F0E-621A60A1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C47771-4B00-EF46-A88A-3BB51ECA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3467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A74-FC92-B34E-B539-AC5D89E3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Tract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41B6-A53F-654E-B667-3DBD640F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Tractservers</a:t>
            </a:r>
            <a:r>
              <a:rPr lang="en-US" dirty="0"/>
              <a:t> can be found deterministically using a Tract Locator Table (TLT)</a:t>
            </a:r>
          </a:p>
          <a:p>
            <a:pPr lvl="1"/>
            <a:r>
              <a:rPr lang="en-US" dirty="0"/>
              <a:t>TLT is distributed to clients using a centralized metadata server</a:t>
            </a:r>
          </a:p>
          <a:p>
            <a:pPr lvl="1"/>
            <a:r>
              <a:rPr lang="en-US" dirty="0"/>
              <a:t>TLT is constructed by concatenating </a:t>
            </a:r>
            <a:r>
              <a:rPr lang="en-US" i="1" dirty="0"/>
              <a:t>m </a:t>
            </a:r>
            <a:r>
              <a:rPr lang="en-US" dirty="0"/>
              <a:t>random permutations of the tract- server list</a:t>
            </a:r>
          </a:p>
          <a:p>
            <a:endParaRPr lang="en-US" dirty="0"/>
          </a:p>
          <a:p>
            <a:r>
              <a:rPr lang="en-US" dirty="0"/>
              <a:t>Find tract </a:t>
            </a:r>
            <a:r>
              <a:rPr lang="en-US" i="1" dirty="0" err="1"/>
              <a:t>i</a:t>
            </a:r>
            <a:r>
              <a:rPr lang="en-US" dirty="0"/>
              <a:t> in blob with GUID </a:t>
            </a:r>
            <a:r>
              <a:rPr lang="en-US" i="1" dirty="0"/>
              <a:t>g</a:t>
            </a:r>
            <a:r>
              <a:rPr lang="en-US" dirty="0"/>
              <a:t> at</a:t>
            </a:r>
          </a:p>
          <a:p>
            <a:pPr lvl="1"/>
            <a:r>
              <a:rPr lang="en-US" dirty="0" err="1"/>
              <a:t>Tract_Locator</a:t>
            </a:r>
            <a:r>
              <a:rPr lang="en-US" dirty="0"/>
              <a:t> = (SHA-1(</a:t>
            </a:r>
            <a:r>
              <a:rPr lang="en-US" i="1" dirty="0"/>
              <a:t>g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dirty="0" err="1"/>
              <a:t>TLT_Length</a:t>
            </a:r>
            <a:endParaRPr lang="en-US" dirty="0"/>
          </a:p>
          <a:p>
            <a:pPr lvl="1"/>
            <a:r>
              <a:rPr lang="en-US" dirty="0"/>
              <a:t>Deterministic function</a:t>
            </a:r>
          </a:p>
          <a:p>
            <a:pPr lvl="1"/>
            <a:r>
              <a:rPr lang="en-US" dirty="0"/>
              <a:t>Hashing the GUID randomizes the first tracts placement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B459-4270-7B43-BE35-3CCC3C59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1A6C8-64B1-FC4A-80D3-88722748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4A1DDB-AC8A-254E-B70E-E5ADA505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13134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AA07-AAD3-8148-BFC9-48D38E44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24A-1B05-7D4A-A082-381857B1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TLT entry is k-way (k &gt; 2)</a:t>
            </a:r>
          </a:p>
          <a:p>
            <a:pPr lvl="1"/>
            <a:r>
              <a:rPr lang="en-US" dirty="0"/>
              <a:t>Writes go to all k replicas; reads pick a random entry</a:t>
            </a:r>
          </a:p>
          <a:p>
            <a:endParaRPr lang="en-US" dirty="0"/>
          </a:p>
          <a:p>
            <a:r>
              <a:rPr lang="en-US" dirty="0"/>
              <a:t>Metadata updates are serialized by a primary replica </a:t>
            </a:r>
          </a:p>
          <a:p>
            <a:pPr lvl="1"/>
            <a:r>
              <a:rPr lang="en-US" dirty="0"/>
              <a:t>Then shared with secondaries using a two-phase commit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BEA7B-D009-124E-B29F-33C7614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2B9B9-0895-3547-B666-84783EA2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CFBABB-AB67-224D-98B9-87662796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304294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8DC6-0900-5847-B1CC-965103DD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Per-Blob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F239-B6D0-6947-916F-6B7EF8F3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FDS stores a blob’s metadata in each blob’s special metadata tract (“tract −1”) </a:t>
            </a:r>
          </a:p>
          <a:p>
            <a:r>
              <a:rPr lang="en-US" dirty="0"/>
              <a:t>Blobs are extended using API calls, all of which has to access the metadata tract</a:t>
            </a:r>
          </a:p>
          <a:p>
            <a:pPr lvl="1"/>
            <a:r>
              <a:rPr lang="en-US" dirty="0"/>
              <a:t>The extend API is functionally equivalent to the Google File System’s “atomic append”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7BB26-1C5D-4B4F-A45A-C138B976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4918F-90A5-F843-8110-5B9905A0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9348FB-0842-F049-B763-6B4D500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1/22/19</a:t>
            </a:r>
          </a:p>
        </p:txBody>
      </p:sp>
    </p:spTree>
    <p:extLst>
      <p:ext uri="{BB962C8B-B14F-4D97-AF65-F5344CB8AC3E}">
        <p14:creationId xmlns:p14="http://schemas.microsoft.com/office/powerpoint/2010/main" val="14003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1233</Words>
  <Application>Microsoft Macintosh PowerPoint</Application>
  <PresentationFormat>Widescreen</PresentationFormat>
  <Paragraphs>284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Gill Sans</vt:lpstr>
      <vt:lpstr>Gill Sans Light</vt:lpstr>
      <vt:lpstr>Helvetica</vt:lpstr>
      <vt:lpstr>Helvetica Light</vt:lpstr>
      <vt:lpstr>Lucida Console</vt:lpstr>
      <vt:lpstr>Office Theme</vt:lpstr>
      <vt:lpstr>Disaggregated Storage: FDS + EC-Cache</vt:lpstr>
      <vt:lpstr>Flat Datacenter Storage</vt:lpstr>
      <vt:lpstr>Disk Locality</vt:lpstr>
      <vt:lpstr>Full Bisection Bandwidth Networks</vt:lpstr>
      <vt:lpstr>FDS Design: Blobs and Tracts</vt:lpstr>
      <vt:lpstr>API</vt:lpstr>
      <vt:lpstr>Deterministic Tract Placement</vt:lpstr>
      <vt:lpstr>Replication</vt:lpstr>
      <vt:lpstr>Per-Blob Metadata</vt:lpstr>
      <vt:lpstr>Dynamic Work Allocation</vt:lpstr>
      <vt:lpstr>Failure Recovery</vt:lpstr>
      <vt:lpstr>Failure Recovery</vt:lpstr>
      <vt:lpstr>Fault Recovery Guarantees</vt:lpstr>
      <vt:lpstr>Read &amp; Write Performance</vt:lpstr>
      <vt:lpstr>Comparison</vt:lpstr>
      <vt:lpstr>Takeaways</vt:lpstr>
      <vt:lpstr>Break!</vt:lpstr>
      <vt:lpstr>Announcements</vt:lpstr>
      <vt:lpstr>EC-Cache</vt:lpstr>
      <vt:lpstr>Caching for Data-Intensive Clusters</vt:lpstr>
      <vt:lpstr>Imbalances Prevalent in Clusters </vt:lpstr>
      <vt:lpstr>Adverse Effects of Imbalance</vt:lpstr>
      <vt:lpstr>Design Space</vt:lpstr>
      <vt:lpstr>Quick Primer on Erasure Coding</vt:lpstr>
      <vt:lpstr>EC-Cache Writes</vt:lpstr>
      <vt:lpstr>EC-Cache Reads</vt:lpstr>
      <vt:lpstr>How Does Erasure Coding Help?</vt:lpstr>
      <vt:lpstr>Read Latency</vt:lpstr>
      <vt:lpstr>More Balanced Server Load</vt:lpstr>
      <vt:lpstr>Takeaways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75</cp:revision>
  <dcterms:created xsi:type="dcterms:W3CDTF">2015-12-27T15:42:19Z</dcterms:created>
  <dcterms:modified xsi:type="dcterms:W3CDTF">2019-01-23T18:27:38Z</dcterms:modified>
</cp:coreProperties>
</file>