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75" r:id="rId8"/>
    <p:sldId id="281" r:id="rId9"/>
    <p:sldId id="282" r:id="rId10"/>
    <p:sldId id="283" r:id="rId11"/>
    <p:sldId id="284" r:id="rId12"/>
    <p:sldId id="285" r:id="rId13"/>
    <p:sldId id="263" r:id="rId14"/>
    <p:sldId id="264" r:id="rId15"/>
    <p:sldId id="265" r:id="rId16"/>
    <p:sldId id="266" r:id="rId17"/>
    <p:sldId id="305" r:id="rId18"/>
    <p:sldId id="267" r:id="rId19"/>
    <p:sldId id="304" r:id="rId20"/>
    <p:sldId id="268" r:id="rId21"/>
    <p:sldId id="269" r:id="rId22"/>
    <p:sldId id="270" r:id="rId23"/>
    <p:sldId id="271" r:id="rId24"/>
    <p:sldId id="272" r:id="rId25"/>
    <p:sldId id="274" r:id="rId26"/>
    <p:sldId id="286" r:id="rId27"/>
    <p:sldId id="287" r:id="rId28"/>
    <p:sldId id="288" r:id="rId29"/>
    <p:sldId id="289" r:id="rId30"/>
    <p:sldId id="290" r:id="rId31"/>
    <p:sldId id="291" r:id="rId32"/>
    <p:sldId id="262" r:id="rId33"/>
    <p:sldId id="292" r:id="rId34"/>
    <p:sldId id="293" r:id="rId35"/>
    <p:sldId id="294" r:id="rId36"/>
    <p:sldId id="295" r:id="rId37"/>
    <p:sldId id="296" r:id="rId38"/>
    <p:sldId id="297" r:id="rId39"/>
    <p:sldId id="298" r:id="rId40"/>
    <p:sldId id="299" r:id="rId41"/>
    <p:sldId id="300" r:id="rId42"/>
    <p:sldId id="302" r:id="rId43"/>
    <p:sldId id="303" r:id="rId44"/>
    <p:sldId id="301"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554"/>
    <p:restoredTop sz="61339"/>
  </p:normalViewPr>
  <p:slideViewPr>
    <p:cSldViewPr snapToGrid="0" snapToObjects="1">
      <p:cViewPr varScale="1">
        <p:scale>
          <a:sx n="67" d="100"/>
          <a:sy n="67" d="100"/>
        </p:scale>
        <p:origin x="12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1-24T02:44:26.892" idx="1">
    <p:pos x="6000" y="0"/>
    <p:text>-Teng, Mengqiu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5509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585855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RDD 0: initialization (reading from an input file)</a:t>
            </a:r>
            <a:endParaRPr/>
          </a:p>
          <a:p>
            <a:pPr marL="0" lvl="0" indent="0" algn="l" rtl="0">
              <a:spcBef>
                <a:spcPts val="0"/>
              </a:spcBef>
              <a:spcAft>
                <a:spcPts val="0"/>
              </a:spcAft>
              <a:buNone/>
            </a:pPr>
            <a:r>
              <a:rPr lang="en"/>
              <a:t>RDD 1a/b: some mapping or filtering</a:t>
            </a:r>
            <a:endParaRPr/>
          </a:p>
          <a:p>
            <a:pPr marL="0" lvl="0" indent="0" algn="l" rtl="0">
              <a:spcBef>
                <a:spcPts val="0"/>
              </a:spcBef>
              <a:spcAft>
                <a:spcPts val="0"/>
              </a:spcAft>
              <a:buNone/>
            </a:pPr>
            <a:r>
              <a:rPr lang="en"/>
              <a:t>RDD 2: some joining</a:t>
            </a:r>
            <a:endParaRPr/>
          </a:p>
          <a:p>
            <a:pPr marL="0" lvl="0" indent="0" algn="l" rtl="0">
              <a:spcBef>
                <a:spcPts val="0"/>
              </a:spcBef>
              <a:spcAft>
                <a:spcPts val="0"/>
              </a:spcAft>
              <a:buNone/>
            </a:pPr>
            <a:r>
              <a:rPr lang="en"/>
              <a:t>RDD 3: some filtering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What happens when Worker 3 goes down? </a:t>
            </a:r>
            <a:endParaRPr/>
          </a:p>
          <a:p>
            <a:pPr marL="0" lvl="0" indent="0" algn="l" rtl="0">
              <a:spcBef>
                <a:spcPts val="0"/>
              </a:spcBef>
              <a:spcAft>
                <a:spcPts val="0"/>
              </a:spcAft>
              <a:buNone/>
            </a:pPr>
            <a:r>
              <a:rPr lang="en"/>
              <a:t>All partitions on worker 3 disappear.So we have to rebuild Worker 3’s partitions.</a:t>
            </a:r>
            <a:endParaRPr/>
          </a:p>
          <a:p>
            <a:pPr marL="0" lvl="0" indent="0" algn="l" rtl="0">
              <a:spcBef>
                <a:spcPts val="0"/>
              </a:spcBef>
              <a:spcAft>
                <a:spcPts val="0"/>
              </a:spcAft>
              <a:buNone/>
            </a:pPr>
            <a:endParaRPr/>
          </a:p>
          <a:p>
            <a:pPr marL="0" lvl="0" indent="0" algn="l" rtl="0">
              <a:spcBef>
                <a:spcPts val="0"/>
              </a:spcBef>
              <a:spcAft>
                <a:spcPts val="0"/>
              </a:spcAft>
              <a:buNone/>
            </a:pPr>
            <a:r>
              <a:rPr lang="en"/>
              <a:t>So we have to go back up the lineage and rebuild each partition from each ancestor.</a:t>
            </a:r>
            <a:endParaRPr/>
          </a:p>
        </p:txBody>
      </p:sp>
    </p:spTree>
    <p:extLst>
      <p:ext uri="{BB962C8B-B14F-4D97-AF65-F5344CB8AC3E}">
        <p14:creationId xmlns:p14="http://schemas.microsoft.com/office/powerpoint/2010/main" val="12346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RDD 0: initialization (reading from an input file)</a:t>
            </a:r>
            <a:endParaRPr/>
          </a:p>
          <a:p>
            <a:pPr marL="0" lvl="0" indent="0" algn="l" rtl="0">
              <a:spcBef>
                <a:spcPts val="0"/>
              </a:spcBef>
              <a:spcAft>
                <a:spcPts val="0"/>
              </a:spcAft>
              <a:buNone/>
            </a:pPr>
            <a:r>
              <a:rPr lang="en"/>
              <a:t>RDD 1a/b: some mapping or filtering</a:t>
            </a:r>
            <a:endParaRPr/>
          </a:p>
          <a:p>
            <a:pPr marL="0" lvl="0" indent="0" algn="l" rtl="0">
              <a:spcBef>
                <a:spcPts val="0"/>
              </a:spcBef>
              <a:spcAft>
                <a:spcPts val="0"/>
              </a:spcAft>
              <a:buNone/>
            </a:pPr>
            <a:r>
              <a:rPr lang="en"/>
              <a:t>RDD 2: some joining</a:t>
            </a:r>
            <a:endParaRPr/>
          </a:p>
          <a:p>
            <a:pPr marL="0" lvl="0" indent="0" algn="l" rtl="0">
              <a:spcBef>
                <a:spcPts val="0"/>
              </a:spcBef>
              <a:spcAft>
                <a:spcPts val="0"/>
              </a:spcAft>
              <a:buNone/>
            </a:pPr>
            <a:r>
              <a:rPr lang="en"/>
              <a:t>RDD 3: some filtering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What happens when Worker 3 goes down? </a:t>
            </a:r>
            <a:endParaRPr/>
          </a:p>
          <a:p>
            <a:pPr marL="0" lvl="0" indent="0" algn="l" rtl="0">
              <a:spcBef>
                <a:spcPts val="0"/>
              </a:spcBef>
              <a:spcAft>
                <a:spcPts val="0"/>
              </a:spcAft>
              <a:buNone/>
            </a:pPr>
            <a:r>
              <a:rPr lang="en"/>
              <a:t>All partitions on worker 3 disappear.So we have to rebuild Worker 3’s partitions.</a:t>
            </a:r>
            <a:endParaRPr/>
          </a:p>
          <a:p>
            <a:pPr marL="0" lvl="0" indent="0" algn="l" rtl="0">
              <a:spcBef>
                <a:spcPts val="0"/>
              </a:spcBef>
              <a:spcAft>
                <a:spcPts val="0"/>
              </a:spcAft>
              <a:buNone/>
            </a:pPr>
            <a:endParaRPr/>
          </a:p>
          <a:p>
            <a:pPr marL="0" lvl="0" indent="0" algn="l" rtl="0">
              <a:spcBef>
                <a:spcPts val="0"/>
              </a:spcBef>
              <a:spcAft>
                <a:spcPts val="0"/>
              </a:spcAft>
              <a:buNone/>
            </a:pPr>
            <a:r>
              <a:rPr lang="en"/>
              <a:t>So we have to go back up the lineage and rebuild each partition from each ancestor.</a:t>
            </a:r>
            <a:endParaRPr/>
          </a:p>
        </p:txBody>
      </p:sp>
    </p:spTree>
    <p:extLst>
      <p:ext uri="{BB962C8B-B14F-4D97-AF65-F5344CB8AC3E}">
        <p14:creationId xmlns:p14="http://schemas.microsoft.com/office/powerpoint/2010/main" val="2085029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RDD 0: initialization (reading from an input file)</a:t>
            </a:r>
            <a:endParaRPr/>
          </a:p>
          <a:p>
            <a:pPr marL="0" lvl="0" indent="0" algn="l" rtl="0">
              <a:spcBef>
                <a:spcPts val="0"/>
              </a:spcBef>
              <a:spcAft>
                <a:spcPts val="0"/>
              </a:spcAft>
              <a:buNone/>
            </a:pPr>
            <a:r>
              <a:rPr lang="en"/>
              <a:t>RDD 1a/b: some mapping or filtering</a:t>
            </a:r>
            <a:endParaRPr/>
          </a:p>
          <a:p>
            <a:pPr marL="0" lvl="0" indent="0" algn="l" rtl="0">
              <a:spcBef>
                <a:spcPts val="0"/>
              </a:spcBef>
              <a:spcAft>
                <a:spcPts val="0"/>
              </a:spcAft>
              <a:buNone/>
            </a:pPr>
            <a:r>
              <a:rPr lang="en"/>
              <a:t>RDD 2: some joining</a:t>
            </a:r>
            <a:endParaRPr/>
          </a:p>
          <a:p>
            <a:pPr marL="0" lvl="0" indent="0" algn="l" rtl="0">
              <a:spcBef>
                <a:spcPts val="0"/>
              </a:spcBef>
              <a:spcAft>
                <a:spcPts val="0"/>
              </a:spcAft>
              <a:buNone/>
            </a:pPr>
            <a:r>
              <a:rPr lang="en"/>
              <a:t>RDD 3: some filtering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What happens when Worker 3 goes down? </a:t>
            </a:r>
            <a:endParaRPr/>
          </a:p>
          <a:p>
            <a:pPr marL="0" lvl="0" indent="0" algn="l" rtl="0">
              <a:spcBef>
                <a:spcPts val="0"/>
              </a:spcBef>
              <a:spcAft>
                <a:spcPts val="0"/>
              </a:spcAft>
              <a:buNone/>
            </a:pPr>
            <a:r>
              <a:rPr lang="en"/>
              <a:t>All partitions on worker 3 disappear.So we have to rebuild Worker 3’s partitions.</a:t>
            </a:r>
            <a:endParaRPr/>
          </a:p>
          <a:p>
            <a:pPr marL="0" lvl="0" indent="0" algn="l" rtl="0">
              <a:spcBef>
                <a:spcPts val="0"/>
              </a:spcBef>
              <a:spcAft>
                <a:spcPts val="0"/>
              </a:spcAft>
              <a:buNone/>
            </a:pPr>
            <a:endParaRPr/>
          </a:p>
          <a:p>
            <a:pPr marL="0" lvl="0" indent="0" algn="l" rtl="0">
              <a:spcBef>
                <a:spcPts val="0"/>
              </a:spcBef>
              <a:spcAft>
                <a:spcPts val="0"/>
              </a:spcAft>
              <a:buNone/>
            </a:pPr>
            <a:r>
              <a:rPr lang="en"/>
              <a:t>So we have to go back up the lineage and rebuild each partition from each ancestor.</a:t>
            </a:r>
            <a:endParaRPr/>
          </a:p>
        </p:txBody>
      </p:sp>
    </p:spTree>
    <p:extLst>
      <p:ext uri="{BB962C8B-B14F-4D97-AF65-F5344CB8AC3E}">
        <p14:creationId xmlns:p14="http://schemas.microsoft.com/office/powerpoint/2010/main" val="3336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157971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locality</a:t>
            </a:r>
            <a:endParaRPr/>
          </a:p>
        </p:txBody>
      </p:sp>
      <p:sp>
        <p:nvSpPr>
          <p:cNvPr id="179" name="Google Shape;17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874507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e49d92c92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e49d92c92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4e49d92c92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267190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1" u="none" strike="noStrike" cap="none" dirty="0">
                <a:solidFill>
                  <a:schemeClr val="dk1"/>
                </a:solidFill>
                <a:effectLst/>
                <a:latin typeface="Calibri"/>
                <a:ea typeface="Calibri"/>
                <a:cs typeface="Calibri"/>
                <a:sym typeface="Calibri"/>
              </a:rPr>
              <a:t>narrow </a:t>
            </a:r>
            <a:r>
              <a:rPr lang="en-US" altLang="zh-CN" sz="1200" b="0" i="0" u="none" strike="noStrike" cap="none" dirty="0">
                <a:solidFill>
                  <a:schemeClr val="dk1"/>
                </a:solidFill>
                <a:effectLst/>
                <a:latin typeface="Calibri"/>
                <a:ea typeface="Calibri"/>
                <a:cs typeface="Calibri"/>
                <a:sym typeface="Calibri"/>
              </a:rPr>
              <a:t>dependencies: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each partition of the parent RDD is used by at most one partition of the child RDD,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1" u="none" strike="noStrike" cap="none" dirty="0">
                <a:solidFill>
                  <a:schemeClr val="dk1"/>
                </a:solidFill>
                <a:effectLst/>
                <a:latin typeface="Calibri"/>
                <a:ea typeface="Calibri"/>
                <a:cs typeface="Calibri"/>
                <a:sym typeface="Calibri"/>
              </a:rPr>
              <a:t>wide </a:t>
            </a:r>
            <a:r>
              <a:rPr lang="en-US" altLang="zh-CN" sz="1200" b="0" i="0" u="none" strike="noStrike" cap="none" dirty="0">
                <a:solidFill>
                  <a:schemeClr val="dk1"/>
                </a:solidFill>
                <a:effectLst/>
                <a:latin typeface="Calibri"/>
                <a:ea typeface="Calibri"/>
                <a:cs typeface="Calibri"/>
                <a:sym typeface="Calibri"/>
              </a:rPr>
              <a:t>dependencies: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multiple child partitions may depend on one</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a:solidFill>
                  <a:schemeClr val="dk1"/>
                </a:solidFill>
                <a:effectLst/>
                <a:latin typeface="Calibri"/>
                <a:ea typeface="Calibri"/>
                <a:cs typeface="Calibri"/>
                <a:sym typeface="Calibri"/>
              </a:rPr>
              <a:t>parent</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a:solidFill>
                  <a:schemeClr val="dk1"/>
                </a:solidFill>
                <a:effectLst/>
                <a:latin typeface="Calibri"/>
                <a:ea typeface="Calibri"/>
                <a:cs typeface="Calibri"/>
                <a:sym typeface="Calibri"/>
              </a:rPr>
              <a:t>RDD</a:t>
            </a:r>
            <a:r>
              <a:rPr lang="en-US" altLang="zh-CN" sz="1200" b="0" i="0" u="none" strike="noStrike" cap="none" dirty="0">
                <a:solidFill>
                  <a:schemeClr val="dk1"/>
                </a:solidFill>
                <a:effectLst/>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Narrow:</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pipelined execution on one node,</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efficient, as only the lost parent partitions need to be recomputed</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in parallel on different nodes. </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lvl="0" indent="0" algn="l" rtl="0">
              <a:spcBef>
                <a:spcPts val="0"/>
              </a:spcBef>
              <a:spcAft>
                <a:spcPts val="0"/>
              </a:spcAft>
              <a:buNone/>
            </a:pPr>
            <a:r>
              <a:rPr lang="en-US" altLang="zh-CN" dirty="0"/>
              <a:t>Wide:</a:t>
            </a:r>
            <a:r>
              <a:rPr lang="zh-CN" altLang="en-US" dirty="0"/>
              <a:t> </a:t>
            </a:r>
            <a:r>
              <a:rPr lang="en-US" altLang="zh-CN" dirty="0"/>
              <a:t>need</a:t>
            </a:r>
            <a:r>
              <a:rPr lang="zh-CN" altLang="en-US" dirty="0"/>
              <a:t> </a:t>
            </a:r>
            <a:r>
              <a:rPr lang="en-US" altLang="zh-CN" dirty="0"/>
              <a:t>internode</a:t>
            </a:r>
            <a:r>
              <a:rPr lang="zh-CN" altLang="en-US" dirty="0"/>
              <a:t> </a:t>
            </a:r>
            <a:r>
              <a:rPr lang="en-US" altLang="zh-CN" dirty="0"/>
              <a:t>communication</a:t>
            </a:r>
            <a:r>
              <a:rPr lang="zh-CN" altLang="en-US" baseline="0" dirty="0"/>
              <a:t> </a:t>
            </a:r>
            <a:endParaRPr dirty="0"/>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6817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1" u="none" strike="noStrike" cap="none" dirty="0">
                <a:solidFill>
                  <a:schemeClr val="dk1"/>
                </a:solidFill>
                <a:effectLst/>
                <a:latin typeface="Calibri"/>
                <a:ea typeface="Calibri"/>
                <a:cs typeface="Calibri"/>
                <a:sym typeface="Calibri"/>
              </a:rPr>
              <a:t>narrow </a:t>
            </a:r>
            <a:r>
              <a:rPr lang="en-US" altLang="zh-CN" sz="1200" b="0" i="0" u="none" strike="noStrike" cap="none" dirty="0">
                <a:solidFill>
                  <a:schemeClr val="dk1"/>
                </a:solidFill>
                <a:effectLst/>
                <a:latin typeface="Calibri"/>
                <a:ea typeface="Calibri"/>
                <a:cs typeface="Calibri"/>
                <a:sym typeface="Calibri"/>
              </a:rPr>
              <a:t>dependencies, where each partition of the parent RDD is used by at most one partition of the child RDD,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1" u="none" strike="noStrike" cap="none" dirty="0">
                <a:solidFill>
                  <a:schemeClr val="dk1"/>
                </a:solidFill>
                <a:effectLst/>
                <a:latin typeface="Calibri"/>
                <a:ea typeface="Calibri"/>
                <a:cs typeface="Calibri"/>
                <a:sym typeface="Calibri"/>
              </a:rPr>
              <a:t>wide </a:t>
            </a:r>
            <a:r>
              <a:rPr lang="en-US" altLang="zh-CN" sz="1200" b="0" i="0" u="none" strike="noStrike" cap="none" dirty="0">
                <a:solidFill>
                  <a:schemeClr val="dk1"/>
                </a:solidFill>
                <a:effectLst/>
                <a:latin typeface="Calibri"/>
                <a:ea typeface="Calibri"/>
                <a:cs typeface="Calibri"/>
                <a:sym typeface="Calibri"/>
              </a:rPr>
              <a:t>dependencies, where multiple child partitions may depend on one</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a:solidFill>
                  <a:schemeClr val="dk1"/>
                </a:solidFill>
                <a:effectLst/>
                <a:latin typeface="Calibri"/>
                <a:ea typeface="Calibri"/>
                <a:cs typeface="Calibri"/>
                <a:sym typeface="Calibri"/>
              </a:rPr>
              <a:t>parent</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a:solidFill>
                  <a:schemeClr val="dk1"/>
                </a:solidFill>
                <a:effectLst/>
                <a:latin typeface="Calibri"/>
                <a:ea typeface="Calibri"/>
                <a:cs typeface="Calibri"/>
                <a:sym typeface="Calibri"/>
              </a:rPr>
              <a:t>RDD</a:t>
            </a:r>
            <a:r>
              <a:rPr lang="en-US" altLang="zh-CN" sz="1200" b="0" i="0" u="none" strike="noStrike" cap="none" dirty="0">
                <a:solidFill>
                  <a:schemeClr val="dk1"/>
                </a:solidFill>
                <a:effectLst/>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For example, </a:t>
            </a:r>
            <a:r>
              <a:rPr lang="en-US" altLang="zh-CN" sz="1200" b="0" i="1" u="none" strike="noStrike" cap="none" dirty="0">
                <a:solidFill>
                  <a:schemeClr val="dk1"/>
                </a:solidFill>
                <a:effectLst/>
                <a:latin typeface="Calibri"/>
                <a:ea typeface="Calibri"/>
                <a:cs typeface="Calibri"/>
                <a:sym typeface="Calibri"/>
              </a:rPr>
              <a:t>map </a:t>
            </a:r>
            <a:r>
              <a:rPr lang="en-US" altLang="zh-CN" sz="1200" b="0" i="0" u="none" strike="noStrike" cap="none" dirty="0">
                <a:solidFill>
                  <a:schemeClr val="dk1"/>
                </a:solidFill>
                <a:effectLst/>
                <a:latin typeface="Calibri"/>
                <a:ea typeface="Calibri"/>
                <a:cs typeface="Calibri"/>
                <a:sym typeface="Calibri"/>
              </a:rPr>
              <a:t>leads to a narrow dependency, while </a:t>
            </a:r>
            <a:r>
              <a:rPr lang="en-US" altLang="zh-CN" sz="1200" b="0" i="1" u="none" strike="noStrike" cap="none" dirty="0">
                <a:solidFill>
                  <a:schemeClr val="dk1"/>
                </a:solidFill>
                <a:effectLst/>
                <a:latin typeface="Calibri"/>
                <a:ea typeface="Calibri"/>
                <a:cs typeface="Calibri"/>
                <a:sym typeface="Calibri"/>
              </a:rPr>
              <a:t>join </a:t>
            </a:r>
            <a:r>
              <a:rPr lang="en-US" altLang="zh-CN" sz="1200" b="0" i="0" u="none" strike="noStrike" cap="none" dirty="0">
                <a:solidFill>
                  <a:schemeClr val="dk1"/>
                </a:solidFill>
                <a:effectLst/>
                <a:latin typeface="Calibri"/>
                <a:ea typeface="Calibri"/>
                <a:cs typeface="Calibri"/>
                <a:sym typeface="Calibri"/>
              </a:rPr>
              <a:t>leads to to wide dependencies </a:t>
            </a:r>
            <a:endParaRPr lang="en-US" altLang="zh-CN" dirty="0"/>
          </a:p>
          <a:p>
            <a:pPr marL="0" lvl="0" indent="0" algn="l" rtl="0">
              <a:spcBef>
                <a:spcPts val="0"/>
              </a:spcBef>
              <a:spcAft>
                <a:spcPts val="0"/>
              </a:spcAft>
              <a:buNone/>
            </a:pPr>
            <a:endParaRPr dirty="0"/>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160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t>2</a:t>
            </a:r>
            <a:r>
              <a:rPr lang="zh-CN" altLang="en-US" baseline="0" dirty="0"/>
              <a:t> </a:t>
            </a:r>
            <a:r>
              <a:rPr lang="en-US" altLang="zh-CN" baseline="0" dirty="0"/>
              <a:t>co-locate</a:t>
            </a:r>
            <a:r>
              <a:rPr lang="zh-CN" altLang="en-US" baseline="0" dirty="0"/>
              <a:t> </a:t>
            </a:r>
            <a:r>
              <a:rPr lang="en-US" altLang="zh-CN" baseline="0" dirty="0"/>
              <a:t>data</a:t>
            </a:r>
            <a:r>
              <a:rPr lang="zh-CN" altLang="en-US" baseline="0" dirty="0"/>
              <a:t> </a:t>
            </a:r>
            <a:r>
              <a:rPr lang="en-US" altLang="zh-CN" baseline="0" dirty="0"/>
              <a:t>and</a:t>
            </a:r>
            <a:r>
              <a:rPr lang="zh-CN" altLang="en-US" baseline="0" dirty="0"/>
              <a:t> </a:t>
            </a:r>
            <a:r>
              <a:rPr lang="en-US" altLang="zh-CN" baseline="0" dirty="0"/>
              <a:t>computation</a:t>
            </a:r>
          </a:p>
          <a:p>
            <a:pPr marL="0" lvl="0" indent="0" algn="l" rtl="0">
              <a:spcBef>
                <a:spcPts val="0"/>
              </a:spcBef>
              <a:spcAft>
                <a:spcPts val="0"/>
              </a:spcAft>
              <a:buNone/>
            </a:pPr>
            <a:endParaRPr lang="en-US" altLang="zh-CN" baseline="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t>Group </a:t>
            </a:r>
            <a:r>
              <a:rPr lang="en-US" altLang="zh-CN" sz="1200" i="1" dirty="0"/>
              <a:t>narrow dependencies</a:t>
            </a:r>
            <a:r>
              <a:rPr lang="en-US" altLang="zh-CN" sz="1200" dirty="0"/>
              <a:t> into a </a:t>
            </a:r>
            <a:r>
              <a:rPr lang="en-US" altLang="zh-CN" sz="1200" b="1" dirty="0">
                <a:latin typeface="Lato"/>
                <a:ea typeface="Lato"/>
                <a:cs typeface="Lato"/>
                <a:sym typeface="Lato"/>
              </a:rPr>
              <a:t>stage</a:t>
            </a:r>
            <a:r>
              <a:rPr lang="en-US" altLang="zh-CN" sz="1200" dirty="0"/>
              <a:t>, which can be pipelined on 1 node.</a:t>
            </a:r>
          </a:p>
          <a:p>
            <a:pPr marL="0" lvl="0" indent="0" algn="l" rtl="0">
              <a:spcBef>
                <a:spcPts val="0"/>
              </a:spcBef>
              <a:spcAft>
                <a:spcPts val="0"/>
              </a:spcAft>
              <a:buNone/>
            </a:pPr>
            <a:endParaRPr lang="en-US" altLang="zh-CN" dirty="0"/>
          </a:p>
        </p:txBody>
      </p:sp>
      <p:sp>
        <p:nvSpPr>
          <p:cNvPr id="203" name="Google Shape;20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235247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The first option provides the fastest performance, because the JVM can access each RDD element natively. The second option lets users choose a more memory-efficient representation than Java object graphs when space is limited, at the cost of lower performance. The third option is useful for RDDs that are too large to keep in RAM but costly to </a:t>
            </a:r>
            <a:r>
              <a:rPr lang="en-US" altLang="zh-CN" sz="1200" b="0" i="0" u="none" strike="noStrike" cap="none" dirty="0" err="1">
                <a:solidFill>
                  <a:schemeClr val="dk1"/>
                </a:solidFill>
                <a:effectLst/>
                <a:latin typeface="Calibri"/>
                <a:ea typeface="Calibri"/>
                <a:cs typeface="Calibri"/>
                <a:sym typeface="Calibri"/>
              </a:rPr>
              <a:t>recompute</a:t>
            </a:r>
            <a:r>
              <a:rPr lang="en-US" altLang="zh-CN" sz="1200" b="0" i="0" u="none" strike="noStrike" cap="none" dirty="0">
                <a:solidFill>
                  <a:schemeClr val="dk1"/>
                </a:solidFill>
                <a:effectLst/>
                <a:latin typeface="Calibri"/>
                <a:ea typeface="Calibri"/>
                <a:cs typeface="Calibri"/>
                <a:sym typeface="Calibri"/>
              </a:rPr>
              <a:t> on each use. </a:t>
            </a:r>
            <a:endParaRPr lang="en-US" altLang="zh-CN" dirty="0"/>
          </a:p>
          <a:p>
            <a:pPr marL="0" lvl="0" indent="0" algn="l" rtl="0">
              <a:spcBef>
                <a:spcPts val="0"/>
              </a:spcBef>
              <a:spcAft>
                <a:spcPts val="0"/>
              </a:spcAft>
              <a:buNone/>
            </a:pPr>
            <a:endParaRPr dirty="0"/>
          </a:p>
        </p:txBody>
      </p:sp>
      <p:sp>
        <p:nvSpPr>
          <p:cNvPr id="211" name="Google Shape;2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266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475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750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e49d92c92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4e49d92c92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9853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e49d92c9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4e49d92c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12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e49d92c9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Outperforms</a:t>
            </a:r>
            <a:r>
              <a:rPr lang="zh-CN" altLang="en-US" sz="1200" b="0" i="0" u="none" strike="noStrike" cap="none" baseline="0" dirty="0">
                <a:solidFill>
                  <a:schemeClr val="dk1"/>
                </a:solidFill>
                <a:effectLst/>
                <a:latin typeface="Calibri"/>
                <a:ea typeface="Calibri"/>
                <a:cs typeface="Calibri"/>
                <a:sym typeface="Calibri"/>
              </a:rPr>
              <a:t> </a:t>
            </a:r>
            <a:r>
              <a:rPr lang="en-US" altLang="zh-CN" sz="1200" b="0" i="0" u="none" strike="noStrike" cap="none" baseline="0" dirty="0" err="1">
                <a:solidFill>
                  <a:schemeClr val="dk1"/>
                </a:solidFill>
                <a:effectLst/>
                <a:latin typeface="Calibri"/>
                <a:ea typeface="Calibri"/>
                <a:cs typeface="Calibri"/>
                <a:sym typeface="Calibri"/>
              </a:rPr>
              <a:t>HadoopBinMemory</a:t>
            </a:r>
            <a:endParaRPr lang="en-US" altLang="zh-CN"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1. Minimum overhead of the Hadoop software stack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2. Overhead of HDFS while serving data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i="0" u="none" strike="noStrike" cap="none" dirty="0">
                <a:solidFill>
                  <a:schemeClr val="dk1"/>
                </a:solidFill>
                <a:effectLst/>
                <a:latin typeface="Calibri"/>
                <a:ea typeface="Calibri"/>
                <a:cs typeface="Calibri"/>
                <a:sym typeface="Calibri"/>
              </a:rPr>
              <a:t>3. Deserialization cost to convert binary records to us- able in-memory Java objects. </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lvl="0" indent="0" algn="l" rtl="0">
              <a:spcBef>
                <a:spcPts val="0"/>
              </a:spcBef>
              <a:spcAft>
                <a:spcPts val="0"/>
              </a:spcAft>
              <a:buNone/>
            </a:pPr>
            <a:endParaRPr dirty="0"/>
          </a:p>
        </p:txBody>
      </p:sp>
      <p:sp>
        <p:nvSpPr>
          <p:cNvPr id="244" name="Google Shape;244;g4e49d92c9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266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e49d92c92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4e49d92c92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018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26</a:t>
            </a:fld>
            <a:endParaRPr lang="en-US"/>
          </a:p>
        </p:txBody>
      </p:sp>
    </p:spTree>
    <p:extLst>
      <p:ext uri="{BB962C8B-B14F-4D97-AF65-F5344CB8AC3E}">
        <p14:creationId xmlns:p14="http://schemas.microsoft.com/office/powerpoint/2010/main" val="2181734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30</a:t>
            </a:fld>
            <a:endParaRPr lang="en-US"/>
          </a:p>
        </p:txBody>
      </p:sp>
    </p:spTree>
    <p:extLst>
      <p:ext uri="{BB962C8B-B14F-4D97-AF65-F5344CB8AC3E}">
        <p14:creationId xmlns:p14="http://schemas.microsoft.com/office/powerpoint/2010/main" val="1897044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e49d92c92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4e49d92c92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980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001139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41271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382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61299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RDD 0: initialization (reading from an input file)</a:t>
            </a:r>
            <a:endParaRPr dirty="0"/>
          </a:p>
          <a:p>
            <a:pPr marL="0" lvl="0" indent="0" algn="l" rtl="0">
              <a:spcBef>
                <a:spcPts val="0"/>
              </a:spcBef>
              <a:spcAft>
                <a:spcPts val="0"/>
              </a:spcAft>
              <a:buNone/>
            </a:pPr>
            <a:r>
              <a:rPr lang="en" dirty="0"/>
              <a:t>RDD 1a/b: some mapping or filtering</a:t>
            </a:r>
            <a:endParaRPr dirty="0"/>
          </a:p>
          <a:p>
            <a:pPr marL="0" lvl="0" indent="0" algn="l" rtl="0">
              <a:spcBef>
                <a:spcPts val="0"/>
              </a:spcBef>
              <a:spcAft>
                <a:spcPts val="0"/>
              </a:spcAft>
              <a:buNone/>
            </a:pPr>
            <a:r>
              <a:rPr lang="en" dirty="0"/>
              <a:t>RDD 2: some joining</a:t>
            </a:r>
            <a:endParaRPr dirty="0"/>
          </a:p>
          <a:p>
            <a:pPr marL="0" lvl="0" indent="0" algn="l" rtl="0">
              <a:spcBef>
                <a:spcPts val="0"/>
              </a:spcBef>
              <a:spcAft>
                <a:spcPts val="0"/>
              </a:spcAft>
              <a:buNone/>
            </a:pPr>
            <a:r>
              <a:rPr lang="en" dirty="0"/>
              <a:t>RDD 3: some filtering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happens when Worker 3 goes down? </a:t>
            </a:r>
            <a:endParaRPr dirty="0"/>
          </a:p>
          <a:p>
            <a:pPr marL="0" lvl="0" indent="0" algn="l" rtl="0">
              <a:spcBef>
                <a:spcPts val="0"/>
              </a:spcBef>
              <a:spcAft>
                <a:spcPts val="0"/>
              </a:spcAft>
              <a:buNone/>
            </a:pPr>
            <a:r>
              <a:rPr lang="en" dirty="0"/>
              <a:t>All partitions on worker 3 </a:t>
            </a:r>
            <a:r>
              <a:rPr lang="en" dirty="0" err="1"/>
              <a:t>disappear.So</a:t>
            </a:r>
            <a:r>
              <a:rPr lang="en" dirty="0"/>
              <a:t> we have to rebuild Worker 3’s partitions.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we have to go back up the lineage and rebuild each partition from each ancestor.</a:t>
            </a:r>
            <a:endParaRPr dirty="0"/>
          </a:p>
        </p:txBody>
      </p:sp>
    </p:spTree>
    <p:extLst>
      <p:ext uri="{BB962C8B-B14F-4D97-AF65-F5344CB8AC3E}">
        <p14:creationId xmlns:p14="http://schemas.microsoft.com/office/powerpoint/2010/main" val="37774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RDD 0: initialization (reading from an input file)</a:t>
            </a:r>
            <a:endParaRPr/>
          </a:p>
          <a:p>
            <a:pPr marL="0" lvl="0" indent="0" algn="l" rtl="0">
              <a:spcBef>
                <a:spcPts val="0"/>
              </a:spcBef>
              <a:spcAft>
                <a:spcPts val="0"/>
              </a:spcAft>
              <a:buNone/>
            </a:pPr>
            <a:r>
              <a:rPr lang="en"/>
              <a:t>RDD 1a/b: some mapping or filtering</a:t>
            </a:r>
            <a:endParaRPr/>
          </a:p>
          <a:p>
            <a:pPr marL="0" lvl="0" indent="0" algn="l" rtl="0">
              <a:spcBef>
                <a:spcPts val="0"/>
              </a:spcBef>
              <a:spcAft>
                <a:spcPts val="0"/>
              </a:spcAft>
              <a:buNone/>
            </a:pPr>
            <a:r>
              <a:rPr lang="en"/>
              <a:t>RDD 2: some joining</a:t>
            </a:r>
            <a:endParaRPr/>
          </a:p>
          <a:p>
            <a:pPr marL="0" lvl="0" indent="0" algn="l" rtl="0">
              <a:spcBef>
                <a:spcPts val="0"/>
              </a:spcBef>
              <a:spcAft>
                <a:spcPts val="0"/>
              </a:spcAft>
              <a:buNone/>
            </a:pPr>
            <a:r>
              <a:rPr lang="en"/>
              <a:t>RDD 3: some filtering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What happens when Worker 3 goes down? </a:t>
            </a:r>
            <a:endParaRPr/>
          </a:p>
          <a:p>
            <a:pPr marL="0" lvl="0" indent="0" algn="l" rtl="0">
              <a:spcBef>
                <a:spcPts val="0"/>
              </a:spcBef>
              <a:spcAft>
                <a:spcPts val="0"/>
              </a:spcAft>
              <a:buNone/>
            </a:pPr>
            <a:r>
              <a:rPr lang="en"/>
              <a:t>All partitions on worker 3 disappear.So we have to rebuild Worker 3’s partitions.</a:t>
            </a:r>
            <a:endParaRPr/>
          </a:p>
          <a:p>
            <a:pPr marL="0" lvl="0" indent="0" algn="l" rtl="0">
              <a:spcBef>
                <a:spcPts val="0"/>
              </a:spcBef>
              <a:spcAft>
                <a:spcPts val="0"/>
              </a:spcAft>
              <a:buNone/>
            </a:pPr>
            <a:endParaRPr/>
          </a:p>
          <a:p>
            <a:pPr marL="0" lvl="0" indent="0" algn="l" rtl="0">
              <a:spcBef>
                <a:spcPts val="0"/>
              </a:spcBef>
              <a:spcAft>
                <a:spcPts val="0"/>
              </a:spcAft>
              <a:buNone/>
            </a:pPr>
            <a:r>
              <a:rPr lang="en"/>
              <a:t>So we have to go back up the lineage and rebuild each partition from each ancestor.</a:t>
            </a:r>
            <a:endParaRPr/>
          </a:p>
        </p:txBody>
      </p:sp>
    </p:spTree>
    <p:extLst>
      <p:ext uri="{BB962C8B-B14F-4D97-AF65-F5344CB8AC3E}">
        <p14:creationId xmlns:p14="http://schemas.microsoft.com/office/powerpoint/2010/main" val="65713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1bb7dd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1bb7d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RDD 0: initialization (reading from an input file)</a:t>
            </a:r>
            <a:endParaRPr/>
          </a:p>
          <a:p>
            <a:pPr marL="0" lvl="0" indent="0" algn="l" rtl="0">
              <a:spcBef>
                <a:spcPts val="0"/>
              </a:spcBef>
              <a:spcAft>
                <a:spcPts val="0"/>
              </a:spcAft>
              <a:buNone/>
            </a:pPr>
            <a:r>
              <a:rPr lang="en"/>
              <a:t>RDD 1a/b: some mapping or filtering</a:t>
            </a:r>
            <a:endParaRPr/>
          </a:p>
          <a:p>
            <a:pPr marL="0" lvl="0" indent="0" algn="l" rtl="0">
              <a:spcBef>
                <a:spcPts val="0"/>
              </a:spcBef>
              <a:spcAft>
                <a:spcPts val="0"/>
              </a:spcAft>
              <a:buNone/>
            </a:pPr>
            <a:r>
              <a:rPr lang="en"/>
              <a:t>RDD 2: some joining</a:t>
            </a:r>
            <a:endParaRPr/>
          </a:p>
          <a:p>
            <a:pPr marL="0" lvl="0" indent="0" algn="l" rtl="0">
              <a:spcBef>
                <a:spcPts val="0"/>
              </a:spcBef>
              <a:spcAft>
                <a:spcPts val="0"/>
              </a:spcAft>
              <a:buNone/>
            </a:pPr>
            <a:r>
              <a:rPr lang="en"/>
              <a:t>RDD 3: some filtering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What happens when Worker 3 goes down? </a:t>
            </a:r>
            <a:endParaRPr/>
          </a:p>
          <a:p>
            <a:pPr marL="0" lvl="0" indent="0" algn="l" rtl="0">
              <a:spcBef>
                <a:spcPts val="0"/>
              </a:spcBef>
              <a:spcAft>
                <a:spcPts val="0"/>
              </a:spcAft>
              <a:buNone/>
            </a:pPr>
            <a:r>
              <a:rPr lang="en"/>
              <a:t>All partitions on worker 3 disappear.So we have to rebuild Worker 3’s partitions.</a:t>
            </a:r>
            <a:endParaRPr/>
          </a:p>
          <a:p>
            <a:pPr marL="0" lvl="0" indent="0" algn="l" rtl="0">
              <a:spcBef>
                <a:spcPts val="0"/>
              </a:spcBef>
              <a:spcAft>
                <a:spcPts val="0"/>
              </a:spcAft>
              <a:buNone/>
            </a:pPr>
            <a:endParaRPr/>
          </a:p>
          <a:p>
            <a:pPr marL="0" lvl="0" indent="0" algn="l" rtl="0">
              <a:spcBef>
                <a:spcPts val="0"/>
              </a:spcBef>
              <a:spcAft>
                <a:spcPts val="0"/>
              </a:spcAft>
              <a:buNone/>
            </a:pPr>
            <a:r>
              <a:rPr lang="en"/>
              <a:t>So we have to go back up the lineage and rebuild each partition from each ancestor.</a:t>
            </a:r>
            <a:endParaRPr/>
          </a:p>
        </p:txBody>
      </p:sp>
    </p:spTree>
    <p:extLst>
      <p:ext uri="{BB962C8B-B14F-4D97-AF65-F5344CB8AC3E}">
        <p14:creationId xmlns:p14="http://schemas.microsoft.com/office/powerpoint/2010/main" val="160376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ctr"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ctr"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Gill Sans"/>
              <a:buNone/>
              <a:defRPr sz="44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Gill Sans"/>
                <a:ea typeface="Gill Sans"/>
                <a:cs typeface="Gill Sans"/>
                <a:sym typeface="Gill Sans"/>
              </a:defRPr>
            </a:lvl1pPr>
            <a:lvl2pPr marL="0" marR="0" lvl="1" indent="0" algn="r" rtl="0">
              <a:spcBef>
                <a:spcPts val="0"/>
              </a:spcBef>
              <a:buNone/>
              <a:defRPr sz="1200" b="0" i="0" u="none" strike="noStrike" cap="none">
                <a:solidFill>
                  <a:srgbClr val="888888"/>
                </a:solidFill>
                <a:latin typeface="Gill Sans"/>
                <a:ea typeface="Gill Sans"/>
                <a:cs typeface="Gill Sans"/>
                <a:sym typeface="Gill Sans"/>
              </a:defRPr>
            </a:lvl2pPr>
            <a:lvl3pPr marL="0" marR="0" lvl="2" indent="0" algn="r" rtl="0">
              <a:spcBef>
                <a:spcPts val="0"/>
              </a:spcBef>
              <a:buNone/>
              <a:defRPr sz="1200" b="0" i="0" u="none" strike="noStrike" cap="none">
                <a:solidFill>
                  <a:srgbClr val="888888"/>
                </a:solidFill>
                <a:latin typeface="Gill Sans"/>
                <a:ea typeface="Gill Sans"/>
                <a:cs typeface="Gill Sans"/>
                <a:sym typeface="Gill Sans"/>
              </a:defRPr>
            </a:lvl3pPr>
            <a:lvl4pPr marL="0" marR="0" lvl="3" indent="0" algn="r" rtl="0">
              <a:spcBef>
                <a:spcPts val="0"/>
              </a:spcBef>
              <a:buNone/>
              <a:defRPr sz="1200" b="0" i="0" u="none" strike="noStrike" cap="none">
                <a:solidFill>
                  <a:srgbClr val="888888"/>
                </a:solidFill>
                <a:latin typeface="Gill Sans"/>
                <a:ea typeface="Gill Sans"/>
                <a:cs typeface="Gill Sans"/>
                <a:sym typeface="Gill Sans"/>
              </a:defRPr>
            </a:lvl4pPr>
            <a:lvl5pPr marL="0" marR="0" lvl="4" indent="0" algn="r" rtl="0">
              <a:spcBef>
                <a:spcPts val="0"/>
              </a:spcBef>
              <a:buNone/>
              <a:defRPr sz="1200" b="0" i="0" u="none" strike="noStrike" cap="none">
                <a:solidFill>
                  <a:srgbClr val="888888"/>
                </a:solidFill>
                <a:latin typeface="Gill Sans"/>
                <a:ea typeface="Gill Sans"/>
                <a:cs typeface="Gill Sans"/>
                <a:sym typeface="Gill Sans"/>
              </a:defRPr>
            </a:lvl5pPr>
            <a:lvl6pPr marL="0" marR="0" lvl="5" indent="0" algn="r" rtl="0">
              <a:spcBef>
                <a:spcPts val="0"/>
              </a:spcBef>
              <a:buNone/>
              <a:defRPr sz="1200" b="0" i="0" u="none" strike="noStrike" cap="none">
                <a:solidFill>
                  <a:srgbClr val="888888"/>
                </a:solidFill>
                <a:latin typeface="Gill Sans"/>
                <a:ea typeface="Gill Sans"/>
                <a:cs typeface="Gill Sans"/>
                <a:sym typeface="Gill Sans"/>
              </a:defRPr>
            </a:lvl6pPr>
            <a:lvl7pPr marL="0" marR="0" lvl="6" indent="0" algn="r" rtl="0">
              <a:spcBef>
                <a:spcPts val="0"/>
              </a:spcBef>
              <a:buNone/>
              <a:defRPr sz="1200" b="0" i="0" u="none" strike="noStrike" cap="none">
                <a:solidFill>
                  <a:srgbClr val="888888"/>
                </a:solidFill>
                <a:latin typeface="Gill Sans"/>
                <a:ea typeface="Gill Sans"/>
                <a:cs typeface="Gill Sans"/>
                <a:sym typeface="Gill Sans"/>
              </a:defRPr>
            </a:lvl7pPr>
            <a:lvl8pPr marL="0" marR="0" lvl="7" indent="0" algn="r" rtl="0">
              <a:spcBef>
                <a:spcPts val="0"/>
              </a:spcBef>
              <a:buNone/>
              <a:defRPr sz="1200" b="0" i="0" u="none" strike="noStrike" cap="none">
                <a:solidFill>
                  <a:srgbClr val="888888"/>
                </a:solidFill>
                <a:latin typeface="Gill Sans"/>
                <a:ea typeface="Gill Sans"/>
                <a:cs typeface="Gill Sans"/>
                <a:sym typeface="Gill Sans"/>
              </a:defRPr>
            </a:lvl8pPr>
            <a:lvl9pPr marL="0" marR="0" lvl="8" indent="0" algn="r" rtl="0">
              <a:spcBef>
                <a:spcPts val="0"/>
              </a:spcBef>
              <a:buNone/>
              <a:defRPr sz="1200" b="0" i="0" u="none" strike="noStrike" cap="none">
                <a:solidFill>
                  <a:srgbClr val="88888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181100" y="1614376"/>
            <a:ext cx="98298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Gill Sans"/>
              <a:buNone/>
            </a:pPr>
            <a:r>
              <a:rPr lang="en-US" sz="5400" dirty="0"/>
              <a:t>Resilient Distributed Datasets: A Fault-Tolerant Abstraction for In-Memory Cluster Computing </a:t>
            </a:r>
            <a:endParaRPr dirty="0"/>
          </a:p>
        </p:txBody>
      </p:sp>
      <p:sp>
        <p:nvSpPr>
          <p:cNvPr id="90" name="Google Shape;90;p13"/>
          <p:cNvSpPr txBox="1">
            <a:spLocks noGrp="1"/>
          </p:cNvSpPr>
          <p:nvPr>
            <p:ph type="subTitle" idx="1"/>
          </p:nvPr>
        </p:nvSpPr>
        <p:spPr>
          <a:xfrm>
            <a:off x="1524000" y="4111421"/>
            <a:ext cx="9144000" cy="16557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err="1"/>
              <a:t>Matei</a:t>
            </a:r>
            <a:r>
              <a:rPr lang="en-US" dirty="0"/>
              <a:t> </a:t>
            </a:r>
            <a:r>
              <a:rPr lang="en-US" dirty="0" err="1"/>
              <a:t>Zaharia</a:t>
            </a:r>
            <a:r>
              <a:rPr lang="en-US" dirty="0"/>
              <a:t>, </a:t>
            </a:r>
            <a:r>
              <a:rPr lang="en-US" dirty="0" err="1"/>
              <a:t>Mosharaf</a:t>
            </a:r>
            <a:r>
              <a:rPr lang="en-US" dirty="0"/>
              <a:t> Chowdhury, </a:t>
            </a:r>
            <a:r>
              <a:rPr lang="en-US" dirty="0" err="1"/>
              <a:t>Tathagata</a:t>
            </a:r>
            <a:r>
              <a:rPr lang="en-US" dirty="0"/>
              <a:t> Das, Ankur Dave, Justin Ma, Murphy McCauley, Michael J. Franklin, Scott </a:t>
            </a:r>
            <a:r>
              <a:rPr lang="en-US" dirty="0" err="1"/>
              <a:t>Shenker</a:t>
            </a:r>
            <a:r>
              <a:rPr lang="en-US" dirty="0"/>
              <a:t>, Ion </a:t>
            </a:r>
            <a:r>
              <a:rPr lang="en-US" dirty="0" err="1"/>
              <a:t>Stoica</a:t>
            </a:r>
            <a:r>
              <a:rPr lang="en-US" dirty="0"/>
              <a:t> </a:t>
            </a:r>
          </a:p>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dirty="0"/>
              <a:t>Presented by: </a:t>
            </a:r>
            <a:r>
              <a:rPr lang="en-US" dirty="0" err="1"/>
              <a:t>Shenghao</a:t>
            </a:r>
            <a:r>
              <a:rPr lang="en-US" dirty="0"/>
              <a:t> Lin, Ying Luo, </a:t>
            </a:r>
            <a:r>
              <a:rPr lang="en-US" dirty="0" err="1"/>
              <a:t>Mengqiu</a:t>
            </a:r>
            <a:r>
              <a:rPr lang="en-US" dirty="0"/>
              <a:t> Teng</a:t>
            </a:r>
            <a:endParaRPr dirty="0"/>
          </a:p>
        </p:txBody>
      </p:sp>
      <p:sp>
        <p:nvSpPr>
          <p:cNvPr id="91" name="Google Shape;9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92" name="Google Shape;9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6" name="Date Placeholder 5">
            <a:extLst>
              <a:ext uri="{FF2B5EF4-FFF2-40B4-BE49-F238E27FC236}">
                <a16:creationId xmlns:a16="http://schemas.microsoft.com/office/drawing/2014/main" id="{B4EFDC94-05BD-194F-9D9B-3F8378B75100}"/>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7"/>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grpSp>
        <p:nvGrpSpPr>
          <p:cNvPr id="80" name="组 79"/>
          <p:cNvGrpSpPr/>
          <p:nvPr/>
        </p:nvGrpSpPr>
        <p:grpSpPr>
          <a:xfrm>
            <a:off x="5637851" y="1529771"/>
            <a:ext cx="5907087" cy="4773374"/>
            <a:chOff x="5205608" y="144583"/>
            <a:chExt cx="6725196" cy="6017324"/>
          </a:xfrm>
        </p:grpSpPr>
        <p:grpSp>
          <p:nvGrpSpPr>
            <p:cNvPr id="81" name="Google Shape;410;p30"/>
            <p:cNvGrpSpPr/>
            <p:nvPr/>
          </p:nvGrpSpPr>
          <p:grpSpPr>
            <a:xfrm>
              <a:off x="6977912" y="3398770"/>
              <a:ext cx="2919600" cy="1263273"/>
              <a:chOff x="5233434" y="2549077"/>
              <a:chExt cx="2189700" cy="947455"/>
            </a:xfrm>
          </p:grpSpPr>
          <p:sp>
            <p:nvSpPr>
              <p:cNvPr id="126" name="Google Shape;411;p30"/>
              <p:cNvSpPr/>
              <p:nvPr/>
            </p:nvSpPr>
            <p:spPr>
              <a:xfrm>
                <a:off x="5233434" y="2619332"/>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27" name="Google Shape;412;p30"/>
              <p:cNvSpPr/>
              <p:nvPr/>
            </p:nvSpPr>
            <p:spPr>
              <a:xfrm>
                <a:off x="6807668" y="2879227"/>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28" name="Google Shape;413;p30"/>
              <p:cNvSpPr/>
              <p:nvPr/>
            </p:nvSpPr>
            <p:spPr>
              <a:xfrm>
                <a:off x="6088521"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29" name="Google Shape;414;p30"/>
              <p:cNvSpPr/>
              <p:nvPr/>
            </p:nvSpPr>
            <p:spPr>
              <a:xfrm>
                <a:off x="5369373"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30" name="Google Shape;415;p30"/>
              <p:cNvSpPr txBox="1"/>
              <p:nvPr/>
            </p:nvSpPr>
            <p:spPr>
              <a:xfrm>
                <a:off x="5838050" y="254907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82" name="Google Shape;416;p30"/>
            <p:cNvGrpSpPr/>
            <p:nvPr/>
          </p:nvGrpSpPr>
          <p:grpSpPr>
            <a:xfrm>
              <a:off x="6977912" y="4946472"/>
              <a:ext cx="2919600" cy="1215435"/>
              <a:chOff x="5233434" y="3709854"/>
              <a:chExt cx="2189700" cy="911576"/>
            </a:xfrm>
          </p:grpSpPr>
          <p:sp>
            <p:nvSpPr>
              <p:cNvPr id="121" name="Google Shape;417;p30"/>
              <p:cNvSpPr/>
              <p:nvPr/>
            </p:nvSpPr>
            <p:spPr>
              <a:xfrm>
                <a:off x="5233434" y="374423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22" name="Google Shape;418;p30"/>
              <p:cNvSpPr/>
              <p:nvPr/>
            </p:nvSpPr>
            <p:spPr>
              <a:xfrm>
                <a:off x="5369373"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23" name="Google Shape;419;p30"/>
              <p:cNvSpPr/>
              <p:nvPr/>
            </p:nvSpPr>
            <p:spPr>
              <a:xfrm>
                <a:off x="6088521"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24" name="Google Shape;420;p30"/>
              <p:cNvSpPr/>
              <p:nvPr/>
            </p:nvSpPr>
            <p:spPr>
              <a:xfrm>
                <a:off x="6807668" y="4004064"/>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25" name="Google Shape;421;p30"/>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83" name="Google Shape;422;p30"/>
            <p:cNvGrpSpPr/>
            <p:nvPr/>
          </p:nvGrpSpPr>
          <p:grpSpPr>
            <a:xfrm>
              <a:off x="9011204" y="1882452"/>
              <a:ext cx="2919600" cy="1267123"/>
              <a:chOff x="6758403" y="1411839"/>
              <a:chExt cx="2189700" cy="950342"/>
            </a:xfrm>
          </p:grpSpPr>
          <p:sp>
            <p:nvSpPr>
              <p:cNvPr id="116" name="Google Shape;423;p30"/>
              <p:cNvSpPr/>
              <p:nvPr/>
            </p:nvSpPr>
            <p:spPr>
              <a:xfrm>
                <a:off x="6758403" y="148498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17" name="Google Shape;424;p30"/>
              <p:cNvSpPr/>
              <p:nvPr/>
            </p:nvSpPr>
            <p:spPr>
              <a:xfrm>
                <a:off x="8332637" y="1744876"/>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18" name="Google Shape;425;p30"/>
              <p:cNvSpPr/>
              <p:nvPr/>
            </p:nvSpPr>
            <p:spPr>
              <a:xfrm>
                <a:off x="7613490"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19" name="Google Shape;426;p30"/>
              <p:cNvSpPr/>
              <p:nvPr/>
            </p:nvSpPr>
            <p:spPr>
              <a:xfrm>
                <a:off x="6894342"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20" name="Google Shape;427;p30"/>
              <p:cNvSpPr txBox="1"/>
              <p:nvPr/>
            </p:nvSpPr>
            <p:spPr>
              <a:xfrm>
                <a:off x="7376995" y="1411839"/>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84" name="Google Shape;447;p30"/>
            <p:cNvGrpSpPr/>
            <p:nvPr/>
          </p:nvGrpSpPr>
          <p:grpSpPr>
            <a:xfrm>
              <a:off x="7068503" y="144583"/>
              <a:ext cx="2919600" cy="1267091"/>
              <a:chOff x="5301377" y="108437"/>
              <a:chExt cx="2189700" cy="950318"/>
            </a:xfrm>
          </p:grpSpPr>
          <p:sp>
            <p:nvSpPr>
              <p:cNvPr id="111" name="Google Shape;448;p30"/>
              <p:cNvSpPr/>
              <p:nvPr/>
            </p:nvSpPr>
            <p:spPr>
              <a:xfrm>
                <a:off x="5301377" y="181555"/>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12" name="Google Shape;449;p30"/>
              <p:cNvSpPr/>
              <p:nvPr/>
            </p:nvSpPr>
            <p:spPr>
              <a:xfrm>
                <a:off x="6875612" y="441450"/>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13" name="Google Shape;450;p30"/>
              <p:cNvSpPr/>
              <p:nvPr/>
            </p:nvSpPr>
            <p:spPr>
              <a:xfrm>
                <a:off x="6156464"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14" name="Google Shape;451;p30"/>
              <p:cNvSpPr/>
              <p:nvPr/>
            </p:nvSpPr>
            <p:spPr>
              <a:xfrm>
                <a:off x="5437317"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15" name="Google Shape;452;p30"/>
              <p:cNvSpPr txBox="1"/>
              <p:nvPr/>
            </p:nvSpPr>
            <p:spPr>
              <a:xfrm>
                <a:off x="5905981" y="10843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85" name="Google Shape;453;p30"/>
            <p:cNvGrpSpPr/>
            <p:nvPr/>
          </p:nvGrpSpPr>
          <p:grpSpPr>
            <a:xfrm>
              <a:off x="7569557" y="1233000"/>
              <a:ext cx="3860527" cy="1093600"/>
              <a:chOff x="5677167" y="924750"/>
              <a:chExt cx="2895395" cy="820200"/>
            </a:xfrm>
          </p:grpSpPr>
          <p:cxnSp>
            <p:nvCxnSpPr>
              <p:cNvPr id="108" name="Google Shape;454;p30"/>
              <p:cNvCxnSpPr/>
              <p:nvPr/>
            </p:nvCxnSpPr>
            <p:spPr>
              <a:xfrm>
                <a:off x="5677167"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9" name="Google Shape;455;p30"/>
              <p:cNvCxnSpPr/>
              <p:nvPr/>
            </p:nvCxnSpPr>
            <p:spPr>
              <a:xfrm>
                <a:off x="6396314"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10" name="Google Shape;456;p30"/>
              <p:cNvCxnSpPr/>
              <p:nvPr/>
            </p:nvCxnSpPr>
            <p:spPr>
              <a:xfrm>
                <a:off x="7115462"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86" name="Google Shape;457;p30"/>
            <p:cNvGrpSpPr/>
            <p:nvPr/>
          </p:nvGrpSpPr>
          <p:grpSpPr>
            <a:xfrm>
              <a:off x="7479057" y="2970901"/>
              <a:ext cx="3950927" cy="976400"/>
              <a:chOff x="5609292" y="2228176"/>
              <a:chExt cx="2963195" cy="732300"/>
            </a:xfrm>
          </p:grpSpPr>
          <p:cxnSp>
            <p:nvCxnSpPr>
              <p:cNvPr id="105" name="Google Shape;458;p30"/>
              <p:cNvCxnSpPr/>
              <p:nvPr/>
            </p:nvCxnSpPr>
            <p:spPr>
              <a:xfrm flipH="1">
                <a:off x="5609292"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6" name="Google Shape;459;p30"/>
              <p:cNvCxnSpPr/>
              <p:nvPr/>
            </p:nvCxnSpPr>
            <p:spPr>
              <a:xfrm flipH="1">
                <a:off x="6328440" y="2228176"/>
                <a:ext cx="1524900" cy="7323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7" name="Google Shape;460;p30"/>
              <p:cNvCxnSpPr/>
              <p:nvPr/>
            </p:nvCxnSpPr>
            <p:spPr>
              <a:xfrm flipH="1">
                <a:off x="7047587"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87" name="Google Shape;461;p30"/>
            <p:cNvGrpSpPr/>
            <p:nvPr/>
          </p:nvGrpSpPr>
          <p:grpSpPr>
            <a:xfrm>
              <a:off x="7478965" y="4483369"/>
              <a:ext cx="1917727" cy="855200"/>
              <a:chOff x="5609223" y="3362527"/>
              <a:chExt cx="1438295" cy="641400"/>
            </a:xfrm>
          </p:grpSpPr>
          <p:cxnSp>
            <p:nvCxnSpPr>
              <p:cNvPr id="102" name="Google Shape;462;p30"/>
              <p:cNvCxnSpPr/>
              <p:nvPr/>
            </p:nvCxnSpPr>
            <p:spPr>
              <a:xfrm>
                <a:off x="5609223"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3" name="Google Shape;463;p30"/>
              <p:cNvCxnSpPr/>
              <p:nvPr/>
            </p:nvCxnSpPr>
            <p:spPr>
              <a:xfrm>
                <a:off x="6328371"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4" name="Google Shape;464;p30"/>
              <p:cNvCxnSpPr/>
              <p:nvPr/>
            </p:nvCxnSpPr>
            <p:spPr>
              <a:xfrm>
                <a:off x="7047518"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88" name="Google Shape;465;p30"/>
            <p:cNvGrpSpPr/>
            <p:nvPr/>
          </p:nvGrpSpPr>
          <p:grpSpPr>
            <a:xfrm>
              <a:off x="5205608" y="1836545"/>
              <a:ext cx="2919600" cy="1282657"/>
              <a:chOff x="3904206" y="1377408"/>
              <a:chExt cx="2189700" cy="961993"/>
            </a:xfrm>
          </p:grpSpPr>
          <p:sp>
            <p:nvSpPr>
              <p:cNvPr id="97" name="Google Shape;466;p30"/>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98" name="Google Shape;467;p30"/>
              <p:cNvSpPr/>
              <p:nvPr/>
            </p:nvSpPr>
            <p:spPr>
              <a:xfrm>
                <a:off x="5478440" y="1722096"/>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99" name="Google Shape;468;p30"/>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00" name="Google Shape;469;p30"/>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101" name="Google Shape;470;p30"/>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89" name="Google Shape;471;p30"/>
            <p:cNvGrpSpPr/>
            <p:nvPr/>
          </p:nvGrpSpPr>
          <p:grpSpPr>
            <a:xfrm>
              <a:off x="5706757" y="1233000"/>
              <a:ext cx="3780527" cy="1152000"/>
              <a:chOff x="4280067" y="924750"/>
              <a:chExt cx="2835395" cy="864000"/>
            </a:xfrm>
          </p:grpSpPr>
          <p:cxnSp>
            <p:nvCxnSpPr>
              <p:cNvPr id="94" name="Google Shape;472;p30"/>
              <p:cNvCxnSpPr/>
              <p:nvPr/>
            </p:nvCxnSpPr>
            <p:spPr>
              <a:xfrm flipH="1">
                <a:off x="4280067"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95" name="Google Shape;473;p30"/>
              <p:cNvCxnSpPr/>
              <p:nvPr/>
            </p:nvCxnSpPr>
            <p:spPr>
              <a:xfrm flipH="1">
                <a:off x="4999214" y="924750"/>
                <a:ext cx="1397100" cy="864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96" name="Google Shape;474;p30"/>
              <p:cNvCxnSpPr/>
              <p:nvPr/>
            </p:nvCxnSpPr>
            <p:spPr>
              <a:xfrm flipH="1">
                <a:off x="5718362"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90" name="Google Shape;475;p30"/>
            <p:cNvGrpSpPr/>
            <p:nvPr/>
          </p:nvGrpSpPr>
          <p:grpSpPr>
            <a:xfrm>
              <a:off x="5706661" y="2940528"/>
              <a:ext cx="3702127" cy="1032800"/>
              <a:chOff x="4279995" y="2205396"/>
              <a:chExt cx="2776595" cy="774600"/>
            </a:xfrm>
          </p:grpSpPr>
          <p:cxnSp>
            <p:nvCxnSpPr>
              <p:cNvPr id="91" name="Google Shape;476;p30"/>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92" name="Google Shape;477;p30"/>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93" name="Google Shape;478;p30"/>
              <p:cNvCxnSpPr/>
              <p:nvPr/>
            </p:nvCxnSpPr>
            <p:spPr>
              <a:xfrm>
                <a:off x="5718290"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sp>
        <p:nvSpPr>
          <p:cNvPr id="73" name="Google Shape;91;p13">
            <a:extLst>
              <a:ext uri="{FF2B5EF4-FFF2-40B4-BE49-F238E27FC236}">
                <a16:creationId xmlns:a16="http://schemas.microsoft.com/office/drawing/2014/main" id="{EA9E539B-4918-1A43-96D3-ED7665ADABF4}"/>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74" name="Date Placeholder 5">
            <a:extLst>
              <a:ext uri="{FF2B5EF4-FFF2-40B4-BE49-F238E27FC236}">
                <a16:creationId xmlns:a16="http://schemas.microsoft.com/office/drawing/2014/main" id="{FABAD66C-B736-CD43-B92D-A85456F371BE}"/>
              </a:ext>
            </a:extLst>
          </p:cNvPr>
          <p:cNvSpPr>
            <a:spLocks noGrp="1"/>
          </p:cNvSpPr>
          <p:nvPr>
            <p:ph type="dt" sz="half" idx="10"/>
          </p:nvPr>
        </p:nvSpPr>
        <p:spPr>
          <a:xfrm>
            <a:off x="152400" y="6361327"/>
            <a:ext cx="2743200" cy="365125"/>
          </a:xfrm>
        </p:spPr>
        <p:txBody>
          <a:bodyPr/>
          <a:lstStyle/>
          <a:p>
            <a:r>
              <a:rPr lang="en-US" dirty="0"/>
              <a:t>1/25/19</a:t>
            </a:r>
          </a:p>
        </p:txBody>
      </p:sp>
      <p:sp>
        <p:nvSpPr>
          <p:cNvPr id="75" name="矩形 3">
            <a:extLst>
              <a:ext uri="{FF2B5EF4-FFF2-40B4-BE49-F238E27FC236}">
                <a16:creationId xmlns:a16="http://schemas.microsoft.com/office/drawing/2014/main" id="{B7CF4077-8F92-0E45-BA8D-B0DC4BC70E0A}"/>
              </a:ext>
            </a:extLst>
          </p:cNvPr>
          <p:cNvSpPr/>
          <p:nvPr/>
        </p:nvSpPr>
        <p:spPr>
          <a:xfrm>
            <a:off x="996587" y="5570009"/>
            <a:ext cx="6096000" cy="286232"/>
          </a:xfrm>
          <a:prstGeom prst="rect">
            <a:avLst/>
          </a:prstGeom>
        </p:spPr>
        <p:txBody>
          <a:bodyPr>
            <a:spAutoFit/>
          </a:bodyPr>
          <a:lstStyle/>
          <a:p>
            <a:pPr lvl="0">
              <a:lnSpc>
                <a:spcPct val="90000"/>
              </a:lnSpc>
              <a:buClr>
                <a:schemeClr val="dk1"/>
              </a:buClr>
              <a:buSzPts val="2800"/>
            </a:pPr>
            <a:r>
              <a:rPr lang="en-US" altLang="zh-CN" dirty="0">
                <a:solidFill>
                  <a:schemeClr val="dk1"/>
                </a:solidFill>
                <a:latin typeface="Gill Sans"/>
                <a:ea typeface="Gill Sans"/>
                <a:cs typeface="Gill Sans"/>
              </a:rPr>
              <a:t>Credit:</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Kevin</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Yang,</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University</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of</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Michigan</a:t>
            </a:r>
          </a:p>
        </p:txBody>
      </p:sp>
    </p:spTree>
    <p:extLst>
      <p:ext uri="{BB962C8B-B14F-4D97-AF65-F5344CB8AC3E}">
        <p14:creationId xmlns:p14="http://schemas.microsoft.com/office/powerpoint/2010/main" val="100545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7"/>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grpSp>
        <p:nvGrpSpPr>
          <p:cNvPr id="73" name="组 72"/>
          <p:cNvGrpSpPr/>
          <p:nvPr/>
        </p:nvGrpSpPr>
        <p:grpSpPr>
          <a:xfrm>
            <a:off x="5549221" y="1572104"/>
            <a:ext cx="5948753" cy="4688707"/>
            <a:chOff x="5205608" y="144583"/>
            <a:chExt cx="6725196" cy="6017324"/>
          </a:xfrm>
        </p:grpSpPr>
        <p:grpSp>
          <p:nvGrpSpPr>
            <p:cNvPr id="74" name="Google Shape;483;p31"/>
            <p:cNvGrpSpPr/>
            <p:nvPr/>
          </p:nvGrpSpPr>
          <p:grpSpPr>
            <a:xfrm>
              <a:off x="6977912" y="3398770"/>
              <a:ext cx="2919600" cy="1263273"/>
              <a:chOff x="5233434" y="2549077"/>
              <a:chExt cx="2189700" cy="947455"/>
            </a:xfrm>
          </p:grpSpPr>
          <p:sp>
            <p:nvSpPr>
              <p:cNvPr id="171" name="Google Shape;484;p31"/>
              <p:cNvSpPr/>
              <p:nvPr/>
            </p:nvSpPr>
            <p:spPr>
              <a:xfrm>
                <a:off x="5233434" y="2619332"/>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72" name="Google Shape;485;p31"/>
              <p:cNvSpPr/>
              <p:nvPr/>
            </p:nvSpPr>
            <p:spPr>
              <a:xfrm>
                <a:off x="6807668" y="2879227"/>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73" name="Google Shape;486;p31"/>
              <p:cNvSpPr/>
              <p:nvPr/>
            </p:nvSpPr>
            <p:spPr>
              <a:xfrm>
                <a:off x="6088521"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74" name="Google Shape;487;p31"/>
              <p:cNvSpPr/>
              <p:nvPr/>
            </p:nvSpPr>
            <p:spPr>
              <a:xfrm>
                <a:off x="5369373"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75" name="Google Shape;488;p31"/>
              <p:cNvSpPr txBox="1"/>
              <p:nvPr/>
            </p:nvSpPr>
            <p:spPr>
              <a:xfrm>
                <a:off x="5838050" y="254907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75" name="Google Shape;489;p31"/>
            <p:cNvGrpSpPr/>
            <p:nvPr/>
          </p:nvGrpSpPr>
          <p:grpSpPr>
            <a:xfrm>
              <a:off x="6977912" y="4946472"/>
              <a:ext cx="2919600" cy="1215435"/>
              <a:chOff x="5233434" y="3709854"/>
              <a:chExt cx="2189700" cy="911576"/>
            </a:xfrm>
          </p:grpSpPr>
          <p:sp>
            <p:nvSpPr>
              <p:cNvPr id="166" name="Google Shape;490;p31"/>
              <p:cNvSpPr/>
              <p:nvPr/>
            </p:nvSpPr>
            <p:spPr>
              <a:xfrm>
                <a:off x="5233434" y="374423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67" name="Google Shape;491;p31"/>
              <p:cNvSpPr/>
              <p:nvPr/>
            </p:nvSpPr>
            <p:spPr>
              <a:xfrm>
                <a:off x="5369373"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68" name="Google Shape;492;p31"/>
              <p:cNvSpPr/>
              <p:nvPr/>
            </p:nvSpPr>
            <p:spPr>
              <a:xfrm>
                <a:off x="6088521"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69" name="Google Shape;493;p31"/>
              <p:cNvSpPr/>
              <p:nvPr/>
            </p:nvSpPr>
            <p:spPr>
              <a:xfrm>
                <a:off x="6807668" y="4004064"/>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70" name="Google Shape;494;p31"/>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76" name="Google Shape;495;p31"/>
            <p:cNvGrpSpPr/>
            <p:nvPr/>
          </p:nvGrpSpPr>
          <p:grpSpPr>
            <a:xfrm>
              <a:off x="9011204" y="1882452"/>
              <a:ext cx="2919600" cy="1267123"/>
              <a:chOff x="6758403" y="1411839"/>
              <a:chExt cx="2189700" cy="950342"/>
            </a:xfrm>
          </p:grpSpPr>
          <p:sp>
            <p:nvSpPr>
              <p:cNvPr id="161" name="Google Shape;496;p31"/>
              <p:cNvSpPr/>
              <p:nvPr/>
            </p:nvSpPr>
            <p:spPr>
              <a:xfrm>
                <a:off x="6758403" y="148498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62" name="Google Shape;497;p31"/>
              <p:cNvSpPr/>
              <p:nvPr/>
            </p:nvSpPr>
            <p:spPr>
              <a:xfrm>
                <a:off x="8332637" y="1744876"/>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63" name="Google Shape;498;p31"/>
              <p:cNvSpPr/>
              <p:nvPr/>
            </p:nvSpPr>
            <p:spPr>
              <a:xfrm>
                <a:off x="7613490"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64" name="Google Shape;499;p31"/>
              <p:cNvSpPr/>
              <p:nvPr/>
            </p:nvSpPr>
            <p:spPr>
              <a:xfrm>
                <a:off x="6894342"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65" name="Google Shape;500;p31"/>
              <p:cNvSpPr txBox="1"/>
              <p:nvPr/>
            </p:nvSpPr>
            <p:spPr>
              <a:xfrm>
                <a:off x="7376995" y="1411839"/>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77" name="Google Shape;520;p31"/>
            <p:cNvGrpSpPr/>
            <p:nvPr/>
          </p:nvGrpSpPr>
          <p:grpSpPr>
            <a:xfrm>
              <a:off x="7068503" y="144583"/>
              <a:ext cx="2919600" cy="1267091"/>
              <a:chOff x="5301377" y="108437"/>
              <a:chExt cx="2189700" cy="950318"/>
            </a:xfrm>
          </p:grpSpPr>
          <p:sp>
            <p:nvSpPr>
              <p:cNvPr id="156" name="Google Shape;521;p31"/>
              <p:cNvSpPr/>
              <p:nvPr/>
            </p:nvSpPr>
            <p:spPr>
              <a:xfrm>
                <a:off x="5301377" y="181555"/>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57" name="Google Shape;522;p31"/>
              <p:cNvSpPr/>
              <p:nvPr/>
            </p:nvSpPr>
            <p:spPr>
              <a:xfrm>
                <a:off x="6875612" y="441450"/>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58" name="Google Shape;523;p31"/>
              <p:cNvSpPr/>
              <p:nvPr/>
            </p:nvSpPr>
            <p:spPr>
              <a:xfrm>
                <a:off x="6156464"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59" name="Google Shape;524;p31"/>
              <p:cNvSpPr/>
              <p:nvPr/>
            </p:nvSpPr>
            <p:spPr>
              <a:xfrm>
                <a:off x="5437317"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60" name="Google Shape;525;p31"/>
              <p:cNvSpPr txBox="1"/>
              <p:nvPr/>
            </p:nvSpPr>
            <p:spPr>
              <a:xfrm>
                <a:off x="5905981" y="10843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79" name="Google Shape;526;p31"/>
            <p:cNvGrpSpPr/>
            <p:nvPr/>
          </p:nvGrpSpPr>
          <p:grpSpPr>
            <a:xfrm>
              <a:off x="7569557" y="1233000"/>
              <a:ext cx="3860527" cy="1093600"/>
              <a:chOff x="5677167" y="924750"/>
              <a:chExt cx="2895395" cy="820200"/>
            </a:xfrm>
          </p:grpSpPr>
          <p:cxnSp>
            <p:nvCxnSpPr>
              <p:cNvPr id="153" name="Google Shape;527;p31"/>
              <p:cNvCxnSpPr/>
              <p:nvPr/>
            </p:nvCxnSpPr>
            <p:spPr>
              <a:xfrm>
                <a:off x="5677167"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4" name="Google Shape;528;p31"/>
              <p:cNvCxnSpPr/>
              <p:nvPr/>
            </p:nvCxnSpPr>
            <p:spPr>
              <a:xfrm>
                <a:off x="6396314"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5" name="Google Shape;529;p31"/>
              <p:cNvCxnSpPr/>
              <p:nvPr/>
            </p:nvCxnSpPr>
            <p:spPr>
              <a:xfrm>
                <a:off x="7115462"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31" name="Google Shape;530;p31"/>
            <p:cNvGrpSpPr/>
            <p:nvPr/>
          </p:nvGrpSpPr>
          <p:grpSpPr>
            <a:xfrm>
              <a:off x="7479057" y="2970901"/>
              <a:ext cx="3950927" cy="976400"/>
              <a:chOff x="5609292" y="2228176"/>
              <a:chExt cx="2963195" cy="732300"/>
            </a:xfrm>
          </p:grpSpPr>
          <p:cxnSp>
            <p:nvCxnSpPr>
              <p:cNvPr id="150" name="Google Shape;531;p31"/>
              <p:cNvCxnSpPr/>
              <p:nvPr/>
            </p:nvCxnSpPr>
            <p:spPr>
              <a:xfrm flipH="1">
                <a:off x="5609292"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1" name="Google Shape;532;p31"/>
              <p:cNvCxnSpPr/>
              <p:nvPr/>
            </p:nvCxnSpPr>
            <p:spPr>
              <a:xfrm flipH="1">
                <a:off x="6328440" y="2228176"/>
                <a:ext cx="1524900" cy="7323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2" name="Google Shape;533;p31"/>
              <p:cNvCxnSpPr/>
              <p:nvPr/>
            </p:nvCxnSpPr>
            <p:spPr>
              <a:xfrm flipH="1">
                <a:off x="7047587"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32" name="Google Shape;534;p31"/>
            <p:cNvGrpSpPr/>
            <p:nvPr/>
          </p:nvGrpSpPr>
          <p:grpSpPr>
            <a:xfrm>
              <a:off x="7478965" y="4483369"/>
              <a:ext cx="1917727" cy="855200"/>
              <a:chOff x="5609223" y="3362527"/>
              <a:chExt cx="1438295" cy="641400"/>
            </a:xfrm>
          </p:grpSpPr>
          <p:cxnSp>
            <p:nvCxnSpPr>
              <p:cNvPr id="147" name="Google Shape;535;p31"/>
              <p:cNvCxnSpPr/>
              <p:nvPr/>
            </p:nvCxnSpPr>
            <p:spPr>
              <a:xfrm>
                <a:off x="5609223"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48" name="Google Shape;536;p31"/>
              <p:cNvCxnSpPr/>
              <p:nvPr/>
            </p:nvCxnSpPr>
            <p:spPr>
              <a:xfrm>
                <a:off x="6328371"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49" name="Google Shape;537;p31"/>
              <p:cNvCxnSpPr/>
              <p:nvPr/>
            </p:nvCxnSpPr>
            <p:spPr>
              <a:xfrm>
                <a:off x="7047518"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33" name="Google Shape;538;p31"/>
            <p:cNvGrpSpPr/>
            <p:nvPr/>
          </p:nvGrpSpPr>
          <p:grpSpPr>
            <a:xfrm>
              <a:off x="5205608" y="1836545"/>
              <a:ext cx="2919600" cy="1282657"/>
              <a:chOff x="3904206" y="1377408"/>
              <a:chExt cx="2189700" cy="961993"/>
            </a:xfrm>
          </p:grpSpPr>
          <p:sp>
            <p:nvSpPr>
              <p:cNvPr id="142" name="Google Shape;539;p31"/>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43" name="Google Shape;540;p31"/>
              <p:cNvSpPr/>
              <p:nvPr/>
            </p:nvSpPr>
            <p:spPr>
              <a:xfrm>
                <a:off x="5478440" y="1722096"/>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44" name="Google Shape;541;p31"/>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45" name="Google Shape;542;p31"/>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146" name="Google Shape;543;p31"/>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134" name="Google Shape;544;p31"/>
            <p:cNvGrpSpPr/>
            <p:nvPr/>
          </p:nvGrpSpPr>
          <p:grpSpPr>
            <a:xfrm>
              <a:off x="5706757" y="1233000"/>
              <a:ext cx="3780527" cy="1152000"/>
              <a:chOff x="4280067" y="924750"/>
              <a:chExt cx="2835395" cy="864000"/>
            </a:xfrm>
          </p:grpSpPr>
          <p:cxnSp>
            <p:nvCxnSpPr>
              <p:cNvPr id="139" name="Google Shape;545;p31"/>
              <p:cNvCxnSpPr/>
              <p:nvPr/>
            </p:nvCxnSpPr>
            <p:spPr>
              <a:xfrm flipH="1">
                <a:off x="4280067"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40" name="Google Shape;546;p31"/>
              <p:cNvCxnSpPr/>
              <p:nvPr/>
            </p:nvCxnSpPr>
            <p:spPr>
              <a:xfrm flipH="1">
                <a:off x="4999214" y="924750"/>
                <a:ext cx="1397100" cy="864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41" name="Google Shape;547;p31"/>
              <p:cNvCxnSpPr/>
              <p:nvPr/>
            </p:nvCxnSpPr>
            <p:spPr>
              <a:xfrm flipH="1">
                <a:off x="5718362"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35" name="Google Shape;548;p31"/>
            <p:cNvGrpSpPr/>
            <p:nvPr/>
          </p:nvGrpSpPr>
          <p:grpSpPr>
            <a:xfrm>
              <a:off x="5706661" y="2940528"/>
              <a:ext cx="3702127" cy="1032800"/>
              <a:chOff x="4279995" y="2205396"/>
              <a:chExt cx="2776595" cy="774600"/>
            </a:xfrm>
          </p:grpSpPr>
          <p:cxnSp>
            <p:nvCxnSpPr>
              <p:cNvPr id="136" name="Google Shape;549;p31"/>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37" name="Google Shape;550;p31"/>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38" name="Google Shape;551;p31"/>
              <p:cNvCxnSpPr/>
              <p:nvPr/>
            </p:nvCxnSpPr>
            <p:spPr>
              <a:xfrm>
                <a:off x="5718290"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sp>
        <p:nvSpPr>
          <p:cNvPr id="80" name="Google Shape;91;p13">
            <a:extLst>
              <a:ext uri="{FF2B5EF4-FFF2-40B4-BE49-F238E27FC236}">
                <a16:creationId xmlns:a16="http://schemas.microsoft.com/office/drawing/2014/main" id="{732509A7-9D9F-494D-B396-1F5E67856DE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81" name="Date Placeholder 5">
            <a:extLst>
              <a:ext uri="{FF2B5EF4-FFF2-40B4-BE49-F238E27FC236}">
                <a16:creationId xmlns:a16="http://schemas.microsoft.com/office/drawing/2014/main" id="{EB91D402-2374-1949-B500-7B71E7FF8553}"/>
              </a:ext>
            </a:extLst>
          </p:cNvPr>
          <p:cNvSpPr>
            <a:spLocks noGrp="1"/>
          </p:cNvSpPr>
          <p:nvPr>
            <p:ph type="dt" sz="half" idx="10"/>
          </p:nvPr>
        </p:nvSpPr>
        <p:spPr>
          <a:xfrm>
            <a:off x="152400" y="6361327"/>
            <a:ext cx="2743200" cy="365125"/>
          </a:xfrm>
        </p:spPr>
        <p:txBody>
          <a:bodyPr/>
          <a:lstStyle/>
          <a:p>
            <a:r>
              <a:rPr lang="en-US" dirty="0"/>
              <a:t>1/25/19</a:t>
            </a:r>
          </a:p>
        </p:txBody>
      </p:sp>
      <p:sp>
        <p:nvSpPr>
          <p:cNvPr id="82" name="矩形 3">
            <a:extLst>
              <a:ext uri="{FF2B5EF4-FFF2-40B4-BE49-F238E27FC236}">
                <a16:creationId xmlns:a16="http://schemas.microsoft.com/office/drawing/2014/main" id="{4D514244-C3DE-9F40-8598-DAC512EEC7B8}"/>
              </a:ext>
            </a:extLst>
          </p:cNvPr>
          <p:cNvSpPr/>
          <p:nvPr/>
        </p:nvSpPr>
        <p:spPr>
          <a:xfrm>
            <a:off x="996587" y="5570009"/>
            <a:ext cx="6096000" cy="286232"/>
          </a:xfrm>
          <a:prstGeom prst="rect">
            <a:avLst/>
          </a:prstGeom>
        </p:spPr>
        <p:txBody>
          <a:bodyPr>
            <a:spAutoFit/>
          </a:bodyPr>
          <a:lstStyle/>
          <a:p>
            <a:pPr lvl="0">
              <a:lnSpc>
                <a:spcPct val="90000"/>
              </a:lnSpc>
              <a:buClr>
                <a:schemeClr val="dk1"/>
              </a:buClr>
              <a:buSzPts val="2800"/>
            </a:pPr>
            <a:r>
              <a:rPr lang="en-US" altLang="zh-CN" dirty="0">
                <a:solidFill>
                  <a:schemeClr val="dk1"/>
                </a:solidFill>
                <a:latin typeface="Gill Sans"/>
                <a:ea typeface="Gill Sans"/>
                <a:cs typeface="Gill Sans"/>
              </a:rPr>
              <a:t>Credit:</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Kevin</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Yang,</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University</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of</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Michigan</a:t>
            </a:r>
          </a:p>
        </p:txBody>
      </p:sp>
    </p:spTree>
    <p:extLst>
      <p:ext uri="{BB962C8B-B14F-4D97-AF65-F5344CB8AC3E}">
        <p14:creationId xmlns:p14="http://schemas.microsoft.com/office/powerpoint/2010/main" val="24532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7"/>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grpSp>
        <p:nvGrpSpPr>
          <p:cNvPr id="2" name="组 1"/>
          <p:cNvGrpSpPr/>
          <p:nvPr/>
        </p:nvGrpSpPr>
        <p:grpSpPr>
          <a:xfrm>
            <a:off x="5285693" y="1521305"/>
            <a:ext cx="6261440" cy="4790306"/>
            <a:chOff x="5205608" y="144583"/>
            <a:chExt cx="6725196" cy="6017324"/>
          </a:xfrm>
        </p:grpSpPr>
        <p:grpSp>
          <p:nvGrpSpPr>
            <p:cNvPr id="80" name="Google Shape;556;p32"/>
            <p:cNvGrpSpPr/>
            <p:nvPr/>
          </p:nvGrpSpPr>
          <p:grpSpPr>
            <a:xfrm>
              <a:off x="6977912" y="3398770"/>
              <a:ext cx="2919600" cy="1263273"/>
              <a:chOff x="5233434" y="2549077"/>
              <a:chExt cx="2189700" cy="947455"/>
            </a:xfrm>
          </p:grpSpPr>
          <p:sp>
            <p:nvSpPr>
              <p:cNvPr id="81" name="Google Shape;557;p32"/>
              <p:cNvSpPr/>
              <p:nvPr/>
            </p:nvSpPr>
            <p:spPr>
              <a:xfrm>
                <a:off x="5233434" y="2619332"/>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82" name="Google Shape;558;p32"/>
              <p:cNvSpPr/>
              <p:nvPr/>
            </p:nvSpPr>
            <p:spPr>
              <a:xfrm>
                <a:off x="6807668" y="2879227"/>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83" name="Google Shape;559;p32"/>
              <p:cNvSpPr/>
              <p:nvPr/>
            </p:nvSpPr>
            <p:spPr>
              <a:xfrm>
                <a:off x="6088521"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84" name="Google Shape;560;p32"/>
              <p:cNvSpPr/>
              <p:nvPr/>
            </p:nvSpPr>
            <p:spPr>
              <a:xfrm>
                <a:off x="5369373"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85" name="Google Shape;561;p32"/>
              <p:cNvSpPr txBox="1"/>
              <p:nvPr/>
            </p:nvSpPr>
            <p:spPr>
              <a:xfrm>
                <a:off x="5838050" y="254907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86" name="Google Shape;562;p32"/>
            <p:cNvGrpSpPr/>
            <p:nvPr/>
          </p:nvGrpSpPr>
          <p:grpSpPr>
            <a:xfrm>
              <a:off x="6977912" y="4946472"/>
              <a:ext cx="2919600" cy="1215435"/>
              <a:chOff x="5233434" y="3709854"/>
              <a:chExt cx="2189700" cy="911576"/>
            </a:xfrm>
          </p:grpSpPr>
          <p:sp>
            <p:nvSpPr>
              <p:cNvPr id="87" name="Google Shape;563;p32"/>
              <p:cNvSpPr/>
              <p:nvPr/>
            </p:nvSpPr>
            <p:spPr>
              <a:xfrm>
                <a:off x="5233434" y="374423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88" name="Google Shape;564;p32"/>
              <p:cNvSpPr/>
              <p:nvPr/>
            </p:nvSpPr>
            <p:spPr>
              <a:xfrm>
                <a:off x="5369373"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89" name="Google Shape;565;p32"/>
              <p:cNvSpPr/>
              <p:nvPr/>
            </p:nvSpPr>
            <p:spPr>
              <a:xfrm>
                <a:off x="6088521"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90" name="Google Shape;566;p32"/>
              <p:cNvSpPr/>
              <p:nvPr/>
            </p:nvSpPr>
            <p:spPr>
              <a:xfrm>
                <a:off x="6807668" y="4004064"/>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91" name="Google Shape;567;p32"/>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92" name="Google Shape;568;p32"/>
            <p:cNvGrpSpPr/>
            <p:nvPr/>
          </p:nvGrpSpPr>
          <p:grpSpPr>
            <a:xfrm>
              <a:off x="9011204" y="1882452"/>
              <a:ext cx="2919600" cy="1267123"/>
              <a:chOff x="6758403" y="1411839"/>
              <a:chExt cx="2189700" cy="950342"/>
            </a:xfrm>
          </p:grpSpPr>
          <p:sp>
            <p:nvSpPr>
              <p:cNvPr id="93" name="Google Shape;569;p32"/>
              <p:cNvSpPr/>
              <p:nvPr/>
            </p:nvSpPr>
            <p:spPr>
              <a:xfrm>
                <a:off x="6758403" y="148498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94" name="Google Shape;570;p32"/>
              <p:cNvSpPr/>
              <p:nvPr/>
            </p:nvSpPr>
            <p:spPr>
              <a:xfrm>
                <a:off x="8332637" y="1744876"/>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95" name="Google Shape;571;p32"/>
              <p:cNvSpPr/>
              <p:nvPr/>
            </p:nvSpPr>
            <p:spPr>
              <a:xfrm>
                <a:off x="7613490"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96" name="Google Shape;572;p32"/>
              <p:cNvSpPr/>
              <p:nvPr/>
            </p:nvSpPr>
            <p:spPr>
              <a:xfrm>
                <a:off x="6894342"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97" name="Google Shape;573;p32"/>
              <p:cNvSpPr txBox="1"/>
              <p:nvPr/>
            </p:nvSpPr>
            <p:spPr>
              <a:xfrm>
                <a:off x="7376995" y="1411839"/>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98" name="Google Shape;593;p32"/>
            <p:cNvGrpSpPr/>
            <p:nvPr/>
          </p:nvGrpSpPr>
          <p:grpSpPr>
            <a:xfrm>
              <a:off x="7068503" y="144583"/>
              <a:ext cx="2919600" cy="1267091"/>
              <a:chOff x="5301377" y="108437"/>
              <a:chExt cx="2189700" cy="950318"/>
            </a:xfrm>
          </p:grpSpPr>
          <p:sp>
            <p:nvSpPr>
              <p:cNvPr id="99" name="Google Shape;594;p32"/>
              <p:cNvSpPr/>
              <p:nvPr/>
            </p:nvSpPr>
            <p:spPr>
              <a:xfrm>
                <a:off x="5301377" y="181555"/>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00" name="Google Shape;595;p32"/>
              <p:cNvSpPr/>
              <p:nvPr/>
            </p:nvSpPr>
            <p:spPr>
              <a:xfrm>
                <a:off x="6875612" y="441450"/>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01" name="Google Shape;596;p32"/>
              <p:cNvSpPr/>
              <p:nvPr/>
            </p:nvSpPr>
            <p:spPr>
              <a:xfrm>
                <a:off x="6156464"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02" name="Google Shape;597;p32"/>
              <p:cNvSpPr/>
              <p:nvPr/>
            </p:nvSpPr>
            <p:spPr>
              <a:xfrm>
                <a:off x="5437317"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p1</a:t>
                </a:r>
                <a:endParaRPr sz="1867" dirty="0">
                  <a:latin typeface="Lato Light"/>
                  <a:ea typeface="Lato Light"/>
                  <a:cs typeface="Lato Light"/>
                  <a:sym typeface="Lato Light"/>
                </a:endParaRPr>
              </a:p>
            </p:txBody>
          </p:sp>
          <p:sp>
            <p:nvSpPr>
              <p:cNvPr id="103" name="Google Shape;598;p32"/>
              <p:cNvSpPr txBox="1"/>
              <p:nvPr/>
            </p:nvSpPr>
            <p:spPr>
              <a:xfrm>
                <a:off x="5905981" y="10843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104" name="Google Shape;599;p32"/>
            <p:cNvGrpSpPr/>
            <p:nvPr/>
          </p:nvGrpSpPr>
          <p:grpSpPr>
            <a:xfrm>
              <a:off x="7569557" y="1233000"/>
              <a:ext cx="3860527" cy="1093600"/>
              <a:chOff x="5677167" y="924750"/>
              <a:chExt cx="2895395" cy="820200"/>
            </a:xfrm>
          </p:grpSpPr>
          <p:cxnSp>
            <p:nvCxnSpPr>
              <p:cNvPr id="105" name="Google Shape;600;p32"/>
              <p:cNvCxnSpPr/>
              <p:nvPr/>
            </p:nvCxnSpPr>
            <p:spPr>
              <a:xfrm>
                <a:off x="5677167"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6" name="Google Shape;601;p32"/>
              <p:cNvCxnSpPr/>
              <p:nvPr/>
            </p:nvCxnSpPr>
            <p:spPr>
              <a:xfrm>
                <a:off x="6396314"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7" name="Google Shape;602;p32"/>
              <p:cNvCxnSpPr/>
              <p:nvPr/>
            </p:nvCxnSpPr>
            <p:spPr>
              <a:xfrm>
                <a:off x="7115462"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08" name="Google Shape;603;p32"/>
            <p:cNvGrpSpPr/>
            <p:nvPr/>
          </p:nvGrpSpPr>
          <p:grpSpPr>
            <a:xfrm>
              <a:off x="7479057" y="2970901"/>
              <a:ext cx="3950927" cy="976400"/>
              <a:chOff x="5609292" y="2228176"/>
              <a:chExt cx="2963195" cy="732300"/>
            </a:xfrm>
          </p:grpSpPr>
          <p:cxnSp>
            <p:nvCxnSpPr>
              <p:cNvPr id="109" name="Google Shape;604;p32"/>
              <p:cNvCxnSpPr/>
              <p:nvPr/>
            </p:nvCxnSpPr>
            <p:spPr>
              <a:xfrm flipH="1">
                <a:off x="5609292"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10" name="Google Shape;605;p32"/>
              <p:cNvCxnSpPr/>
              <p:nvPr/>
            </p:nvCxnSpPr>
            <p:spPr>
              <a:xfrm flipH="1">
                <a:off x="6328440" y="2228176"/>
                <a:ext cx="1524900" cy="7323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11" name="Google Shape;606;p32"/>
              <p:cNvCxnSpPr/>
              <p:nvPr/>
            </p:nvCxnSpPr>
            <p:spPr>
              <a:xfrm flipH="1">
                <a:off x="7047587"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12" name="Google Shape;607;p32"/>
            <p:cNvGrpSpPr/>
            <p:nvPr/>
          </p:nvGrpSpPr>
          <p:grpSpPr>
            <a:xfrm>
              <a:off x="7478965" y="4483369"/>
              <a:ext cx="1917727" cy="855200"/>
              <a:chOff x="5609223" y="3362527"/>
              <a:chExt cx="1438295" cy="641400"/>
            </a:xfrm>
          </p:grpSpPr>
          <p:cxnSp>
            <p:nvCxnSpPr>
              <p:cNvPr id="113" name="Google Shape;608;p32"/>
              <p:cNvCxnSpPr/>
              <p:nvPr/>
            </p:nvCxnSpPr>
            <p:spPr>
              <a:xfrm>
                <a:off x="5609223"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14" name="Google Shape;609;p32"/>
              <p:cNvCxnSpPr/>
              <p:nvPr/>
            </p:nvCxnSpPr>
            <p:spPr>
              <a:xfrm>
                <a:off x="6328371"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15" name="Google Shape;610;p32"/>
              <p:cNvCxnSpPr/>
              <p:nvPr/>
            </p:nvCxnSpPr>
            <p:spPr>
              <a:xfrm>
                <a:off x="7047518"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16" name="Google Shape;611;p32"/>
            <p:cNvGrpSpPr/>
            <p:nvPr/>
          </p:nvGrpSpPr>
          <p:grpSpPr>
            <a:xfrm>
              <a:off x="5205608" y="1836545"/>
              <a:ext cx="2919600" cy="1282657"/>
              <a:chOff x="3904206" y="1377408"/>
              <a:chExt cx="2189700" cy="961993"/>
            </a:xfrm>
          </p:grpSpPr>
          <p:sp>
            <p:nvSpPr>
              <p:cNvPr id="117" name="Google Shape;612;p32"/>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18" name="Google Shape;613;p32"/>
              <p:cNvSpPr/>
              <p:nvPr/>
            </p:nvSpPr>
            <p:spPr>
              <a:xfrm>
                <a:off x="5478440" y="1722096"/>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19" name="Google Shape;614;p32"/>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20" name="Google Shape;615;p32"/>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121" name="Google Shape;616;p32"/>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122" name="Google Shape;617;p32"/>
            <p:cNvGrpSpPr/>
            <p:nvPr/>
          </p:nvGrpSpPr>
          <p:grpSpPr>
            <a:xfrm>
              <a:off x="5706757" y="1233000"/>
              <a:ext cx="3780529" cy="1152000"/>
              <a:chOff x="4280066" y="924750"/>
              <a:chExt cx="2835396" cy="864000"/>
            </a:xfrm>
          </p:grpSpPr>
          <p:cxnSp>
            <p:nvCxnSpPr>
              <p:cNvPr id="123" name="Google Shape;618;p32"/>
              <p:cNvCxnSpPr/>
              <p:nvPr/>
            </p:nvCxnSpPr>
            <p:spPr>
              <a:xfrm flipH="1">
                <a:off x="4280067"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24" name="Google Shape;619;p32"/>
              <p:cNvCxnSpPr/>
              <p:nvPr/>
            </p:nvCxnSpPr>
            <p:spPr>
              <a:xfrm flipH="1">
                <a:off x="4999214" y="924750"/>
                <a:ext cx="1397100" cy="864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25" name="Google Shape;620;p32"/>
              <p:cNvCxnSpPr/>
              <p:nvPr/>
            </p:nvCxnSpPr>
            <p:spPr>
              <a:xfrm flipH="1">
                <a:off x="5718362"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26" name="Google Shape;621;p32"/>
            <p:cNvGrpSpPr/>
            <p:nvPr/>
          </p:nvGrpSpPr>
          <p:grpSpPr>
            <a:xfrm>
              <a:off x="5706661" y="2940528"/>
              <a:ext cx="3702127" cy="1032800"/>
              <a:chOff x="4279995" y="2205396"/>
              <a:chExt cx="2776595" cy="774600"/>
            </a:xfrm>
          </p:grpSpPr>
          <p:cxnSp>
            <p:nvCxnSpPr>
              <p:cNvPr id="127" name="Google Shape;622;p3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28" name="Google Shape;623;p3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29" name="Google Shape;624;p32"/>
              <p:cNvCxnSpPr/>
              <p:nvPr/>
            </p:nvCxnSpPr>
            <p:spPr>
              <a:xfrm>
                <a:off x="5718290"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sp>
        <p:nvSpPr>
          <p:cNvPr id="73" name="Google Shape;91;p13">
            <a:extLst>
              <a:ext uri="{FF2B5EF4-FFF2-40B4-BE49-F238E27FC236}">
                <a16:creationId xmlns:a16="http://schemas.microsoft.com/office/drawing/2014/main" id="{00C25509-099F-474C-97DE-A5F6290427CC}"/>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74" name="Date Placeholder 5">
            <a:extLst>
              <a:ext uri="{FF2B5EF4-FFF2-40B4-BE49-F238E27FC236}">
                <a16:creationId xmlns:a16="http://schemas.microsoft.com/office/drawing/2014/main" id="{001C364F-CA5A-6D46-BFAC-544302830891}"/>
              </a:ext>
            </a:extLst>
          </p:cNvPr>
          <p:cNvSpPr>
            <a:spLocks noGrp="1"/>
          </p:cNvSpPr>
          <p:nvPr>
            <p:ph type="dt" sz="half" idx="10"/>
          </p:nvPr>
        </p:nvSpPr>
        <p:spPr>
          <a:xfrm>
            <a:off x="152400" y="6361327"/>
            <a:ext cx="2743200" cy="365125"/>
          </a:xfrm>
        </p:spPr>
        <p:txBody>
          <a:bodyPr/>
          <a:lstStyle/>
          <a:p>
            <a:r>
              <a:rPr lang="en-US" dirty="0"/>
              <a:t>1/25/19</a:t>
            </a:r>
          </a:p>
        </p:txBody>
      </p:sp>
      <p:sp>
        <p:nvSpPr>
          <p:cNvPr id="75" name="矩形 3">
            <a:extLst>
              <a:ext uri="{FF2B5EF4-FFF2-40B4-BE49-F238E27FC236}">
                <a16:creationId xmlns:a16="http://schemas.microsoft.com/office/drawing/2014/main" id="{A2ED9B06-BEA0-A041-86E1-36A165358480}"/>
              </a:ext>
            </a:extLst>
          </p:cNvPr>
          <p:cNvSpPr/>
          <p:nvPr/>
        </p:nvSpPr>
        <p:spPr>
          <a:xfrm>
            <a:off x="996587" y="5570009"/>
            <a:ext cx="6096000" cy="286232"/>
          </a:xfrm>
          <a:prstGeom prst="rect">
            <a:avLst/>
          </a:prstGeom>
        </p:spPr>
        <p:txBody>
          <a:bodyPr>
            <a:spAutoFit/>
          </a:bodyPr>
          <a:lstStyle/>
          <a:p>
            <a:pPr lvl="0">
              <a:lnSpc>
                <a:spcPct val="90000"/>
              </a:lnSpc>
              <a:buClr>
                <a:schemeClr val="dk1"/>
              </a:buClr>
              <a:buSzPts val="2800"/>
            </a:pPr>
            <a:r>
              <a:rPr lang="en-US" altLang="zh-CN" dirty="0">
                <a:solidFill>
                  <a:schemeClr val="dk1"/>
                </a:solidFill>
                <a:latin typeface="Gill Sans"/>
                <a:ea typeface="Gill Sans"/>
                <a:cs typeface="Gill Sans"/>
              </a:rPr>
              <a:t>Credit:</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Kevin</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Yang,</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University</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of</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Michigan</a:t>
            </a:r>
          </a:p>
        </p:txBody>
      </p:sp>
    </p:spTree>
    <p:extLst>
      <p:ext uri="{BB962C8B-B14F-4D97-AF65-F5344CB8AC3E}">
        <p14:creationId xmlns:p14="http://schemas.microsoft.com/office/powerpoint/2010/main" val="111980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RDDs:</a:t>
            </a:r>
            <a:endParaRPr sz="2800"/>
          </a:p>
        </p:txBody>
      </p:sp>
      <p:sp>
        <p:nvSpPr>
          <p:cNvPr id="174" name="Google Shape;1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75" name="Google Shape;175;p20"/>
          <p:cNvSpPr txBox="1">
            <a:spLocks noGrp="1"/>
          </p:cNvSpPr>
          <p:nvPr>
            <p:ph type="body" idx="1"/>
          </p:nvPr>
        </p:nvSpPr>
        <p:spPr>
          <a:xfrm>
            <a:off x="838200" y="632929"/>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User control of:</a:t>
            </a:r>
            <a:endParaRPr dirty="0"/>
          </a:p>
          <a:p>
            <a:pPr marL="685800" lvl="1" indent="-228600" algn="l" rtl="0">
              <a:lnSpc>
                <a:spcPct val="90000"/>
              </a:lnSpc>
              <a:spcBef>
                <a:spcPts val="500"/>
              </a:spcBef>
              <a:spcAft>
                <a:spcPts val="0"/>
              </a:spcAft>
              <a:buClr>
                <a:schemeClr val="dk1"/>
              </a:buClr>
              <a:buSzPts val="2400"/>
              <a:buChar char="•"/>
            </a:pPr>
            <a:r>
              <a:rPr lang="en-US" dirty="0"/>
              <a:t>Persistence: indicate storage strategy (e.g. in-memory)</a:t>
            </a:r>
            <a:endParaRPr dirty="0"/>
          </a:p>
          <a:p>
            <a:pPr marL="685800" lvl="1" indent="-228600" algn="l" rtl="0">
              <a:lnSpc>
                <a:spcPct val="90000"/>
              </a:lnSpc>
              <a:spcBef>
                <a:spcPts val="500"/>
              </a:spcBef>
              <a:spcAft>
                <a:spcPts val="0"/>
              </a:spcAft>
              <a:buClr>
                <a:schemeClr val="dk1"/>
              </a:buClr>
              <a:buSzPts val="2400"/>
              <a:buChar char="•"/>
            </a:pPr>
            <a:r>
              <a:rPr lang="en-US" dirty="0"/>
              <a:t>Partitioning: placement optimization (e.g. hash partitioning)</a:t>
            </a:r>
            <a:endParaRPr dirty="0"/>
          </a:p>
        </p:txBody>
      </p:sp>
      <p:sp>
        <p:nvSpPr>
          <p:cNvPr id="8" name="Google Shape;91;p13">
            <a:extLst>
              <a:ext uri="{FF2B5EF4-FFF2-40B4-BE49-F238E27FC236}">
                <a16:creationId xmlns:a16="http://schemas.microsoft.com/office/drawing/2014/main" id="{A3AB7CCE-E17C-9A48-BBB9-F9AC8DF0D9B5}"/>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9" name="Date Placeholder 5">
            <a:extLst>
              <a:ext uri="{FF2B5EF4-FFF2-40B4-BE49-F238E27FC236}">
                <a16:creationId xmlns:a16="http://schemas.microsoft.com/office/drawing/2014/main" id="{2E1AF1CE-60B4-7843-B39F-8116C0658536}"/>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Example : PageRank</a:t>
            </a:r>
            <a:endParaRPr/>
          </a:p>
        </p:txBody>
      </p:sp>
      <p:sp>
        <p:nvSpPr>
          <p:cNvPr id="182" name="Google Shape;18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83" name="Google Shape;183;p21" descr="A close up of a device &#10; &#10;Description automatically generated"/>
          <p:cNvPicPr preferRelativeResize="0"/>
          <p:nvPr/>
        </p:nvPicPr>
        <p:blipFill rotWithShape="1">
          <a:blip r:embed="rId3">
            <a:alphaModFix/>
          </a:blip>
          <a:srcRect/>
          <a:stretch/>
        </p:blipFill>
        <p:spPr>
          <a:xfrm>
            <a:off x="6096000" y="1690688"/>
            <a:ext cx="5977467" cy="4351602"/>
          </a:xfrm>
          <a:prstGeom prst="rect">
            <a:avLst/>
          </a:prstGeom>
          <a:noFill/>
          <a:ln>
            <a:noFill/>
          </a:ln>
        </p:spPr>
      </p:pic>
      <p:sp>
        <p:nvSpPr>
          <p:cNvPr id="184" name="Google Shape;184;p21"/>
          <p:cNvSpPr txBox="1">
            <a:spLocks noGrp="1"/>
          </p:cNvSpPr>
          <p:nvPr>
            <p:ph type="body" idx="1"/>
          </p:nvPr>
        </p:nvSpPr>
        <p:spPr>
          <a:xfrm>
            <a:off x="838200" y="1395637"/>
            <a:ext cx="5600057"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err="1"/>
              <a:t>val</a:t>
            </a:r>
            <a:r>
              <a:rPr lang="en-US" dirty="0"/>
              <a:t> links = </a:t>
            </a:r>
            <a:r>
              <a:rPr lang="en-US" dirty="0" err="1"/>
              <a:t>spark.textFile</a:t>
            </a:r>
            <a:r>
              <a:rPr lang="en-US" dirty="0"/>
              <a:t>(...).map(...).</a:t>
            </a:r>
            <a:r>
              <a:rPr lang="en-US" i="1" dirty="0"/>
              <a:t>persist() </a:t>
            </a:r>
            <a:endParaRPr dirty="0"/>
          </a:p>
          <a:p>
            <a:pPr marL="228600" lvl="0" indent="-228600" algn="l" rtl="0">
              <a:lnSpc>
                <a:spcPct val="90000"/>
              </a:lnSpc>
              <a:spcBef>
                <a:spcPts val="1000"/>
              </a:spcBef>
              <a:spcAft>
                <a:spcPts val="0"/>
              </a:spcAft>
              <a:buClr>
                <a:schemeClr val="dk1"/>
              </a:buClr>
              <a:buSzPts val="2800"/>
              <a:buChar char="•"/>
            </a:pPr>
            <a:r>
              <a:rPr lang="en-US" dirty="0"/>
              <a:t>Partition rank and corresponding links on the same machine to eliminate communication</a:t>
            </a:r>
            <a:endParaRPr dirty="0"/>
          </a:p>
          <a:p>
            <a:pPr marL="0" lvl="0" indent="0" algn="l" rtl="0">
              <a:lnSpc>
                <a:spcPct val="90000"/>
              </a:lnSpc>
              <a:spcBef>
                <a:spcPts val="1000"/>
              </a:spcBef>
              <a:spcAft>
                <a:spcPts val="0"/>
              </a:spcAft>
              <a:buClr>
                <a:schemeClr val="dk1"/>
              </a:buClr>
              <a:buSzPts val="2800"/>
              <a:buNone/>
            </a:pPr>
            <a:endParaRPr i="1" dirty="0"/>
          </a:p>
          <a:p>
            <a:pPr marL="0" lvl="0" indent="0" algn="l" rtl="0">
              <a:lnSpc>
                <a:spcPct val="90000"/>
              </a:lnSpc>
              <a:spcBef>
                <a:spcPts val="1000"/>
              </a:spcBef>
              <a:spcAft>
                <a:spcPts val="0"/>
              </a:spcAft>
              <a:buClr>
                <a:schemeClr val="dk1"/>
              </a:buClr>
              <a:buSzPts val="2800"/>
              <a:buNone/>
            </a:pPr>
            <a:endParaRPr dirty="0"/>
          </a:p>
        </p:txBody>
      </p:sp>
      <p:sp>
        <p:nvSpPr>
          <p:cNvPr id="6" name="Google Shape;91;p13">
            <a:extLst>
              <a:ext uri="{FF2B5EF4-FFF2-40B4-BE49-F238E27FC236}">
                <a16:creationId xmlns:a16="http://schemas.microsoft.com/office/drawing/2014/main" id="{2546E711-D64A-F84E-B25C-9A3F037DD926}"/>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25F041EC-0B96-1A46-8696-3AA921D6F2D5}"/>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Example : PageRank</a:t>
            </a:r>
            <a:endParaRPr/>
          </a:p>
        </p:txBody>
      </p:sp>
      <p:sp>
        <p:nvSpPr>
          <p:cNvPr id="191" name="Google Shape;191;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78" name="Google Shape;850;p38"/>
          <p:cNvSpPr txBox="1">
            <a:spLocks/>
          </p:cNvSpPr>
          <p:nvPr/>
        </p:nvSpPr>
        <p:spPr>
          <a:xfrm>
            <a:off x="1825249" y="4881111"/>
            <a:ext cx="4710152"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Gill Sans"/>
              <a:buNone/>
              <a:defRPr sz="44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marR="0" lvl="0" indent="-228600" defTabSz="914400" eaLnBrk="1" fontAlgn="auto" latinLnBrk="0" hangingPunct="1">
              <a:lnSpc>
                <a:spcPct val="100000"/>
              </a:lnSpc>
              <a:spcBef>
                <a:spcPts val="1000"/>
              </a:spcBef>
              <a:spcAft>
                <a:spcPts val="0"/>
              </a:spcAft>
              <a:buClrTx/>
              <a:buSzPts val="2800"/>
              <a:buFont typeface="Arial"/>
              <a:buNone/>
              <a:tabLst/>
              <a:defRPr/>
            </a:pPr>
            <a:r>
              <a:rPr lang="en-US" altLang="zh-CN" sz="2800" dirty="0">
                <a:sym typeface="Lato Light"/>
              </a:rPr>
              <a:t>PageRank</a:t>
            </a:r>
            <a:r>
              <a:rPr lang="zh-CN" altLang="en-US" sz="2800" dirty="0">
                <a:sym typeface="Lato Light"/>
              </a:rPr>
              <a:t> </a:t>
            </a:r>
            <a:r>
              <a:rPr lang="en-US" altLang="zh-CN" sz="2800" dirty="0">
                <a:sym typeface="Lato Light"/>
              </a:rPr>
              <a:t>with</a:t>
            </a:r>
            <a:r>
              <a:rPr lang="zh-CN" altLang="en-US" sz="2800" dirty="0">
                <a:sym typeface="Lato Light"/>
              </a:rPr>
              <a:t> </a:t>
            </a:r>
            <a:r>
              <a:rPr lang="en-US" altLang="zh-CN" sz="2800" dirty="0">
                <a:sym typeface="Lato Light"/>
              </a:rPr>
              <a:t>hash</a:t>
            </a:r>
            <a:r>
              <a:rPr lang="zh-CN" altLang="en-US" sz="2800" dirty="0">
                <a:sym typeface="Lato Light"/>
              </a:rPr>
              <a:t> </a:t>
            </a:r>
            <a:r>
              <a:rPr lang="en-US" altLang="zh-CN" sz="2800" dirty="0">
                <a:sym typeface="Lato Light"/>
              </a:rPr>
              <a:t>partitioning</a:t>
            </a:r>
            <a:endParaRPr lang="en" sz="2800" dirty="0">
              <a:sym typeface="Lato Light"/>
            </a:endParaRPr>
          </a:p>
        </p:txBody>
      </p:sp>
      <p:grpSp>
        <p:nvGrpSpPr>
          <p:cNvPr id="199" name="组 198"/>
          <p:cNvGrpSpPr/>
          <p:nvPr/>
        </p:nvGrpSpPr>
        <p:grpSpPr>
          <a:xfrm>
            <a:off x="963170" y="1690665"/>
            <a:ext cx="4631858" cy="3142231"/>
            <a:chOff x="1332823" y="1552373"/>
            <a:chExt cx="4055765" cy="2505083"/>
          </a:xfrm>
        </p:grpSpPr>
        <p:sp>
          <p:nvSpPr>
            <p:cNvPr id="93" name="Google Shape;765;p38"/>
            <p:cNvSpPr/>
            <p:nvPr/>
          </p:nvSpPr>
          <p:spPr>
            <a:xfrm>
              <a:off x="1954750" y="1980683"/>
              <a:ext cx="3056571" cy="988700"/>
            </a:xfrm>
            <a:custGeom>
              <a:avLst/>
              <a:gdLst/>
              <a:ahLst/>
              <a:cxnLst/>
              <a:rect l="l" t="t" r="r" b="b"/>
              <a:pathLst>
                <a:path w="124962" h="39548" extrusionOk="0">
                  <a:moveTo>
                    <a:pt x="0" y="0"/>
                  </a:moveTo>
                  <a:lnTo>
                    <a:pt x="69033" y="39548"/>
                  </a:lnTo>
                  <a:lnTo>
                    <a:pt x="124962" y="39548"/>
                  </a:lnTo>
                  <a:lnTo>
                    <a:pt x="124962" y="0"/>
                  </a:lnTo>
                  <a:close/>
                </a:path>
              </a:pathLst>
            </a:custGeom>
            <a:solidFill>
              <a:srgbClr val="B6D7A8"/>
            </a:solidFill>
            <a:ln>
              <a:noFill/>
            </a:ln>
          </p:spPr>
        </p:sp>
        <p:grpSp>
          <p:nvGrpSpPr>
            <p:cNvPr id="95" name="Google Shape;767;p38"/>
            <p:cNvGrpSpPr/>
            <p:nvPr/>
          </p:nvGrpSpPr>
          <p:grpSpPr>
            <a:xfrm>
              <a:off x="1332823" y="1552373"/>
              <a:ext cx="4055765" cy="2505083"/>
              <a:chOff x="215223" y="519440"/>
              <a:chExt cx="4055765" cy="2505083"/>
            </a:xfrm>
          </p:grpSpPr>
          <p:grpSp>
            <p:nvGrpSpPr>
              <p:cNvPr id="96" name="Google Shape;768;p38"/>
              <p:cNvGrpSpPr/>
              <p:nvPr/>
            </p:nvGrpSpPr>
            <p:grpSpPr>
              <a:xfrm>
                <a:off x="2320034" y="1935432"/>
                <a:ext cx="1950954" cy="406475"/>
                <a:chOff x="4246175" y="2571750"/>
                <a:chExt cx="4028400" cy="717900"/>
              </a:xfrm>
            </p:grpSpPr>
            <p:sp>
              <p:nvSpPr>
                <p:cNvPr id="126" name="Google Shape;769;p38"/>
                <p:cNvSpPr/>
                <p:nvPr/>
              </p:nvSpPr>
              <p:spPr>
                <a:xfrm>
                  <a:off x="4246175" y="2571750"/>
                  <a:ext cx="4028400" cy="717900"/>
                </a:xfrm>
                <a:prstGeom prst="roundRect">
                  <a:avLst>
                    <a:gd name="adj" fmla="val 16667"/>
                  </a:avLst>
                </a:prstGeom>
                <a:solidFill>
                  <a:srgbClr val="9DA0A1"/>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27" name="Google Shape;77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8" name="Google Shape;77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9" name="Google Shape;77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7" name="Google Shape;773;p38"/>
              <p:cNvGrpSpPr/>
              <p:nvPr/>
            </p:nvGrpSpPr>
            <p:grpSpPr>
              <a:xfrm>
                <a:off x="2320034" y="519440"/>
                <a:ext cx="1950954" cy="406475"/>
                <a:chOff x="4246175" y="2571750"/>
                <a:chExt cx="4028400" cy="717900"/>
              </a:xfrm>
            </p:grpSpPr>
            <p:sp>
              <p:nvSpPr>
                <p:cNvPr id="122" name="Google Shape;774;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23" name="Google Shape;77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4" name="Google Shape;77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5" name="Google Shape;77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8" name="Google Shape;778;p38"/>
              <p:cNvGrpSpPr/>
              <p:nvPr/>
            </p:nvGrpSpPr>
            <p:grpSpPr>
              <a:xfrm>
                <a:off x="215223" y="519440"/>
                <a:ext cx="1950954" cy="406475"/>
                <a:chOff x="4246175" y="2571750"/>
                <a:chExt cx="4028400" cy="717900"/>
              </a:xfrm>
            </p:grpSpPr>
            <p:sp>
              <p:nvSpPr>
                <p:cNvPr id="118" name="Google Shape;779;p38"/>
                <p:cNvSpPr/>
                <p:nvPr/>
              </p:nvSpPr>
              <p:spPr>
                <a:xfrm>
                  <a:off x="4246175" y="2571750"/>
                  <a:ext cx="4028400" cy="717900"/>
                </a:xfrm>
                <a:prstGeom prst="roundRect">
                  <a:avLst>
                    <a:gd name="adj" fmla="val 16667"/>
                  </a:avLst>
                </a:prstGeom>
                <a:solidFill>
                  <a:srgbClr val="D9B08C"/>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19" name="Google Shape;78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20" name="Google Shape;78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21" name="Google Shape;78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99" name="Google Shape;783;p38"/>
              <p:cNvGrpSpPr/>
              <p:nvPr/>
            </p:nvGrpSpPr>
            <p:grpSpPr>
              <a:xfrm>
                <a:off x="2320034" y="2618048"/>
                <a:ext cx="1950954" cy="406475"/>
                <a:chOff x="4246175" y="2571750"/>
                <a:chExt cx="4028400" cy="717900"/>
              </a:xfrm>
            </p:grpSpPr>
            <p:sp>
              <p:nvSpPr>
                <p:cNvPr id="114" name="Google Shape;784;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15" name="Google Shape;78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16" name="Google Shape;78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17" name="Google Shape;78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94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cxnSp>
            <p:nvCxnSpPr>
              <p:cNvPr id="100" name="Google Shape;788;p38"/>
              <p:cNvCxnSpPr/>
              <p:nvPr/>
            </p:nvCxnSpPr>
            <p:spPr>
              <a:xfrm>
                <a:off x="622180"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1" name="Google Shape;789;p38"/>
              <p:cNvCxnSpPr/>
              <p:nvPr/>
            </p:nvCxnSpPr>
            <p:spPr>
              <a:xfrm>
                <a:off x="1232797"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2" name="Google Shape;790;p38"/>
              <p:cNvCxnSpPr/>
              <p:nvPr/>
            </p:nvCxnSpPr>
            <p:spPr>
              <a:xfrm>
                <a:off x="1797721"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3" name="Google Shape;791;p38"/>
              <p:cNvCxnSpPr/>
              <p:nvPr/>
            </p:nvCxnSpPr>
            <p:spPr>
              <a:xfrm>
                <a:off x="2726991"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4" name="Google Shape;792;p38"/>
              <p:cNvCxnSpPr/>
              <p:nvPr/>
            </p:nvCxnSpPr>
            <p:spPr>
              <a:xfrm>
                <a:off x="3337609"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5" name="Google Shape;793;p38"/>
              <p:cNvCxnSpPr/>
              <p:nvPr/>
            </p:nvCxnSpPr>
            <p:spPr>
              <a:xfrm>
                <a:off x="3902532"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6" name="Google Shape;794;p38"/>
              <p:cNvCxnSpPr/>
              <p:nvPr/>
            </p:nvCxnSpPr>
            <p:spPr>
              <a:xfrm>
                <a:off x="2726991"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7" name="Google Shape;795;p38"/>
              <p:cNvCxnSpPr/>
              <p:nvPr/>
            </p:nvCxnSpPr>
            <p:spPr>
              <a:xfrm>
                <a:off x="2726991"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8" name="Google Shape;796;p38"/>
              <p:cNvCxnSpPr/>
              <p:nvPr/>
            </p:nvCxnSpPr>
            <p:spPr>
              <a:xfrm>
                <a:off x="2726991"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09" name="Google Shape;797;p38"/>
              <p:cNvCxnSpPr/>
              <p:nvPr/>
            </p:nvCxnSpPr>
            <p:spPr>
              <a:xfrm flipH="1">
                <a:off x="2727109"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0" name="Google Shape;798;p38"/>
              <p:cNvCxnSpPr/>
              <p:nvPr/>
            </p:nvCxnSpPr>
            <p:spPr>
              <a:xfrm>
                <a:off x="3337609"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1" name="Google Shape;799;p38"/>
              <p:cNvCxnSpPr/>
              <p:nvPr/>
            </p:nvCxnSpPr>
            <p:spPr>
              <a:xfrm>
                <a:off x="3337609" y="2235094"/>
                <a:ext cx="5649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2" name="Google Shape;800;p38"/>
              <p:cNvCxnSpPr/>
              <p:nvPr/>
            </p:nvCxnSpPr>
            <p:spPr>
              <a:xfrm flipH="1">
                <a:off x="2727132"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cxnSp>
            <p:nvCxnSpPr>
              <p:cNvPr id="113" name="Google Shape;801;p38"/>
              <p:cNvCxnSpPr/>
              <p:nvPr/>
            </p:nvCxnSpPr>
            <p:spPr>
              <a:xfrm>
                <a:off x="3902532"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94000"/>
                  </a:srgbClr>
                </a:outerShdw>
              </a:effectLst>
            </p:spPr>
          </p:cxnSp>
        </p:grpSp>
        <p:cxnSp>
          <p:nvCxnSpPr>
            <p:cNvPr id="180" name="Google Shape;852;p38"/>
            <p:cNvCxnSpPr/>
            <p:nvPr/>
          </p:nvCxnSpPr>
          <p:spPr>
            <a:xfrm flipH="1">
              <a:off x="4455209" y="3267898"/>
              <a:ext cx="564900" cy="481800"/>
            </a:xfrm>
            <a:prstGeom prst="straightConnector1">
              <a:avLst/>
            </a:prstGeom>
            <a:noFill/>
            <a:ln w="9525" cap="flat" cmpd="sng">
              <a:solidFill>
                <a:schemeClr val="dk2"/>
              </a:solidFill>
              <a:prstDash val="solid"/>
              <a:round/>
              <a:headEnd type="none" w="med" len="med"/>
              <a:tailEnd type="triangle" w="med" len="med"/>
            </a:ln>
          </p:spPr>
        </p:cxnSp>
      </p:grpSp>
      <p:grpSp>
        <p:nvGrpSpPr>
          <p:cNvPr id="197" name="组 196"/>
          <p:cNvGrpSpPr/>
          <p:nvPr/>
        </p:nvGrpSpPr>
        <p:grpSpPr>
          <a:xfrm>
            <a:off x="6406163" y="1600035"/>
            <a:ext cx="5123349" cy="3281076"/>
            <a:chOff x="6709175" y="1552373"/>
            <a:chExt cx="4055765" cy="2505083"/>
          </a:xfrm>
        </p:grpSpPr>
        <p:sp>
          <p:nvSpPr>
            <p:cNvPr id="94" name="Google Shape;766;p38"/>
            <p:cNvSpPr/>
            <p:nvPr/>
          </p:nvSpPr>
          <p:spPr>
            <a:xfrm>
              <a:off x="7306952" y="1980683"/>
              <a:ext cx="3089685" cy="988700"/>
            </a:xfrm>
            <a:custGeom>
              <a:avLst/>
              <a:gdLst/>
              <a:ahLst/>
              <a:cxnLst/>
              <a:rect l="l" t="t" r="r" b="b"/>
              <a:pathLst>
                <a:path w="124962" h="39548" extrusionOk="0">
                  <a:moveTo>
                    <a:pt x="0" y="0"/>
                  </a:moveTo>
                  <a:lnTo>
                    <a:pt x="69033" y="39548"/>
                  </a:lnTo>
                  <a:lnTo>
                    <a:pt x="124962" y="39548"/>
                  </a:lnTo>
                  <a:lnTo>
                    <a:pt x="124962" y="0"/>
                  </a:lnTo>
                  <a:close/>
                </a:path>
              </a:pathLst>
            </a:custGeom>
            <a:solidFill>
              <a:srgbClr val="EA9999"/>
            </a:solidFill>
            <a:ln>
              <a:noFill/>
            </a:ln>
          </p:spPr>
        </p:sp>
        <p:grpSp>
          <p:nvGrpSpPr>
            <p:cNvPr id="130" name="Google Shape;802;p38"/>
            <p:cNvGrpSpPr/>
            <p:nvPr/>
          </p:nvGrpSpPr>
          <p:grpSpPr>
            <a:xfrm>
              <a:off x="6709175" y="1552373"/>
              <a:ext cx="4055765" cy="2505083"/>
              <a:chOff x="215223" y="519440"/>
              <a:chExt cx="4055765" cy="2505083"/>
            </a:xfrm>
          </p:grpSpPr>
          <p:grpSp>
            <p:nvGrpSpPr>
              <p:cNvPr id="131" name="Google Shape;803;p38"/>
              <p:cNvGrpSpPr/>
              <p:nvPr/>
            </p:nvGrpSpPr>
            <p:grpSpPr>
              <a:xfrm>
                <a:off x="2320034" y="1935432"/>
                <a:ext cx="1950954" cy="406475"/>
                <a:chOff x="4246175" y="2571750"/>
                <a:chExt cx="4028400" cy="717900"/>
              </a:xfrm>
            </p:grpSpPr>
            <p:sp>
              <p:nvSpPr>
                <p:cNvPr id="161" name="Google Shape;804;p38"/>
                <p:cNvSpPr/>
                <p:nvPr/>
              </p:nvSpPr>
              <p:spPr>
                <a:xfrm>
                  <a:off x="4246175" y="2571750"/>
                  <a:ext cx="4028400" cy="717900"/>
                </a:xfrm>
                <a:prstGeom prst="roundRect">
                  <a:avLst>
                    <a:gd name="adj" fmla="val 16667"/>
                  </a:avLst>
                </a:prstGeom>
                <a:solidFill>
                  <a:srgbClr val="9DA0A1"/>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62" name="Google Shape;80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3" name="Google Shape;80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4" name="Google Shape;80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grpSp>
            <p:nvGrpSpPr>
              <p:cNvPr id="132" name="Google Shape;808;p38"/>
              <p:cNvGrpSpPr/>
              <p:nvPr/>
            </p:nvGrpSpPr>
            <p:grpSpPr>
              <a:xfrm>
                <a:off x="2320034" y="519440"/>
                <a:ext cx="1950954" cy="406475"/>
                <a:chOff x="4246175" y="2571750"/>
                <a:chExt cx="4028400" cy="717900"/>
              </a:xfrm>
            </p:grpSpPr>
            <p:sp>
              <p:nvSpPr>
                <p:cNvPr id="157" name="Google Shape;809;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chemeClr val="lt1"/>
                    </a:solidFill>
                    <a:latin typeface="Lato"/>
                    <a:ea typeface="Lato"/>
                    <a:cs typeface="Lato"/>
                    <a:sym typeface="Lato"/>
                  </a:endParaRPr>
                </a:p>
              </p:txBody>
            </p:sp>
            <p:sp>
              <p:nvSpPr>
                <p:cNvPr id="158" name="Google Shape;81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9" name="Google Shape;81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60" name="Google Shape;81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grpSp>
            <p:nvGrpSpPr>
              <p:cNvPr id="133" name="Google Shape;813;p38"/>
              <p:cNvGrpSpPr/>
              <p:nvPr/>
            </p:nvGrpSpPr>
            <p:grpSpPr>
              <a:xfrm>
                <a:off x="215223" y="519440"/>
                <a:ext cx="1950954" cy="406475"/>
                <a:chOff x="4246175" y="2571750"/>
                <a:chExt cx="4028400" cy="717900"/>
              </a:xfrm>
            </p:grpSpPr>
            <p:sp>
              <p:nvSpPr>
                <p:cNvPr id="153" name="Google Shape;814;p38"/>
                <p:cNvSpPr/>
                <p:nvPr/>
              </p:nvSpPr>
              <p:spPr>
                <a:xfrm>
                  <a:off x="4246175" y="2571750"/>
                  <a:ext cx="4028400" cy="717900"/>
                </a:xfrm>
                <a:prstGeom prst="roundRect">
                  <a:avLst>
                    <a:gd name="adj" fmla="val 16667"/>
                  </a:avLst>
                </a:prstGeom>
                <a:solidFill>
                  <a:srgbClr val="D9B08C"/>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54" name="Google Shape;815;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facebook.com</a:t>
                  </a:r>
                  <a:endParaRPr sz="800">
                    <a:solidFill>
                      <a:srgbClr val="2C3531"/>
                    </a:solidFill>
                    <a:latin typeface="Lato Light"/>
                    <a:ea typeface="Lato Light"/>
                    <a:cs typeface="Lato Light"/>
                    <a:sym typeface="Lato Light"/>
                  </a:endParaRPr>
                </a:p>
              </p:txBody>
            </p:sp>
            <p:sp>
              <p:nvSpPr>
                <p:cNvPr id="155" name="Google Shape;816;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google.com</a:t>
                  </a:r>
                  <a:endParaRPr sz="800">
                    <a:solidFill>
                      <a:srgbClr val="2C3531"/>
                    </a:solidFill>
                    <a:latin typeface="Lato Light"/>
                    <a:ea typeface="Lato Light"/>
                    <a:cs typeface="Lato Light"/>
                    <a:sym typeface="Lato Light"/>
                  </a:endParaRPr>
                </a:p>
              </p:txBody>
            </p:sp>
            <p:sp>
              <p:nvSpPr>
                <p:cNvPr id="156" name="Google Shape;817;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2C3531"/>
                      </a:solidFill>
                      <a:latin typeface="Lato Light"/>
                      <a:ea typeface="Lato Light"/>
                      <a:cs typeface="Lato Light"/>
                      <a:sym typeface="Lato Light"/>
                    </a:rPr>
                    <a:t>umich.edu</a:t>
                  </a:r>
                  <a:endParaRPr sz="800">
                    <a:solidFill>
                      <a:srgbClr val="2C3531"/>
                    </a:solidFill>
                    <a:latin typeface="Lato Light"/>
                    <a:ea typeface="Lato Light"/>
                    <a:cs typeface="Lato Light"/>
                    <a:sym typeface="Lato Light"/>
                  </a:endParaRPr>
                </a:p>
              </p:txBody>
            </p:sp>
          </p:grpSp>
          <p:grpSp>
            <p:nvGrpSpPr>
              <p:cNvPr id="134" name="Google Shape;818;p38"/>
              <p:cNvGrpSpPr/>
              <p:nvPr/>
            </p:nvGrpSpPr>
            <p:grpSpPr>
              <a:xfrm>
                <a:off x="2320034" y="2618048"/>
                <a:ext cx="1950954" cy="406475"/>
                <a:chOff x="4246175" y="2571750"/>
                <a:chExt cx="4028400" cy="717900"/>
              </a:xfrm>
            </p:grpSpPr>
            <p:sp>
              <p:nvSpPr>
                <p:cNvPr id="149" name="Google Shape;819;p38"/>
                <p:cNvSpPr/>
                <p:nvPr/>
              </p:nvSpPr>
              <p:spPr>
                <a:xfrm>
                  <a:off x="4246175" y="2571750"/>
                  <a:ext cx="4028400" cy="717900"/>
                </a:xfrm>
                <a:prstGeom prst="roundRect">
                  <a:avLst>
                    <a:gd name="adj" fmla="val 16667"/>
                  </a:avLst>
                </a:prstGeom>
                <a:solidFill>
                  <a:srgbClr val="116466"/>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150" name="Google Shape;820;p38"/>
                <p:cNvSpPr/>
                <p:nvPr/>
              </p:nvSpPr>
              <p:spPr>
                <a:xfrm>
                  <a:off x="4448825" y="2746100"/>
                  <a:ext cx="12753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1" name="Google Shape;821;p38"/>
                <p:cNvSpPr/>
                <p:nvPr/>
              </p:nvSpPr>
              <p:spPr>
                <a:xfrm>
                  <a:off x="5804000"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sp>
              <p:nvSpPr>
                <p:cNvPr id="152" name="Google Shape;822;p38"/>
                <p:cNvSpPr/>
                <p:nvPr/>
              </p:nvSpPr>
              <p:spPr>
                <a:xfrm>
                  <a:off x="6970475" y="2746100"/>
                  <a:ext cx="1086600" cy="354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spcBef>
                      <a:spcPts val="0"/>
                    </a:spcBef>
                    <a:spcAft>
                      <a:spcPts val="0"/>
                    </a:spcAft>
                    <a:buNone/>
                  </a:pPr>
                  <a:endParaRPr sz="800">
                    <a:solidFill>
                      <a:srgbClr val="2C3531"/>
                    </a:solidFill>
                    <a:latin typeface="Lato Light"/>
                    <a:ea typeface="Lato Light"/>
                    <a:cs typeface="Lato Light"/>
                    <a:sym typeface="Lato Light"/>
                  </a:endParaRPr>
                </a:p>
              </p:txBody>
            </p:sp>
          </p:grpSp>
          <p:cxnSp>
            <p:nvCxnSpPr>
              <p:cNvPr id="135" name="Google Shape;823;p38"/>
              <p:cNvCxnSpPr/>
              <p:nvPr/>
            </p:nvCxnSpPr>
            <p:spPr>
              <a:xfrm>
                <a:off x="622180"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6" name="Google Shape;824;p38"/>
              <p:cNvCxnSpPr/>
              <p:nvPr/>
            </p:nvCxnSpPr>
            <p:spPr>
              <a:xfrm>
                <a:off x="1232797"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7" name="Google Shape;825;p38"/>
              <p:cNvCxnSpPr/>
              <p:nvPr/>
            </p:nvCxnSpPr>
            <p:spPr>
              <a:xfrm>
                <a:off x="1797721" y="819101"/>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8" name="Google Shape;826;p38"/>
              <p:cNvCxnSpPr/>
              <p:nvPr/>
            </p:nvCxnSpPr>
            <p:spPr>
              <a:xfrm>
                <a:off x="2726991"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39" name="Google Shape;827;p38"/>
              <p:cNvCxnSpPr/>
              <p:nvPr/>
            </p:nvCxnSpPr>
            <p:spPr>
              <a:xfrm>
                <a:off x="3337609"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0" name="Google Shape;828;p38"/>
              <p:cNvCxnSpPr/>
              <p:nvPr/>
            </p:nvCxnSpPr>
            <p:spPr>
              <a:xfrm>
                <a:off x="3902532" y="819101"/>
                <a:ext cx="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1" name="Google Shape;829;p38"/>
              <p:cNvCxnSpPr/>
              <p:nvPr/>
            </p:nvCxnSpPr>
            <p:spPr>
              <a:xfrm>
                <a:off x="2726991"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2" name="Google Shape;830;p38"/>
              <p:cNvCxnSpPr/>
              <p:nvPr/>
            </p:nvCxnSpPr>
            <p:spPr>
              <a:xfrm>
                <a:off x="2726991"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3" name="Google Shape;831;p38"/>
              <p:cNvCxnSpPr/>
              <p:nvPr/>
            </p:nvCxnSpPr>
            <p:spPr>
              <a:xfrm>
                <a:off x="2726991"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4" name="Google Shape;832;p38"/>
              <p:cNvCxnSpPr/>
              <p:nvPr/>
            </p:nvCxnSpPr>
            <p:spPr>
              <a:xfrm flipH="1">
                <a:off x="2727109" y="2235094"/>
                <a:ext cx="6105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5" name="Google Shape;833;p38"/>
              <p:cNvCxnSpPr/>
              <p:nvPr/>
            </p:nvCxnSpPr>
            <p:spPr>
              <a:xfrm>
                <a:off x="3337609"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6" name="Google Shape;834;p38"/>
              <p:cNvCxnSpPr/>
              <p:nvPr/>
            </p:nvCxnSpPr>
            <p:spPr>
              <a:xfrm>
                <a:off x="3337609" y="2235094"/>
                <a:ext cx="5649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7" name="Google Shape;835;p38"/>
              <p:cNvCxnSpPr/>
              <p:nvPr/>
            </p:nvCxnSpPr>
            <p:spPr>
              <a:xfrm flipH="1">
                <a:off x="2727132" y="2235094"/>
                <a:ext cx="117540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cxnSp>
            <p:nvCxnSpPr>
              <p:cNvPr id="148" name="Google Shape;836;p38"/>
              <p:cNvCxnSpPr/>
              <p:nvPr/>
            </p:nvCxnSpPr>
            <p:spPr>
              <a:xfrm>
                <a:off x="3902532" y="2235094"/>
                <a:ext cx="0" cy="4818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9DA0A1">
                    <a:alpha val="18000"/>
                  </a:srgbClr>
                </a:outerShdw>
              </a:effectLst>
            </p:spPr>
          </p:cxnSp>
        </p:grpSp>
        <p:cxnSp>
          <p:nvCxnSpPr>
            <p:cNvPr id="165" name="Google Shape;837;p38"/>
            <p:cNvCxnSpPr/>
            <p:nvPr/>
          </p:nvCxnSpPr>
          <p:spPr>
            <a:xfrm>
              <a:off x="9220814" y="1891770"/>
              <a:ext cx="61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6" name="Google Shape;838;p38"/>
            <p:cNvCxnSpPr/>
            <p:nvPr/>
          </p:nvCxnSpPr>
          <p:spPr>
            <a:xfrm>
              <a:off x="9831561" y="1852034"/>
              <a:ext cx="564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7" name="Google Shape;839;p38"/>
            <p:cNvCxnSpPr/>
            <p:nvPr/>
          </p:nvCxnSpPr>
          <p:spPr>
            <a:xfrm flipH="1">
              <a:off x="9831584" y="1852034"/>
              <a:ext cx="564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8" name="Google Shape;840;p38"/>
            <p:cNvCxnSpPr/>
            <p:nvPr/>
          </p:nvCxnSpPr>
          <p:spPr>
            <a:xfrm flipH="1">
              <a:off x="9220943" y="1852082"/>
              <a:ext cx="61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69" name="Google Shape;841;p38"/>
            <p:cNvCxnSpPr/>
            <p:nvPr/>
          </p:nvCxnSpPr>
          <p:spPr>
            <a:xfrm>
              <a:off x="8291673" y="1852034"/>
              <a:ext cx="15399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0" name="Google Shape;842;p38"/>
            <p:cNvCxnSpPr/>
            <p:nvPr/>
          </p:nvCxnSpPr>
          <p:spPr>
            <a:xfrm>
              <a:off x="8291543" y="1852082"/>
              <a:ext cx="929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1" name="Google Shape;843;p38"/>
            <p:cNvCxnSpPr/>
            <p:nvPr/>
          </p:nvCxnSpPr>
          <p:spPr>
            <a:xfrm>
              <a:off x="9221084" y="1852082"/>
              <a:ext cx="1175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2" name="Google Shape;844;p38"/>
            <p:cNvCxnSpPr/>
            <p:nvPr/>
          </p:nvCxnSpPr>
          <p:spPr>
            <a:xfrm flipH="1">
              <a:off x="9220943" y="1852082"/>
              <a:ext cx="11754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3" name="Google Shape;845;p38"/>
            <p:cNvCxnSpPr/>
            <p:nvPr/>
          </p:nvCxnSpPr>
          <p:spPr>
            <a:xfrm>
              <a:off x="7726784" y="1852082"/>
              <a:ext cx="26697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4" name="Google Shape;846;p38"/>
            <p:cNvCxnSpPr/>
            <p:nvPr/>
          </p:nvCxnSpPr>
          <p:spPr>
            <a:xfrm>
              <a:off x="7726749" y="1852034"/>
              <a:ext cx="21048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5" name="Google Shape;847;p38"/>
            <p:cNvCxnSpPr/>
            <p:nvPr/>
          </p:nvCxnSpPr>
          <p:spPr>
            <a:xfrm>
              <a:off x="7726643" y="1852082"/>
              <a:ext cx="14943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6" name="Google Shape;848;p38"/>
            <p:cNvCxnSpPr/>
            <p:nvPr/>
          </p:nvCxnSpPr>
          <p:spPr>
            <a:xfrm>
              <a:off x="7116132" y="1852034"/>
              <a:ext cx="32805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7" name="Google Shape;849;p38"/>
            <p:cNvCxnSpPr/>
            <p:nvPr/>
          </p:nvCxnSpPr>
          <p:spPr>
            <a:xfrm>
              <a:off x="7116261" y="1852082"/>
              <a:ext cx="2715300" cy="12150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1" name="Google Shape;853;p38"/>
            <p:cNvCxnSpPr/>
            <p:nvPr/>
          </p:nvCxnSpPr>
          <p:spPr>
            <a:xfrm flipH="1">
              <a:off x="9831584" y="3268027"/>
              <a:ext cx="564900" cy="481800"/>
            </a:xfrm>
            <a:prstGeom prst="straightConnector1">
              <a:avLst/>
            </a:prstGeom>
            <a:noFill/>
            <a:ln w="9525" cap="flat" cmpd="sng">
              <a:solidFill>
                <a:schemeClr val="dk2"/>
              </a:solidFill>
              <a:prstDash val="solid"/>
              <a:round/>
              <a:headEnd type="none" w="med" len="med"/>
              <a:tailEnd type="triangle" w="med" len="med"/>
            </a:ln>
          </p:spPr>
        </p:cxnSp>
      </p:grpSp>
      <p:sp>
        <p:nvSpPr>
          <p:cNvPr id="182" name="Google Shape;850;p38"/>
          <p:cNvSpPr txBox="1">
            <a:spLocks/>
          </p:cNvSpPr>
          <p:nvPr/>
        </p:nvSpPr>
        <p:spPr>
          <a:xfrm>
            <a:off x="7886230" y="4881111"/>
            <a:ext cx="3891777" cy="168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Gill Sans"/>
              <a:buNone/>
              <a:defRPr sz="44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marR="0" lvl="0" indent="-228600" defTabSz="914400" eaLnBrk="1" fontAlgn="auto" latinLnBrk="0" hangingPunct="1">
              <a:lnSpc>
                <a:spcPct val="100000"/>
              </a:lnSpc>
              <a:spcBef>
                <a:spcPts val="1000"/>
              </a:spcBef>
              <a:spcAft>
                <a:spcPts val="0"/>
              </a:spcAft>
              <a:buClrTx/>
              <a:buSzPts val="2800"/>
              <a:buFont typeface="Arial"/>
              <a:buNone/>
              <a:tabLst/>
              <a:defRPr/>
            </a:pPr>
            <a:r>
              <a:rPr lang="en-US" altLang="zh-CN" sz="2800" dirty="0">
                <a:sym typeface="Lato Light"/>
              </a:rPr>
              <a:t>PageRank</a:t>
            </a:r>
            <a:r>
              <a:rPr lang="zh-CN" altLang="en-US" sz="2800" dirty="0">
                <a:sym typeface="Lato Light"/>
              </a:rPr>
              <a:t> </a:t>
            </a:r>
            <a:r>
              <a:rPr lang="en-US" altLang="zh-CN" sz="2800" dirty="0">
                <a:sym typeface="Lato Light"/>
              </a:rPr>
              <a:t>without</a:t>
            </a:r>
            <a:r>
              <a:rPr lang="zh-CN" altLang="en-US" sz="2800" dirty="0">
                <a:sym typeface="Lato Light"/>
              </a:rPr>
              <a:t> </a:t>
            </a:r>
            <a:r>
              <a:rPr lang="en-US" altLang="zh-CN" sz="2800" dirty="0">
                <a:sym typeface="Lato Light"/>
              </a:rPr>
              <a:t>partitioning</a:t>
            </a:r>
            <a:endParaRPr lang="en" sz="2800" dirty="0">
              <a:sym typeface="Lato Light"/>
            </a:endParaRPr>
          </a:p>
        </p:txBody>
      </p:sp>
      <p:sp>
        <p:nvSpPr>
          <p:cNvPr id="200" name="矩形 199"/>
          <p:cNvSpPr/>
          <p:nvPr/>
        </p:nvSpPr>
        <p:spPr>
          <a:xfrm>
            <a:off x="762000" y="6206643"/>
            <a:ext cx="6096000" cy="286232"/>
          </a:xfrm>
          <a:prstGeom prst="rect">
            <a:avLst/>
          </a:prstGeom>
        </p:spPr>
        <p:txBody>
          <a:bodyPr>
            <a:spAutoFit/>
          </a:bodyPr>
          <a:lstStyle/>
          <a:p>
            <a:pPr lvl="0">
              <a:lnSpc>
                <a:spcPct val="90000"/>
              </a:lnSpc>
              <a:buClr>
                <a:schemeClr val="dk1"/>
              </a:buClr>
              <a:buSzPts val="2800"/>
            </a:pPr>
            <a:r>
              <a:rPr lang="en-US" altLang="zh-CN" dirty="0">
                <a:solidFill>
                  <a:schemeClr val="dk1"/>
                </a:solidFill>
                <a:latin typeface="Gill Sans"/>
                <a:ea typeface="Gill Sans"/>
                <a:cs typeface="Gill Sans"/>
              </a:rPr>
              <a:t>Credit:</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Kevin</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Yang,</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University</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of</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Michigan</a:t>
            </a:r>
          </a:p>
        </p:txBody>
      </p:sp>
      <p:sp>
        <p:nvSpPr>
          <p:cNvPr id="179" name="Google Shape;91;p13">
            <a:extLst>
              <a:ext uri="{FF2B5EF4-FFF2-40B4-BE49-F238E27FC236}">
                <a16:creationId xmlns:a16="http://schemas.microsoft.com/office/drawing/2014/main" id="{49B1DA40-9CEF-D143-AA1C-427A670977C1}"/>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183" name="Date Placeholder 5">
            <a:extLst>
              <a:ext uri="{FF2B5EF4-FFF2-40B4-BE49-F238E27FC236}">
                <a16:creationId xmlns:a16="http://schemas.microsoft.com/office/drawing/2014/main" id="{C6D13733-715E-1D42-973B-5FEA75AF7599}"/>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RDD Representation</a:t>
            </a:r>
            <a:endParaRPr dirty="0"/>
          </a:p>
        </p:txBody>
      </p:sp>
      <p:sp>
        <p:nvSpPr>
          <p:cNvPr id="197" name="Google Shape;197;p23"/>
          <p:cNvSpPr txBox="1">
            <a:spLocks noGrp="1"/>
          </p:cNvSpPr>
          <p:nvPr>
            <p:ph type="body" idx="1"/>
          </p:nvPr>
        </p:nvSpPr>
        <p:spPr>
          <a:xfrm>
            <a:off x="679450" y="1690688"/>
            <a:ext cx="61722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Partitions: atomic pieces of </a:t>
            </a:r>
            <a:r>
              <a:rPr lang="en-US" altLang="zh-CN" dirty="0"/>
              <a:t>the</a:t>
            </a:r>
            <a:r>
              <a:rPr lang="zh-CN" altLang="en-US" dirty="0"/>
              <a:t> </a:t>
            </a:r>
            <a:r>
              <a:rPr lang="en-US" altLang="zh-CN" dirty="0"/>
              <a:t>RDD</a:t>
            </a:r>
            <a:endParaRPr dirty="0"/>
          </a:p>
          <a:p>
            <a:pPr marL="228600" lvl="0" indent="-228600" algn="l" rtl="0">
              <a:lnSpc>
                <a:spcPct val="90000"/>
              </a:lnSpc>
              <a:spcBef>
                <a:spcPts val="1000"/>
              </a:spcBef>
              <a:spcAft>
                <a:spcPts val="0"/>
              </a:spcAft>
              <a:buClr>
                <a:schemeClr val="dk1"/>
              </a:buClr>
              <a:buSzPts val="2800"/>
              <a:buChar char="•"/>
            </a:pPr>
            <a:r>
              <a:rPr lang="en-US" dirty="0"/>
              <a:t>Dependencies: relations with parent RDDs</a:t>
            </a:r>
            <a:endParaRPr dirty="0"/>
          </a:p>
          <a:p>
            <a:pPr marL="685800" lvl="1" indent="-228600" algn="l" rtl="0">
              <a:lnSpc>
                <a:spcPct val="90000"/>
              </a:lnSpc>
              <a:spcBef>
                <a:spcPts val="500"/>
              </a:spcBef>
              <a:spcAft>
                <a:spcPts val="0"/>
              </a:spcAft>
              <a:buClr>
                <a:schemeClr val="dk1"/>
              </a:buClr>
              <a:buSzPts val="2400"/>
              <a:buChar char="•"/>
            </a:pPr>
            <a:r>
              <a:rPr lang="en-US" dirty="0"/>
              <a:t>Narrow Dependencies: </a:t>
            </a:r>
            <a:r>
              <a:rPr lang="en-US" altLang="zh-CN" dirty="0"/>
              <a:t>A</a:t>
            </a:r>
            <a:r>
              <a:rPr lang="zh-CN" altLang="en-US" dirty="0"/>
              <a:t> </a:t>
            </a:r>
            <a:r>
              <a:rPr lang="en-US" dirty="0"/>
              <a:t>parent RDD </a:t>
            </a:r>
            <a:r>
              <a:rPr lang="en-US" altLang="zh-CN" dirty="0"/>
              <a:t>partition</a:t>
            </a:r>
            <a:r>
              <a:rPr lang="zh-CN" altLang="en-US" dirty="0"/>
              <a:t> </a:t>
            </a:r>
            <a:r>
              <a:rPr lang="en-US" dirty="0"/>
              <a:t>is used by at most one child partition (e.g. map, filter)</a:t>
            </a:r>
            <a:endParaRPr dirty="0"/>
          </a:p>
          <a:p>
            <a:pPr marL="685800" lvl="1" indent="-228600" algn="l" rtl="0">
              <a:lnSpc>
                <a:spcPct val="90000"/>
              </a:lnSpc>
              <a:spcBef>
                <a:spcPts val="500"/>
              </a:spcBef>
              <a:spcAft>
                <a:spcPts val="0"/>
              </a:spcAft>
              <a:buClr>
                <a:schemeClr val="dk1"/>
              </a:buClr>
              <a:buSzPts val="2400"/>
              <a:buChar char="•"/>
            </a:pPr>
            <a:r>
              <a:rPr lang="en-US" dirty="0"/>
              <a:t>Wid</a:t>
            </a:r>
            <a:r>
              <a:rPr lang="en-US" altLang="zh-CN" dirty="0"/>
              <a:t>e</a:t>
            </a:r>
            <a:r>
              <a:rPr lang="en-US" dirty="0"/>
              <a:t> Dependencies: </a:t>
            </a:r>
            <a:r>
              <a:rPr lang="en-US" altLang="zh-CN" dirty="0"/>
              <a:t>A</a:t>
            </a:r>
            <a:r>
              <a:rPr lang="zh-CN" altLang="en-US" dirty="0"/>
              <a:t> </a:t>
            </a:r>
            <a:r>
              <a:rPr lang="en-US" dirty="0"/>
              <a:t>parent </a:t>
            </a:r>
            <a:r>
              <a:rPr lang="en-US"/>
              <a:t>RDD </a:t>
            </a:r>
            <a:r>
              <a:rPr lang="en-US" altLang="zh-CN"/>
              <a:t>partition</a:t>
            </a:r>
            <a:r>
              <a:rPr lang="zh-CN" altLang="en-US"/>
              <a:t> </a:t>
            </a:r>
            <a:r>
              <a:rPr lang="en-US" altLang="zh-CN"/>
              <a:t>is</a:t>
            </a:r>
            <a:r>
              <a:rPr lang="zh-CN" altLang="en-US"/>
              <a:t> </a:t>
            </a:r>
            <a:r>
              <a:rPr lang="en-US" dirty="0"/>
              <a:t>used by multiple child partitions (e.g. join,  </a:t>
            </a:r>
            <a:r>
              <a:rPr lang="en-US" dirty="0" err="1"/>
              <a:t>groupByKey</a:t>
            </a:r>
            <a:r>
              <a:rPr lang="en-US" dirty="0"/>
              <a:t>)</a:t>
            </a:r>
            <a:endParaRPr dirty="0"/>
          </a:p>
        </p:txBody>
      </p:sp>
      <p:sp>
        <p:nvSpPr>
          <p:cNvPr id="199" name="Google Shape;19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6" name="Google Shape;91;p13">
            <a:extLst>
              <a:ext uri="{FF2B5EF4-FFF2-40B4-BE49-F238E27FC236}">
                <a16:creationId xmlns:a16="http://schemas.microsoft.com/office/drawing/2014/main" id="{5C12F0E3-6F47-8F48-B46D-508BF2BB939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B76FF283-B025-ED4A-8E40-8AFCEC531809}"/>
              </a:ext>
            </a:extLst>
          </p:cNvPr>
          <p:cNvSpPr>
            <a:spLocks noGrp="1"/>
          </p:cNvSpPr>
          <p:nvPr>
            <p:ph type="dt" sz="half" idx="10"/>
          </p:nvPr>
        </p:nvSpPr>
        <p:spPr>
          <a:xfrm>
            <a:off x="152400" y="6361327"/>
            <a:ext cx="2743200" cy="365125"/>
          </a:xfrm>
        </p:spPr>
        <p:txBody>
          <a:bodyPr/>
          <a:lstStyle/>
          <a:p>
            <a:r>
              <a:rPr lang="en-US" dirty="0"/>
              <a:t>1/25/19</a:t>
            </a:r>
          </a:p>
        </p:txBody>
      </p:sp>
      <p:pic>
        <p:nvPicPr>
          <p:cNvPr id="2" name="图片 1"/>
          <p:cNvPicPr>
            <a:picLocks noChangeAspect="1"/>
          </p:cNvPicPr>
          <p:nvPr/>
        </p:nvPicPr>
        <p:blipFill>
          <a:blip r:embed="rId3"/>
          <a:stretch>
            <a:fillRect/>
          </a:stretch>
        </p:blipFill>
        <p:spPr>
          <a:xfrm>
            <a:off x="6851650" y="2182814"/>
            <a:ext cx="4787900" cy="3175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RDD Representation</a:t>
            </a:r>
            <a:endParaRPr dirty="0"/>
          </a:p>
        </p:txBody>
      </p:sp>
      <p:sp>
        <p:nvSpPr>
          <p:cNvPr id="197" name="Google Shape;197;p23"/>
          <p:cNvSpPr txBox="1">
            <a:spLocks noGrp="1"/>
          </p:cNvSpPr>
          <p:nvPr>
            <p:ph type="body" idx="1"/>
          </p:nvPr>
        </p:nvSpPr>
        <p:spPr>
          <a:xfrm>
            <a:off x="838200" y="1690688"/>
            <a:ext cx="8326120" cy="3027363"/>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1000"/>
              </a:spcBef>
              <a:spcAft>
                <a:spcPts val="0"/>
              </a:spcAft>
              <a:buClr>
                <a:schemeClr val="dk1"/>
              </a:buClr>
              <a:buSzPts val="2800"/>
              <a:buChar char="•"/>
            </a:pPr>
            <a:r>
              <a:rPr lang="en-US" dirty="0"/>
              <a:t>Function: computing dataset based on its parents</a:t>
            </a:r>
            <a:endParaRPr dirty="0"/>
          </a:p>
          <a:p>
            <a:pPr marL="228600" lvl="0" indent="-228600" algn="l" rtl="0">
              <a:lnSpc>
                <a:spcPct val="90000"/>
              </a:lnSpc>
              <a:spcBef>
                <a:spcPts val="1000"/>
              </a:spcBef>
              <a:spcAft>
                <a:spcPts val="0"/>
              </a:spcAft>
              <a:buClr>
                <a:schemeClr val="dk1"/>
              </a:buClr>
              <a:buSzPts val="2800"/>
              <a:buChar char="•"/>
            </a:pPr>
            <a:r>
              <a:rPr lang="en-US" dirty="0"/>
              <a:t>Metadata:</a:t>
            </a:r>
            <a:endParaRPr dirty="0"/>
          </a:p>
          <a:p>
            <a:pPr marL="685800" lvl="1" indent="-228600" algn="l" rtl="0">
              <a:lnSpc>
                <a:spcPct val="90000"/>
              </a:lnSpc>
              <a:spcBef>
                <a:spcPts val="500"/>
              </a:spcBef>
              <a:spcAft>
                <a:spcPts val="0"/>
              </a:spcAft>
              <a:buClr>
                <a:schemeClr val="dk1"/>
              </a:buClr>
              <a:buSzPts val="2400"/>
              <a:buChar char="•"/>
            </a:pPr>
            <a:r>
              <a:rPr lang="en-US" dirty="0"/>
              <a:t>Partition scheme</a:t>
            </a:r>
            <a:endParaRPr dirty="0"/>
          </a:p>
          <a:p>
            <a:pPr marL="685800" lvl="1" indent="-228600" algn="l" rtl="0">
              <a:lnSpc>
                <a:spcPct val="90000"/>
              </a:lnSpc>
              <a:spcBef>
                <a:spcPts val="500"/>
              </a:spcBef>
              <a:spcAft>
                <a:spcPts val="0"/>
              </a:spcAft>
              <a:buClr>
                <a:schemeClr val="dk1"/>
              </a:buClr>
              <a:buSzPts val="2400"/>
              <a:buChar char="•"/>
            </a:pPr>
            <a:r>
              <a:rPr lang="en-US" dirty="0"/>
              <a:t>Data placement</a:t>
            </a:r>
            <a:endParaRPr dirty="0"/>
          </a:p>
        </p:txBody>
      </p:sp>
      <p:sp>
        <p:nvSpPr>
          <p:cNvPr id="199" name="Google Shape;19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6" name="Google Shape;91;p13">
            <a:extLst>
              <a:ext uri="{FF2B5EF4-FFF2-40B4-BE49-F238E27FC236}">
                <a16:creationId xmlns:a16="http://schemas.microsoft.com/office/drawing/2014/main" id="{5C12F0E3-6F47-8F48-B46D-508BF2BB939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B76FF283-B025-ED4A-8E40-8AFCEC531809}"/>
              </a:ext>
            </a:extLst>
          </p:cNvPr>
          <p:cNvSpPr>
            <a:spLocks noGrp="1"/>
          </p:cNvSpPr>
          <p:nvPr>
            <p:ph type="dt" sz="half" idx="10"/>
          </p:nvPr>
        </p:nvSpPr>
        <p:spPr>
          <a:xfrm>
            <a:off x="152400" y="6361327"/>
            <a:ext cx="2743200" cy="365125"/>
          </a:xfrm>
        </p:spPr>
        <p:txBody>
          <a:bodyPr/>
          <a:lstStyle/>
          <a:p>
            <a:r>
              <a:rPr lang="en-US" dirty="0"/>
              <a:t>1/25/19</a:t>
            </a:r>
          </a:p>
        </p:txBody>
      </p:sp>
    </p:spTree>
    <p:extLst>
      <p:ext uri="{BB962C8B-B14F-4D97-AF65-F5344CB8AC3E}">
        <p14:creationId xmlns:p14="http://schemas.microsoft.com/office/powerpoint/2010/main" val="256632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Implementation: Job Scheduling</a:t>
            </a:r>
            <a:endParaRPr dirty="0"/>
          </a:p>
        </p:txBody>
      </p:sp>
      <p:sp>
        <p:nvSpPr>
          <p:cNvPr id="206" name="Google Shape;206;p24"/>
          <p:cNvSpPr txBox="1">
            <a:spLocks noGrp="1"/>
          </p:cNvSpPr>
          <p:nvPr>
            <p:ph type="body" idx="1"/>
          </p:nvPr>
        </p:nvSpPr>
        <p:spPr>
          <a:xfrm>
            <a:off x="838200" y="1332706"/>
            <a:ext cx="598932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1000"/>
              </a:spcBef>
              <a:spcAft>
                <a:spcPts val="0"/>
              </a:spcAft>
              <a:buClr>
                <a:schemeClr val="dk1"/>
              </a:buClr>
              <a:buSzPts val="2800"/>
              <a:buChar char="•"/>
            </a:pPr>
            <a:r>
              <a:rPr lang="en-US" dirty="0"/>
              <a:t>Build DAG</a:t>
            </a:r>
            <a:r>
              <a:rPr lang="zh-CN" altLang="en-US" dirty="0"/>
              <a:t> </a:t>
            </a:r>
            <a:r>
              <a:rPr lang="en-US" altLang="zh-CN" dirty="0"/>
              <a:t>of</a:t>
            </a:r>
            <a:r>
              <a:rPr lang="zh-CN" altLang="en-US" dirty="0"/>
              <a:t> </a:t>
            </a:r>
            <a:r>
              <a:rPr lang="en-US" altLang="zh-CN" dirty="0"/>
              <a:t>stages</a:t>
            </a:r>
            <a:r>
              <a:rPr lang="zh-CN" altLang="en-US" dirty="0"/>
              <a:t> </a:t>
            </a:r>
            <a:r>
              <a:rPr lang="en-US" altLang="zh-CN" dirty="0"/>
              <a:t>to</a:t>
            </a:r>
            <a:r>
              <a:rPr lang="zh-CN" altLang="en-US" dirty="0"/>
              <a:t> </a:t>
            </a:r>
            <a:r>
              <a:rPr lang="en-US" altLang="zh-CN" dirty="0"/>
              <a:t>execute</a:t>
            </a:r>
          </a:p>
          <a:p>
            <a:pPr marL="685800" lvl="1" indent="-228600">
              <a:spcBef>
                <a:spcPts val="1000"/>
              </a:spcBef>
              <a:buSzPts val="2800"/>
            </a:pPr>
            <a:r>
              <a:rPr lang="en-US" altLang="zh-CN" dirty="0"/>
              <a:t>Each</a:t>
            </a:r>
            <a:r>
              <a:rPr lang="zh-CN" altLang="en-US" dirty="0"/>
              <a:t> </a:t>
            </a:r>
            <a:r>
              <a:rPr lang="en-US" altLang="zh-CN" dirty="0"/>
              <a:t>stage contains</a:t>
            </a:r>
            <a:r>
              <a:rPr lang="zh-CN" altLang="en-US" dirty="0"/>
              <a:t> </a:t>
            </a:r>
            <a:r>
              <a:rPr lang="en-US" altLang="zh-CN" dirty="0"/>
              <a:t>as</a:t>
            </a:r>
            <a:r>
              <a:rPr lang="zh-CN" altLang="en-US" dirty="0"/>
              <a:t> </a:t>
            </a:r>
            <a:r>
              <a:rPr lang="en-US" altLang="zh-CN" dirty="0"/>
              <a:t>much</a:t>
            </a:r>
            <a:r>
              <a:rPr lang="zh-CN" altLang="en-US" dirty="0"/>
              <a:t> </a:t>
            </a:r>
            <a:r>
              <a:rPr lang="en-US" altLang="zh-CN" dirty="0"/>
              <a:t>as</a:t>
            </a:r>
            <a:r>
              <a:rPr lang="zh-CN" altLang="en-US" dirty="0"/>
              <a:t> </a:t>
            </a:r>
            <a:r>
              <a:rPr lang="en-US" altLang="zh-CN" dirty="0"/>
              <a:t>possible pipelined transformations with </a:t>
            </a:r>
            <a:r>
              <a:rPr lang="en-US" altLang="zh-CN" i="1" dirty="0"/>
              <a:t>narrow dependencies</a:t>
            </a:r>
          </a:p>
          <a:p>
            <a:pPr marL="685800" lvl="1" indent="-228600">
              <a:spcBef>
                <a:spcPts val="1000"/>
              </a:spcBef>
              <a:buSzPts val="2800"/>
            </a:pPr>
            <a:r>
              <a:rPr lang="en-US" altLang="zh-CN" dirty="0"/>
              <a:t>Stages</a:t>
            </a:r>
            <a:r>
              <a:rPr lang="zh-CN" altLang="en-US" dirty="0"/>
              <a:t> </a:t>
            </a:r>
            <a:r>
              <a:rPr lang="en-US" altLang="zh-CN" dirty="0"/>
              <a:t>are</a:t>
            </a:r>
            <a:r>
              <a:rPr lang="zh-CN" altLang="en-US" dirty="0"/>
              <a:t> </a:t>
            </a:r>
            <a:r>
              <a:rPr lang="en-US" altLang="zh-CN" dirty="0"/>
              <a:t>linked</a:t>
            </a:r>
            <a:r>
              <a:rPr lang="zh-CN" altLang="en-US" dirty="0"/>
              <a:t> </a:t>
            </a:r>
            <a:r>
              <a:rPr lang="en-US" altLang="zh-CN" dirty="0"/>
              <a:t>by</a:t>
            </a:r>
            <a:r>
              <a:rPr lang="zh-CN" altLang="en-US" dirty="0"/>
              <a:t> </a:t>
            </a:r>
            <a:r>
              <a:rPr lang="en-US" altLang="zh-CN" i="1" dirty="0"/>
              <a:t>wide</a:t>
            </a:r>
            <a:r>
              <a:rPr lang="zh-CN" altLang="en-US" i="1" dirty="0"/>
              <a:t> </a:t>
            </a:r>
            <a:r>
              <a:rPr lang="en-US" altLang="zh-CN" i="1" dirty="0"/>
              <a:t>dependencies</a:t>
            </a:r>
            <a:endParaRPr i="1" dirty="0"/>
          </a:p>
          <a:p>
            <a:pPr marL="228600" lvl="0" indent="-228600" algn="l" rtl="0">
              <a:lnSpc>
                <a:spcPct val="90000"/>
              </a:lnSpc>
              <a:spcBef>
                <a:spcPts val="1000"/>
              </a:spcBef>
              <a:spcAft>
                <a:spcPts val="0"/>
              </a:spcAft>
              <a:buClr>
                <a:schemeClr val="dk1"/>
              </a:buClr>
              <a:buSzPts val="2800"/>
              <a:buChar char="•"/>
            </a:pPr>
            <a:r>
              <a:rPr lang="en-US" dirty="0"/>
              <a:t>Assign tasks based on data locality</a:t>
            </a:r>
            <a:endParaRPr dirty="0"/>
          </a:p>
          <a:p>
            <a:pPr marL="0" lvl="0" indent="0" algn="l" rtl="0">
              <a:lnSpc>
                <a:spcPct val="90000"/>
              </a:lnSpc>
              <a:spcBef>
                <a:spcPts val="1000"/>
              </a:spcBef>
              <a:spcAft>
                <a:spcPts val="0"/>
              </a:spcAft>
              <a:buClr>
                <a:schemeClr val="dk1"/>
              </a:buClr>
              <a:buSzPts val="2800"/>
              <a:buNone/>
            </a:pPr>
            <a:endParaRPr dirty="0"/>
          </a:p>
        </p:txBody>
      </p:sp>
      <p:sp>
        <p:nvSpPr>
          <p:cNvPr id="208" name="Google Shape;20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6" name="Google Shape;91;p13">
            <a:extLst>
              <a:ext uri="{FF2B5EF4-FFF2-40B4-BE49-F238E27FC236}">
                <a16:creationId xmlns:a16="http://schemas.microsoft.com/office/drawing/2014/main" id="{8CD03C0C-F9BA-B44D-AD52-F0F0C777DC5E}"/>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E91D63AD-8D4F-8149-953F-F3C51AFA5736}"/>
              </a:ext>
            </a:extLst>
          </p:cNvPr>
          <p:cNvSpPr>
            <a:spLocks noGrp="1"/>
          </p:cNvSpPr>
          <p:nvPr>
            <p:ph type="dt" sz="half" idx="10"/>
          </p:nvPr>
        </p:nvSpPr>
        <p:spPr>
          <a:xfrm>
            <a:off x="152400" y="6361327"/>
            <a:ext cx="2743200" cy="365125"/>
          </a:xfrm>
        </p:spPr>
        <p:txBody>
          <a:bodyPr/>
          <a:lstStyle/>
          <a:p>
            <a:r>
              <a:rPr lang="en-US" dirty="0"/>
              <a:t>1/25/19</a:t>
            </a:r>
          </a:p>
        </p:txBody>
      </p:sp>
      <p:pic>
        <p:nvPicPr>
          <p:cNvPr id="2" name="图片 1"/>
          <p:cNvPicPr>
            <a:picLocks noChangeAspect="1"/>
          </p:cNvPicPr>
          <p:nvPr/>
        </p:nvPicPr>
        <p:blipFill>
          <a:blip r:embed="rId3"/>
          <a:stretch>
            <a:fillRect/>
          </a:stretch>
        </p:blipFill>
        <p:spPr>
          <a:xfrm>
            <a:off x="6525260" y="1646634"/>
            <a:ext cx="5451740" cy="37234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Fault</a:t>
            </a:r>
            <a:r>
              <a:rPr lang="zh-CN" altLang="en-US" dirty="0"/>
              <a:t> </a:t>
            </a:r>
            <a:r>
              <a:rPr lang="en-US" altLang="zh-CN" dirty="0"/>
              <a:t>Tolerance</a:t>
            </a:r>
            <a:endParaRPr kumimoji="1" lang="zh-CN" altLang="en-US" dirty="0"/>
          </a:p>
        </p:txBody>
      </p:sp>
      <p:sp>
        <p:nvSpPr>
          <p:cNvPr id="3" name="文本占位符 2"/>
          <p:cNvSpPr>
            <a:spLocks noGrp="1"/>
          </p:cNvSpPr>
          <p:nvPr>
            <p:ph type="body" idx="1"/>
          </p:nvPr>
        </p:nvSpPr>
        <p:spPr>
          <a:xfrm>
            <a:off x="838200" y="1236345"/>
            <a:ext cx="10515600" cy="4351338"/>
          </a:xfrm>
        </p:spPr>
        <p:txBody>
          <a:bodyPr/>
          <a:lstStyle/>
          <a:p>
            <a:pPr marL="228600" lvl="0" indent="-228600">
              <a:buSzPts val="2800"/>
            </a:pPr>
            <a:r>
              <a:rPr lang="en-US" altLang="zh-CN" dirty="0"/>
              <a:t>Task failures:</a:t>
            </a:r>
          </a:p>
          <a:p>
            <a:pPr marL="685800" lvl="1" indent="-228600">
              <a:buSzPts val="2400"/>
            </a:pPr>
            <a:r>
              <a:rPr lang="en-US" altLang="zh-CN" dirty="0"/>
              <a:t>Stage’s parents available: rerun on another node</a:t>
            </a:r>
          </a:p>
          <a:p>
            <a:pPr marL="685800" lvl="1" indent="-228600">
              <a:buSzPts val="2400"/>
            </a:pPr>
            <a:r>
              <a:rPr lang="en-US" altLang="zh-CN" dirty="0"/>
              <a:t>Some stages unavailable: resubmit tasks to compute missing partitions in parallel</a:t>
            </a:r>
          </a:p>
          <a:p>
            <a:pPr marL="228600" lvl="0" indent="-228600">
              <a:buSzPts val="2800"/>
            </a:pPr>
            <a:r>
              <a:rPr lang="en-US" altLang="zh-CN" dirty="0"/>
              <a:t>Do not currently tolerate scheduler failures</a:t>
            </a:r>
          </a:p>
          <a:p>
            <a:pPr marL="685800" lvl="1" indent="-228600">
              <a:spcBef>
                <a:spcPts val="1000"/>
              </a:spcBef>
              <a:buSzPts val="2800"/>
            </a:pPr>
            <a:r>
              <a:rPr lang="en-US" altLang="zh-CN" dirty="0"/>
              <a:t>Solution: Lineage graph replication</a:t>
            </a:r>
          </a:p>
        </p:txBody>
      </p:sp>
      <p:sp>
        <p:nvSpPr>
          <p:cNvPr id="4" name="幻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
        <p:nvSpPr>
          <p:cNvPr id="5" name="Google Shape;208;p24"/>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Gill Sans"/>
                <a:ea typeface="Gill Sans"/>
                <a:cs typeface="Gill Sans"/>
                <a:sym typeface="Gill Sans"/>
              </a:defRPr>
            </a:lvl9pPr>
          </a:lstStyle>
          <a:p>
            <a:fld id="{00000000-1234-1234-1234-123412341234}" type="slidenum">
              <a:rPr lang="en-US" smtClean="0"/>
              <a:pPr/>
              <a:t>19</a:t>
            </a:fld>
            <a:endParaRPr lang="en-US"/>
          </a:p>
        </p:txBody>
      </p:sp>
      <p:sp>
        <p:nvSpPr>
          <p:cNvPr id="6" name="Google Shape;91;p13">
            <a:extLst>
              <a:ext uri="{FF2B5EF4-FFF2-40B4-BE49-F238E27FC236}">
                <a16:creationId xmlns:a16="http://schemas.microsoft.com/office/drawing/2014/main" id="{8CD03C0C-F9BA-B44D-AD52-F0F0C777DC5E}"/>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E91D63AD-8D4F-8149-953F-F3C51AFA5736}"/>
              </a:ext>
            </a:extLst>
          </p:cNvPr>
          <p:cNvSpPr>
            <a:spLocks noGrp="1"/>
          </p:cNvSpPr>
          <p:nvPr>
            <p:ph type="dt" sz="half" idx="10"/>
          </p:nvPr>
        </p:nvSpPr>
        <p:spPr>
          <a:xfrm>
            <a:off x="152400" y="6361327"/>
            <a:ext cx="2743200" cy="365125"/>
          </a:xfrm>
        </p:spPr>
        <p:txBody>
          <a:bodyPr/>
          <a:lstStyle/>
          <a:p>
            <a:r>
              <a:rPr lang="en-US" dirty="0"/>
              <a:t>1/25/19</a:t>
            </a:r>
          </a:p>
        </p:txBody>
      </p:sp>
    </p:spTree>
    <p:extLst>
      <p:ext uri="{BB962C8B-B14F-4D97-AF65-F5344CB8AC3E}">
        <p14:creationId xmlns:p14="http://schemas.microsoft.com/office/powerpoint/2010/main" val="7354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Motivation &amp; Background</a:t>
            </a:r>
            <a:endParaRPr sz="2800"/>
          </a:p>
        </p:txBody>
      </p:sp>
      <p:sp>
        <p:nvSpPr>
          <p:cNvPr id="98" name="Google Shape;98;p14"/>
          <p:cNvSpPr txBox="1">
            <a:spLocks noGrp="1"/>
          </p:cNvSpPr>
          <p:nvPr>
            <p:ph type="body" idx="1"/>
          </p:nvPr>
        </p:nvSpPr>
        <p:spPr>
          <a:xfrm>
            <a:off x="838200" y="2273813"/>
            <a:ext cx="5410200" cy="3448619"/>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Pros:</a:t>
            </a:r>
            <a:endParaRPr/>
          </a:p>
          <a:p>
            <a:pPr marL="685800" lvl="1" indent="-228600" algn="l" rtl="0">
              <a:lnSpc>
                <a:spcPct val="90000"/>
              </a:lnSpc>
              <a:spcBef>
                <a:spcPts val="500"/>
              </a:spcBef>
              <a:spcAft>
                <a:spcPts val="0"/>
              </a:spcAft>
              <a:buClr>
                <a:schemeClr val="dk1"/>
              </a:buClr>
              <a:buSzPts val="2400"/>
              <a:buChar char="•"/>
            </a:pPr>
            <a:r>
              <a:rPr lang="en-US"/>
              <a:t>Allowed Parallel Computation without worrying low level details (work distribution, fault tolerance)</a:t>
            </a:r>
            <a:endParaRPr/>
          </a:p>
          <a:p>
            <a:pPr marL="685800" lvl="1" indent="-228600" algn="l" rtl="0">
              <a:lnSpc>
                <a:spcPct val="90000"/>
              </a:lnSpc>
              <a:spcBef>
                <a:spcPts val="500"/>
              </a:spcBef>
              <a:spcAft>
                <a:spcPts val="0"/>
              </a:spcAft>
              <a:buClr>
                <a:schemeClr val="dk1"/>
              </a:buClr>
              <a:buSzPts val="2400"/>
              <a:buChar char="•"/>
            </a:pPr>
            <a:r>
              <a:rPr lang="en-US"/>
              <a:t>Provided a set of high-level operations (map, reduce)</a:t>
            </a:r>
            <a:endParaRPr/>
          </a:p>
          <a:p>
            <a:pPr marL="228600" lvl="0" indent="-50800" algn="l" rtl="0">
              <a:lnSpc>
                <a:spcPct val="90000"/>
              </a:lnSpc>
              <a:spcBef>
                <a:spcPts val="1000"/>
              </a:spcBef>
              <a:spcAft>
                <a:spcPts val="0"/>
              </a:spcAft>
              <a:buClr>
                <a:schemeClr val="dk1"/>
              </a:buClr>
              <a:buSzPts val="2800"/>
              <a:buNone/>
            </a:pPr>
            <a:endParaRPr/>
          </a:p>
        </p:txBody>
      </p:sp>
      <p:sp>
        <p:nvSpPr>
          <p:cNvPr id="100" name="Google Shape;10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1" name="Google Shape;101;p14"/>
          <p:cNvSpPr txBox="1"/>
          <p:nvPr/>
        </p:nvSpPr>
        <p:spPr>
          <a:xfrm>
            <a:off x="6096000" y="2216944"/>
            <a:ext cx="5410200" cy="3505488"/>
          </a:xfrm>
          <a:prstGeom prst="rect">
            <a:avLst/>
          </a:prstGeom>
          <a:noFill/>
          <a:ln>
            <a:noFill/>
          </a:ln>
        </p:spPr>
        <p:txBody>
          <a:bodyPr spcFirstLastPara="1" wrap="square" lIns="91425" tIns="45700" rIns="91425" bIns="45700" anchor="ctr"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Gill Sans"/>
                <a:ea typeface="Gill Sans"/>
                <a:cs typeface="Gill Sans"/>
                <a:sym typeface="Gill Sans"/>
              </a:rPr>
              <a:t>Cons: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Gill Sans"/>
                <a:ea typeface="Gill Sans"/>
                <a:cs typeface="Gill Sans"/>
                <a:sym typeface="Gill Sans"/>
              </a:rPr>
              <a:t>Only use on-disk storage, no leverage of distributed memory</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Gill Sans"/>
                <a:ea typeface="Gill Sans"/>
                <a:cs typeface="Gill Sans"/>
                <a:sym typeface="Gill Sans"/>
              </a:rPr>
              <a:t>Large overhead for reusing data in </a:t>
            </a:r>
            <a:r>
              <a:rPr lang="en-US" sz="2400" b="0" i="1" u="none" strike="noStrike" cap="none" dirty="0">
                <a:solidFill>
                  <a:schemeClr val="dk1"/>
                </a:solidFill>
                <a:latin typeface="Gill Sans"/>
                <a:ea typeface="Gill Sans"/>
                <a:cs typeface="Gill Sans"/>
                <a:sym typeface="Gill Sans"/>
              </a:rPr>
              <a:t>iterative</a:t>
            </a:r>
            <a:r>
              <a:rPr lang="en-US" sz="2400" b="0" i="0" u="none" strike="noStrike" cap="none" dirty="0">
                <a:solidFill>
                  <a:schemeClr val="dk1"/>
                </a:solidFill>
                <a:latin typeface="Gill Sans"/>
                <a:ea typeface="Gill Sans"/>
                <a:cs typeface="Gill Sans"/>
                <a:sym typeface="Gill Sans"/>
              </a:rPr>
              <a:t> or </a:t>
            </a:r>
            <a:r>
              <a:rPr lang="en-US" sz="2400" b="0" i="1" u="none" strike="noStrike" cap="none" dirty="0">
                <a:solidFill>
                  <a:schemeClr val="dk1"/>
                </a:solidFill>
                <a:latin typeface="Gill Sans"/>
                <a:ea typeface="Gill Sans"/>
                <a:cs typeface="Gill Sans"/>
                <a:sym typeface="Gill Sans"/>
              </a:rPr>
              <a:t>interactive</a:t>
            </a:r>
            <a:r>
              <a:rPr lang="en-US" sz="2400" b="0" i="0" u="none" strike="noStrike" cap="none" dirty="0">
                <a:solidFill>
                  <a:schemeClr val="dk1"/>
                </a:solidFill>
                <a:latin typeface="Gill Sans"/>
                <a:ea typeface="Gill Sans"/>
                <a:cs typeface="Gill Sans"/>
                <a:sym typeface="Gill Sans"/>
              </a:rPr>
              <a:t> tasks (I/O, replication, serialization)</a:t>
            </a:r>
            <a:endParaRPr dirty="0"/>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Gill Sans"/>
              <a:ea typeface="Gill Sans"/>
              <a:cs typeface="Gill Sans"/>
              <a:sym typeface="Gill Sans"/>
            </a:endParaRPr>
          </a:p>
        </p:txBody>
      </p:sp>
      <p:sp>
        <p:nvSpPr>
          <p:cNvPr id="102" name="Google Shape;102;p14"/>
          <p:cNvSpPr txBox="1"/>
          <p:nvPr/>
        </p:nvSpPr>
        <p:spPr>
          <a:xfrm>
            <a:off x="838200" y="1514380"/>
            <a:ext cx="803081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chemeClr val="dk1"/>
                </a:solidFill>
                <a:latin typeface="Gill Sans"/>
                <a:ea typeface="Gill Sans"/>
                <a:cs typeface="Gill Sans"/>
                <a:sym typeface="Gill Sans"/>
              </a:rPr>
              <a:t>Current Frameworks: MapReduce, Dryad</a:t>
            </a:r>
            <a:endParaRPr/>
          </a:p>
        </p:txBody>
      </p:sp>
      <p:sp>
        <p:nvSpPr>
          <p:cNvPr id="10" name="Google Shape;91;p13">
            <a:extLst>
              <a:ext uri="{FF2B5EF4-FFF2-40B4-BE49-F238E27FC236}">
                <a16:creationId xmlns:a16="http://schemas.microsoft.com/office/drawing/2014/main" id="{A4B17132-C2D5-BA4E-AE2C-10DF11E9D98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11" name="Date Placeholder 5">
            <a:extLst>
              <a:ext uri="{FF2B5EF4-FFF2-40B4-BE49-F238E27FC236}">
                <a16:creationId xmlns:a16="http://schemas.microsoft.com/office/drawing/2014/main" id="{504FC4BB-B291-9A42-89F3-938BFA593F20}"/>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Implementation: Memory Management</a:t>
            </a:r>
            <a:endParaRPr/>
          </a:p>
        </p:txBody>
      </p:sp>
      <p:sp>
        <p:nvSpPr>
          <p:cNvPr id="214" name="Google Shape;214;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Three storage strategy: In-memory storage as deserialized Java objects, in-memory storage as serialized data, and on-disk storage </a:t>
            </a:r>
            <a:endParaRPr/>
          </a:p>
          <a:p>
            <a:pPr marL="228600" lvl="0" indent="-228600" algn="l" rtl="0">
              <a:lnSpc>
                <a:spcPct val="90000"/>
              </a:lnSpc>
              <a:spcBef>
                <a:spcPts val="1000"/>
              </a:spcBef>
              <a:spcAft>
                <a:spcPts val="0"/>
              </a:spcAft>
              <a:buClr>
                <a:schemeClr val="dk1"/>
              </a:buClr>
              <a:buSzPts val="2800"/>
              <a:buChar char="•"/>
            </a:pPr>
            <a:r>
              <a:rPr lang="en-US"/>
              <a:t>LRU policy for eviction at RDD level when there is no enough RAM </a:t>
            </a:r>
            <a:endParaRPr/>
          </a:p>
          <a:p>
            <a:pPr marL="228600" lvl="0" indent="-228600" algn="l" rtl="0">
              <a:lnSpc>
                <a:spcPct val="90000"/>
              </a:lnSpc>
              <a:spcBef>
                <a:spcPts val="1000"/>
              </a:spcBef>
              <a:spcAft>
                <a:spcPts val="0"/>
              </a:spcAft>
              <a:buClr>
                <a:schemeClr val="dk1"/>
              </a:buClr>
              <a:buSzPts val="2800"/>
              <a:buChar char="•"/>
            </a:pPr>
            <a:r>
              <a:rPr lang="en-US"/>
              <a:t>Or, use user-specified “persistence priority” for eviction</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16" name="Google Shape;2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6" name="Google Shape;91;p13">
            <a:extLst>
              <a:ext uri="{FF2B5EF4-FFF2-40B4-BE49-F238E27FC236}">
                <a16:creationId xmlns:a16="http://schemas.microsoft.com/office/drawing/2014/main" id="{3F705804-5807-9F49-A562-01E05B1F67C2}"/>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D2491B6B-5518-864D-8D7E-BC99064F18BA}"/>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dirty="0"/>
              <a:t>Implementation: </a:t>
            </a:r>
            <a:r>
              <a:rPr lang="en-US" dirty="0" err="1"/>
              <a:t>Checkpointing</a:t>
            </a:r>
            <a:endParaRPr dirty="0"/>
          </a:p>
        </p:txBody>
      </p:sp>
      <p:sp>
        <p:nvSpPr>
          <p:cNvPr id="222" name="Google Shape;222;p26"/>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What if there is </a:t>
            </a:r>
            <a:r>
              <a:rPr lang="en-US" altLang="zh-CN" dirty="0"/>
              <a:t>a</a:t>
            </a:r>
            <a:r>
              <a:rPr lang="zh-CN" altLang="en-US" dirty="0"/>
              <a:t> </a:t>
            </a:r>
            <a:r>
              <a:rPr lang="en-US" dirty="0"/>
              <a:t>long lineage </a:t>
            </a:r>
            <a:r>
              <a:rPr lang="en-US" altLang="zh-CN" dirty="0"/>
              <a:t>chain</a:t>
            </a:r>
            <a:r>
              <a:rPr lang="zh-CN" altLang="en-US" dirty="0"/>
              <a:t> </a:t>
            </a:r>
            <a:r>
              <a:rPr lang="en-US" altLang="zh-CN" dirty="0"/>
              <a:t>with</a:t>
            </a:r>
            <a:r>
              <a:rPr lang="en-US" dirty="0"/>
              <a:t> wide dependencies, which would be too costly to derive </a:t>
            </a:r>
            <a:r>
              <a:rPr lang="en-US" altLang="zh-CN" dirty="0"/>
              <a:t>lost</a:t>
            </a:r>
            <a:r>
              <a:rPr lang="zh-CN" altLang="en-US" dirty="0"/>
              <a:t> </a:t>
            </a:r>
            <a:r>
              <a:rPr lang="en-US" altLang="zh-CN" dirty="0"/>
              <a:t>data</a:t>
            </a:r>
            <a:r>
              <a:rPr lang="zh-CN" altLang="en-US" dirty="0"/>
              <a:t> </a:t>
            </a:r>
            <a:r>
              <a:rPr lang="en-US" dirty="0"/>
              <a:t>from beginning?</a:t>
            </a:r>
            <a:endParaRPr dirty="0"/>
          </a:p>
          <a:p>
            <a:pPr marL="228600" lvl="0" indent="-228600" algn="l" rtl="0">
              <a:lnSpc>
                <a:spcPct val="90000"/>
              </a:lnSpc>
              <a:spcBef>
                <a:spcPts val="1000"/>
              </a:spcBef>
              <a:spcAft>
                <a:spcPts val="0"/>
              </a:spcAft>
              <a:buClr>
                <a:schemeClr val="dk1"/>
              </a:buClr>
              <a:buSzPts val="2800"/>
              <a:buChar char="•"/>
            </a:pPr>
            <a:r>
              <a:rPr lang="en-US" dirty="0"/>
              <a:t>Use checkpoints for RDDs</a:t>
            </a:r>
            <a:endParaRPr dirty="0"/>
          </a:p>
          <a:p>
            <a:pPr marL="685800" lvl="1" indent="-228600" algn="l" rtl="0">
              <a:lnSpc>
                <a:spcPct val="90000"/>
              </a:lnSpc>
              <a:spcBef>
                <a:spcPts val="500"/>
              </a:spcBef>
              <a:spcAft>
                <a:spcPts val="0"/>
              </a:spcAft>
              <a:buClr>
                <a:schemeClr val="dk1"/>
              </a:buClr>
              <a:buSzPts val="2400"/>
              <a:buChar char="•"/>
            </a:pPr>
            <a:r>
              <a:rPr lang="en-US" dirty="0"/>
              <a:t>PageRank</a:t>
            </a:r>
            <a:endParaRPr dirty="0"/>
          </a:p>
        </p:txBody>
      </p:sp>
      <p:sp>
        <p:nvSpPr>
          <p:cNvPr id="224" name="Google Shape;22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6" name="Google Shape;91;p13">
            <a:extLst>
              <a:ext uri="{FF2B5EF4-FFF2-40B4-BE49-F238E27FC236}">
                <a16:creationId xmlns:a16="http://schemas.microsoft.com/office/drawing/2014/main" id="{AF74E751-2B80-0245-878D-812BB259C760}"/>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6A6E1EF5-9B19-E945-8441-512456C60BCC}"/>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Comparison Between Related Work</a:t>
            </a:r>
            <a:endParaRPr/>
          </a:p>
        </p:txBody>
      </p:sp>
      <p:sp>
        <p:nvSpPr>
          <p:cNvPr id="231" name="Google Shape;231;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32" name="Google Shape;232;p27"/>
          <p:cNvSpPr txBox="1">
            <a:spLocks noGrp="1"/>
          </p:cNvSpPr>
          <p:nvPr>
            <p:ph type="body" idx="1"/>
          </p:nvPr>
        </p:nvSpPr>
        <p:spPr>
          <a:xfrm>
            <a:off x="838200" y="2061140"/>
            <a:ext cx="10515600" cy="4209486"/>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dirty="0"/>
              <a:t>Utilize memory (MapReduce, </a:t>
            </a:r>
            <a:r>
              <a:rPr lang="en-US" dirty="0" err="1"/>
              <a:t>Ciel</a:t>
            </a:r>
            <a:r>
              <a:rPr lang="en-US" dirty="0"/>
              <a:t>, Dryad)</a:t>
            </a:r>
            <a:endParaRPr dirty="0"/>
          </a:p>
          <a:p>
            <a:pPr marL="228600" lvl="0" indent="-228600" algn="l" rtl="0">
              <a:lnSpc>
                <a:spcPct val="90000"/>
              </a:lnSpc>
              <a:spcBef>
                <a:spcPts val="1000"/>
              </a:spcBef>
              <a:spcAft>
                <a:spcPts val="0"/>
              </a:spcAft>
              <a:buClr>
                <a:schemeClr val="dk1"/>
              </a:buClr>
              <a:buSzPts val="2800"/>
              <a:buChar char="•"/>
            </a:pPr>
            <a:r>
              <a:rPr lang="en-US" dirty="0"/>
              <a:t>High-level programming interface (Piccolo, DSM, Relational Database)</a:t>
            </a:r>
            <a:endParaRPr dirty="0"/>
          </a:p>
          <a:p>
            <a:pPr marL="228600" lvl="0" indent="-228600" algn="l" rtl="0">
              <a:lnSpc>
                <a:spcPct val="90000"/>
              </a:lnSpc>
              <a:spcBef>
                <a:spcPts val="1000"/>
              </a:spcBef>
              <a:spcAft>
                <a:spcPts val="0"/>
              </a:spcAft>
              <a:buClr>
                <a:schemeClr val="dk1"/>
              </a:buClr>
              <a:buSzPts val="2800"/>
              <a:buChar char="•"/>
            </a:pPr>
            <a:r>
              <a:rPr lang="en-US" dirty="0"/>
              <a:t>Lineage-based recovery strategy (Piccolo, DSM: checkpoint, rollback)</a:t>
            </a:r>
            <a:endParaRPr dirty="0"/>
          </a:p>
          <a:p>
            <a:pPr marL="228600" lvl="0" indent="-228600" algn="l" rtl="0">
              <a:lnSpc>
                <a:spcPct val="90000"/>
              </a:lnSpc>
              <a:spcBef>
                <a:spcPts val="1000"/>
              </a:spcBef>
              <a:spcAft>
                <a:spcPts val="0"/>
              </a:spcAft>
              <a:buClr>
                <a:schemeClr val="dk1"/>
              </a:buClr>
              <a:buSzPts val="2800"/>
              <a:buChar char="•"/>
            </a:pPr>
            <a:r>
              <a:rPr lang="en-US" dirty="0"/>
              <a:t>Can share data across queries (</a:t>
            </a:r>
            <a:r>
              <a:rPr lang="en-US" dirty="0" err="1"/>
              <a:t>DryadLINQ</a:t>
            </a:r>
            <a:r>
              <a:rPr lang="en-US" dirty="0"/>
              <a:t>, </a:t>
            </a:r>
            <a:r>
              <a:rPr lang="en-US" dirty="0" err="1"/>
              <a:t>FlumeJava</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General abstraction (Twister, </a:t>
            </a:r>
            <a:r>
              <a:rPr lang="en-US" dirty="0" err="1"/>
              <a:t>Haloop</a:t>
            </a:r>
            <a:r>
              <a:rPr lang="en-US" dirty="0"/>
              <a:t>: specific applications)</a:t>
            </a:r>
            <a:endParaRPr dirty="0"/>
          </a:p>
          <a:p>
            <a:pPr marL="228600" lvl="0" indent="-228600" algn="l" rtl="0">
              <a:lnSpc>
                <a:spcPct val="90000"/>
              </a:lnSpc>
              <a:spcBef>
                <a:spcPts val="1000"/>
              </a:spcBef>
              <a:spcAft>
                <a:spcPts val="0"/>
              </a:spcAft>
              <a:buClr>
                <a:schemeClr val="dk1"/>
              </a:buClr>
              <a:buSzPts val="2800"/>
              <a:buChar char="•"/>
            </a:pPr>
            <a:r>
              <a:rPr lang="en-US" dirty="0"/>
              <a:t>In-memory caching, explicit control over data (Nectar, </a:t>
            </a:r>
            <a:r>
              <a:rPr lang="en-US" dirty="0" err="1"/>
              <a:t>Ciel</a:t>
            </a:r>
            <a:r>
              <a:rPr lang="en-US" dirty="0"/>
              <a:t>, </a:t>
            </a:r>
            <a:r>
              <a:rPr lang="en-US" dirty="0" err="1"/>
              <a:t>FlumeJava</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Persist lineage information: MapReduce, Dryad</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6" name="Google Shape;91;p13">
            <a:extLst>
              <a:ext uri="{FF2B5EF4-FFF2-40B4-BE49-F238E27FC236}">
                <a16:creationId xmlns:a16="http://schemas.microsoft.com/office/drawing/2014/main" id="{4C023DF4-3EA0-1342-A13E-B5BCD5D2CCE1}"/>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C54FCBAD-C111-8F47-8E26-B524409C341F}"/>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Performance: Iterative Machine Learning</a:t>
            </a:r>
            <a:endParaRPr/>
          </a:p>
        </p:txBody>
      </p:sp>
      <p:sp>
        <p:nvSpPr>
          <p:cNvPr id="239" name="Google Shape;239;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40" name="Google Shape;240;p28"/>
          <p:cNvPicPr preferRelativeResize="0"/>
          <p:nvPr/>
        </p:nvPicPr>
        <p:blipFill>
          <a:blip r:embed="rId3">
            <a:alphaModFix/>
          </a:blip>
          <a:stretch>
            <a:fillRect/>
          </a:stretch>
        </p:blipFill>
        <p:spPr>
          <a:xfrm>
            <a:off x="4917625" y="1862750"/>
            <a:ext cx="6714650" cy="3314175"/>
          </a:xfrm>
          <a:prstGeom prst="rect">
            <a:avLst/>
          </a:prstGeom>
          <a:noFill/>
          <a:ln>
            <a:noFill/>
          </a:ln>
        </p:spPr>
      </p:pic>
      <p:sp>
        <p:nvSpPr>
          <p:cNvPr id="241" name="Google Shape;241;p28"/>
          <p:cNvSpPr txBox="1">
            <a:spLocks noGrp="1"/>
          </p:cNvSpPr>
          <p:nvPr>
            <p:ph type="body" idx="1"/>
          </p:nvPr>
        </p:nvSpPr>
        <p:spPr>
          <a:xfrm>
            <a:off x="838200" y="1690700"/>
            <a:ext cx="4377000" cy="435120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K-Means and Logistic Regression</a:t>
            </a:r>
            <a:endParaRPr/>
          </a:p>
          <a:p>
            <a:pPr marL="228600" marR="0" lvl="0" indent="-228600" algn="l" rtl="0">
              <a:lnSpc>
                <a:spcPct val="90000"/>
              </a:lnSpc>
              <a:spcBef>
                <a:spcPts val="1000"/>
              </a:spcBef>
              <a:spcAft>
                <a:spcPts val="0"/>
              </a:spcAft>
              <a:buClr>
                <a:schemeClr val="dk1"/>
              </a:buClr>
              <a:buSzPts val="2800"/>
              <a:buFont typeface="Arial"/>
              <a:buChar char="•"/>
            </a:pPr>
            <a:r>
              <a:rPr lang="en-US"/>
              <a:t>Experiment Setup:</a:t>
            </a:r>
            <a:endParaRPr/>
          </a:p>
          <a:p>
            <a:pPr marL="685800" lvl="1" indent="-266700" algn="l" rtl="0">
              <a:spcBef>
                <a:spcPts val="500"/>
              </a:spcBef>
              <a:spcAft>
                <a:spcPts val="0"/>
              </a:spcAft>
              <a:buSzPts val="2400"/>
              <a:buChar char="•"/>
            </a:pPr>
            <a:r>
              <a:rPr lang="en-US"/>
              <a:t>10 iterations</a:t>
            </a:r>
            <a:endParaRPr sz="2400"/>
          </a:p>
          <a:p>
            <a:pPr marL="685800" lvl="1" indent="-266700" algn="l" rtl="0">
              <a:spcBef>
                <a:spcPts val="500"/>
              </a:spcBef>
              <a:spcAft>
                <a:spcPts val="0"/>
              </a:spcAft>
              <a:buSzPts val="2400"/>
              <a:buChar char="•"/>
            </a:pPr>
            <a:r>
              <a:rPr lang="en-US"/>
              <a:t>10GB datasets</a:t>
            </a:r>
            <a:endParaRPr/>
          </a:p>
          <a:p>
            <a:pPr marL="685800" lvl="1" indent="-228600" algn="l" rtl="0">
              <a:spcBef>
                <a:spcPts val="500"/>
              </a:spcBef>
              <a:spcAft>
                <a:spcPts val="0"/>
              </a:spcAft>
              <a:buSzPts val="1800"/>
              <a:buChar char="•"/>
            </a:pPr>
            <a:r>
              <a:rPr lang="en-US"/>
              <a:t>25-100 machines</a:t>
            </a:r>
            <a:endParaRPr/>
          </a:p>
          <a:p>
            <a:pPr marL="0" lvl="0" indent="0" algn="l" rtl="0">
              <a:lnSpc>
                <a:spcPct val="90000"/>
              </a:lnSpc>
              <a:spcBef>
                <a:spcPts val="1000"/>
              </a:spcBef>
              <a:spcAft>
                <a:spcPts val="0"/>
              </a:spcAft>
              <a:buClr>
                <a:schemeClr val="dk1"/>
              </a:buClr>
              <a:buSzPts val="2800"/>
              <a:buNone/>
            </a:pPr>
            <a:endParaRPr/>
          </a:p>
        </p:txBody>
      </p:sp>
      <p:sp>
        <p:nvSpPr>
          <p:cNvPr id="7" name="Google Shape;91;p13">
            <a:extLst>
              <a:ext uri="{FF2B5EF4-FFF2-40B4-BE49-F238E27FC236}">
                <a16:creationId xmlns:a16="http://schemas.microsoft.com/office/drawing/2014/main" id="{257B2D21-9917-694A-8482-1DD9B29F0507}"/>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8" name="Date Placeholder 5">
            <a:extLst>
              <a:ext uri="{FF2B5EF4-FFF2-40B4-BE49-F238E27FC236}">
                <a16:creationId xmlns:a16="http://schemas.microsoft.com/office/drawing/2014/main" id="{F36D58FD-C5CA-5D43-BDD6-4B883D779A14}"/>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Performance: Iterative Machine Learning</a:t>
            </a:r>
            <a:endParaRPr/>
          </a:p>
        </p:txBody>
      </p:sp>
      <p:sp>
        <p:nvSpPr>
          <p:cNvPr id="248" name="Google Shape;248;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249" name="Google Shape;249;p29"/>
          <p:cNvPicPr preferRelativeResize="0"/>
          <p:nvPr/>
        </p:nvPicPr>
        <p:blipFill>
          <a:blip r:embed="rId3">
            <a:alphaModFix/>
          </a:blip>
          <a:stretch>
            <a:fillRect/>
          </a:stretch>
        </p:blipFill>
        <p:spPr>
          <a:xfrm>
            <a:off x="2542850" y="1690825"/>
            <a:ext cx="6703900" cy="4246375"/>
          </a:xfrm>
          <a:prstGeom prst="rect">
            <a:avLst/>
          </a:prstGeom>
          <a:noFill/>
          <a:ln>
            <a:noFill/>
          </a:ln>
        </p:spPr>
      </p:pic>
      <p:sp>
        <p:nvSpPr>
          <p:cNvPr id="6" name="Google Shape;91;p13">
            <a:extLst>
              <a:ext uri="{FF2B5EF4-FFF2-40B4-BE49-F238E27FC236}">
                <a16:creationId xmlns:a16="http://schemas.microsoft.com/office/drawing/2014/main" id="{FEAE03F6-827D-BE45-AE4A-5B1CD0FCBDC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7" name="Date Placeholder 5">
            <a:extLst>
              <a:ext uri="{FF2B5EF4-FFF2-40B4-BE49-F238E27FC236}">
                <a16:creationId xmlns:a16="http://schemas.microsoft.com/office/drawing/2014/main" id="{5C35C745-6A80-7949-8197-4F3C488498FD}"/>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Performance: Fault Recovery</a:t>
            </a:r>
            <a:endParaRPr/>
          </a:p>
        </p:txBody>
      </p:sp>
      <p:sp>
        <p:nvSpPr>
          <p:cNvPr id="265" name="Google Shape;265;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66" name="Google Shape;266;p31"/>
          <p:cNvSpPr txBox="1">
            <a:spLocks noGrp="1"/>
          </p:cNvSpPr>
          <p:nvPr>
            <p:ph type="body" idx="1"/>
          </p:nvPr>
        </p:nvSpPr>
        <p:spPr>
          <a:xfrm>
            <a:off x="838200" y="1690825"/>
            <a:ext cx="4377000" cy="435120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Experiment Setup:</a:t>
            </a:r>
            <a:endParaRPr/>
          </a:p>
          <a:p>
            <a:pPr marL="685800" lvl="1" indent="-266700" algn="l" rtl="0">
              <a:spcBef>
                <a:spcPts val="500"/>
              </a:spcBef>
              <a:spcAft>
                <a:spcPts val="0"/>
              </a:spcAft>
              <a:buSzPts val="2400"/>
              <a:buChar char="•"/>
            </a:pPr>
            <a:r>
              <a:rPr lang="en-US"/>
              <a:t>10 iterations</a:t>
            </a:r>
            <a:endParaRPr sz="2400"/>
          </a:p>
          <a:p>
            <a:pPr marL="685800" lvl="1" indent="-266700" algn="l" rtl="0">
              <a:spcBef>
                <a:spcPts val="500"/>
              </a:spcBef>
              <a:spcAft>
                <a:spcPts val="0"/>
              </a:spcAft>
              <a:buSzPts val="2400"/>
              <a:buChar char="•"/>
            </a:pPr>
            <a:r>
              <a:rPr lang="en-US"/>
              <a:t>100GB datasets</a:t>
            </a:r>
            <a:endParaRPr/>
          </a:p>
          <a:p>
            <a:pPr marL="685800" lvl="1" indent="-228600" algn="l" rtl="0">
              <a:spcBef>
                <a:spcPts val="500"/>
              </a:spcBef>
              <a:spcAft>
                <a:spcPts val="0"/>
              </a:spcAft>
              <a:buSzPts val="1800"/>
              <a:buChar char="•"/>
            </a:pPr>
            <a:r>
              <a:rPr lang="en-US"/>
              <a:t>75 machines</a:t>
            </a:r>
            <a:endParaRPr/>
          </a:p>
          <a:p>
            <a:pPr marL="228600" lvl="0" indent="-228600" algn="l" rtl="0">
              <a:spcBef>
                <a:spcPts val="0"/>
              </a:spcBef>
              <a:spcAft>
                <a:spcPts val="0"/>
              </a:spcAft>
              <a:buSzPts val="2800"/>
              <a:buChar char="•"/>
            </a:pPr>
            <a:r>
              <a:rPr lang="en-US"/>
              <a:t>A machine killed in 6th iteration</a:t>
            </a:r>
            <a:endParaRPr/>
          </a:p>
          <a:p>
            <a:pPr marL="0" lvl="0" indent="0" algn="l" rtl="0">
              <a:spcBef>
                <a:spcPts val="500"/>
              </a:spcBef>
              <a:spcAft>
                <a:spcPts val="0"/>
              </a:spcAft>
              <a:buNone/>
            </a:pPr>
            <a:endParaRPr/>
          </a:p>
        </p:txBody>
      </p:sp>
      <p:pic>
        <p:nvPicPr>
          <p:cNvPr id="267" name="Google Shape;267;p31"/>
          <p:cNvPicPr preferRelativeResize="0"/>
          <p:nvPr/>
        </p:nvPicPr>
        <p:blipFill>
          <a:blip r:embed="rId3">
            <a:alphaModFix/>
          </a:blip>
          <a:stretch>
            <a:fillRect/>
          </a:stretch>
        </p:blipFill>
        <p:spPr>
          <a:xfrm>
            <a:off x="4847475" y="2366100"/>
            <a:ext cx="6667500" cy="3238500"/>
          </a:xfrm>
          <a:prstGeom prst="rect">
            <a:avLst/>
          </a:prstGeom>
          <a:noFill/>
          <a:ln>
            <a:noFill/>
          </a:ln>
        </p:spPr>
      </p:pic>
      <p:sp>
        <p:nvSpPr>
          <p:cNvPr id="7" name="Google Shape;91;p13">
            <a:extLst>
              <a:ext uri="{FF2B5EF4-FFF2-40B4-BE49-F238E27FC236}">
                <a16:creationId xmlns:a16="http://schemas.microsoft.com/office/drawing/2014/main" id="{D4D4D2AB-2199-8848-B5F3-EF7C6733B89F}"/>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8" name="Date Placeholder 5">
            <a:extLst>
              <a:ext uri="{FF2B5EF4-FFF2-40B4-BE49-F238E27FC236}">
                <a16:creationId xmlns:a16="http://schemas.microsoft.com/office/drawing/2014/main" id="{7B4E0F6D-C7A5-A949-8C6B-3C8F30202FD1}"/>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CIEL: a universal execution engine for distributed data-flow computing</a:t>
            </a:r>
          </a:p>
        </p:txBody>
      </p:sp>
      <p:sp>
        <p:nvSpPr>
          <p:cNvPr id="3" name="Subtitle 2"/>
          <p:cNvSpPr>
            <a:spLocks noGrp="1"/>
          </p:cNvSpPr>
          <p:nvPr>
            <p:ph type="subTitle" idx="1"/>
          </p:nvPr>
        </p:nvSpPr>
        <p:spPr/>
        <p:txBody>
          <a:bodyPr/>
          <a:lstStyle/>
          <a:p>
            <a:r>
              <a:rPr lang="en-US" dirty="0"/>
              <a:t>Derek G. Murray, </a:t>
            </a:r>
            <a:r>
              <a:rPr lang="en-US" dirty="0" err="1"/>
              <a:t>Malte</a:t>
            </a:r>
            <a:r>
              <a:rPr lang="en-US" dirty="0"/>
              <a:t> Schwarzkopf, Christopher </a:t>
            </a:r>
            <a:r>
              <a:rPr lang="en-US" dirty="0" err="1"/>
              <a:t>Smowton</a:t>
            </a:r>
            <a:r>
              <a:rPr lang="en-US" dirty="0"/>
              <a:t>, Steven Smith, Anil </a:t>
            </a:r>
            <a:r>
              <a:rPr lang="en-US" dirty="0" err="1"/>
              <a:t>Madhavapeddy</a:t>
            </a:r>
            <a:r>
              <a:rPr lang="en-US" dirty="0"/>
              <a:t>, Steven Hand</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26</a:t>
            </a:fld>
            <a:endParaRPr lang="en-US"/>
          </a:p>
        </p:txBody>
      </p:sp>
      <p:sp>
        <p:nvSpPr>
          <p:cNvPr id="6" name="Date Placeholder 5">
            <a:extLst>
              <a:ext uri="{FF2B5EF4-FFF2-40B4-BE49-F238E27FC236}">
                <a16:creationId xmlns:a16="http://schemas.microsoft.com/office/drawing/2014/main" id="{8AC1E511-B623-744A-BBC2-8341508042ED}"/>
              </a:ext>
            </a:extLst>
          </p:cNvPr>
          <p:cNvSpPr>
            <a:spLocks noGrp="1"/>
          </p:cNvSpPr>
          <p:nvPr>
            <p:ph type="dt" sz="half" idx="10"/>
          </p:nvPr>
        </p:nvSpPr>
        <p:spPr/>
        <p:txBody>
          <a:bodyPr/>
          <a:lstStyle/>
          <a:p>
            <a:r>
              <a:rPr lang="en-US" dirty="0"/>
              <a:t>1/25/19</a:t>
            </a:r>
          </a:p>
        </p:txBody>
      </p:sp>
    </p:spTree>
    <p:extLst>
      <p:ext uri="{BB962C8B-B14F-4D97-AF65-F5344CB8AC3E}">
        <p14:creationId xmlns:p14="http://schemas.microsoft.com/office/powerpoint/2010/main" val="149748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Computing Models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931" y="2245616"/>
            <a:ext cx="3128771" cy="1727020"/>
          </a:xfrm>
        </p:spPr>
      </p:pic>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27</a:t>
            </a:fld>
            <a:endParaRPr lang="en-US"/>
          </a:p>
        </p:txBody>
      </p:sp>
      <p:sp>
        <p:nvSpPr>
          <p:cNvPr id="8" name="TextBox 7"/>
          <p:cNvSpPr txBox="1"/>
          <p:nvPr/>
        </p:nvSpPr>
        <p:spPr>
          <a:xfrm>
            <a:off x="2639220" y="1601862"/>
            <a:ext cx="1308622" cy="369332"/>
          </a:xfrm>
          <a:prstGeom prst="rect">
            <a:avLst/>
          </a:prstGeom>
          <a:noFill/>
        </p:spPr>
        <p:txBody>
          <a:bodyPr wrap="square" rtlCol="0">
            <a:spAutoFit/>
          </a:bodyPr>
          <a:lstStyle/>
          <a:p>
            <a:r>
              <a:rPr lang="en-US" dirty="0"/>
              <a:t>MapReduce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850" y="2083281"/>
            <a:ext cx="2967415" cy="2051689"/>
          </a:xfrm>
          <a:prstGeom prst="rect">
            <a:avLst/>
          </a:prstGeom>
        </p:spPr>
      </p:pic>
      <p:sp>
        <p:nvSpPr>
          <p:cNvPr id="10" name="TextBox 9"/>
          <p:cNvSpPr txBox="1"/>
          <p:nvPr/>
        </p:nvSpPr>
        <p:spPr>
          <a:xfrm>
            <a:off x="8189045" y="1601862"/>
            <a:ext cx="839024" cy="369332"/>
          </a:xfrm>
          <a:prstGeom prst="rect">
            <a:avLst/>
          </a:prstGeom>
          <a:noFill/>
        </p:spPr>
        <p:txBody>
          <a:bodyPr wrap="square" rtlCol="0">
            <a:spAutoFit/>
          </a:bodyPr>
          <a:lstStyle/>
          <a:p>
            <a:r>
              <a:rPr lang="en-US"/>
              <a:t>Dryad</a:t>
            </a:r>
            <a:endParaRPr lang="en-US" dirty="0"/>
          </a:p>
        </p:txBody>
      </p:sp>
      <p:sp>
        <p:nvSpPr>
          <p:cNvPr id="11" name="TextBox 10"/>
          <p:cNvSpPr txBox="1"/>
          <p:nvPr/>
        </p:nvSpPr>
        <p:spPr>
          <a:xfrm>
            <a:off x="2047741" y="4371830"/>
            <a:ext cx="2727459" cy="369332"/>
          </a:xfrm>
          <a:prstGeom prst="rect">
            <a:avLst/>
          </a:prstGeom>
          <a:noFill/>
        </p:spPr>
        <p:txBody>
          <a:bodyPr wrap="square" rtlCol="0">
            <a:spAutoFit/>
          </a:bodyPr>
          <a:lstStyle/>
          <a:p>
            <a:r>
              <a:rPr lang="en-US" dirty="0"/>
              <a:t>Bipartite Map/Reduce DAG</a:t>
            </a:r>
          </a:p>
        </p:txBody>
      </p:sp>
      <p:sp>
        <p:nvSpPr>
          <p:cNvPr id="12" name="TextBox 11"/>
          <p:cNvSpPr txBox="1"/>
          <p:nvPr/>
        </p:nvSpPr>
        <p:spPr>
          <a:xfrm>
            <a:off x="7581240" y="4371830"/>
            <a:ext cx="2058720" cy="369332"/>
          </a:xfrm>
          <a:prstGeom prst="rect">
            <a:avLst/>
          </a:prstGeom>
          <a:noFill/>
        </p:spPr>
        <p:txBody>
          <a:bodyPr wrap="square" rtlCol="0">
            <a:spAutoFit/>
          </a:bodyPr>
          <a:lstStyle/>
          <a:p>
            <a:r>
              <a:rPr lang="en-US" dirty="0"/>
              <a:t>Arbitrary </a:t>
            </a:r>
            <a:r>
              <a:rPr lang="en-US"/>
              <a:t>static DAG</a:t>
            </a:r>
            <a:endParaRPr lang="en-US" dirty="0"/>
          </a:p>
        </p:txBody>
      </p:sp>
      <p:sp>
        <p:nvSpPr>
          <p:cNvPr id="13" name="TextBox 12"/>
          <p:cNvSpPr txBox="1"/>
          <p:nvPr/>
        </p:nvSpPr>
        <p:spPr>
          <a:xfrm>
            <a:off x="4012009" y="5200686"/>
            <a:ext cx="4598591" cy="523220"/>
          </a:xfrm>
          <a:prstGeom prst="rect">
            <a:avLst/>
          </a:prstGeom>
          <a:noFill/>
        </p:spPr>
        <p:txBody>
          <a:bodyPr wrap="square" rtlCol="0">
            <a:spAutoFit/>
          </a:bodyPr>
          <a:lstStyle/>
          <a:p>
            <a:r>
              <a:rPr lang="en-US" sz="2800" dirty="0"/>
              <a:t>Problem: the graph is fixed!</a:t>
            </a:r>
          </a:p>
        </p:txBody>
      </p:sp>
    </p:spTree>
    <p:extLst>
      <p:ext uri="{BB962C8B-B14F-4D97-AF65-F5344CB8AC3E}">
        <p14:creationId xmlns:p14="http://schemas.microsoft.com/office/powerpoint/2010/main" val="187548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Distributed Computing Models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694" y="1825625"/>
            <a:ext cx="5928611" cy="4351338"/>
          </a:xfrm>
        </p:spPr>
      </p:pic>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617833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Distributed Computing Models</a:t>
            </a:r>
          </a:p>
        </p:txBody>
      </p:sp>
      <p:sp>
        <p:nvSpPr>
          <p:cNvPr id="3" name="Content Placeholder 2"/>
          <p:cNvSpPr>
            <a:spLocks noGrp="1"/>
          </p:cNvSpPr>
          <p:nvPr>
            <p:ph idx="1"/>
          </p:nvPr>
        </p:nvSpPr>
        <p:spPr/>
        <p:txBody>
          <a:bodyPr/>
          <a:lstStyle/>
          <a:p>
            <a:r>
              <a:rPr lang="en-US" dirty="0"/>
              <a:t>Rely on driver program on the client side</a:t>
            </a:r>
          </a:p>
          <a:p>
            <a:endParaRPr lang="en-US" dirty="0"/>
          </a:p>
          <a:p>
            <a:r>
              <a:rPr lang="en-US" dirty="0"/>
              <a:t>Per-iteration</a:t>
            </a:r>
            <a:r>
              <a:rPr lang="zh-CN" altLang="en-US" dirty="0"/>
              <a:t> </a:t>
            </a:r>
            <a:r>
              <a:rPr lang="en-US" altLang="zh-CN" dirty="0"/>
              <a:t>overhead</a:t>
            </a:r>
            <a:endParaRPr lang="en-US" dirty="0"/>
          </a:p>
          <a:p>
            <a:endParaRPr lang="en-US" dirty="0"/>
          </a:p>
          <a:p>
            <a:r>
              <a:rPr lang="en-US" dirty="0"/>
              <a:t>Client failure can result in the whole job failure</a:t>
            </a:r>
          </a:p>
          <a:p>
            <a:endParaRPr lang="en-US" dirty="0"/>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29</a:t>
            </a:fld>
            <a:endParaRPr lang="en-US"/>
          </a:p>
        </p:txBody>
      </p:sp>
    </p:spTree>
    <p:extLst>
      <p:ext uri="{BB962C8B-B14F-4D97-AF65-F5344CB8AC3E}">
        <p14:creationId xmlns:p14="http://schemas.microsoft.com/office/powerpoint/2010/main" val="220867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Solution: Resilient Distributed Datasets</a:t>
            </a:r>
            <a:endParaRPr/>
          </a:p>
        </p:txBody>
      </p:sp>
      <p:sp>
        <p:nvSpPr>
          <p:cNvPr id="109" name="Google Shape;109;p15"/>
          <p:cNvSpPr txBox="1">
            <a:spLocks noGrp="1"/>
          </p:cNvSpPr>
          <p:nvPr>
            <p:ph type="body" idx="1"/>
          </p:nvPr>
        </p:nvSpPr>
        <p:spPr>
          <a:xfrm>
            <a:off x="838200" y="1537390"/>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Utilize Distributed Memory while providing efficient fault tolerance</a:t>
            </a:r>
            <a:endParaRPr/>
          </a:p>
          <a:p>
            <a:pPr marL="228600" lvl="0" indent="-228600" algn="l" rtl="0">
              <a:lnSpc>
                <a:spcPct val="90000"/>
              </a:lnSpc>
              <a:spcBef>
                <a:spcPts val="1000"/>
              </a:spcBef>
              <a:spcAft>
                <a:spcPts val="0"/>
              </a:spcAft>
              <a:buClr>
                <a:schemeClr val="dk1"/>
              </a:buClr>
              <a:buSzPts val="2800"/>
              <a:buChar char="•"/>
            </a:pPr>
            <a:r>
              <a:rPr lang="en-US"/>
              <a:t>Limit operations to coarse-grained transformations (e.g. map, filter)</a:t>
            </a:r>
            <a:endParaRPr/>
          </a:p>
          <a:p>
            <a:pPr marL="228600" lvl="0" indent="-228600" algn="l" rtl="0">
              <a:lnSpc>
                <a:spcPct val="90000"/>
              </a:lnSpc>
              <a:spcBef>
                <a:spcPts val="1000"/>
              </a:spcBef>
              <a:spcAft>
                <a:spcPts val="0"/>
              </a:spcAft>
              <a:buClr>
                <a:schemeClr val="dk1"/>
              </a:buClr>
              <a:buSzPts val="2800"/>
              <a:buChar char="•"/>
            </a:pPr>
            <a:r>
              <a:rPr lang="en-US"/>
              <a:t>Provide efficient fault tolerance by logging transformations(</a:t>
            </a:r>
            <a:r>
              <a:rPr lang="en-US" i="1"/>
              <a:t>lineage</a:t>
            </a:r>
            <a:r>
              <a:rPr lang="en-US"/>
              <a:t>)</a:t>
            </a:r>
            <a:endParaRPr/>
          </a:p>
          <a:p>
            <a:pPr marL="228600" lvl="0" indent="-228600" algn="l" rtl="0">
              <a:lnSpc>
                <a:spcPct val="90000"/>
              </a:lnSpc>
              <a:spcBef>
                <a:spcPts val="1000"/>
              </a:spcBef>
              <a:spcAft>
                <a:spcPts val="0"/>
              </a:spcAft>
              <a:buClr>
                <a:schemeClr val="dk1"/>
              </a:buClr>
              <a:buSzPts val="2800"/>
              <a:buChar char="•"/>
            </a:pPr>
            <a:r>
              <a:rPr lang="en-US"/>
              <a:t>Allow user control of data persistence and partitioning</a:t>
            </a:r>
            <a:endParaRPr/>
          </a:p>
          <a:p>
            <a:pPr marL="0" lvl="0" indent="0" algn="l" rtl="0">
              <a:lnSpc>
                <a:spcPct val="90000"/>
              </a:lnSpc>
              <a:spcBef>
                <a:spcPts val="1000"/>
              </a:spcBef>
              <a:spcAft>
                <a:spcPts val="0"/>
              </a:spcAft>
              <a:buClr>
                <a:schemeClr val="dk1"/>
              </a:buClr>
              <a:buSzPts val="2800"/>
              <a:buNone/>
            </a:pPr>
            <a:endParaRPr/>
          </a:p>
        </p:txBody>
      </p:sp>
      <p:sp>
        <p:nvSpPr>
          <p:cNvPr id="111" name="Google Shape;11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6" name="Google Shape;91;p13">
            <a:extLst>
              <a:ext uri="{FF2B5EF4-FFF2-40B4-BE49-F238E27FC236}">
                <a16:creationId xmlns:a16="http://schemas.microsoft.com/office/drawing/2014/main" id="{24C4C64A-03F6-0449-B5C9-600BDACBCE2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7" name="Date Placeholder 5">
            <a:extLst>
              <a:ext uri="{FF2B5EF4-FFF2-40B4-BE49-F238E27FC236}">
                <a16:creationId xmlns:a16="http://schemas.microsoft.com/office/drawing/2014/main" id="{264F8EE7-93D5-2840-AEC0-52F71B89E09D}"/>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altLang="zh-CN" dirty="0"/>
              <a:t>Dynamic Control Flow</a:t>
            </a:r>
          </a:p>
          <a:p>
            <a:endParaRPr lang="en-US" altLang="zh-CN" dirty="0"/>
          </a:p>
          <a:p>
            <a:r>
              <a:rPr lang="en-US" dirty="0">
                <a:effectLst/>
              </a:rPr>
              <a:t>Task </a:t>
            </a:r>
            <a:r>
              <a:rPr lang="en-US" dirty="0"/>
              <a:t>D</a:t>
            </a:r>
            <a:r>
              <a:rPr lang="en-US" dirty="0">
                <a:effectLst/>
              </a:rPr>
              <a:t>ependencies</a:t>
            </a:r>
          </a:p>
          <a:p>
            <a:endParaRPr lang="en-US" dirty="0">
              <a:effectLst/>
            </a:endParaRPr>
          </a:p>
          <a:p>
            <a:r>
              <a:rPr lang="en-US" dirty="0"/>
              <a:t>Transparency (fault tolerance, data locality, scaling)</a:t>
            </a:r>
          </a:p>
          <a:p>
            <a:endParaRPr lang="en-US" dirty="0">
              <a:effectLst/>
            </a:endParaRPr>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30</a:t>
            </a:fld>
            <a:endParaRPr lang="en-US"/>
          </a:p>
        </p:txBody>
      </p:sp>
    </p:spTree>
    <p:extLst>
      <p:ext uri="{BB962C8B-B14F-4D97-AF65-F5344CB8AC3E}">
        <p14:creationId xmlns:p14="http://schemas.microsoft.com/office/powerpoint/2010/main" val="2593172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Computational Model</a:t>
            </a:r>
          </a:p>
        </p:txBody>
      </p:sp>
      <p:sp>
        <p:nvSpPr>
          <p:cNvPr id="3" name="Content Placeholder 2"/>
          <p:cNvSpPr>
            <a:spLocks noGrp="1"/>
          </p:cNvSpPr>
          <p:nvPr>
            <p:ph idx="1"/>
          </p:nvPr>
        </p:nvSpPr>
        <p:spPr/>
        <p:txBody>
          <a:bodyPr/>
          <a:lstStyle/>
          <a:p>
            <a:r>
              <a:rPr lang="en-US" dirty="0"/>
              <a:t>High-level abstraction: Dynamic Task Graphs</a:t>
            </a:r>
          </a:p>
          <a:p>
            <a:pPr lvl="1"/>
            <a:r>
              <a:rPr lang="en-US" dirty="0"/>
              <a:t>A task can choose to produce an output, or more tasks based on current state</a:t>
            </a:r>
          </a:p>
          <a:p>
            <a:r>
              <a:rPr lang="en-US" dirty="0"/>
              <a:t>Turing-Machine, that’s why it is named as “universal”</a:t>
            </a:r>
          </a:p>
          <a:p>
            <a:endParaRPr lang="en-US" dirty="0"/>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31</a:t>
            </a:fld>
            <a:endParaRPr lang="en-US"/>
          </a:p>
        </p:txBody>
      </p:sp>
    </p:spTree>
    <p:extLst>
      <p:ext uri="{BB962C8B-B14F-4D97-AF65-F5344CB8AC3E}">
        <p14:creationId xmlns:p14="http://schemas.microsoft.com/office/powerpoint/2010/main" val="2616817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An Abstract Example</a:t>
            </a:r>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32</a:t>
            </a:fld>
            <a:endParaRPr lang="en-US"/>
          </a:p>
        </p:txBody>
      </p:sp>
      <p:sp>
        <p:nvSpPr>
          <p:cNvPr id="7" name="Oval 6"/>
          <p:cNvSpPr/>
          <p:nvPr/>
        </p:nvSpPr>
        <p:spPr>
          <a:xfrm>
            <a:off x="3479799" y="2952752"/>
            <a:ext cx="711200" cy="71384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A</a:t>
            </a:r>
          </a:p>
        </p:txBody>
      </p:sp>
      <p:sp>
        <p:nvSpPr>
          <p:cNvPr id="8" name="Rectangle 7"/>
          <p:cNvSpPr/>
          <p:nvPr/>
        </p:nvSpPr>
        <p:spPr>
          <a:xfrm>
            <a:off x="3555998" y="2091666"/>
            <a:ext cx="541867" cy="5418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a:t>
            </a:r>
          </a:p>
        </p:txBody>
      </p:sp>
      <p:cxnSp>
        <p:nvCxnSpPr>
          <p:cNvPr id="10" name="Straight Arrow Connector 9"/>
          <p:cNvCxnSpPr>
            <a:endCxn id="7" idx="0"/>
          </p:cNvCxnSpPr>
          <p:nvPr/>
        </p:nvCxnSpPr>
        <p:spPr>
          <a:xfrm flipH="1">
            <a:off x="3835399" y="2638294"/>
            <a:ext cx="1" cy="314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4"/>
          </p:cNvCxnSpPr>
          <p:nvPr/>
        </p:nvCxnSpPr>
        <p:spPr>
          <a:xfrm flipH="1">
            <a:off x="3826934" y="3666597"/>
            <a:ext cx="8465" cy="1718600"/>
          </a:xfrm>
          <a:prstGeom prst="straightConnector1">
            <a:avLst/>
          </a:prstGeom>
          <a:ln>
            <a:prstDash val="sysDot"/>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555999" y="5408745"/>
            <a:ext cx="541867" cy="5418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w</a:t>
            </a:r>
          </a:p>
        </p:txBody>
      </p:sp>
      <p:cxnSp>
        <p:nvCxnSpPr>
          <p:cNvPr id="16" name="Straight Arrow Connector 15"/>
          <p:cNvCxnSpPr/>
          <p:nvPr/>
        </p:nvCxnSpPr>
        <p:spPr>
          <a:xfrm flipV="1">
            <a:off x="4190999" y="3309674"/>
            <a:ext cx="3962401" cy="9658"/>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sp>
        <p:nvSpPr>
          <p:cNvPr id="19" name="Oval 18"/>
          <p:cNvSpPr/>
          <p:nvPr/>
        </p:nvSpPr>
        <p:spPr>
          <a:xfrm>
            <a:off x="5816599" y="4081993"/>
            <a:ext cx="711200" cy="71384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B</a:t>
            </a:r>
          </a:p>
        </p:txBody>
      </p:sp>
      <p:cxnSp>
        <p:nvCxnSpPr>
          <p:cNvPr id="21" name="Straight Arrow Connector 20"/>
          <p:cNvCxnSpPr/>
          <p:nvPr/>
        </p:nvCxnSpPr>
        <p:spPr>
          <a:xfrm>
            <a:off x="6172199" y="3319332"/>
            <a:ext cx="0" cy="75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8153400" y="3309674"/>
            <a:ext cx="0" cy="75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Oval 26"/>
          <p:cNvSpPr/>
          <p:nvPr/>
        </p:nvSpPr>
        <p:spPr>
          <a:xfrm>
            <a:off x="7797800" y="4062677"/>
            <a:ext cx="711200" cy="71384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a:t>
            </a:r>
          </a:p>
        </p:txBody>
      </p:sp>
      <p:cxnSp>
        <p:nvCxnSpPr>
          <p:cNvPr id="28" name="Straight Arrow Connector 27"/>
          <p:cNvCxnSpPr/>
          <p:nvPr/>
        </p:nvCxnSpPr>
        <p:spPr>
          <a:xfrm flipV="1">
            <a:off x="4106333" y="5629670"/>
            <a:ext cx="4047067" cy="9658"/>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4"/>
          </p:cNvCxnSpPr>
          <p:nvPr/>
        </p:nvCxnSpPr>
        <p:spPr>
          <a:xfrm>
            <a:off x="6172199" y="4795838"/>
            <a:ext cx="0" cy="833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8153400" y="4795838"/>
            <a:ext cx="0" cy="843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8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Primitives of the model</a:t>
            </a:r>
          </a:p>
        </p:txBody>
      </p:sp>
      <p:sp>
        <p:nvSpPr>
          <p:cNvPr id="3" name="Content Placeholder 2"/>
          <p:cNvSpPr>
            <a:spLocks noGrp="1"/>
          </p:cNvSpPr>
          <p:nvPr>
            <p:ph idx="1"/>
          </p:nvPr>
        </p:nvSpPr>
        <p:spPr/>
        <p:txBody>
          <a:bodyPr/>
          <a:lstStyle/>
          <a:p>
            <a:r>
              <a:rPr lang="en-US" dirty="0"/>
              <a:t>Object: an unstructured, finite-length sequence of bytes</a:t>
            </a:r>
          </a:p>
          <a:p>
            <a:r>
              <a:rPr lang="en-US" dirty="0"/>
              <a:t>Reference: the location where an object is stored </a:t>
            </a:r>
          </a:p>
          <a:p>
            <a:pPr lvl="1"/>
            <a:r>
              <a:rPr lang="en-US" dirty="0"/>
              <a:t>Concrete reference: produced, can be consumed</a:t>
            </a:r>
          </a:p>
          <a:p>
            <a:pPr lvl="1"/>
            <a:r>
              <a:rPr lang="en-US" dirty="0"/>
              <a:t>Future reference: not yet produced</a:t>
            </a:r>
          </a:p>
          <a:p>
            <a:r>
              <a:rPr lang="en-US" dirty="0"/>
              <a:t>Task: a non-blocking atomic computation that executes completely on a single machine</a:t>
            </a:r>
          </a:p>
          <a:p>
            <a:endParaRPr lang="en-US" dirty="0"/>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33</a:t>
            </a:fld>
            <a:endParaRPr lang="en-US"/>
          </a:p>
        </p:txBody>
      </p:sp>
    </p:spTree>
    <p:extLst>
      <p:ext uri="{BB962C8B-B14F-4D97-AF65-F5344CB8AC3E}">
        <p14:creationId xmlns:p14="http://schemas.microsoft.com/office/powerpoint/2010/main" val="2056891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Rules</a:t>
            </a:r>
          </a:p>
        </p:txBody>
      </p:sp>
      <p:sp>
        <p:nvSpPr>
          <p:cNvPr id="3" name="Content Placeholder 2"/>
          <p:cNvSpPr>
            <a:spLocks noGrp="1"/>
          </p:cNvSpPr>
          <p:nvPr>
            <p:ph idx="1"/>
          </p:nvPr>
        </p:nvSpPr>
        <p:spPr/>
        <p:txBody>
          <a:bodyPr/>
          <a:lstStyle/>
          <a:p>
            <a:r>
              <a:rPr lang="en-US" dirty="0"/>
              <a:t>Dependencies</a:t>
            </a:r>
          </a:p>
          <a:p>
            <a:pPr lvl="1"/>
            <a:r>
              <a:rPr lang="en-US" dirty="0"/>
              <a:t>A task is runnable when all of its dependencies become concrete.</a:t>
            </a:r>
          </a:p>
          <a:p>
            <a:r>
              <a:rPr lang="en-US" dirty="0"/>
              <a:t>Termination</a:t>
            </a:r>
          </a:p>
          <a:p>
            <a:pPr lvl="1"/>
            <a:r>
              <a:rPr lang="en-US" dirty="0"/>
              <a:t>A task must either </a:t>
            </a:r>
            <a:r>
              <a:rPr lang="en-US" i="1" dirty="0"/>
              <a:t>publish</a:t>
            </a:r>
            <a:r>
              <a:rPr lang="en-US" dirty="0"/>
              <a:t> a concrete reference, or </a:t>
            </a:r>
            <a:r>
              <a:rPr lang="en-US" i="1" dirty="0"/>
              <a:t>spawn</a:t>
            </a:r>
            <a:r>
              <a:rPr lang="en-US" dirty="0"/>
              <a:t> a child task with its expected output name as its output name.</a:t>
            </a:r>
          </a:p>
          <a:p>
            <a:r>
              <a:rPr lang="en-US" dirty="0"/>
              <a:t>Forming a DAG</a:t>
            </a:r>
          </a:p>
          <a:p>
            <a:pPr lvl="1"/>
            <a:r>
              <a:rPr lang="en-US" dirty="0"/>
              <a:t>A child task must only depend on concrete references, or future references to the outputs of spawned tasks.</a:t>
            </a:r>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34</a:t>
            </a:fld>
            <a:endParaRPr lang="en-US"/>
          </a:p>
        </p:txBody>
      </p:sp>
    </p:spTree>
    <p:extLst>
      <p:ext uri="{BB962C8B-B14F-4D97-AF65-F5344CB8AC3E}">
        <p14:creationId xmlns:p14="http://schemas.microsoft.com/office/powerpoint/2010/main" val="2705940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A Real Example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7990" y="1825625"/>
            <a:ext cx="7176020" cy="4351338"/>
          </a:xfrm>
        </p:spPr>
      </p:pic>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35</a:t>
            </a:fld>
            <a:endParaRPr lang="en-US"/>
          </a:p>
        </p:txBody>
      </p:sp>
    </p:spTree>
    <p:extLst>
      <p:ext uri="{BB962C8B-B14F-4D97-AF65-F5344CB8AC3E}">
        <p14:creationId xmlns:p14="http://schemas.microsoft.com/office/powerpoint/2010/main" val="1106935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Evaluating Objects</a:t>
            </a:r>
          </a:p>
        </p:txBody>
      </p:sp>
      <p:sp>
        <p:nvSpPr>
          <p:cNvPr id="3" name="Content Placeholder 2"/>
          <p:cNvSpPr>
            <a:spLocks noGrp="1"/>
          </p:cNvSpPr>
          <p:nvPr>
            <p:ph idx="1"/>
          </p:nvPr>
        </p:nvSpPr>
        <p:spPr/>
        <p:txBody>
          <a:bodyPr/>
          <a:lstStyle/>
          <a:p>
            <a:r>
              <a:rPr lang="en-US" dirty="0"/>
              <a:t>Eager Evaluation</a:t>
            </a:r>
          </a:p>
          <a:p>
            <a:pPr lvl="1"/>
            <a:r>
              <a:rPr lang="en-US" dirty="0"/>
              <a:t>From inputs/concrete references to tasks</a:t>
            </a:r>
          </a:p>
          <a:p>
            <a:pPr lvl="1"/>
            <a:endParaRPr lang="en-US" dirty="0"/>
          </a:p>
          <a:p>
            <a:r>
              <a:rPr lang="en-US" dirty="0"/>
              <a:t>Lazy Evaluation</a:t>
            </a:r>
          </a:p>
          <a:p>
            <a:pPr lvl="1"/>
            <a:r>
              <a:rPr lang="en-US" dirty="0"/>
              <a:t>From outputs to tasks</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36</a:t>
            </a:fld>
            <a:endParaRPr lang="en-US"/>
          </a:p>
        </p:txBody>
      </p:sp>
    </p:spTree>
    <p:extLst>
      <p:ext uri="{BB962C8B-B14F-4D97-AF65-F5344CB8AC3E}">
        <p14:creationId xmlns:p14="http://schemas.microsoft.com/office/powerpoint/2010/main" val="3251521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System Architecture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0" y="1893094"/>
            <a:ext cx="8191500" cy="4216400"/>
          </a:xfrm>
        </p:spPr>
      </p:pic>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37</a:t>
            </a:fld>
            <a:endParaRPr lang="en-US"/>
          </a:p>
        </p:txBody>
      </p:sp>
    </p:spTree>
    <p:extLst>
      <p:ext uri="{BB962C8B-B14F-4D97-AF65-F5344CB8AC3E}">
        <p14:creationId xmlns:p14="http://schemas.microsoft.com/office/powerpoint/2010/main" val="36244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Master</a:t>
            </a:r>
          </a:p>
        </p:txBody>
      </p:sp>
      <p:sp>
        <p:nvSpPr>
          <p:cNvPr id="3" name="Content Placeholder 2"/>
          <p:cNvSpPr>
            <a:spLocks noGrp="1"/>
          </p:cNvSpPr>
          <p:nvPr>
            <p:ph idx="1"/>
          </p:nvPr>
        </p:nvSpPr>
        <p:spPr/>
        <p:txBody>
          <a:bodyPr/>
          <a:lstStyle/>
          <a:p>
            <a:r>
              <a:rPr lang="en-US" dirty="0"/>
              <a:t>Object Table</a:t>
            </a:r>
          </a:p>
          <a:p>
            <a:pPr lvl="1"/>
            <a:r>
              <a:rPr lang="en-US" dirty="0"/>
              <a:t>Producers and Locations</a:t>
            </a:r>
          </a:p>
          <a:p>
            <a:r>
              <a:rPr lang="en-US" dirty="0"/>
              <a:t>Task Table:</a:t>
            </a:r>
          </a:p>
          <a:p>
            <a:pPr lvl="1"/>
            <a:r>
              <a:rPr lang="en-US" dirty="0"/>
              <a:t>Dependencies and Expected Outputs</a:t>
            </a:r>
          </a:p>
          <a:p>
            <a:r>
              <a:rPr lang="en-US" dirty="0"/>
              <a:t>Worker Table</a:t>
            </a:r>
          </a:p>
          <a:p>
            <a:r>
              <a:rPr lang="en-US" dirty="0"/>
              <a:t>Scheduler</a:t>
            </a:r>
          </a:p>
          <a:p>
            <a:pPr lvl="1"/>
            <a:r>
              <a:rPr lang="en-US" dirty="0"/>
              <a:t>Dispatch tasks to workers using lazy evaluation, satisfying locality</a:t>
            </a:r>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38</a:t>
            </a:fld>
            <a:endParaRPr lang="en-US"/>
          </a:p>
        </p:txBody>
      </p:sp>
    </p:spTree>
    <p:extLst>
      <p:ext uri="{BB962C8B-B14F-4D97-AF65-F5344CB8AC3E}">
        <p14:creationId xmlns:p14="http://schemas.microsoft.com/office/powerpoint/2010/main" val="2253617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CIEL: Worker</a:t>
            </a:r>
          </a:p>
        </p:txBody>
      </p:sp>
      <p:sp>
        <p:nvSpPr>
          <p:cNvPr id="3" name="Content Placeholder 2"/>
          <p:cNvSpPr>
            <a:spLocks noGrp="1"/>
          </p:cNvSpPr>
          <p:nvPr>
            <p:ph idx="1"/>
          </p:nvPr>
        </p:nvSpPr>
        <p:spPr/>
        <p:txBody>
          <a:bodyPr/>
          <a:lstStyle/>
          <a:p>
            <a:pPr>
              <a:lnSpc>
                <a:spcPct val="100000"/>
              </a:lnSpc>
              <a:spcBef>
                <a:spcPts val="0"/>
              </a:spcBef>
            </a:pPr>
            <a:r>
              <a:rPr lang="en-US" dirty="0"/>
              <a:t>Executor</a:t>
            </a:r>
          </a:p>
          <a:p>
            <a:pPr>
              <a:lnSpc>
                <a:spcPct val="100000"/>
              </a:lnSpc>
              <a:spcBef>
                <a:spcPts val="0"/>
              </a:spcBef>
            </a:pPr>
            <a:endParaRPr lang="en-US" dirty="0"/>
          </a:p>
          <a:p>
            <a:pPr>
              <a:lnSpc>
                <a:spcPct val="100000"/>
              </a:lnSpc>
              <a:spcBef>
                <a:spcPts val="0"/>
              </a:spcBef>
            </a:pPr>
            <a:r>
              <a:rPr lang="en-US" dirty="0"/>
              <a:t>Local object storage</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39</a:t>
            </a:fld>
            <a:endParaRPr lang="en-US"/>
          </a:p>
        </p:txBody>
      </p:sp>
    </p:spTree>
    <p:extLst>
      <p:ext uri="{BB962C8B-B14F-4D97-AF65-F5344CB8AC3E}">
        <p14:creationId xmlns:p14="http://schemas.microsoft.com/office/powerpoint/2010/main" val="145594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RDDs: Overview</a:t>
            </a:r>
            <a:endParaRPr/>
          </a:p>
        </p:txBody>
      </p:sp>
      <p:sp>
        <p:nvSpPr>
          <p:cNvPr id="118" name="Google Shape;118;p16"/>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Read-only, partitioned collection of records</a:t>
            </a:r>
            <a:endParaRPr/>
          </a:p>
          <a:p>
            <a:pPr marL="228600" lvl="0" indent="-228600" algn="l" rtl="0">
              <a:lnSpc>
                <a:spcPct val="90000"/>
              </a:lnSpc>
              <a:spcBef>
                <a:spcPts val="1000"/>
              </a:spcBef>
              <a:spcAft>
                <a:spcPts val="0"/>
              </a:spcAft>
              <a:buClr>
                <a:schemeClr val="dk1"/>
              </a:buClr>
              <a:buSzPts val="2800"/>
              <a:buChar char="•"/>
            </a:pPr>
            <a:r>
              <a:rPr lang="en-US"/>
              <a:t>Created from 1) data in stable storage 2) other RDDs</a:t>
            </a:r>
            <a:endParaRPr/>
          </a:p>
          <a:p>
            <a:pPr marL="228600" lvl="0" indent="-228600" algn="l" rtl="0">
              <a:lnSpc>
                <a:spcPct val="90000"/>
              </a:lnSpc>
              <a:spcBef>
                <a:spcPts val="1000"/>
              </a:spcBef>
              <a:spcAft>
                <a:spcPts val="0"/>
              </a:spcAft>
              <a:buClr>
                <a:schemeClr val="dk1"/>
              </a:buClr>
              <a:buSzPts val="2800"/>
              <a:buChar char="•"/>
            </a:pPr>
            <a:r>
              <a:rPr lang="en-US"/>
              <a:t>Transformations define RDD:</a:t>
            </a:r>
            <a:endParaRPr/>
          </a:p>
          <a:p>
            <a:pPr marL="685800" lvl="1" indent="-228600" algn="l" rtl="0">
              <a:lnSpc>
                <a:spcPct val="90000"/>
              </a:lnSpc>
              <a:spcBef>
                <a:spcPts val="500"/>
              </a:spcBef>
              <a:spcAft>
                <a:spcPts val="0"/>
              </a:spcAft>
              <a:buClr>
                <a:schemeClr val="dk1"/>
              </a:buClr>
              <a:buSzPts val="2400"/>
              <a:buChar char="•"/>
            </a:pPr>
            <a:r>
              <a:rPr lang="en-US"/>
              <a:t>Map, filter, flatmap, sample, groupbykey, reducebykey, join, union</a:t>
            </a:r>
            <a:endParaRPr/>
          </a:p>
          <a:p>
            <a:pPr marL="228600" lvl="0" indent="-228600" algn="l" rtl="0">
              <a:lnSpc>
                <a:spcPct val="90000"/>
              </a:lnSpc>
              <a:spcBef>
                <a:spcPts val="1000"/>
              </a:spcBef>
              <a:spcAft>
                <a:spcPts val="0"/>
              </a:spcAft>
              <a:buClr>
                <a:schemeClr val="dk1"/>
              </a:buClr>
              <a:buSzPts val="2800"/>
              <a:buChar char="•"/>
            </a:pPr>
            <a:r>
              <a:rPr lang="en-US"/>
              <a:t>Actions return value or export data to storage system </a:t>
            </a:r>
            <a:endParaRPr/>
          </a:p>
          <a:p>
            <a:pPr marL="685800" lvl="1" indent="-228600" algn="l" rtl="0">
              <a:lnSpc>
                <a:spcPct val="90000"/>
              </a:lnSpc>
              <a:spcBef>
                <a:spcPts val="500"/>
              </a:spcBef>
              <a:spcAft>
                <a:spcPts val="0"/>
              </a:spcAft>
              <a:buClr>
                <a:schemeClr val="dk1"/>
              </a:buClr>
              <a:buSzPts val="2400"/>
              <a:buChar char="•"/>
            </a:pPr>
            <a:r>
              <a:rPr lang="en-US"/>
              <a:t>count, collect, save, reduce, lookup</a:t>
            </a:r>
            <a:endParaRPr/>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6" name="Google Shape;91;p13">
            <a:extLst>
              <a:ext uri="{FF2B5EF4-FFF2-40B4-BE49-F238E27FC236}">
                <a16:creationId xmlns:a16="http://schemas.microsoft.com/office/drawing/2014/main" id="{3AE8B136-E3FC-8F43-AC07-1B126B33E64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7" name="Date Placeholder 5">
            <a:extLst>
              <a:ext uri="{FF2B5EF4-FFF2-40B4-BE49-F238E27FC236}">
                <a16:creationId xmlns:a16="http://schemas.microsoft.com/office/drawing/2014/main" id="{6CBDCFC5-A0D2-5149-9211-4F921E91BDCA}"/>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Skywriting</a:t>
            </a:r>
          </a:p>
        </p:txBody>
      </p:sp>
      <p:sp>
        <p:nvSpPr>
          <p:cNvPr id="3" name="Content Placeholder 2"/>
          <p:cNvSpPr>
            <a:spLocks noGrp="1"/>
          </p:cNvSpPr>
          <p:nvPr>
            <p:ph idx="1"/>
          </p:nvPr>
        </p:nvSpPr>
        <p:spPr/>
        <p:txBody>
          <a:bodyPr/>
          <a:lstStyle/>
          <a:p>
            <a:r>
              <a:rPr lang="en-US" dirty="0"/>
              <a:t>Language for expressing task-level parallelism running on top of CIEL</a:t>
            </a:r>
          </a:p>
          <a:p>
            <a:endParaRPr lang="en-US" dirty="0"/>
          </a:p>
          <a:p>
            <a:r>
              <a:rPr lang="en-US" dirty="0"/>
              <a:t>Interpreted, dynamically-typed, C-like syntax</a:t>
            </a:r>
          </a:p>
          <a:p>
            <a:endParaRPr lang="en-US" dirty="0"/>
          </a:p>
          <a:p>
            <a:r>
              <a:rPr lang="en-US" dirty="0"/>
              <a:t>Program state stored as CIEL objects</a:t>
            </a:r>
          </a:p>
          <a:p>
            <a:endParaRPr lang="en-US" dirty="0"/>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40</a:t>
            </a:fld>
            <a:endParaRPr lang="en-US"/>
          </a:p>
        </p:txBody>
      </p:sp>
    </p:spTree>
    <p:extLst>
      <p:ext uri="{BB962C8B-B14F-4D97-AF65-F5344CB8AC3E}">
        <p14:creationId xmlns:p14="http://schemas.microsoft.com/office/powerpoint/2010/main" val="786083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idx="1"/>
          </p:nvPr>
        </p:nvSpPr>
        <p:spPr/>
        <p:txBody>
          <a:bodyPr/>
          <a:lstStyle/>
          <a:p>
            <a:r>
              <a:rPr lang="en-US" dirty="0"/>
              <a:t>Client: trivial, the whole job is on server side</a:t>
            </a:r>
          </a:p>
          <a:p>
            <a:r>
              <a:rPr lang="en-US" dirty="0"/>
              <a:t>Worker: re-execute the task</a:t>
            </a:r>
          </a:p>
          <a:p>
            <a:r>
              <a:rPr lang="en-US" dirty="0"/>
              <a:t>Master:</a:t>
            </a:r>
          </a:p>
          <a:p>
            <a:pPr lvl="1"/>
            <a:r>
              <a:rPr lang="en-US" dirty="0"/>
              <a:t>Naïve implementation: re-execute the whole job</a:t>
            </a:r>
          </a:p>
          <a:p>
            <a:pPr lvl="1"/>
            <a:r>
              <a:rPr lang="en-US" dirty="0"/>
              <a:t>Persistent logging: the new master can restore the DAG by the log</a:t>
            </a:r>
          </a:p>
          <a:p>
            <a:pPr lvl="1"/>
            <a:r>
              <a:rPr lang="en-US" dirty="0"/>
              <a:t>Secondary master: the primary master asynchronously forwards all task table and object table updates to the secondary</a:t>
            </a:r>
          </a:p>
          <a:p>
            <a:pPr lvl="1"/>
            <a:r>
              <a:rPr lang="en-US" dirty="0"/>
              <a:t>Object table reconstruction: the master pulls the worker’s data objects</a:t>
            </a:r>
          </a:p>
        </p:txBody>
      </p:sp>
      <p:sp>
        <p:nvSpPr>
          <p:cNvPr id="4" name="Date Placeholder 3"/>
          <p:cNvSpPr>
            <a:spLocks noGrp="1"/>
          </p:cNvSpPr>
          <p:nvPr>
            <p:ph type="dt" sz="half" idx="10"/>
          </p:nvPr>
        </p:nvSpPr>
        <p:spPr/>
        <p:txBody>
          <a:bodyPr/>
          <a:lstStyle/>
          <a:p>
            <a:r>
              <a:rPr lang="en-US" dirty="0"/>
              <a:t>1/25/19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41</a:t>
            </a:fld>
            <a:endParaRPr lang="en-US"/>
          </a:p>
        </p:txBody>
      </p:sp>
    </p:spTree>
    <p:extLst>
      <p:ext uri="{BB962C8B-B14F-4D97-AF65-F5344CB8AC3E}">
        <p14:creationId xmlns:p14="http://schemas.microsoft.com/office/powerpoint/2010/main" val="379346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mr-IN" dirty="0"/>
              <a:t>–</a:t>
            </a:r>
            <a:r>
              <a:rPr lang="en-US" dirty="0"/>
              <a:t> k-means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42</a:t>
            </a:fld>
            <a:endParaRPr lang="uk-UA"/>
          </a:p>
        </p:txBody>
      </p:sp>
      <p:sp>
        <p:nvSpPr>
          <p:cNvPr id="5" name="Footer Placeholder 4"/>
          <p:cNvSpPr>
            <a:spLocks noGrp="1"/>
          </p:cNvSpPr>
          <p:nvPr>
            <p:ph type="ftr" sz="quarter" idx="11"/>
          </p:nvPr>
        </p:nvSpPr>
        <p:spPr>
          <a:xfrm>
            <a:off x="4038600" y="6356350"/>
            <a:ext cx="4114800" cy="365125"/>
          </a:xfrm>
        </p:spPr>
        <p:txBody>
          <a:bodyPr/>
          <a:lstStyle/>
          <a:p>
            <a:r>
              <a:rPr lang="en-US"/>
              <a:t>EECS 598 – W19</a:t>
            </a:r>
          </a:p>
        </p:txBody>
      </p:sp>
      <p:sp>
        <p:nvSpPr>
          <p:cNvPr id="6" name="Date Placeholder 3"/>
          <p:cNvSpPr>
            <a:spLocks noGrp="1"/>
          </p:cNvSpPr>
          <p:nvPr>
            <p:ph type="dt" sz="half" idx="10"/>
          </p:nvPr>
        </p:nvSpPr>
        <p:spPr>
          <a:xfrm>
            <a:off x="838200" y="6356350"/>
            <a:ext cx="2743200" cy="365125"/>
          </a:xfrm>
        </p:spPr>
        <p:txBody>
          <a:bodyPr/>
          <a:lstStyle/>
          <a:p>
            <a:r>
              <a:rPr lang="en-US" dirty="0"/>
              <a:t>1/25/19</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825625"/>
            <a:ext cx="10134600" cy="4203700"/>
          </a:xfrm>
          <a:prstGeom prst="rect">
            <a:avLst/>
          </a:prstGeom>
        </p:spPr>
      </p:pic>
    </p:spTree>
    <p:extLst>
      <p:ext uri="{BB962C8B-B14F-4D97-AF65-F5344CB8AC3E}">
        <p14:creationId xmlns:p14="http://schemas.microsoft.com/office/powerpoint/2010/main" val="1079323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mr-IN" dirty="0"/>
              <a:t>–</a:t>
            </a:r>
            <a:r>
              <a:rPr lang="en-US" dirty="0"/>
              <a:t> Fault Recovery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43</a:t>
            </a:fld>
            <a:endParaRPr lang="uk-U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744" y="1690688"/>
            <a:ext cx="6622512" cy="4284151"/>
          </a:xfrm>
          <a:prstGeom prst="rect">
            <a:avLst/>
          </a:prstGeom>
        </p:spPr>
      </p:pic>
    </p:spTree>
    <p:extLst>
      <p:ext uri="{BB962C8B-B14F-4D97-AF65-F5344CB8AC3E}">
        <p14:creationId xmlns:p14="http://schemas.microsoft.com/office/powerpoint/2010/main" val="400992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Performance: PageRank</a:t>
            </a:r>
            <a:endParaRPr/>
          </a:p>
        </p:txBody>
      </p:sp>
      <p:sp>
        <p:nvSpPr>
          <p:cNvPr id="256" name="Google Shape;256;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257" name="Google Shape;257;p30"/>
          <p:cNvSpPr txBox="1">
            <a:spLocks noGrp="1"/>
          </p:cNvSpPr>
          <p:nvPr>
            <p:ph type="body" idx="1"/>
          </p:nvPr>
        </p:nvSpPr>
        <p:spPr>
          <a:xfrm>
            <a:off x="838200" y="1253400"/>
            <a:ext cx="4377000" cy="435120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t>Experiment Setup:</a:t>
            </a:r>
            <a:endParaRPr/>
          </a:p>
          <a:p>
            <a:pPr marL="685800" lvl="1" indent="-266700" algn="l" rtl="0">
              <a:spcBef>
                <a:spcPts val="500"/>
              </a:spcBef>
              <a:spcAft>
                <a:spcPts val="0"/>
              </a:spcAft>
              <a:buSzPts val="2400"/>
              <a:buChar char="•"/>
            </a:pPr>
            <a:r>
              <a:rPr lang="en-US"/>
              <a:t>10 iterations</a:t>
            </a:r>
            <a:endParaRPr sz="2400"/>
          </a:p>
          <a:p>
            <a:pPr marL="685800" lvl="1" indent="-266700" algn="l" rtl="0">
              <a:spcBef>
                <a:spcPts val="500"/>
              </a:spcBef>
              <a:spcAft>
                <a:spcPts val="0"/>
              </a:spcAft>
              <a:buSzPts val="2400"/>
              <a:buChar char="•"/>
            </a:pPr>
            <a:r>
              <a:rPr lang="en-US"/>
              <a:t>54GB datasets</a:t>
            </a:r>
            <a:endParaRPr/>
          </a:p>
          <a:p>
            <a:pPr marL="685800" lvl="1" indent="-228600" algn="l" rtl="0">
              <a:spcBef>
                <a:spcPts val="500"/>
              </a:spcBef>
              <a:spcAft>
                <a:spcPts val="0"/>
              </a:spcAft>
              <a:buSzPts val="1800"/>
              <a:buChar char="•"/>
            </a:pPr>
            <a:r>
              <a:rPr lang="en-US"/>
              <a:t>~4 million articles</a:t>
            </a:r>
            <a:endParaRPr/>
          </a:p>
        </p:txBody>
      </p:sp>
      <p:pic>
        <p:nvPicPr>
          <p:cNvPr id="258" name="Google Shape;258;p30"/>
          <p:cNvPicPr preferRelativeResize="0"/>
          <p:nvPr/>
        </p:nvPicPr>
        <p:blipFill>
          <a:blip r:embed="rId3">
            <a:alphaModFix/>
          </a:blip>
          <a:stretch>
            <a:fillRect/>
          </a:stretch>
        </p:blipFill>
        <p:spPr>
          <a:xfrm>
            <a:off x="4808925" y="2267025"/>
            <a:ext cx="6672001" cy="2867461"/>
          </a:xfrm>
          <a:prstGeom prst="rect">
            <a:avLst/>
          </a:prstGeom>
          <a:noFill/>
          <a:ln>
            <a:noFill/>
          </a:ln>
        </p:spPr>
      </p:pic>
      <p:sp>
        <p:nvSpPr>
          <p:cNvPr id="7" name="Google Shape;91;p13">
            <a:extLst>
              <a:ext uri="{FF2B5EF4-FFF2-40B4-BE49-F238E27FC236}">
                <a16:creationId xmlns:a16="http://schemas.microsoft.com/office/drawing/2014/main" id="{C70D2CEE-0DCB-FC40-B480-1A6E76CBA100}"/>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EECS 598 – W19</a:t>
            </a:r>
            <a:endParaRPr lang="en-US" dirty="0"/>
          </a:p>
        </p:txBody>
      </p:sp>
      <p:sp>
        <p:nvSpPr>
          <p:cNvPr id="8" name="Date Placeholder 5">
            <a:extLst>
              <a:ext uri="{FF2B5EF4-FFF2-40B4-BE49-F238E27FC236}">
                <a16:creationId xmlns:a16="http://schemas.microsoft.com/office/drawing/2014/main" id="{7C2B1675-F5B8-0349-BD2B-FF08F17C12E9}"/>
              </a:ext>
            </a:extLst>
          </p:cNvPr>
          <p:cNvSpPr>
            <a:spLocks noGrp="1"/>
          </p:cNvSpPr>
          <p:nvPr>
            <p:ph type="dt" sz="half" idx="10"/>
          </p:nvPr>
        </p:nvSpPr>
        <p:spPr>
          <a:xfrm>
            <a:off x="152400" y="6361327"/>
            <a:ext cx="2743200" cy="365125"/>
          </a:xfrm>
        </p:spPr>
        <p:txBody>
          <a:bodyPr/>
          <a:lstStyle/>
          <a:p>
            <a:r>
              <a:rPr lang="en-US" dirty="0"/>
              <a:t>1/25/19</a:t>
            </a:r>
          </a:p>
        </p:txBody>
      </p:sp>
    </p:spTree>
    <p:extLst>
      <p:ext uri="{BB962C8B-B14F-4D97-AF65-F5344CB8AC3E}">
        <p14:creationId xmlns:p14="http://schemas.microsoft.com/office/powerpoint/2010/main" val="22111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Example: Console Log Mining</a:t>
            </a:r>
            <a:endParaRPr/>
          </a:p>
        </p:txBody>
      </p:sp>
      <p:sp>
        <p:nvSpPr>
          <p:cNvPr id="126" name="Google Shape;126;p17"/>
          <p:cNvSpPr txBox="1">
            <a:spLocks noGrp="1"/>
          </p:cNvSpPr>
          <p:nvPr>
            <p:ph type="body" idx="1"/>
          </p:nvPr>
        </p:nvSpPr>
        <p:spPr>
          <a:xfrm>
            <a:off x="967411" y="1379106"/>
            <a:ext cx="10515600" cy="4351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None/>
            </a:pPr>
            <a:r>
              <a:rPr lang="en-US"/>
              <a:t>lines = spark.textFile("hdfs://...")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errors = lines.filter(_.startsWith("ERROR"))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errors.count() </a:t>
            </a:r>
            <a:endParaRPr/>
          </a:p>
        </p:txBody>
      </p:sp>
      <p:sp>
        <p:nvSpPr>
          <p:cNvPr id="128" name="Google Shape;1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9" name="Google Shape;129;p17"/>
          <p:cNvSpPr/>
          <p:nvPr/>
        </p:nvSpPr>
        <p:spPr>
          <a:xfrm>
            <a:off x="8153398" y="1457360"/>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HDFS File</a:t>
            </a:r>
            <a:endParaRPr/>
          </a:p>
        </p:txBody>
      </p:sp>
      <p:sp>
        <p:nvSpPr>
          <p:cNvPr id="130" name="Google Shape;130;p17"/>
          <p:cNvSpPr/>
          <p:nvPr/>
        </p:nvSpPr>
        <p:spPr>
          <a:xfrm>
            <a:off x="8153398" y="2714418"/>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Base RDD: lines</a:t>
            </a:r>
            <a:endParaRPr/>
          </a:p>
        </p:txBody>
      </p:sp>
      <p:sp>
        <p:nvSpPr>
          <p:cNvPr id="131" name="Google Shape;131;p17"/>
          <p:cNvSpPr/>
          <p:nvPr/>
        </p:nvSpPr>
        <p:spPr>
          <a:xfrm>
            <a:off x="8153398" y="3931969"/>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Transformed RDD: errors</a:t>
            </a:r>
            <a:endParaRPr/>
          </a:p>
        </p:txBody>
      </p:sp>
      <p:cxnSp>
        <p:nvCxnSpPr>
          <p:cNvPr id="132" name="Google Shape;132;p17"/>
          <p:cNvCxnSpPr>
            <a:stCxn id="129" idx="2"/>
            <a:endCxn id="130" idx="0"/>
          </p:cNvCxnSpPr>
          <p:nvPr/>
        </p:nvCxnSpPr>
        <p:spPr>
          <a:xfrm>
            <a:off x="9688993" y="2103403"/>
            <a:ext cx="0" cy="611100"/>
          </a:xfrm>
          <a:prstGeom prst="straightConnector1">
            <a:avLst/>
          </a:prstGeom>
          <a:noFill/>
          <a:ln w="38100" cap="flat" cmpd="sng">
            <a:solidFill>
              <a:schemeClr val="dk1"/>
            </a:solidFill>
            <a:prstDash val="solid"/>
            <a:miter lim="800000"/>
            <a:headEnd type="none" w="sm" len="sm"/>
            <a:tailEnd type="triangle" w="med" len="med"/>
          </a:ln>
        </p:spPr>
      </p:cxnSp>
      <p:cxnSp>
        <p:nvCxnSpPr>
          <p:cNvPr id="133" name="Google Shape;133;p17"/>
          <p:cNvCxnSpPr/>
          <p:nvPr/>
        </p:nvCxnSpPr>
        <p:spPr>
          <a:xfrm>
            <a:off x="9650891" y="3360461"/>
            <a:ext cx="0" cy="611015"/>
          </a:xfrm>
          <a:prstGeom prst="straightConnector1">
            <a:avLst/>
          </a:prstGeom>
          <a:noFill/>
          <a:ln w="38100" cap="flat" cmpd="sng">
            <a:solidFill>
              <a:schemeClr val="dk1"/>
            </a:solidFill>
            <a:prstDash val="solid"/>
            <a:miter lim="800000"/>
            <a:headEnd type="none" w="sm" len="sm"/>
            <a:tailEnd type="triangle" w="med" len="med"/>
          </a:ln>
        </p:spPr>
      </p:cxnSp>
      <p:cxnSp>
        <p:nvCxnSpPr>
          <p:cNvPr id="134" name="Google Shape;134;p17"/>
          <p:cNvCxnSpPr/>
          <p:nvPr/>
        </p:nvCxnSpPr>
        <p:spPr>
          <a:xfrm>
            <a:off x="9624382" y="4578012"/>
            <a:ext cx="0" cy="611015"/>
          </a:xfrm>
          <a:prstGeom prst="straightConnector1">
            <a:avLst/>
          </a:prstGeom>
          <a:noFill/>
          <a:ln w="38100" cap="flat" cmpd="sng">
            <a:solidFill>
              <a:schemeClr val="dk1"/>
            </a:solidFill>
            <a:prstDash val="solid"/>
            <a:miter lim="800000"/>
            <a:headEnd type="none" w="sm" len="sm"/>
            <a:tailEnd type="triangle" w="med" len="med"/>
          </a:ln>
        </p:spPr>
      </p:cxnSp>
      <p:sp>
        <p:nvSpPr>
          <p:cNvPr id="135" name="Google Shape;135;p17"/>
          <p:cNvSpPr/>
          <p:nvPr/>
        </p:nvSpPr>
        <p:spPr>
          <a:xfrm>
            <a:off x="8153398" y="5224055"/>
            <a:ext cx="3071191" cy="6460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Number of Logging</a:t>
            </a:r>
            <a:endParaRPr/>
          </a:p>
        </p:txBody>
      </p:sp>
      <p:sp>
        <p:nvSpPr>
          <p:cNvPr id="136" name="Google Shape;136;p17"/>
          <p:cNvSpPr txBox="1"/>
          <p:nvPr/>
        </p:nvSpPr>
        <p:spPr>
          <a:xfrm>
            <a:off x="9793357" y="2266122"/>
            <a:ext cx="13252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definition</a:t>
            </a:r>
            <a:endParaRPr/>
          </a:p>
        </p:txBody>
      </p:sp>
      <p:sp>
        <p:nvSpPr>
          <p:cNvPr id="137" name="Google Shape;137;p17"/>
          <p:cNvSpPr txBox="1"/>
          <p:nvPr/>
        </p:nvSpPr>
        <p:spPr>
          <a:xfrm>
            <a:off x="9624381" y="3464610"/>
            <a:ext cx="228598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Transformation: filter</a:t>
            </a:r>
            <a:endParaRPr/>
          </a:p>
        </p:txBody>
      </p:sp>
      <p:sp>
        <p:nvSpPr>
          <p:cNvPr id="138" name="Google Shape;138;p17"/>
          <p:cNvSpPr txBox="1"/>
          <p:nvPr/>
        </p:nvSpPr>
        <p:spPr>
          <a:xfrm>
            <a:off x="9624382" y="4692069"/>
            <a:ext cx="16002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Action: count</a:t>
            </a:r>
            <a:endParaRPr/>
          </a:p>
        </p:txBody>
      </p:sp>
      <p:sp>
        <p:nvSpPr>
          <p:cNvPr id="16" name="Google Shape;91;p13">
            <a:extLst>
              <a:ext uri="{FF2B5EF4-FFF2-40B4-BE49-F238E27FC236}">
                <a16:creationId xmlns:a16="http://schemas.microsoft.com/office/drawing/2014/main" id="{900D04C0-1A97-6742-8459-E2B4C404808B}"/>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17" name="Date Placeholder 5">
            <a:extLst>
              <a:ext uri="{FF2B5EF4-FFF2-40B4-BE49-F238E27FC236}">
                <a16:creationId xmlns:a16="http://schemas.microsoft.com/office/drawing/2014/main" id="{5724C227-01D7-7D4E-95EB-96A0F29452B9}"/>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RDDs: Fault Tolerance</a:t>
            </a:r>
            <a:endParaRPr sz="2800"/>
          </a:p>
        </p:txBody>
      </p:sp>
      <p:sp>
        <p:nvSpPr>
          <p:cNvPr id="145" name="Google Shape;145;p18"/>
          <p:cNvSpPr txBox="1">
            <a:spLocks noGrp="1"/>
          </p:cNvSpPr>
          <p:nvPr>
            <p:ph type="body" idx="1"/>
          </p:nvPr>
        </p:nvSpPr>
        <p:spPr>
          <a:xfrm>
            <a:off x="838200" y="2571388"/>
            <a:ext cx="10515600" cy="2616372"/>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b="1" dirty="0"/>
              <a:t>Lineage:</a:t>
            </a:r>
            <a:r>
              <a:rPr lang="en-US" dirty="0"/>
              <a:t> transformations used to build a dataset</a:t>
            </a:r>
            <a:endParaRPr dirty="0"/>
          </a:p>
          <a:p>
            <a:pPr marL="228600" lvl="0" indent="-228600" algn="l" rtl="0">
              <a:lnSpc>
                <a:spcPct val="90000"/>
              </a:lnSpc>
              <a:spcBef>
                <a:spcPts val="1000"/>
              </a:spcBef>
              <a:spcAft>
                <a:spcPts val="0"/>
              </a:spcAft>
              <a:buClr>
                <a:schemeClr val="dk1"/>
              </a:buClr>
              <a:buSzPts val="2800"/>
              <a:buChar char="•"/>
            </a:pPr>
            <a:r>
              <a:rPr lang="en-US" dirty="0"/>
              <a:t>Recover lost partition by applying lineage from corresponding data partition in stable storage</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47" name="Google Shape;14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8" name="Google Shape;148;p18"/>
          <p:cNvSpPr txBox="1"/>
          <p:nvPr/>
        </p:nvSpPr>
        <p:spPr>
          <a:xfrm>
            <a:off x="838200" y="1518772"/>
            <a:ext cx="11035748"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Gill Sans"/>
                <a:ea typeface="Gill Sans"/>
                <a:cs typeface="Gill Sans"/>
                <a:sym typeface="Gill Sans"/>
              </a:rPr>
              <a:t>Key Idea</a:t>
            </a:r>
            <a:r>
              <a:rPr lang="en-US" sz="2800" dirty="0">
                <a:solidFill>
                  <a:schemeClr val="dk1"/>
                </a:solidFill>
                <a:latin typeface="Gill Sans"/>
                <a:ea typeface="Gill Sans"/>
                <a:cs typeface="Gill Sans"/>
                <a:sym typeface="Gill Sans"/>
              </a:rPr>
              <a:t>: Limit operations to coarse-grained transformations and only log the transformations instead of replicating data for recovering</a:t>
            </a:r>
            <a:endParaRPr dirty="0"/>
          </a:p>
        </p:txBody>
      </p:sp>
      <p:sp>
        <p:nvSpPr>
          <p:cNvPr id="7" name="Google Shape;91;p13">
            <a:extLst>
              <a:ext uri="{FF2B5EF4-FFF2-40B4-BE49-F238E27FC236}">
                <a16:creationId xmlns:a16="http://schemas.microsoft.com/office/drawing/2014/main" id="{D2329422-4274-4F47-ABF0-51C8702753F3}"/>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8" name="Date Placeholder 5">
            <a:extLst>
              <a:ext uri="{FF2B5EF4-FFF2-40B4-BE49-F238E27FC236}">
                <a16:creationId xmlns:a16="http://schemas.microsoft.com/office/drawing/2014/main" id="{192CDC9A-2DF1-264E-BFA6-3E1381A00C12}"/>
              </a:ext>
            </a:extLst>
          </p:cNvPr>
          <p:cNvSpPr>
            <a:spLocks noGrp="1"/>
          </p:cNvSpPr>
          <p:nvPr>
            <p:ph type="dt" sz="half" idx="10"/>
          </p:nvPr>
        </p:nvSpPr>
        <p:spPr>
          <a:xfrm>
            <a:off x="152400" y="6361327"/>
            <a:ext cx="2743200" cy="365125"/>
          </a:xfrm>
        </p:spPr>
        <p:txBody>
          <a:bodyPr/>
          <a:lstStyle/>
          <a:p>
            <a:r>
              <a:rPr lang="en-US" dirty="0"/>
              <a:t>1/25/19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3" name="组 2"/>
          <p:cNvGrpSpPr/>
          <p:nvPr/>
        </p:nvGrpSpPr>
        <p:grpSpPr>
          <a:xfrm>
            <a:off x="1177700" y="1889600"/>
            <a:ext cx="3630361" cy="2799240"/>
            <a:chOff x="492626" y="2994379"/>
            <a:chExt cx="3933602" cy="3039121"/>
          </a:xfrm>
        </p:grpSpPr>
        <p:grpSp>
          <p:nvGrpSpPr>
            <p:cNvPr id="202" name="Google Shape;202;p27"/>
            <p:cNvGrpSpPr/>
            <p:nvPr/>
          </p:nvGrpSpPr>
          <p:grpSpPr>
            <a:xfrm>
              <a:off x="492626" y="3193752"/>
              <a:ext cx="3775503" cy="2839748"/>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142257" y="2994379"/>
              <a:ext cx="1283971" cy="1338140"/>
            </a:xfrm>
            <a:prstGeom prst="rect">
              <a:avLst/>
            </a:prstGeom>
            <a:noFill/>
            <a:ln>
              <a:noFill/>
            </a:ln>
            <a:effectLst>
              <a:outerShdw blurRad="57150" dist="19050" dir="5400000" algn="bl" rotWithShape="0">
                <a:srgbClr val="000000">
                  <a:alpha val="50000"/>
                </a:srgbClr>
              </a:outerShdw>
            </a:effectLst>
          </p:spPr>
        </p:pic>
      </p:grpSp>
      <p:grpSp>
        <p:nvGrpSpPr>
          <p:cNvPr id="2" name="组 1"/>
          <p:cNvGrpSpPr/>
          <p:nvPr/>
        </p:nvGrpSpPr>
        <p:grpSpPr>
          <a:xfrm>
            <a:off x="5864143" y="1422401"/>
            <a:ext cx="5687809" cy="5042240"/>
            <a:chOff x="5205608" y="144584"/>
            <a:chExt cx="6725369" cy="6017499"/>
          </a:xfrm>
        </p:grpSpPr>
        <p:grpSp>
          <p:nvGrpSpPr>
            <p:cNvPr id="184" name="Google Shape;184;p27"/>
            <p:cNvGrpSpPr/>
            <p:nvPr/>
          </p:nvGrpSpPr>
          <p:grpSpPr>
            <a:xfrm>
              <a:off x="6977913" y="3398770"/>
              <a:ext cx="2919772" cy="1263449"/>
              <a:chOff x="5233434" y="2549077"/>
              <a:chExt cx="2189829" cy="947587"/>
            </a:xfrm>
          </p:grpSpPr>
          <p:sp>
            <p:nvSpPr>
              <p:cNvPr id="185" name="Google Shape;185;p27"/>
              <p:cNvSpPr/>
              <p:nvPr/>
            </p:nvSpPr>
            <p:spPr>
              <a:xfrm>
                <a:off x="5233434" y="2619332"/>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86" name="Google Shape;186;p27"/>
              <p:cNvSpPr/>
              <p:nvPr/>
            </p:nvSpPr>
            <p:spPr>
              <a:xfrm>
                <a:off x="6807668"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87" name="Google Shape;187;p27"/>
              <p:cNvSpPr/>
              <p:nvPr/>
            </p:nvSpPr>
            <p:spPr>
              <a:xfrm>
                <a:off x="6088521"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88" name="Google Shape;188;p27"/>
              <p:cNvSpPr/>
              <p:nvPr/>
            </p:nvSpPr>
            <p:spPr>
              <a:xfrm>
                <a:off x="5369373" y="2879227"/>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89" name="Google Shape;189;p27"/>
              <p:cNvSpPr txBox="1"/>
              <p:nvPr/>
            </p:nvSpPr>
            <p:spPr>
              <a:xfrm>
                <a:off x="5838050" y="254907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190" name="Google Shape;190;p27"/>
            <p:cNvGrpSpPr/>
            <p:nvPr/>
          </p:nvGrpSpPr>
          <p:grpSpPr>
            <a:xfrm>
              <a:off x="6977913" y="4946472"/>
              <a:ext cx="2919772" cy="1215611"/>
              <a:chOff x="5233434" y="3709854"/>
              <a:chExt cx="2189829" cy="911708"/>
            </a:xfrm>
          </p:grpSpPr>
          <p:sp>
            <p:nvSpPr>
              <p:cNvPr id="191" name="Google Shape;191;p27"/>
              <p:cNvSpPr/>
              <p:nvPr/>
            </p:nvSpPr>
            <p:spPr>
              <a:xfrm>
                <a:off x="5233434" y="374423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2" name="Google Shape;192;p27"/>
              <p:cNvSpPr/>
              <p:nvPr/>
            </p:nvSpPr>
            <p:spPr>
              <a:xfrm>
                <a:off x="5369373"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93" name="Google Shape;193;p27"/>
              <p:cNvSpPr/>
              <p:nvPr/>
            </p:nvSpPr>
            <p:spPr>
              <a:xfrm>
                <a:off x="6088521"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94" name="Google Shape;194;p27"/>
              <p:cNvSpPr/>
              <p:nvPr/>
            </p:nvSpPr>
            <p:spPr>
              <a:xfrm>
                <a:off x="6807668" y="4004064"/>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95" name="Google Shape;195;p27"/>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196" name="Google Shape;196;p27"/>
            <p:cNvGrpSpPr/>
            <p:nvPr/>
          </p:nvGrpSpPr>
          <p:grpSpPr>
            <a:xfrm>
              <a:off x="9011205" y="1882453"/>
              <a:ext cx="2919772" cy="1267297"/>
              <a:chOff x="6758403" y="1411839"/>
              <a:chExt cx="2189829" cy="950473"/>
            </a:xfrm>
          </p:grpSpPr>
          <p:sp>
            <p:nvSpPr>
              <p:cNvPr id="197" name="Google Shape;197;p27"/>
              <p:cNvSpPr/>
              <p:nvPr/>
            </p:nvSpPr>
            <p:spPr>
              <a:xfrm>
                <a:off x="6758403" y="1484980"/>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98" name="Google Shape;198;p27"/>
              <p:cNvSpPr/>
              <p:nvPr/>
            </p:nvSpPr>
            <p:spPr>
              <a:xfrm>
                <a:off x="8332637"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99" name="Google Shape;199;p27"/>
              <p:cNvSpPr/>
              <p:nvPr/>
            </p:nvSpPr>
            <p:spPr>
              <a:xfrm>
                <a:off x="7613490"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00" name="Google Shape;200;p27"/>
              <p:cNvSpPr/>
              <p:nvPr/>
            </p:nvSpPr>
            <p:spPr>
              <a:xfrm>
                <a:off x="6894342" y="174487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01" name="Google Shape;201;p27"/>
              <p:cNvSpPr txBox="1"/>
              <p:nvPr/>
            </p:nvSpPr>
            <p:spPr>
              <a:xfrm>
                <a:off x="7376995" y="1411839"/>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pic>
          <p:nvPicPr>
            <p:cNvPr id="222" name="Google Shape;222;p27"/>
            <p:cNvPicPr preferRelativeResize="0"/>
            <p:nvPr/>
          </p:nvPicPr>
          <p:blipFill>
            <a:blip r:embed="rId5">
              <a:alphaModFix/>
            </a:blip>
            <a:stretch>
              <a:fillRect/>
            </a:stretch>
          </p:blipFill>
          <p:spPr>
            <a:xfrm>
              <a:off x="9011208" y="5265210"/>
              <a:ext cx="769109" cy="775181"/>
            </a:xfrm>
            <a:prstGeom prst="rect">
              <a:avLst/>
            </a:prstGeom>
            <a:noFill/>
            <a:ln>
              <a:noFill/>
            </a:ln>
            <a:effectLst>
              <a:outerShdw blurRad="57150" dist="76200" dir="1320000" algn="bl" rotWithShape="0">
                <a:srgbClr val="9DA0A1">
                  <a:alpha val="94000"/>
                </a:srgbClr>
              </a:outerShdw>
            </a:effectLst>
          </p:spPr>
        </p:pic>
        <p:grpSp>
          <p:nvGrpSpPr>
            <p:cNvPr id="223" name="Google Shape;223;p27"/>
            <p:cNvGrpSpPr/>
            <p:nvPr/>
          </p:nvGrpSpPr>
          <p:grpSpPr>
            <a:xfrm>
              <a:off x="7068503" y="144584"/>
              <a:ext cx="2919772" cy="1267265"/>
              <a:chOff x="5301377" y="108437"/>
              <a:chExt cx="2189829" cy="950449"/>
            </a:xfrm>
          </p:grpSpPr>
          <p:sp>
            <p:nvSpPr>
              <p:cNvPr id="224" name="Google Shape;224;p27"/>
              <p:cNvSpPr/>
              <p:nvPr/>
            </p:nvSpPr>
            <p:spPr>
              <a:xfrm>
                <a:off x="5301377" y="181555"/>
                <a:ext cx="2189829" cy="877332"/>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25" name="Google Shape;225;p27"/>
              <p:cNvSpPr/>
              <p:nvPr/>
            </p:nvSpPr>
            <p:spPr>
              <a:xfrm>
                <a:off x="6875612"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26" name="Google Shape;226;p27"/>
              <p:cNvSpPr/>
              <p:nvPr/>
            </p:nvSpPr>
            <p:spPr>
              <a:xfrm>
                <a:off x="6156464"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227" name="Google Shape;227;p27"/>
              <p:cNvSpPr/>
              <p:nvPr/>
            </p:nvSpPr>
            <p:spPr>
              <a:xfrm>
                <a:off x="5437317" y="441450"/>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28" name="Google Shape;228;p27"/>
              <p:cNvSpPr txBox="1"/>
              <p:nvPr/>
            </p:nvSpPr>
            <p:spPr>
              <a:xfrm>
                <a:off x="5905981" y="108437"/>
                <a:ext cx="980597" cy="411295"/>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229" name="Google Shape;229;p27"/>
            <p:cNvGrpSpPr/>
            <p:nvPr/>
          </p:nvGrpSpPr>
          <p:grpSpPr>
            <a:xfrm>
              <a:off x="7569527" y="1233160"/>
              <a:ext cx="3860527" cy="1093200"/>
              <a:chOff x="5677145" y="924870"/>
              <a:chExt cx="2895395" cy="819900"/>
            </a:xfrm>
          </p:grpSpPr>
          <p:cxnSp>
            <p:nvCxnSpPr>
              <p:cNvPr id="230" name="Google Shape;230;p27"/>
              <p:cNvCxnSpPr>
                <a:stCxn id="227" idx="2"/>
                <a:endCxn id="200" idx="0"/>
              </p:cNvCxnSpPr>
              <p:nvPr/>
            </p:nvCxnSpPr>
            <p:spPr>
              <a:xfrm>
                <a:off x="5677145"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1" name="Google Shape;231;p27"/>
              <p:cNvCxnSpPr>
                <a:stCxn id="226" idx="2"/>
                <a:endCxn id="199" idx="0"/>
              </p:cNvCxnSpPr>
              <p:nvPr/>
            </p:nvCxnSpPr>
            <p:spPr>
              <a:xfrm>
                <a:off x="6396292"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2" name="Google Shape;232;p27"/>
              <p:cNvCxnSpPr>
                <a:stCxn id="225" idx="2"/>
                <a:endCxn id="198" idx="0"/>
              </p:cNvCxnSpPr>
              <p:nvPr/>
            </p:nvCxnSpPr>
            <p:spPr>
              <a:xfrm>
                <a:off x="7115440" y="924870"/>
                <a:ext cx="1457100" cy="8199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pic>
          <p:nvPicPr>
            <p:cNvPr id="233" name="Google Shape;233;p27"/>
            <p:cNvPicPr preferRelativeResize="0"/>
            <p:nvPr/>
          </p:nvPicPr>
          <p:blipFill>
            <a:blip r:embed="rId5">
              <a:alphaModFix/>
            </a:blip>
            <a:stretch>
              <a:fillRect/>
            </a:stretch>
          </p:blipFill>
          <p:spPr>
            <a:xfrm>
              <a:off x="9011208" y="3741543"/>
              <a:ext cx="769109" cy="775181"/>
            </a:xfrm>
            <a:prstGeom prst="rect">
              <a:avLst/>
            </a:prstGeom>
            <a:noFill/>
            <a:ln>
              <a:noFill/>
            </a:ln>
            <a:effectLst>
              <a:outerShdw blurRad="57150" dist="76200" dir="1320000" algn="bl" rotWithShape="0">
                <a:srgbClr val="9DA0A1">
                  <a:alpha val="94000"/>
                </a:srgbClr>
              </a:outerShdw>
            </a:effectLst>
          </p:spPr>
        </p:pic>
        <p:pic>
          <p:nvPicPr>
            <p:cNvPr id="234" name="Google Shape;234;p27"/>
            <p:cNvPicPr preferRelativeResize="0"/>
            <p:nvPr/>
          </p:nvPicPr>
          <p:blipFill>
            <a:blip r:embed="rId5">
              <a:alphaModFix/>
            </a:blip>
            <a:stretch>
              <a:fillRect/>
            </a:stretch>
          </p:blipFill>
          <p:spPr>
            <a:xfrm>
              <a:off x="11068875" y="2242643"/>
              <a:ext cx="769109" cy="775181"/>
            </a:xfrm>
            <a:prstGeom prst="rect">
              <a:avLst/>
            </a:prstGeom>
            <a:noFill/>
            <a:ln>
              <a:noFill/>
            </a:ln>
            <a:effectLst>
              <a:outerShdw blurRad="57150" dist="76200" dir="1320000" algn="bl" rotWithShape="0">
                <a:srgbClr val="9DA0A1">
                  <a:alpha val="94000"/>
                </a:srgbClr>
              </a:outerShdw>
            </a:effectLst>
          </p:spPr>
        </p:pic>
        <p:pic>
          <p:nvPicPr>
            <p:cNvPr id="235" name="Google Shape;235;p27"/>
            <p:cNvPicPr preferRelativeResize="0"/>
            <p:nvPr/>
          </p:nvPicPr>
          <p:blipFill>
            <a:blip r:embed="rId5">
              <a:alphaModFix/>
            </a:blip>
            <a:stretch>
              <a:fillRect/>
            </a:stretch>
          </p:blipFill>
          <p:spPr>
            <a:xfrm>
              <a:off x="9128592" y="515476"/>
              <a:ext cx="769109" cy="775181"/>
            </a:xfrm>
            <a:prstGeom prst="rect">
              <a:avLst/>
            </a:prstGeom>
            <a:noFill/>
            <a:ln>
              <a:noFill/>
            </a:ln>
            <a:effectLst>
              <a:outerShdw blurRad="57150" dist="76200" dir="1320000" algn="bl" rotWithShape="0">
                <a:srgbClr val="9DA0A1">
                  <a:alpha val="94000"/>
                </a:srgbClr>
              </a:outerShdw>
            </a:effectLst>
          </p:spPr>
        </p:pic>
        <p:grpSp>
          <p:nvGrpSpPr>
            <p:cNvPr id="236" name="Google Shape;236;p27"/>
            <p:cNvGrpSpPr/>
            <p:nvPr/>
          </p:nvGrpSpPr>
          <p:grpSpPr>
            <a:xfrm>
              <a:off x="7479027" y="2971061"/>
              <a:ext cx="3950927" cy="976000"/>
              <a:chOff x="5609270" y="2228296"/>
              <a:chExt cx="2963195" cy="732000"/>
            </a:xfrm>
          </p:grpSpPr>
          <p:cxnSp>
            <p:nvCxnSpPr>
              <p:cNvPr id="237" name="Google Shape;237;p27"/>
              <p:cNvCxnSpPr>
                <a:stCxn id="200" idx="2"/>
                <a:endCxn id="188" idx="0"/>
              </p:cNvCxnSpPr>
              <p:nvPr/>
            </p:nvCxnSpPr>
            <p:spPr>
              <a:xfrm flipH="1">
                <a:off x="5609270"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8" name="Google Shape;238;p27"/>
              <p:cNvCxnSpPr>
                <a:stCxn id="199" idx="2"/>
                <a:endCxn id="189" idx="2"/>
              </p:cNvCxnSpPr>
              <p:nvPr/>
            </p:nvCxnSpPr>
            <p:spPr>
              <a:xfrm flipH="1">
                <a:off x="6328418" y="2228296"/>
                <a:ext cx="1524900" cy="732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39" name="Google Shape;239;p27"/>
              <p:cNvCxnSpPr>
                <a:stCxn id="198" idx="2"/>
                <a:endCxn id="186" idx="0"/>
              </p:cNvCxnSpPr>
              <p:nvPr/>
            </p:nvCxnSpPr>
            <p:spPr>
              <a:xfrm flipH="1">
                <a:off x="7047565" y="222829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0" name="Google Shape;240;p27"/>
            <p:cNvGrpSpPr/>
            <p:nvPr/>
          </p:nvGrpSpPr>
          <p:grpSpPr>
            <a:xfrm>
              <a:off x="7478935" y="4483531"/>
              <a:ext cx="1917727" cy="855200"/>
              <a:chOff x="5609201" y="3362648"/>
              <a:chExt cx="1438295" cy="641400"/>
            </a:xfrm>
          </p:grpSpPr>
          <p:cxnSp>
            <p:nvCxnSpPr>
              <p:cNvPr id="241" name="Google Shape;241;p27"/>
              <p:cNvCxnSpPr>
                <a:stCxn id="188" idx="2"/>
                <a:endCxn id="192" idx="0"/>
              </p:cNvCxnSpPr>
              <p:nvPr/>
            </p:nvCxnSpPr>
            <p:spPr>
              <a:xfrm>
                <a:off x="5609201"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2" name="Google Shape;242;p27"/>
              <p:cNvCxnSpPr>
                <a:stCxn id="187" idx="2"/>
                <a:endCxn id="193" idx="0"/>
              </p:cNvCxnSpPr>
              <p:nvPr/>
            </p:nvCxnSpPr>
            <p:spPr>
              <a:xfrm>
                <a:off x="6328349"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43" name="Google Shape;243;p27"/>
              <p:cNvCxnSpPr>
                <a:stCxn id="186" idx="2"/>
                <a:endCxn id="194" idx="0"/>
              </p:cNvCxnSpPr>
              <p:nvPr/>
            </p:nvCxnSpPr>
            <p:spPr>
              <a:xfrm>
                <a:off x="7047496" y="3362648"/>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44" name="Google Shape;244;p27"/>
            <p:cNvGrpSpPr/>
            <p:nvPr/>
          </p:nvGrpSpPr>
          <p:grpSpPr>
            <a:xfrm>
              <a:off x="5205608" y="1836545"/>
              <a:ext cx="2919600" cy="1282657"/>
              <a:chOff x="3904206" y="1377408"/>
              <a:chExt cx="2189700" cy="961993"/>
            </a:xfrm>
          </p:grpSpPr>
          <p:sp>
            <p:nvSpPr>
              <p:cNvPr id="245" name="Google Shape;245;p27"/>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246" name="Google Shape;246;p27"/>
              <p:cNvSpPr/>
              <p:nvPr/>
            </p:nvSpPr>
            <p:spPr>
              <a:xfrm>
                <a:off x="5478440" y="1722096"/>
                <a:ext cx="479656" cy="48342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247" name="Google Shape;247;p27"/>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248" name="Google Shape;248;p27"/>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249" name="Google Shape;249;p27"/>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250" name="Google Shape;250;p27"/>
            <p:cNvGrpSpPr/>
            <p:nvPr/>
          </p:nvGrpSpPr>
          <p:grpSpPr>
            <a:xfrm>
              <a:off x="5706727" y="1233160"/>
              <a:ext cx="3780527" cy="1151600"/>
              <a:chOff x="4280045" y="924870"/>
              <a:chExt cx="2835395" cy="863700"/>
            </a:xfrm>
          </p:grpSpPr>
          <p:cxnSp>
            <p:nvCxnSpPr>
              <p:cNvPr id="251" name="Google Shape;251;p27"/>
              <p:cNvCxnSpPr>
                <a:stCxn id="227" idx="2"/>
                <a:endCxn id="247" idx="0"/>
              </p:cNvCxnSpPr>
              <p:nvPr/>
            </p:nvCxnSpPr>
            <p:spPr>
              <a:xfrm flipH="1">
                <a:off x="4280045"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2" name="Google Shape;252;p27"/>
              <p:cNvCxnSpPr>
                <a:stCxn id="226" idx="2"/>
                <a:endCxn id="248" idx="2"/>
              </p:cNvCxnSpPr>
              <p:nvPr/>
            </p:nvCxnSpPr>
            <p:spPr>
              <a:xfrm flipH="1">
                <a:off x="4999192" y="924870"/>
                <a:ext cx="1397100" cy="8637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3" name="Google Shape;253;p27"/>
              <p:cNvCxnSpPr>
                <a:stCxn id="225" idx="2"/>
                <a:endCxn id="246" idx="0"/>
              </p:cNvCxnSpPr>
              <p:nvPr/>
            </p:nvCxnSpPr>
            <p:spPr>
              <a:xfrm flipH="1">
                <a:off x="5718340" y="924870"/>
                <a:ext cx="1397100" cy="797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254" name="Google Shape;254;p27"/>
            <p:cNvGrpSpPr/>
            <p:nvPr/>
          </p:nvGrpSpPr>
          <p:grpSpPr>
            <a:xfrm>
              <a:off x="5706661" y="2940528"/>
              <a:ext cx="3702097" cy="1032800"/>
              <a:chOff x="4279995" y="2205396"/>
              <a:chExt cx="2776573" cy="774600"/>
            </a:xfrm>
          </p:grpSpPr>
          <p:cxnSp>
            <p:nvCxnSpPr>
              <p:cNvPr id="255" name="Google Shape;255;p27"/>
              <p:cNvCxnSpPr>
                <a:stCxn id="247" idx="2"/>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6" name="Google Shape;256;p27"/>
              <p:cNvCxnSpPr>
                <a:stCxn id="249" idx="2"/>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257" name="Google Shape;257;p27"/>
              <p:cNvCxnSpPr>
                <a:stCxn id="246" idx="2"/>
              </p:cNvCxnSpPr>
              <p:nvPr/>
            </p:nvCxnSpPr>
            <p:spPr>
              <a:xfrm>
                <a:off x="5718268" y="220551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pic>
          <p:nvPicPr>
            <p:cNvPr id="258" name="Google Shape;258;p27"/>
            <p:cNvPicPr preferRelativeResize="0"/>
            <p:nvPr/>
          </p:nvPicPr>
          <p:blipFill>
            <a:blip r:embed="rId5">
              <a:alphaModFix/>
            </a:blip>
            <a:stretch>
              <a:fillRect/>
            </a:stretch>
          </p:blipFill>
          <p:spPr>
            <a:xfrm>
              <a:off x="7288842" y="2242643"/>
              <a:ext cx="769109" cy="775181"/>
            </a:xfrm>
            <a:prstGeom prst="rect">
              <a:avLst/>
            </a:prstGeom>
            <a:noFill/>
            <a:ln>
              <a:noFill/>
            </a:ln>
            <a:effectLst>
              <a:outerShdw blurRad="57150" dist="76200" dir="1320000" algn="bl" rotWithShape="0">
                <a:srgbClr val="9DA0A1">
                  <a:alpha val="94000"/>
                </a:srgbClr>
              </a:outerShdw>
            </a:effectLst>
          </p:spPr>
        </p:pic>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sp>
        <p:nvSpPr>
          <p:cNvPr id="4" name="矩形 3"/>
          <p:cNvSpPr/>
          <p:nvPr/>
        </p:nvSpPr>
        <p:spPr>
          <a:xfrm>
            <a:off x="996587" y="5570009"/>
            <a:ext cx="6096000" cy="286232"/>
          </a:xfrm>
          <a:prstGeom prst="rect">
            <a:avLst/>
          </a:prstGeom>
        </p:spPr>
        <p:txBody>
          <a:bodyPr>
            <a:spAutoFit/>
          </a:bodyPr>
          <a:lstStyle/>
          <a:p>
            <a:pPr lvl="0">
              <a:lnSpc>
                <a:spcPct val="90000"/>
              </a:lnSpc>
              <a:buClr>
                <a:schemeClr val="dk1"/>
              </a:buClr>
              <a:buSzPts val="2800"/>
            </a:pPr>
            <a:r>
              <a:rPr lang="en-US" altLang="zh-CN" dirty="0">
                <a:solidFill>
                  <a:schemeClr val="dk1"/>
                </a:solidFill>
                <a:latin typeface="Gill Sans"/>
                <a:ea typeface="Gill Sans"/>
                <a:cs typeface="Gill Sans"/>
              </a:rPr>
              <a:t>Credit:</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Kevin</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Yang,</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University</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of</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Michigan</a:t>
            </a:r>
          </a:p>
        </p:txBody>
      </p:sp>
      <p:sp>
        <p:nvSpPr>
          <p:cNvPr id="81" name="Google Shape;91;p13">
            <a:extLst>
              <a:ext uri="{FF2B5EF4-FFF2-40B4-BE49-F238E27FC236}">
                <a16:creationId xmlns:a16="http://schemas.microsoft.com/office/drawing/2014/main" id="{5215464F-60B3-8141-978F-FCA0BC95759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82" name="Date Placeholder 5">
            <a:extLst>
              <a:ext uri="{FF2B5EF4-FFF2-40B4-BE49-F238E27FC236}">
                <a16:creationId xmlns:a16="http://schemas.microsoft.com/office/drawing/2014/main" id="{D835C2D0-573F-E545-A912-DFBDE192E5F0}"/>
              </a:ext>
            </a:extLst>
          </p:cNvPr>
          <p:cNvSpPr>
            <a:spLocks noGrp="1"/>
          </p:cNvSpPr>
          <p:nvPr>
            <p:ph type="dt" sz="half" idx="10"/>
          </p:nvPr>
        </p:nvSpPr>
        <p:spPr>
          <a:xfrm>
            <a:off x="152400" y="6361327"/>
            <a:ext cx="2743200" cy="365125"/>
          </a:xfrm>
        </p:spPr>
        <p:txBody>
          <a:bodyPr/>
          <a:lstStyle/>
          <a:p>
            <a:r>
              <a:rPr lang="en-US" dirty="0"/>
              <a:t>1/25/19</a:t>
            </a:r>
          </a:p>
        </p:txBody>
      </p:sp>
    </p:spTree>
    <p:extLst>
      <p:ext uri="{BB962C8B-B14F-4D97-AF65-F5344CB8AC3E}">
        <p14:creationId xmlns:p14="http://schemas.microsoft.com/office/powerpoint/2010/main" val="113694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3" name="组 2"/>
          <p:cNvGrpSpPr/>
          <p:nvPr/>
        </p:nvGrpSpPr>
        <p:grpSpPr>
          <a:xfrm>
            <a:off x="1177700" y="1889600"/>
            <a:ext cx="3630361" cy="2799240"/>
            <a:chOff x="492626" y="2994379"/>
            <a:chExt cx="3933602" cy="3039121"/>
          </a:xfrm>
        </p:grpSpPr>
        <p:grpSp>
          <p:nvGrpSpPr>
            <p:cNvPr id="202" name="Google Shape;202;p27"/>
            <p:cNvGrpSpPr/>
            <p:nvPr/>
          </p:nvGrpSpPr>
          <p:grpSpPr>
            <a:xfrm>
              <a:off x="492626" y="3193752"/>
              <a:ext cx="3775503" cy="2839748"/>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pic>
          <p:nvPicPr>
            <p:cNvPr id="221" name="Google Shape;221;p27"/>
            <p:cNvPicPr preferRelativeResize="0"/>
            <p:nvPr/>
          </p:nvPicPr>
          <p:blipFill>
            <a:blip r:embed="rId5">
              <a:alphaModFix/>
            </a:blip>
            <a:stretch>
              <a:fillRect/>
            </a:stretch>
          </p:blipFill>
          <p:spPr>
            <a:xfrm>
              <a:off x="3142257" y="2994379"/>
              <a:ext cx="1283971" cy="1338140"/>
            </a:xfrm>
            <a:prstGeom prst="rect">
              <a:avLst/>
            </a:prstGeom>
            <a:noFill/>
            <a:ln>
              <a:noFill/>
            </a:ln>
            <a:effectLst>
              <a:outerShdw blurRad="57150" dist="19050" dir="5400000" algn="bl" rotWithShape="0">
                <a:srgbClr val="000000">
                  <a:alpha val="50000"/>
                </a:srgbClr>
              </a:outerShdw>
            </a:effectLst>
          </p:spPr>
        </p:pic>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grpSp>
        <p:nvGrpSpPr>
          <p:cNvPr id="80" name="组 79"/>
          <p:cNvGrpSpPr/>
          <p:nvPr/>
        </p:nvGrpSpPr>
        <p:grpSpPr>
          <a:xfrm>
            <a:off x="5777769" y="1631021"/>
            <a:ext cx="5880177" cy="4820580"/>
            <a:chOff x="5205608" y="144583"/>
            <a:chExt cx="6725196" cy="6017324"/>
          </a:xfrm>
        </p:grpSpPr>
        <p:grpSp>
          <p:nvGrpSpPr>
            <p:cNvPr id="81" name="Google Shape;263;p28"/>
            <p:cNvGrpSpPr/>
            <p:nvPr/>
          </p:nvGrpSpPr>
          <p:grpSpPr>
            <a:xfrm>
              <a:off x="6977912" y="3398770"/>
              <a:ext cx="2919600" cy="1263273"/>
              <a:chOff x="5233434" y="2549077"/>
              <a:chExt cx="2189700" cy="947455"/>
            </a:xfrm>
          </p:grpSpPr>
          <p:sp>
            <p:nvSpPr>
              <p:cNvPr id="126" name="Google Shape;264;p28"/>
              <p:cNvSpPr/>
              <p:nvPr/>
            </p:nvSpPr>
            <p:spPr>
              <a:xfrm>
                <a:off x="5233434" y="2619332"/>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27" name="Google Shape;265;p28"/>
              <p:cNvSpPr/>
              <p:nvPr/>
            </p:nvSpPr>
            <p:spPr>
              <a:xfrm>
                <a:off x="6807668" y="2879227"/>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28" name="Google Shape;266;p28"/>
              <p:cNvSpPr/>
              <p:nvPr/>
            </p:nvSpPr>
            <p:spPr>
              <a:xfrm>
                <a:off x="6088521"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29" name="Google Shape;267;p28"/>
              <p:cNvSpPr/>
              <p:nvPr/>
            </p:nvSpPr>
            <p:spPr>
              <a:xfrm>
                <a:off x="5369373"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30" name="Google Shape;268;p28"/>
              <p:cNvSpPr txBox="1"/>
              <p:nvPr/>
            </p:nvSpPr>
            <p:spPr>
              <a:xfrm>
                <a:off x="5838050" y="254907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82" name="Google Shape;269;p28"/>
            <p:cNvGrpSpPr/>
            <p:nvPr/>
          </p:nvGrpSpPr>
          <p:grpSpPr>
            <a:xfrm>
              <a:off x="6977912" y="4946472"/>
              <a:ext cx="2919600" cy="1215435"/>
              <a:chOff x="5233434" y="3709854"/>
              <a:chExt cx="2189700" cy="911576"/>
            </a:xfrm>
          </p:grpSpPr>
          <p:sp>
            <p:nvSpPr>
              <p:cNvPr id="121" name="Google Shape;270;p28"/>
              <p:cNvSpPr/>
              <p:nvPr/>
            </p:nvSpPr>
            <p:spPr>
              <a:xfrm>
                <a:off x="5233434" y="374423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22" name="Google Shape;271;p28"/>
              <p:cNvSpPr/>
              <p:nvPr/>
            </p:nvSpPr>
            <p:spPr>
              <a:xfrm>
                <a:off x="5369373"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23" name="Google Shape;272;p28"/>
              <p:cNvSpPr/>
              <p:nvPr/>
            </p:nvSpPr>
            <p:spPr>
              <a:xfrm>
                <a:off x="6088521"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24" name="Google Shape;273;p28"/>
              <p:cNvSpPr/>
              <p:nvPr/>
            </p:nvSpPr>
            <p:spPr>
              <a:xfrm>
                <a:off x="6807668" y="4004064"/>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25" name="Google Shape;274;p28"/>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83" name="Google Shape;275;p28"/>
            <p:cNvGrpSpPr/>
            <p:nvPr/>
          </p:nvGrpSpPr>
          <p:grpSpPr>
            <a:xfrm>
              <a:off x="9011204" y="1882452"/>
              <a:ext cx="2919600" cy="1267123"/>
              <a:chOff x="6758403" y="1411839"/>
              <a:chExt cx="2189700" cy="950342"/>
            </a:xfrm>
          </p:grpSpPr>
          <p:sp>
            <p:nvSpPr>
              <p:cNvPr id="116" name="Google Shape;276;p28"/>
              <p:cNvSpPr/>
              <p:nvPr/>
            </p:nvSpPr>
            <p:spPr>
              <a:xfrm>
                <a:off x="6758403" y="148498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17" name="Google Shape;277;p28"/>
              <p:cNvSpPr/>
              <p:nvPr/>
            </p:nvSpPr>
            <p:spPr>
              <a:xfrm>
                <a:off x="8332637" y="1744876"/>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18" name="Google Shape;278;p28"/>
              <p:cNvSpPr/>
              <p:nvPr/>
            </p:nvSpPr>
            <p:spPr>
              <a:xfrm>
                <a:off x="7613490"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19" name="Google Shape;279;p28"/>
              <p:cNvSpPr/>
              <p:nvPr/>
            </p:nvSpPr>
            <p:spPr>
              <a:xfrm>
                <a:off x="6894342"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20" name="Google Shape;280;p28"/>
              <p:cNvSpPr txBox="1"/>
              <p:nvPr/>
            </p:nvSpPr>
            <p:spPr>
              <a:xfrm>
                <a:off x="7376995" y="1411839"/>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84" name="Google Shape;301;p28"/>
            <p:cNvGrpSpPr/>
            <p:nvPr/>
          </p:nvGrpSpPr>
          <p:grpSpPr>
            <a:xfrm>
              <a:off x="7068503" y="144583"/>
              <a:ext cx="2919600" cy="1267091"/>
              <a:chOff x="5301377" y="108437"/>
              <a:chExt cx="2189700" cy="950318"/>
            </a:xfrm>
          </p:grpSpPr>
          <p:sp>
            <p:nvSpPr>
              <p:cNvPr id="111" name="Google Shape;302;p28"/>
              <p:cNvSpPr/>
              <p:nvPr/>
            </p:nvSpPr>
            <p:spPr>
              <a:xfrm>
                <a:off x="5301377" y="181555"/>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12" name="Google Shape;303;p28"/>
              <p:cNvSpPr/>
              <p:nvPr/>
            </p:nvSpPr>
            <p:spPr>
              <a:xfrm>
                <a:off x="6875612" y="441450"/>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13" name="Google Shape;304;p28"/>
              <p:cNvSpPr/>
              <p:nvPr/>
            </p:nvSpPr>
            <p:spPr>
              <a:xfrm>
                <a:off x="6156464"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p2</a:t>
                </a:r>
                <a:endParaRPr sz="1867" dirty="0">
                  <a:latin typeface="Lato Light"/>
                  <a:ea typeface="Lato Light"/>
                  <a:cs typeface="Lato Light"/>
                  <a:sym typeface="Lato Light"/>
                </a:endParaRPr>
              </a:p>
            </p:txBody>
          </p:sp>
          <p:sp>
            <p:nvSpPr>
              <p:cNvPr id="114" name="Google Shape;305;p28"/>
              <p:cNvSpPr/>
              <p:nvPr/>
            </p:nvSpPr>
            <p:spPr>
              <a:xfrm>
                <a:off x="5437317"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15" name="Google Shape;306;p28"/>
              <p:cNvSpPr txBox="1"/>
              <p:nvPr/>
            </p:nvSpPr>
            <p:spPr>
              <a:xfrm>
                <a:off x="5905981" y="10843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85" name="Google Shape;307;p28"/>
            <p:cNvGrpSpPr/>
            <p:nvPr/>
          </p:nvGrpSpPr>
          <p:grpSpPr>
            <a:xfrm>
              <a:off x="7569558" y="1233000"/>
              <a:ext cx="3860526" cy="1093600"/>
              <a:chOff x="5677167" y="924750"/>
              <a:chExt cx="2895394" cy="820200"/>
            </a:xfrm>
          </p:grpSpPr>
          <p:cxnSp>
            <p:nvCxnSpPr>
              <p:cNvPr id="108" name="Google Shape;308;p28"/>
              <p:cNvCxnSpPr/>
              <p:nvPr/>
            </p:nvCxnSpPr>
            <p:spPr>
              <a:xfrm>
                <a:off x="5677167"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9" name="Google Shape;309;p28"/>
              <p:cNvCxnSpPr/>
              <p:nvPr/>
            </p:nvCxnSpPr>
            <p:spPr>
              <a:xfrm>
                <a:off x="6396314"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10" name="Google Shape;310;p28"/>
              <p:cNvCxnSpPr/>
              <p:nvPr/>
            </p:nvCxnSpPr>
            <p:spPr>
              <a:xfrm>
                <a:off x="7115462"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86" name="Google Shape;311;p28"/>
            <p:cNvGrpSpPr/>
            <p:nvPr/>
          </p:nvGrpSpPr>
          <p:grpSpPr>
            <a:xfrm>
              <a:off x="7479054" y="2970902"/>
              <a:ext cx="3950930" cy="976402"/>
              <a:chOff x="5609292" y="2228175"/>
              <a:chExt cx="2963198" cy="732301"/>
            </a:xfrm>
          </p:grpSpPr>
          <p:cxnSp>
            <p:nvCxnSpPr>
              <p:cNvPr id="105" name="Google Shape;312;p28"/>
              <p:cNvCxnSpPr/>
              <p:nvPr/>
            </p:nvCxnSpPr>
            <p:spPr>
              <a:xfrm flipH="1">
                <a:off x="5609292"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6" name="Google Shape;313;p28"/>
              <p:cNvCxnSpPr/>
              <p:nvPr/>
            </p:nvCxnSpPr>
            <p:spPr>
              <a:xfrm flipH="1">
                <a:off x="6328440" y="2228176"/>
                <a:ext cx="1524900" cy="7323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7" name="Google Shape;314;p28"/>
              <p:cNvCxnSpPr/>
              <p:nvPr/>
            </p:nvCxnSpPr>
            <p:spPr>
              <a:xfrm flipH="1">
                <a:off x="7047587"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87" name="Google Shape;315;p28"/>
            <p:cNvGrpSpPr/>
            <p:nvPr/>
          </p:nvGrpSpPr>
          <p:grpSpPr>
            <a:xfrm>
              <a:off x="7478965" y="4483369"/>
              <a:ext cx="1917727" cy="855203"/>
              <a:chOff x="5609223" y="3362525"/>
              <a:chExt cx="1438295" cy="641402"/>
            </a:xfrm>
          </p:grpSpPr>
          <p:cxnSp>
            <p:nvCxnSpPr>
              <p:cNvPr id="102" name="Google Shape;316;p28"/>
              <p:cNvCxnSpPr/>
              <p:nvPr/>
            </p:nvCxnSpPr>
            <p:spPr>
              <a:xfrm>
                <a:off x="5609223"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3" name="Google Shape;317;p28"/>
              <p:cNvCxnSpPr/>
              <p:nvPr/>
            </p:nvCxnSpPr>
            <p:spPr>
              <a:xfrm>
                <a:off x="6328371"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04" name="Google Shape;318;p28"/>
              <p:cNvCxnSpPr/>
              <p:nvPr/>
            </p:nvCxnSpPr>
            <p:spPr>
              <a:xfrm>
                <a:off x="7047518"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88" name="Google Shape;319;p28"/>
            <p:cNvGrpSpPr/>
            <p:nvPr/>
          </p:nvGrpSpPr>
          <p:grpSpPr>
            <a:xfrm>
              <a:off x="5205608" y="1836545"/>
              <a:ext cx="2919600" cy="1282657"/>
              <a:chOff x="3904206" y="1377408"/>
              <a:chExt cx="2189700" cy="961993"/>
            </a:xfrm>
          </p:grpSpPr>
          <p:sp>
            <p:nvSpPr>
              <p:cNvPr id="97" name="Google Shape;320;p28"/>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98" name="Google Shape;321;p28"/>
              <p:cNvSpPr/>
              <p:nvPr/>
            </p:nvSpPr>
            <p:spPr>
              <a:xfrm>
                <a:off x="5478440" y="1722096"/>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dirty="0">
                    <a:latin typeface="Lato Light"/>
                    <a:ea typeface="Lato Light"/>
                    <a:cs typeface="Lato Light"/>
                    <a:sym typeface="Lato Light"/>
                  </a:rPr>
                  <a:t>p3</a:t>
                </a:r>
                <a:endParaRPr sz="1867" dirty="0">
                  <a:latin typeface="Lato Light"/>
                  <a:ea typeface="Lato Light"/>
                  <a:cs typeface="Lato Light"/>
                  <a:sym typeface="Lato Light"/>
                </a:endParaRPr>
              </a:p>
            </p:txBody>
          </p:sp>
          <p:sp>
            <p:nvSpPr>
              <p:cNvPr id="99" name="Google Shape;322;p28"/>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00" name="Google Shape;323;p28"/>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101" name="Google Shape;324;p28"/>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89" name="Google Shape;325;p28"/>
            <p:cNvGrpSpPr/>
            <p:nvPr/>
          </p:nvGrpSpPr>
          <p:grpSpPr>
            <a:xfrm>
              <a:off x="5706756" y="1233000"/>
              <a:ext cx="3780528" cy="1152000"/>
              <a:chOff x="4280067" y="924750"/>
              <a:chExt cx="2835396" cy="864000"/>
            </a:xfrm>
          </p:grpSpPr>
          <p:cxnSp>
            <p:nvCxnSpPr>
              <p:cNvPr id="94" name="Google Shape;326;p28"/>
              <p:cNvCxnSpPr/>
              <p:nvPr/>
            </p:nvCxnSpPr>
            <p:spPr>
              <a:xfrm flipH="1">
                <a:off x="4280067"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95" name="Google Shape;327;p28"/>
              <p:cNvCxnSpPr/>
              <p:nvPr/>
            </p:nvCxnSpPr>
            <p:spPr>
              <a:xfrm flipH="1">
                <a:off x="4999214" y="924750"/>
                <a:ext cx="1397100" cy="864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96" name="Google Shape;328;p28"/>
              <p:cNvCxnSpPr/>
              <p:nvPr/>
            </p:nvCxnSpPr>
            <p:spPr>
              <a:xfrm flipH="1">
                <a:off x="5718362"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90" name="Google Shape;329;p28"/>
            <p:cNvGrpSpPr/>
            <p:nvPr/>
          </p:nvGrpSpPr>
          <p:grpSpPr>
            <a:xfrm>
              <a:off x="5706661" y="2940528"/>
              <a:ext cx="3702126" cy="1032800"/>
              <a:chOff x="4279996" y="2205396"/>
              <a:chExt cx="2776595" cy="774600"/>
            </a:xfrm>
          </p:grpSpPr>
          <p:cxnSp>
            <p:nvCxnSpPr>
              <p:cNvPr id="91" name="Google Shape;330;p28"/>
              <p:cNvCxnSpPr/>
              <p:nvPr/>
            </p:nvCxnSpPr>
            <p:spPr>
              <a:xfrm>
                <a:off x="4279996"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92" name="Google Shape;331;p28"/>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93" name="Google Shape;332;p28"/>
              <p:cNvCxnSpPr/>
              <p:nvPr/>
            </p:nvCxnSpPr>
            <p:spPr>
              <a:xfrm>
                <a:off x="5718291" y="2205397"/>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sp>
        <p:nvSpPr>
          <p:cNvPr id="75" name="Google Shape;91;p13">
            <a:extLst>
              <a:ext uri="{FF2B5EF4-FFF2-40B4-BE49-F238E27FC236}">
                <a16:creationId xmlns:a16="http://schemas.microsoft.com/office/drawing/2014/main" id="{78D32359-1B18-2948-8413-3128E78404A4}"/>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76" name="Date Placeholder 5">
            <a:extLst>
              <a:ext uri="{FF2B5EF4-FFF2-40B4-BE49-F238E27FC236}">
                <a16:creationId xmlns:a16="http://schemas.microsoft.com/office/drawing/2014/main" id="{189D2876-592E-2348-8520-45A4C955F9DD}"/>
              </a:ext>
            </a:extLst>
          </p:cNvPr>
          <p:cNvSpPr>
            <a:spLocks noGrp="1"/>
          </p:cNvSpPr>
          <p:nvPr>
            <p:ph type="dt" sz="half" idx="10"/>
          </p:nvPr>
        </p:nvSpPr>
        <p:spPr>
          <a:xfrm>
            <a:off x="152400" y="6361327"/>
            <a:ext cx="2743200" cy="365125"/>
          </a:xfrm>
        </p:spPr>
        <p:txBody>
          <a:bodyPr/>
          <a:lstStyle/>
          <a:p>
            <a:r>
              <a:rPr lang="en-US" dirty="0"/>
              <a:t>1/25/19</a:t>
            </a:r>
          </a:p>
        </p:txBody>
      </p:sp>
      <p:sp>
        <p:nvSpPr>
          <p:cNvPr id="77" name="矩形 3">
            <a:extLst>
              <a:ext uri="{FF2B5EF4-FFF2-40B4-BE49-F238E27FC236}">
                <a16:creationId xmlns:a16="http://schemas.microsoft.com/office/drawing/2014/main" id="{CC0BD9F3-BA23-E048-AC57-50EAB5A75FD2}"/>
              </a:ext>
            </a:extLst>
          </p:cNvPr>
          <p:cNvSpPr/>
          <p:nvPr/>
        </p:nvSpPr>
        <p:spPr>
          <a:xfrm>
            <a:off x="996587" y="5570009"/>
            <a:ext cx="6096000" cy="286232"/>
          </a:xfrm>
          <a:prstGeom prst="rect">
            <a:avLst/>
          </a:prstGeom>
        </p:spPr>
        <p:txBody>
          <a:bodyPr>
            <a:spAutoFit/>
          </a:bodyPr>
          <a:lstStyle/>
          <a:p>
            <a:pPr lvl="0">
              <a:lnSpc>
                <a:spcPct val="90000"/>
              </a:lnSpc>
              <a:buClr>
                <a:schemeClr val="dk1"/>
              </a:buClr>
              <a:buSzPts val="2800"/>
            </a:pPr>
            <a:r>
              <a:rPr lang="en-US" altLang="zh-CN" dirty="0">
                <a:solidFill>
                  <a:schemeClr val="dk1"/>
                </a:solidFill>
                <a:latin typeface="Gill Sans"/>
                <a:ea typeface="Gill Sans"/>
                <a:cs typeface="Gill Sans"/>
              </a:rPr>
              <a:t>Credit:</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Kevin</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Yang,</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University</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of</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Michigan</a:t>
            </a:r>
          </a:p>
        </p:txBody>
      </p:sp>
    </p:spTree>
    <p:extLst>
      <p:ext uri="{BB962C8B-B14F-4D97-AF65-F5344CB8AC3E}">
        <p14:creationId xmlns:p14="http://schemas.microsoft.com/office/powerpoint/2010/main" val="103078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202" name="Google Shape;202;p27"/>
          <p:cNvGrpSpPr/>
          <p:nvPr/>
        </p:nvGrpSpPr>
        <p:grpSpPr>
          <a:xfrm>
            <a:off x="1177700" y="2073237"/>
            <a:ext cx="3484450" cy="2615604"/>
            <a:chOff x="1435125" y="464000"/>
            <a:chExt cx="6012450" cy="4339200"/>
          </a:xfrm>
        </p:grpSpPr>
        <p:grpSp>
          <p:nvGrpSpPr>
            <p:cNvPr id="203" name="Google Shape;203;p27"/>
            <p:cNvGrpSpPr/>
            <p:nvPr/>
          </p:nvGrpSpPr>
          <p:grpSpPr>
            <a:xfrm>
              <a:off x="2099842" y="2753344"/>
              <a:ext cx="1884082" cy="1716056"/>
              <a:chOff x="4374967" y="2738869"/>
              <a:chExt cx="1884082" cy="1716056"/>
            </a:xfrm>
          </p:grpSpPr>
          <p:pic>
            <p:nvPicPr>
              <p:cNvPr id="204" name="Google Shape;204;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5" name="Google Shape;205;p27"/>
              <p:cNvSpPr txBox="1"/>
              <p:nvPr/>
            </p:nvSpPr>
            <p:spPr>
              <a:xfrm>
                <a:off x="4374967" y="2738869"/>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1</a:t>
                </a:r>
                <a:endParaRPr sz="800">
                  <a:latin typeface="Lato Light"/>
                  <a:ea typeface="Lato Light"/>
                  <a:cs typeface="Lato Light"/>
                  <a:sym typeface="Lato Light"/>
                </a:endParaRPr>
              </a:p>
            </p:txBody>
          </p:sp>
        </p:grpSp>
        <p:grpSp>
          <p:nvGrpSpPr>
            <p:cNvPr id="206" name="Google Shape;206;p27"/>
            <p:cNvGrpSpPr/>
            <p:nvPr/>
          </p:nvGrpSpPr>
          <p:grpSpPr>
            <a:xfrm>
              <a:off x="5651273" y="464008"/>
              <a:ext cx="1796302" cy="1716042"/>
              <a:chOff x="4462748" y="2738883"/>
              <a:chExt cx="1796302" cy="1716042"/>
            </a:xfrm>
          </p:grpSpPr>
          <p:pic>
            <p:nvPicPr>
              <p:cNvPr id="207" name="Google Shape;207;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08" name="Google Shape;208;p27"/>
              <p:cNvSpPr txBox="1"/>
              <p:nvPr/>
            </p:nvSpPr>
            <p:spPr>
              <a:xfrm>
                <a:off x="4462748" y="2738883"/>
                <a:ext cx="10596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3</a:t>
                </a:r>
                <a:endParaRPr sz="800">
                  <a:latin typeface="Lato Light"/>
                  <a:ea typeface="Lato Light"/>
                  <a:cs typeface="Lato Light"/>
                  <a:sym typeface="Lato Light"/>
                </a:endParaRPr>
              </a:p>
            </p:txBody>
          </p:sp>
        </p:grpSp>
        <p:grpSp>
          <p:nvGrpSpPr>
            <p:cNvPr id="209" name="Google Shape;209;p27"/>
            <p:cNvGrpSpPr/>
            <p:nvPr/>
          </p:nvGrpSpPr>
          <p:grpSpPr>
            <a:xfrm>
              <a:off x="5325557" y="3087142"/>
              <a:ext cx="1687042" cy="1716058"/>
              <a:chOff x="4572007" y="2738867"/>
              <a:chExt cx="1687042" cy="1716058"/>
            </a:xfrm>
          </p:grpSpPr>
          <p:pic>
            <p:nvPicPr>
              <p:cNvPr id="210" name="Google Shape;210;p27"/>
              <p:cNvPicPr preferRelativeResize="0"/>
              <p:nvPr/>
            </p:nvPicPr>
            <p:blipFill>
              <a:blip r:embed="rId3">
                <a:alphaModFix/>
              </a:blip>
              <a:stretch>
                <a:fillRect/>
              </a:stretch>
            </p:blipFill>
            <p:spPr>
              <a:xfrm>
                <a:off x="4666200" y="2862075"/>
                <a:ext cx="1592850" cy="1592850"/>
              </a:xfrm>
              <a:prstGeom prst="rect">
                <a:avLst/>
              </a:prstGeom>
              <a:noFill/>
              <a:ln>
                <a:noFill/>
              </a:ln>
              <a:effectLst>
                <a:outerShdw blurRad="57150" dist="19050" dir="5400000" algn="bl" rotWithShape="0">
                  <a:srgbClr val="000000">
                    <a:alpha val="50000"/>
                  </a:srgbClr>
                </a:outerShdw>
              </a:effectLst>
            </p:spPr>
          </p:pic>
          <p:sp>
            <p:nvSpPr>
              <p:cNvPr id="211" name="Google Shape;211;p27"/>
              <p:cNvSpPr txBox="1"/>
              <p:nvPr/>
            </p:nvSpPr>
            <p:spPr>
              <a:xfrm>
                <a:off x="4572007" y="2738867"/>
                <a:ext cx="1147500" cy="434700"/>
              </a:xfrm>
              <a:prstGeom prst="rect">
                <a:avLst/>
              </a:prstGeom>
              <a:solidFill>
                <a:srgbClr val="E9EDEE"/>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Worker 2</a:t>
                </a:r>
                <a:endParaRPr sz="800">
                  <a:latin typeface="Lato Light"/>
                  <a:ea typeface="Lato Light"/>
                  <a:cs typeface="Lato Light"/>
                  <a:sym typeface="Lato Light"/>
                </a:endParaRPr>
              </a:p>
            </p:txBody>
          </p:sp>
        </p:grpSp>
        <p:grpSp>
          <p:nvGrpSpPr>
            <p:cNvPr id="212" name="Google Shape;212;p27"/>
            <p:cNvGrpSpPr/>
            <p:nvPr/>
          </p:nvGrpSpPr>
          <p:grpSpPr>
            <a:xfrm>
              <a:off x="1435125" y="464000"/>
              <a:ext cx="1707125" cy="1469775"/>
              <a:chOff x="1435125" y="464000"/>
              <a:chExt cx="1707125" cy="1469775"/>
            </a:xfrm>
          </p:grpSpPr>
          <p:pic>
            <p:nvPicPr>
              <p:cNvPr id="213" name="Google Shape;213;p27"/>
              <p:cNvPicPr preferRelativeResize="0"/>
              <p:nvPr/>
            </p:nvPicPr>
            <p:blipFill>
              <a:blip r:embed="rId4">
                <a:alphaModFix/>
              </a:blip>
              <a:stretch>
                <a:fillRect/>
              </a:stretch>
            </p:blipFill>
            <p:spPr>
              <a:xfrm>
                <a:off x="1672475" y="464000"/>
                <a:ext cx="1469775" cy="1469775"/>
              </a:xfrm>
              <a:prstGeom prst="rect">
                <a:avLst/>
              </a:prstGeom>
              <a:noFill/>
              <a:ln>
                <a:noFill/>
              </a:ln>
              <a:effectLst>
                <a:outerShdw blurRad="57150" dist="19050" dir="5400000" algn="bl" rotWithShape="0">
                  <a:srgbClr val="000000">
                    <a:alpha val="50000"/>
                  </a:srgbClr>
                </a:outerShdw>
              </a:effectLst>
            </p:spPr>
          </p:pic>
          <p:sp>
            <p:nvSpPr>
              <p:cNvPr id="214" name="Google Shape;214;p27"/>
              <p:cNvSpPr txBox="1"/>
              <p:nvPr/>
            </p:nvSpPr>
            <p:spPr>
              <a:xfrm>
                <a:off x="1435125" y="981538"/>
                <a:ext cx="950400" cy="434700"/>
              </a:xfrm>
              <a:prstGeom prst="rect">
                <a:avLst/>
              </a:prstGeom>
              <a:solidFill>
                <a:srgbClr val="F1FA8C"/>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800">
                    <a:latin typeface="Lato Light"/>
                    <a:ea typeface="Lato Light"/>
                    <a:cs typeface="Lato Light"/>
                    <a:sym typeface="Lato Light"/>
                  </a:rPr>
                  <a:t>Master</a:t>
                </a:r>
                <a:endParaRPr sz="800">
                  <a:latin typeface="Lato Light"/>
                  <a:ea typeface="Lato Light"/>
                  <a:cs typeface="Lato Light"/>
                  <a:sym typeface="Lato Light"/>
                </a:endParaRPr>
              </a:p>
            </p:txBody>
          </p:sp>
        </p:grpSp>
        <p:cxnSp>
          <p:nvCxnSpPr>
            <p:cNvPr id="215" name="Google Shape;215;p27"/>
            <p:cNvCxnSpPr/>
            <p:nvPr/>
          </p:nvCxnSpPr>
          <p:spPr>
            <a:xfrm>
              <a:off x="3209825" y="1746075"/>
              <a:ext cx="2101200" cy="1362300"/>
            </a:xfrm>
            <a:prstGeom prst="straightConnector1">
              <a:avLst/>
            </a:prstGeom>
            <a:noFill/>
            <a:ln w="9525" cap="flat" cmpd="sng">
              <a:solidFill>
                <a:schemeClr val="dk2"/>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16" name="Google Shape;216;p27"/>
            <p:cNvCxnSpPr/>
            <p:nvPr/>
          </p:nvCxnSpPr>
          <p:spPr>
            <a:xfrm>
              <a:off x="3142250" y="1386587"/>
              <a:ext cx="2466000" cy="4899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7" name="Google Shape;217;p27"/>
            <p:cNvCxnSpPr>
              <a:stCxn id="213" idx="2"/>
            </p:cNvCxnSpPr>
            <p:nvPr/>
          </p:nvCxnSpPr>
          <p:spPr>
            <a:xfrm>
              <a:off x="2407362" y="1933775"/>
              <a:ext cx="107700" cy="8130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218" name="Google Shape;218;p27"/>
            <p:cNvCxnSpPr/>
            <p:nvPr/>
          </p:nvCxnSpPr>
          <p:spPr>
            <a:xfrm>
              <a:off x="2545262" y="1876475"/>
              <a:ext cx="107100" cy="8124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19" name="Google Shape;219;p27"/>
            <p:cNvCxnSpPr/>
            <p:nvPr/>
          </p:nvCxnSpPr>
          <p:spPr>
            <a:xfrm>
              <a:off x="3209825" y="1933775"/>
              <a:ext cx="2101200" cy="1362300"/>
            </a:xfrm>
            <a:prstGeom prst="straightConnector1">
              <a:avLst/>
            </a:prstGeom>
            <a:noFill/>
            <a:ln w="9525" cap="flat" cmpd="sng">
              <a:solidFill>
                <a:schemeClr val="dk2"/>
              </a:solidFill>
              <a:prstDash val="solid"/>
              <a:round/>
              <a:headEnd type="stealth" w="med" len="med"/>
              <a:tailEnd type="none" w="med" len="med"/>
            </a:ln>
            <a:effectLst>
              <a:outerShdw blurRad="57150" dist="19050" dir="5400000" algn="bl" rotWithShape="0">
                <a:srgbClr val="000000">
                  <a:alpha val="50000"/>
                </a:srgbClr>
              </a:outerShdw>
            </a:effectLst>
          </p:spPr>
        </p:cxnSp>
        <p:cxnSp>
          <p:nvCxnSpPr>
            <p:cNvPr id="220" name="Google Shape;220;p27"/>
            <p:cNvCxnSpPr/>
            <p:nvPr/>
          </p:nvCxnSpPr>
          <p:spPr>
            <a:xfrm>
              <a:off x="3294650" y="1256187"/>
              <a:ext cx="2466000" cy="489900"/>
            </a:xfrm>
            <a:prstGeom prst="straightConnector1">
              <a:avLst/>
            </a:prstGeom>
            <a:noFill/>
            <a:ln w="9525"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grpSp>
      <p:sp>
        <p:nvSpPr>
          <p:cNvPr id="78" name="Google Shape;153;p19"/>
          <p:cNvSpPr txBox="1">
            <a:spLocks/>
          </p:cNvSpPr>
          <p:nvPr/>
        </p:nvSpPr>
        <p:spPr>
          <a:xfrm>
            <a:off x="943212" y="30532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4400" dirty="0">
                <a:solidFill>
                  <a:schemeClr val="dk1"/>
                </a:solidFill>
                <a:latin typeface="Gill Sans"/>
                <a:ea typeface="Gill Sans"/>
                <a:cs typeface="Gill Sans"/>
                <a:sym typeface="Gill Sans"/>
              </a:rPr>
              <a:t>Example</a:t>
            </a:r>
          </a:p>
        </p:txBody>
      </p:sp>
      <p:grpSp>
        <p:nvGrpSpPr>
          <p:cNvPr id="75" name="组 74"/>
          <p:cNvGrpSpPr/>
          <p:nvPr/>
        </p:nvGrpSpPr>
        <p:grpSpPr>
          <a:xfrm>
            <a:off x="5689279" y="1631020"/>
            <a:ext cx="5857854" cy="4549071"/>
            <a:chOff x="5205608" y="144583"/>
            <a:chExt cx="6725196" cy="6017324"/>
          </a:xfrm>
        </p:grpSpPr>
        <p:grpSp>
          <p:nvGrpSpPr>
            <p:cNvPr id="76" name="Google Shape;337;p29"/>
            <p:cNvGrpSpPr/>
            <p:nvPr/>
          </p:nvGrpSpPr>
          <p:grpSpPr>
            <a:xfrm>
              <a:off x="6977912" y="3398770"/>
              <a:ext cx="2919600" cy="1263273"/>
              <a:chOff x="5233434" y="2549077"/>
              <a:chExt cx="2189700" cy="947455"/>
            </a:xfrm>
          </p:grpSpPr>
          <p:sp>
            <p:nvSpPr>
              <p:cNvPr id="173" name="Google Shape;338;p29"/>
              <p:cNvSpPr/>
              <p:nvPr/>
            </p:nvSpPr>
            <p:spPr>
              <a:xfrm>
                <a:off x="5233434" y="2619332"/>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74" name="Google Shape;339;p29"/>
              <p:cNvSpPr/>
              <p:nvPr/>
            </p:nvSpPr>
            <p:spPr>
              <a:xfrm>
                <a:off x="6807668" y="2879227"/>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75" name="Google Shape;340;p29"/>
              <p:cNvSpPr/>
              <p:nvPr/>
            </p:nvSpPr>
            <p:spPr>
              <a:xfrm>
                <a:off x="6088521"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76" name="Google Shape;341;p29"/>
              <p:cNvSpPr/>
              <p:nvPr/>
            </p:nvSpPr>
            <p:spPr>
              <a:xfrm>
                <a:off x="5369373" y="2879227"/>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77" name="Google Shape;342;p29"/>
              <p:cNvSpPr txBox="1"/>
              <p:nvPr/>
            </p:nvSpPr>
            <p:spPr>
              <a:xfrm>
                <a:off x="5838050" y="254907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2</a:t>
                </a:r>
                <a:endParaRPr sz="1467">
                  <a:latin typeface="Lato Light"/>
                  <a:ea typeface="Lato Light"/>
                  <a:cs typeface="Lato Light"/>
                  <a:sym typeface="Lato Light"/>
                </a:endParaRPr>
              </a:p>
            </p:txBody>
          </p:sp>
        </p:grpSp>
        <p:grpSp>
          <p:nvGrpSpPr>
            <p:cNvPr id="77" name="Google Shape;343;p29"/>
            <p:cNvGrpSpPr/>
            <p:nvPr/>
          </p:nvGrpSpPr>
          <p:grpSpPr>
            <a:xfrm>
              <a:off x="6977912" y="4946472"/>
              <a:ext cx="2919600" cy="1215435"/>
              <a:chOff x="5233434" y="3709854"/>
              <a:chExt cx="2189700" cy="911576"/>
            </a:xfrm>
          </p:grpSpPr>
          <p:sp>
            <p:nvSpPr>
              <p:cNvPr id="168" name="Google Shape;344;p29"/>
              <p:cNvSpPr/>
              <p:nvPr/>
            </p:nvSpPr>
            <p:spPr>
              <a:xfrm>
                <a:off x="5233434" y="374423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69" name="Google Shape;345;p29"/>
              <p:cNvSpPr/>
              <p:nvPr/>
            </p:nvSpPr>
            <p:spPr>
              <a:xfrm>
                <a:off x="5369373"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70" name="Google Shape;346;p29"/>
              <p:cNvSpPr/>
              <p:nvPr/>
            </p:nvSpPr>
            <p:spPr>
              <a:xfrm>
                <a:off x="6088521" y="4004064"/>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71" name="Google Shape;347;p29"/>
              <p:cNvSpPr/>
              <p:nvPr/>
            </p:nvSpPr>
            <p:spPr>
              <a:xfrm>
                <a:off x="6807668" y="4004064"/>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72" name="Google Shape;348;p29"/>
              <p:cNvSpPr txBox="1"/>
              <p:nvPr/>
            </p:nvSpPr>
            <p:spPr>
              <a:xfrm>
                <a:off x="5838012" y="3709854"/>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3</a:t>
                </a:r>
                <a:endParaRPr sz="1467">
                  <a:latin typeface="Lato Light"/>
                  <a:ea typeface="Lato Light"/>
                  <a:cs typeface="Lato Light"/>
                  <a:sym typeface="Lato Light"/>
                </a:endParaRPr>
              </a:p>
            </p:txBody>
          </p:sp>
        </p:grpSp>
        <p:grpSp>
          <p:nvGrpSpPr>
            <p:cNvPr id="79" name="Google Shape;349;p29"/>
            <p:cNvGrpSpPr/>
            <p:nvPr/>
          </p:nvGrpSpPr>
          <p:grpSpPr>
            <a:xfrm>
              <a:off x="9011204" y="1882452"/>
              <a:ext cx="2919600" cy="1267123"/>
              <a:chOff x="6758403" y="1411839"/>
              <a:chExt cx="2189700" cy="950342"/>
            </a:xfrm>
          </p:grpSpPr>
          <p:sp>
            <p:nvSpPr>
              <p:cNvPr id="163" name="Google Shape;350;p29"/>
              <p:cNvSpPr/>
              <p:nvPr/>
            </p:nvSpPr>
            <p:spPr>
              <a:xfrm>
                <a:off x="6758403" y="1484980"/>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64" name="Google Shape;351;p29"/>
              <p:cNvSpPr/>
              <p:nvPr/>
            </p:nvSpPr>
            <p:spPr>
              <a:xfrm>
                <a:off x="8332637" y="1744876"/>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65" name="Google Shape;352;p29"/>
              <p:cNvSpPr/>
              <p:nvPr/>
            </p:nvSpPr>
            <p:spPr>
              <a:xfrm>
                <a:off x="7613490"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66" name="Google Shape;353;p29"/>
              <p:cNvSpPr/>
              <p:nvPr/>
            </p:nvSpPr>
            <p:spPr>
              <a:xfrm>
                <a:off x="6894342" y="174487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67" name="Google Shape;354;p29"/>
              <p:cNvSpPr txBox="1"/>
              <p:nvPr/>
            </p:nvSpPr>
            <p:spPr>
              <a:xfrm>
                <a:off x="7376995" y="1411839"/>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1b</a:t>
                </a:r>
                <a:endParaRPr sz="1467">
                  <a:latin typeface="Lato Light"/>
                  <a:ea typeface="Lato Light"/>
                  <a:cs typeface="Lato Light"/>
                  <a:sym typeface="Lato Light"/>
                </a:endParaRPr>
              </a:p>
            </p:txBody>
          </p:sp>
        </p:grpSp>
        <p:grpSp>
          <p:nvGrpSpPr>
            <p:cNvPr id="131" name="Google Shape;374;p29"/>
            <p:cNvGrpSpPr/>
            <p:nvPr/>
          </p:nvGrpSpPr>
          <p:grpSpPr>
            <a:xfrm>
              <a:off x="7068503" y="144583"/>
              <a:ext cx="2919600" cy="1267091"/>
              <a:chOff x="5301377" y="108437"/>
              <a:chExt cx="2189700" cy="950318"/>
            </a:xfrm>
          </p:grpSpPr>
          <p:sp>
            <p:nvSpPr>
              <p:cNvPr id="158" name="Google Shape;375;p29"/>
              <p:cNvSpPr/>
              <p:nvPr/>
            </p:nvSpPr>
            <p:spPr>
              <a:xfrm>
                <a:off x="5301377" y="181555"/>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59" name="Google Shape;376;p29"/>
              <p:cNvSpPr/>
              <p:nvPr/>
            </p:nvSpPr>
            <p:spPr>
              <a:xfrm>
                <a:off x="6875612" y="441450"/>
                <a:ext cx="479700" cy="483300"/>
              </a:xfrm>
              <a:prstGeom prst="rect">
                <a:avLst/>
              </a:prstGeom>
              <a:solidFill>
                <a:srgbClr val="93C47D"/>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60" name="Google Shape;377;p29"/>
              <p:cNvSpPr/>
              <p:nvPr/>
            </p:nvSpPr>
            <p:spPr>
              <a:xfrm>
                <a:off x="6156464"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sp>
            <p:nvSpPr>
              <p:cNvPr id="161" name="Google Shape;378;p29"/>
              <p:cNvSpPr/>
              <p:nvPr/>
            </p:nvSpPr>
            <p:spPr>
              <a:xfrm>
                <a:off x="5437317" y="441450"/>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62" name="Google Shape;379;p29"/>
              <p:cNvSpPr txBox="1"/>
              <p:nvPr/>
            </p:nvSpPr>
            <p:spPr>
              <a:xfrm>
                <a:off x="5905981" y="108437"/>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0</a:t>
                </a:r>
                <a:endParaRPr sz="1467">
                  <a:latin typeface="Lato Light"/>
                  <a:ea typeface="Lato Light"/>
                  <a:cs typeface="Lato Light"/>
                  <a:sym typeface="Lato Light"/>
                </a:endParaRPr>
              </a:p>
            </p:txBody>
          </p:sp>
        </p:grpSp>
        <p:grpSp>
          <p:nvGrpSpPr>
            <p:cNvPr id="132" name="Google Shape;380;p29"/>
            <p:cNvGrpSpPr/>
            <p:nvPr/>
          </p:nvGrpSpPr>
          <p:grpSpPr>
            <a:xfrm>
              <a:off x="7569557" y="1233000"/>
              <a:ext cx="3860527" cy="1093600"/>
              <a:chOff x="5677167" y="924750"/>
              <a:chExt cx="2895395" cy="820200"/>
            </a:xfrm>
          </p:grpSpPr>
          <p:cxnSp>
            <p:nvCxnSpPr>
              <p:cNvPr id="155" name="Google Shape;381;p29"/>
              <p:cNvCxnSpPr/>
              <p:nvPr/>
            </p:nvCxnSpPr>
            <p:spPr>
              <a:xfrm>
                <a:off x="5677167"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6" name="Google Shape;382;p29"/>
              <p:cNvCxnSpPr/>
              <p:nvPr/>
            </p:nvCxnSpPr>
            <p:spPr>
              <a:xfrm>
                <a:off x="6396314"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7" name="Google Shape;383;p29"/>
              <p:cNvCxnSpPr/>
              <p:nvPr/>
            </p:nvCxnSpPr>
            <p:spPr>
              <a:xfrm>
                <a:off x="7115462" y="924750"/>
                <a:ext cx="1457100" cy="8202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33" name="Google Shape;384;p29"/>
            <p:cNvGrpSpPr/>
            <p:nvPr/>
          </p:nvGrpSpPr>
          <p:grpSpPr>
            <a:xfrm>
              <a:off x="7479057" y="2970901"/>
              <a:ext cx="3950927" cy="976400"/>
              <a:chOff x="5609292" y="2228176"/>
              <a:chExt cx="2963195" cy="732300"/>
            </a:xfrm>
          </p:grpSpPr>
          <p:cxnSp>
            <p:nvCxnSpPr>
              <p:cNvPr id="152" name="Google Shape;385;p29"/>
              <p:cNvCxnSpPr/>
              <p:nvPr/>
            </p:nvCxnSpPr>
            <p:spPr>
              <a:xfrm flipH="1">
                <a:off x="5609292"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3" name="Google Shape;386;p29"/>
              <p:cNvCxnSpPr/>
              <p:nvPr/>
            </p:nvCxnSpPr>
            <p:spPr>
              <a:xfrm flipH="1">
                <a:off x="6328440" y="2228176"/>
                <a:ext cx="1524900" cy="7323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4" name="Google Shape;387;p29"/>
              <p:cNvCxnSpPr/>
              <p:nvPr/>
            </p:nvCxnSpPr>
            <p:spPr>
              <a:xfrm flipH="1">
                <a:off x="7047587" y="2228176"/>
                <a:ext cx="1524900" cy="651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34" name="Google Shape;388;p29"/>
            <p:cNvGrpSpPr/>
            <p:nvPr/>
          </p:nvGrpSpPr>
          <p:grpSpPr>
            <a:xfrm>
              <a:off x="7478965" y="4483369"/>
              <a:ext cx="1917727" cy="855200"/>
              <a:chOff x="5609223" y="3362527"/>
              <a:chExt cx="1438295" cy="641400"/>
            </a:xfrm>
          </p:grpSpPr>
          <p:cxnSp>
            <p:nvCxnSpPr>
              <p:cNvPr id="149" name="Google Shape;389;p29"/>
              <p:cNvCxnSpPr/>
              <p:nvPr/>
            </p:nvCxnSpPr>
            <p:spPr>
              <a:xfrm>
                <a:off x="5609223"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0" name="Google Shape;390;p29"/>
              <p:cNvCxnSpPr/>
              <p:nvPr/>
            </p:nvCxnSpPr>
            <p:spPr>
              <a:xfrm>
                <a:off x="6328371"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51" name="Google Shape;391;p29"/>
              <p:cNvCxnSpPr/>
              <p:nvPr/>
            </p:nvCxnSpPr>
            <p:spPr>
              <a:xfrm>
                <a:off x="7047518" y="3362527"/>
                <a:ext cx="0" cy="641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35" name="Google Shape;392;p29"/>
            <p:cNvGrpSpPr/>
            <p:nvPr/>
          </p:nvGrpSpPr>
          <p:grpSpPr>
            <a:xfrm>
              <a:off x="5205608" y="1836545"/>
              <a:ext cx="2919600" cy="1282657"/>
              <a:chOff x="3904206" y="1377408"/>
              <a:chExt cx="2189700" cy="961993"/>
            </a:xfrm>
          </p:grpSpPr>
          <p:sp>
            <p:nvSpPr>
              <p:cNvPr id="144" name="Google Shape;393;p29"/>
              <p:cNvSpPr/>
              <p:nvPr/>
            </p:nvSpPr>
            <p:spPr>
              <a:xfrm>
                <a:off x="3904206" y="1462201"/>
                <a:ext cx="2189700" cy="877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endParaRPr sz="1867"/>
              </a:p>
            </p:txBody>
          </p:sp>
          <p:sp>
            <p:nvSpPr>
              <p:cNvPr id="145" name="Google Shape;394;p29"/>
              <p:cNvSpPr/>
              <p:nvPr/>
            </p:nvSpPr>
            <p:spPr>
              <a:xfrm>
                <a:off x="5478440" y="1722096"/>
                <a:ext cx="479700" cy="483300"/>
              </a:xfrm>
              <a:prstGeom prst="rect">
                <a:avLst/>
              </a:prstGeom>
              <a:solidFill>
                <a:srgbClr val="E06666"/>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p3</a:t>
                </a:r>
                <a:endParaRPr sz="1867">
                  <a:latin typeface="Lato Light"/>
                  <a:ea typeface="Lato Light"/>
                  <a:cs typeface="Lato Light"/>
                  <a:sym typeface="Lato Light"/>
                </a:endParaRPr>
              </a:p>
            </p:txBody>
          </p:sp>
          <p:sp>
            <p:nvSpPr>
              <p:cNvPr id="146" name="Google Shape;395;p29"/>
              <p:cNvSpPr/>
              <p:nvPr/>
            </p:nvSpPr>
            <p:spPr>
              <a:xfrm>
                <a:off x="4040145"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p1</a:t>
                </a:r>
                <a:endParaRPr sz="1867">
                  <a:latin typeface="Lato Light"/>
                  <a:ea typeface="Lato Light"/>
                  <a:cs typeface="Lato Light"/>
                  <a:sym typeface="Lato Light"/>
                </a:endParaRPr>
              </a:p>
            </p:txBody>
          </p:sp>
          <p:sp>
            <p:nvSpPr>
              <p:cNvPr id="147" name="Google Shape;396;p29"/>
              <p:cNvSpPr txBox="1"/>
              <p:nvPr/>
            </p:nvSpPr>
            <p:spPr>
              <a:xfrm>
                <a:off x="4508809" y="1377408"/>
                <a:ext cx="980700" cy="411300"/>
              </a:xfrm>
              <a:prstGeom prst="rect">
                <a:avLst/>
              </a:prstGeom>
              <a:noFill/>
              <a:ln>
                <a:noFill/>
              </a:ln>
              <a:effectLst>
                <a:outerShdw blurRad="57150" dist="76200" dir="1320000" algn="bl" rotWithShape="0">
                  <a:srgbClr val="9DA0A1">
                    <a:alpha val="94000"/>
                  </a:srgbClr>
                </a:outerShdw>
              </a:effectLst>
            </p:spPr>
            <p:txBody>
              <a:bodyPr spcFirstLastPara="1" wrap="square" lIns="121900" tIns="121900" rIns="121900" bIns="121900" anchor="t" anchorCtr="0">
                <a:noAutofit/>
              </a:bodyPr>
              <a:lstStyle/>
              <a:p>
                <a:pPr algn="ctr"/>
                <a:r>
                  <a:rPr lang="en" sz="1467">
                    <a:latin typeface="Lato Light"/>
                    <a:ea typeface="Lato Light"/>
                    <a:cs typeface="Lato Light"/>
                    <a:sym typeface="Lato Light"/>
                  </a:rPr>
                  <a:t>RDD 1a</a:t>
                </a:r>
                <a:endParaRPr sz="1467">
                  <a:latin typeface="Lato Light"/>
                  <a:ea typeface="Lato Light"/>
                  <a:cs typeface="Lato Light"/>
                  <a:sym typeface="Lato Light"/>
                </a:endParaRPr>
              </a:p>
            </p:txBody>
          </p:sp>
          <p:sp>
            <p:nvSpPr>
              <p:cNvPr id="148" name="Google Shape;397;p29"/>
              <p:cNvSpPr/>
              <p:nvPr/>
            </p:nvSpPr>
            <p:spPr>
              <a:xfrm>
                <a:off x="4759292" y="1722096"/>
                <a:ext cx="479700" cy="483300"/>
              </a:xfrm>
              <a:prstGeom prst="rect">
                <a:avLst/>
              </a:prstGeom>
              <a:solidFill>
                <a:srgbClr val="F8F8F2"/>
              </a:solidFill>
              <a:ln w="9525" cap="flat" cmpd="sng">
                <a:solidFill>
                  <a:schemeClr val="dk2"/>
                </a:solidFill>
                <a:prstDash val="solid"/>
                <a:round/>
                <a:headEnd type="none" w="sm" len="sm"/>
                <a:tailEnd type="none" w="sm" len="sm"/>
              </a:ln>
              <a:effectLst>
                <a:outerShdw blurRad="57150" dist="76200" dir="1320000" algn="bl" rotWithShape="0">
                  <a:srgbClr val="9DA0A1">
                    <a:alpha val="94000"/>
                  </a:srgbClr>
                </a:outerShdw>
              </a:effectLst>
            </p:spPr>
            <p:txBody>
              <a:bodyPr spcFirstLastPara="1" wrap="square" lIns="121900" tIns="121900" rIns="121900" bIns="121900" anchor="ctr" anchorCtr="0">
                <a:noAutofit/>
              </a:bodyPr>
              <a:lstStyle/>
              <a:p>
                <a:r>
                  <a:rPr lang="en" sz="1867">
                    <a:latin typeface="Lato Light"/>
                    <a:ea typeface="Lato Light"/>
                    <a:cs typeface="Lato Light"/>
                    <a:sym typeface="Lato Light"/>
                  </a:rPr>
                  <a:t>p2</a:t>
                </a:r>
                <a:endParaRPr sz="1867">
                  <a:latin typeface="Lato Light"/>
                  <a:ea typeface="Lato Light"/>
                  <a:cs typeface="Lato Light"/>
                  <a:sym typeface="Lato Light"/>
                </a:endParaRPr>
              </a:p>
            </p:txBody>
          </p:sp>
        </p:grpSp>
        <p:grpSp>
          <p:nvGrpSpPr>
            <p:cNvPr id="136" name="Google Shape;398;p29"/>
            <p:cNvGrpSpPr/>
            <p:nvPr/>
          </p:nvGrpSpPr>
          <p:grpSpPr>
            <a:xfrm>
              <a:off x="5706757" y="1233000"/>
              <a:ext cx="3780527" cy="1152000"/>
              <a:chOff x="4280067" y="924750"/>
              <a:chExt cx="2835395" cy="864000"/>
            </a:xfrm>
          </p:grpSpPr>
          <p:cxnSp>
            <p:nvCxnSpPr>
              <p:cNvPr id="141" name="Google Shape;399;p29"/>
              <p:cNvCxnSpPr/>
              <p:nvPr/>
            </p:nvCxnSpPr>
            <p:spPr>
              <a:xfrm flipH="1">
                <a:off x="4280067"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42" name="Google Shape;400;p29"/>
              <p:cNvCxnSpPr/>
              <p:nvPr/>
            </p:nvCxnSpPr>
            <p:spPr>
              <a:xfrm flipH="1">
                <a:off x="4999214" y="924750"/>
                <a:ext cx="1397100" cy="8640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43" name="Google Shape;401;p29"/>
              <p:cNvCxnSpPr/>
              <p:nvPr/>
            </p:nvCxnSpPr>
            <p:spPr>
              <a:xfrm flipH="1">
                <a:off x="5718362" y="924750"/>
                <a:ext cx="1397100" cy="7974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nvGrpSpPr>
            <p:cNvPr id="137" name="Google Shape;402;p29"/>
            <p:cNvGrpSpPr/>
            <p:nvPr/>
          </p:nvGrpSpPr>
          <p:grpSpPr>
            <a:xfrm>
              <a:off x="5706661" y="2940528"/>
              <a:ext cx="3702127" cy="1032800"/>
              <a:chOff x="4279995" y="2205396"/>
              <a:chExt cx="2776595" cy="774600"/>
            </a:xfrm>
          </p:grpSpPr>
          <p:cxnSp>
            <p:nvCxnSpPr>
              <p:cNvPr id="138" name="Google Shape;403;p29"/>
              <p:cNvCxnSpPr/>
              <p:nvPr/>
            </p:nvCxnSpPr>
            <p:spPr>
              <a:xfrm>
                <a:off x="4279995"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39" name="Google Shape;404;p29"/>
              <p:cNvCxnSpPr/>
              <p:nvPr/>
            </p:nvCxnSpPr>
            <p:spPr>
              <a:xfrm>
                <a:off x="4999142" y="2205396"/>
                <a:ext cx="1338300" cy="7746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cxnSp>
            <p:nvCxnSpPr>
              <p:cNvPr id="140" name="Google Shape;405;p29"/>
              <p:cNvCxnSpPr/>
              <p:nvPr/>
            </p:nvCxnSpPr>
            <p:spPr>
              <a:xfrm>
                <a:off x="5718290" y="2205396"/>
                <a:ext cx="1338300" cy="731100"/>
              </a:xfrm>
              <a:prstGeom prst="straightConnector1">
                <a:avLst/>
              </a:prstGeom>
              <a:noFill/>
              <a:ln w="9525" cap="flat" cmpd="sng">
                <a:solidFill>
                  <a:schemeClr val="dk2"/>
                </a:solidFill>
                <a:prstDash val="solid"/>
                <a:round/>
                <a:headEnd type="none" w="med" len="med"/>
                <a:tailEnd type="triangle" w="med" len="med"/>
              </a:ln>
              <a:effectLst>
                <a:outerShdw blurRad="57150" dist="76200" dir="1320000" algn="bl" rotWithShape="0">
                  <a:srgbClr val="9DA0A1">
                    <a:alpha val="94000"/>
                  </a:srgbClr>
                </a:outerShdw>
              </a:effectLst>
            </p:spPr>
          </p:cxnSp>
        </p:grpSp>
      </p:grpSp>
      <p:sp>
        <p:nvSpPr>
          <p:cNvPr id="73" name="Google Shape;91;p13">
            <a:extLst>
              <a:ext uri="{FF2B5EF4-FFF2-40B4-BE49-F238E27FC236}">
                <a16:creationId xmlns:a16="http://schemas.microsoft.com/office/drawing/2014/main" id="{724D299E-2A85-7B4E-8961-ABB29F07545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EECS 598 – W19</a:t>
            </a:r>
            <a:endParaRPr dirty="0"/>
          </a:p>
        </p:txBody>
      </p:sp>
      <p:sp>
        <p:nvSpPr>
          <p:cNvPr id="74" name="Date Placeholder 5">
            <a:extLst>
              <a:ext uri="{FF2B5EF4-FFF2-40B4-BE49-F238E27FC236}">
                <a16:creationId xmlns:a16="http://schemas.microsoft.com/office/drawing/2014/main" id="{17188F8A-5031-AE42-83E9-9AD258E8CB47}"/>
              </a:ext>
            </a:extLst>
          </p:cNvPr>
          <p:cNvSpPr>
            <a:spLocks noGrp="1"/>
          </p:cNvSpPr>
          <p:nvPr>
            <p:ph type="dt" sz="half" idx="10"/>
          </p:nvPr>
        </p:nvSpPr>
        <p:spPr>
          <a:xfrm>
            <a:off x="152400" y="6361327"/>
            <a:ext cx="2743200" cy="365125"/>
          </a:xfrm>
        </p:spPr>
        <p:txBody>
          <a:bodyPr/>
          <a:lstStyle/>
          <a:p>
            <a:r>
              <a:rPr lang="en-US" dirty="0"/>
              <a:t>1/25/19</a:t>
            </a:r>
          </a:p>
        </p:txBody>
      </p:sp>
      <p:sp>
        <p:nvSpPr>
          <p:cNvPr id="80" name="矩形 3">
            <a:extLst>
              <a:ext uri="{FF2B5EF4-FFF2-40B4-BE49-F238E27FC236}">
                <a16:creationId xmlns:a16="http://schemas.microsoft.com/office/drawing/2014/main" id="{97F884B3-3BD6-D74C-8DBC-25174B180ACD}"/>
              </a:ext>
            </a:extLst>
          </p:cNvPr>
          <p:cNvSpPr/>
          <p:nvPr/>
        </p:nvSpPr>
        <p:spPr>
          <a:xfrm>
            <a:off x="996587" y="5570009"/>
            <a:ext cx="6096000" cy="286232"/>
          </a:xfrm>
          <a:prstGeom prst="rect">
            <a:avLst/>
          </a:prstGeom>
        </p:spPr>
        <p:txBody>
          <a:bodyPr>
            <a:spAutoFit/>
          </a:bodyPr>
          <a:lstStyle/>
          <a:p>
            <a:pPr lvl="0">
              <a:lnSpc>
                <a:spcPct val="90000"/>
              </a:lnSpc>
              <a:buClr>
                <a:schemeClr val="dk1"/>
              </a:buClr>
              <a:buSzPts val="2800"/>
            </a:pPr>
            <a:r>
              <a:rPr lang="en-US" altLang="zh-CN" dirty="0">
                <a:solidFill>
                  <a:schemeClr val="dk1"/>
                </a:solidFill>
                <a:latin typeface="Gill Sans"/>
                <a:ea typeface="Gill Sans"/>
                <a:cs typeface="Gill Sans"/>
              </a:rPr>
              <a:t>Credit:</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Kevin</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Yang,</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University</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of</a:t>
            </a:r>
            <a:r>
              <a:rPr lang="zh-CN" altLang="en-US" dirty="0">
                <a:solidFill>
                  <a:schemeClr val="dk1"/>
                </a:solidFill>
                <a:latin typeface="Gill Sans"/>
                <a:ea typeface="Gill Sans"/>
                <a:cs typeface="Gill Sans"/>
              </a:rPr>
              <a:t> </a:t>
            </a:r>
            <a:r>
              <a:rPr lang="en-US" altLang="zh-CN" dirty="0">
                <a:solidFill>
                  <a:schemeClr val="dk1"/>
                </a:solidFill>
                <a:latin typeface="Gill Sans"/>
                <a:ea typeface="Gill Sans"/>
                <a:cs typeface="Gill Sans"/>
              </a:rPr>
              <a:t>Michigan</a:t>
            </a:r>
          </a:p>
        </p:txBody>
      </p:sp>
    </p:spTree>
    <p:extLst>
      <p:ext uri="{BB962C8B-B14F-4D97-AF65-F5344CB8AC3E}">
        <p14:creationId xmlns:p14="http://schemas.microsoft.com/office/powerpoint/2010/main" val="191860955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2384</Words>
  <Application>Microsoft Macintosh PowerPoint</Application>
  <PresentationFormat>Widescreen</PresentationFormat>
  <Paragraphs>573</Paragraphs>
  <Slides>44</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Gill Sans</vt:lpstr>
      <vt:lpstr>Lato</vt:lpstr>
      <vt:lpstr>Lato Light</vt:lpstr>
      <vt:lpstr>Office Theme</vt:lpstr>
      <vt:lpstr>Resilient Distributed Datasets: A Fault-Tolerant Abstraction for In-Memory Cluster Computing </vt:lpstr>
      <vt:lpstr>Motivation &amp; Background</vt:lpstr>
      <vt:lpstr>Solution: Resilient Distributed Datasets</vt:lpstr>
      <vt:lpstr>RDDs: Overview</vt:lpstr>
      <vt:lpstr>Example: Console Log Mining</vt:lpstr>
      <vt:lpstr>RDDs: Fault Tolerance</vt:lpstr>
      <vt:lpstr>PowerPoint Presentation</vt:lpstr>
      <vt:lpstr>PowerPoint Presentation</vt:lpstr>
      <vt:lpstr>PowerPoint Presentation</vt:lpstr>
      <vt:lpstr>PowerPoint Presentation</vt:lpstr>
      <vt:lpstr>PowerPoint Presentation</vt:lpstr>
      <vt:lpstr>PowerPoint Presentation</vt:lpstr>
      <vt:lpstr>RDDs:</vt:lpstr>
      <vt:lpstr>Example : PageRank</vt:lpstr>
      <vt:lpstr>Example : PageRank</vt:lpstr>
      <vt:lpstr>RDD Representation</vt:lpstr>
      <vt:lpstr>RDD Representation</vt:lpstr>
      <vt:lpstr>Implementation: Job Scheduling</vt:lpstr>
      <vt:lpstr>Implementation: Fault Tolerance</vt:lpstr>
      <vt:lpstr>Implementation: Memory Management</vt:lpstr>
      <vt:lpstr>Implementation: Checkpointing</vt:lpstr>
      <vt:lpstr>Comparison Between Related Work</vt:lpstr>
      <vt:lpstr>Performance: Iterative Machine Learning</vt:lpstr>
      <vt:lpstr>Performance: Iterative Machine Learning</vt:lpstr>
      <vt:lpstr>Performance: Fault Recovery</vt:lpstr>
      <vt:lpstr>CIEL: a universal execution engine for distributed data-flow computing</vt:lpstr>
      <vt:lpstr>Distributed Computing Models</vt:lpstr>
      <vt:lpstr>Iterative Distributed Computing Models</vt:lpstr>
      <vt:lpstr>Iterative Distributed Computing Models</vt:lpstr>
      <vt:lpstr>Motivation</vt:lpstr>
      <vt:lpstr>CIEL: Computational Model</vt:lpstr>
      <vt:lpstr>CIEL: An Abstract Example</vt:lpstr>
      <vt:lpstr>CIEL: Primitives of the model</vt:lpstr>
      <vt:lpstr>CIEL: Rules</vt:lpstr>
      <vt:lpstr>CIEL: A Real Example</vt:lpstr>
      <vt:lpstr>CIEL: Evaluating Objects</vt:lpstr>
      <vt:lpstr>CIEL: System Architecture</vt:lpstr>
      <vt:lpstr>CIEL: Master</vt:lpstr>
      <vt:lpstr>CIEL: Worker</vt:lpstr>
      <vt:lpstr>Skywriting</vt:lpstr>
      <vt:lpstr>Fault Tolerance</vt:lpstr>
      <vt:lpstr>Performance – k-means</vt:lpstr>
      <vt:lpstr>Performance – Fault Recovery</vt:lpstr>
      <vt:lpstr>Performance: PageRank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Distributed Datasets: A Fault-Tolerant Abstraction for In-Memory Cluster Computing </dc:title>
  <cp:lastModifiedBy>Teng, Mengqiu</cp:lastModifiedBy>
  <cp:revision>32</cp:revision>
  <dcterms:modified xsi:type="dcterms:W3CDTF">2019-01-25T19:28:16Z</dcterms:modified>
</cp:coreProperties>
</file>