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75" r:id="rId3"/>
    <p:sldId id="276" r:id="rId4"/>
    <p:sldId id="277" r:id="rId5"/>
    <p:sldId id="278" r:id="rId6"/>
    <p:sldId id="279" r:id="rId7"/>
    <p:sldId id="280" r:id="rId8"/>
    <p:sldId id="281" r:id="rId9"/>
    <p:sldId id="312" r:id="rId10"/>
    <p:sldId id="313" r:id="rId11"/>
    <p:sldId id="314" r:id="rId12"/>
    <p:sldId id="315" r:id="rId13"/>
    <p:sldId id="316" r:id="rId14"/>
    <p:sldId id="287" r:id="rId15"/>
    <p:sldId id="288" r:id="rId16"/>
    <p:sldId id="289" r:id="rId17"/>
    <p:sldId id="290" r:id="rId18"/>
    <p:sldId id="306" r:id="rId19"/>
    <p:sldId id="304" r:id="rId20"/>
    <p:sldId id="307" r:id="rId21"/>
    <p:sldId id="308" r:id="rId22"/>
    <p:sldId id="310" r:id="rId23"/>
    <p:sldId id="311" r:id="rId24"/>
    <p:sldId id="317" r:id="rId25"/>
    <p:sldId id="272" r:id="rId26"/>
    <p:sldId id="273" r:id="rId27"/>
    <p:sldId id="261" r:id="rId28"/>
    <p:sldId id="257" r:id="rId29"/>
    <p:sldId id="258" r:id="rId30"/>
    <p:sldId id="259" r:id="rId31"/>
    <p:sldId id="260" r:id="rId32"/>
    <p:sldId id="262" r:id="rId33"/>
    <p:sldId id="263" r:id="rId34"/>
    <p:sldId id="264" r:id="rId35"/>
    <p:sldId id="265" r:id="rId36"/>
    <p:sldId id="266" r:id="rId37"/>
    <p:sldId id="267" r:id="rId38"/>
    <p:sldId id="268" r:id="rId39"/>
    <p:sldId id="269" r:id="rId40"/>
    <p:sldId id="270" r:id="rId41"/>
    <p:sldId id="27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94694"/>
  </p:normalViewPr>
  <p:slideViewPr>
    <p:cSldViewPr snapToGrid="0" snapToObjects="1">
      <p:cViewPr varScale="1">
        <p:scale>
          <a:sx n="111" d="100"/>
          <a:sy n="111" d="100"/>
        </p:scale>
        <p:origin x="216" y="23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24T02:44:26.892" idx="1">
    <p:pos x="6000" y="0"/>
    <p:text>-Teng, Mengqiu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1/15/20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1236802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365496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1517606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155709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040215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locality</a:t>
            </a:r>
            <a:endParaRPr/>
          </a:p>
        </p:txBody>
      </p:sp>
      <p:sp>
        <p:nvSpPr>
          <p:cNvPr id="179" name="Google Shape;17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452014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e49d92c92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e49d92c92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4e49d92c92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957140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1" u="none" strike="noStrike" cap="none" dirty="0">
                <a:solidFill>
                  <a:schemeClr val="dk1"/>
                </a:solidFill>
                <a:effectLst/>
                <a:latin typeface="Calibri"/>
                <a:ea typeface="Calibri"/>
                <a:cs typeface="Calibri"/>
                <a:sym typeface="Calibri"/>
              </a:rPr>
              <a:t>narrow </a:t>
            </a:r>
            <a:r>
              <a:rPr lang="en-US" altLang="zh-CN" sz="1200" b="0" i="0" u="none" strike="noStrike" cap="none" dirty="0">
                <a:solidFill>
                  <a:schemeClr val="dk1"/>
                </a:solidFill>
                <a:effectLst/>
                <a:latin typeface="Calibri"/>
                <a:ea typeface="Calibri"/>
                <a:cs typeface="Calibri"/>
                <a:sym typeface="Calibri"/>
              </a:rPr>
              <a:t>dependencies:</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each partition of the parent RDD is used by at most one partition of the child RDD,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1" u="none" strike="noStrike" cap="none" dirty="0">
                <a:solidFill>
                  <a:schemeClr val="dk1"/>
                </a:solidFill>
                <a:effectLst/>
                <a:latin typeface="Calibri"/>
                <a:ea typeface="Calibri"/>
                <a:cs typeface="Calibri"/>
                <a:sym typeface="Calibri"/>
              </a:rPr>
              <a:t>wide </a:t>
            </a:r>
            <a:r>
              <a:rPr lang="en-US" altLang="zh-CN" sz="1200" b="0" i="0" u="none" strike="noStrike" cap="none" dirty="0">
                <a:solidFill>
                  <a:schemeClr val="dk1"/>
                </a:solidFill>
                <a:effectLst/>
                <a:latin typeface="Calibri"/>
                <a:ea typeface="Calibri"/>
                <a:cs typeface="Calibri"/>
                <a:sym typeface="Calibri"/>
              </a:rPr>
              <a:t>dependencies:</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multiple child partitions may depend on one</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baseline="0" dirty="0">
                <a:solidFill>
                  <a:schemeClr val="dk1"/>
                </a:solidFill>
                <a:effectLst/>
                <a:latin typeface="Calibri"/>
                <a:ea typeface="Calibri"/>
                <a:cs typeface="Calibri"/>
                <a:sym typeface="Calibri"/>
              </a:rPr>
              <a:t>parent</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baseline="0" dirty="0">
                <a:solidFill>
                  <a:schemeClr val="dk1"/>
                </a:solidFill>
                <a:effectLst/>
                <a:latin typeface="Calibri"/>
                <a:ea typeface="Calibri"/>
                <a:cs typeface="Calibri"/>
                <a:sym typeface="Calibri"/>
              </a:rPr>
              <a:t>RDD</a:t>
            </a:r>
            <a:r>
              <a:rPr lang="en-US" altLang="zh-CN" sz="1200" b="0" i="0" u="none" strike="noStrike" cap="none" dirty="0">
                <a:solidFill>
                  <a:schemeClr val="dk1"/>
                </a:solidFill>
                <a:effectLst/>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Narrow:</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pipelined execution on one node,</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efficient, as only the lost parent partitions need to be recomputed</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in parallel on different nodes. </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a:p>
            <a:pPr marL="0" lvl="0" indent="0" algn="l" rtl="0">
              <a:spcBef>
                <a:spcPts val="0"/>
              </a:spcBef>
              <a:spcAft>
                <a:spcPts val="0"/>
              </a:spcAft>
              <a:buNone/>
            </a:pPr>
            <a:r>
              <a:rPr lang="en-US" altLang="zh-CN" dirty="0"/>
              <a:t>Wide:</a:t>
            </a:r>
            <a:r>
              <a:rPr lang="zh-CN" altLang="en-US" dirty="0"/>
              <a:t> </a:t>
            </a:r>
            <a:r>
              <a:rPr lang="en-US" altLang="zh-CN" dirty="0"/>
              <a:t>need</a:t>
            </a:r>
            <a:r>
              <a:rPr lang="zh-CN" altLang="en-US" dirty="0"/>
              <a:t> </a:t>
            </a:r>
            <a:r>
              <a:rPr lang="en-US" altLang="zh-CN" dirty="0"/>
              <a:t>internode</a:t>
            </a:r>
            <a:r>
              <a:rPr lang="zh-CN" altLang="en-US" dirty="0"/>
              <a:t> </a:t>
            </a:r>
            <a:r>
              <a:rPr lang="en-US" altLang="zh-CN" dirty="0"/>
              <a:t>communication</a:t>
            </a:r>
            <a:r>
              <a:rPr lang="zh-CN" altLang="en-US" baseline="0" dirty="0"/>
              <a:t> </a:t>
            </a:r>
            <a:endParaRPr dirty="0"/>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5758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zh-CN" dirty="0"/>
              <a:t>2</a:t>
            </a:r>
            <a:r>
              <a:rPr lang="zh-CN" altLang="en-US" baseline="0" dirty="0"/>
              <a:t> </a:t>
            </a:r>
            <a:r>
              <a:rPr lang="en-US" altLang="zh-CN" baseline="0" dirty="0"/>
              <a:t>co-locate</a:t>
            </a:r>
            <a:r>
              <a:rPr lang="zh-CN" altLang="en-US" baseline="0" dirty="0"/>
              <a:t> </a:t>
            </a:r>
            <a:r>
              <a:rPr lang="en-US" altLang="zh-CN" baseline="0" dirty="0"/>
              <a:t>data</a:t>
            </a:r>
            <a:r>
              <a:rPr lang="zh-CN" altLang="en-US" baseline="0" dirty="0"/>
              <a:t> </a:t>
            </a:r>
            <a:r>
              <a:rPr lang="en-US" altLang="zh-CN" baseline="0" dirty="0"/>
              <a:t>and</a:t>
            </a:r>
            <a:r>
              <a:rPr lang="zh-CN" altLang="en-US" baseline="0" dirty="0"/>
              <a:t> </a:t>
            </a:r>
            <a:r>
              <a:rPr lang="en-US" altLang="zh-CN" baseline="0" dirty="0"/>
              <a:t>computation</a:t>
            </a:r>
          </a:p>
          <a:p>
            <a:pPr marL="0" lvl="0" indent="0" algn="l" rtl="0">
              <a:spcBef>
                <a:spcPts val="0"/>
              </a:spcBef>
              <a:spcAft>
                <a:spcPts val="0"/>
              </a:spcAft>
              <a:buNone/>
            </a:pPr>
            <a:endParaRPr lang="en-US" altLang="zh-CN" baseline="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t>Group </a:t>
            </a:r>
            <a:r>
              <a:rPr lang="en-US" altLang="zh-CN" sz="1200" i="1" dirty="0"/>
              <a:t>narrow dependencies</a:t>
            </a:r>
            <a:r>
              <a:rPr lang="en-US" altLang="zh-CN" sz="1200" dirty="0"/>
              <a:t> into a </a:t>
            </a:r>
            <a:r>
              <a:rPr lang="en-US" altLang="zh-CN" sz="1200" b="1" dirty="0">
                <a:latin typeface="Lato"/>
                <a:ea typeface="Lato"/>
                <a:cs typeface="Lato"/>
                <a:sym typeface="Lato"/>
              </a:rPr>
              <a:t>stage</a:t>
            </a:r>
            <a:r>
              <a:rPr lang="en-US" altLang="zh-CN" sz="1200" dirty="0"/>
              <a:t>, which can be pipelined on 1 node.</a:t>
            </a:r>
          </a:p>
          <a:p>
            <a:pPr marL="0" lvl="0" indent="0" algn="l" rtl="0">
              <a:spcBef>
                <a:spcPts val="0"/>
              </a:spcBef>
              <a:spcAft>
                <a:spcPts val="0"/>
              </a:spcAft>
              <a:buNone/>
            </a:pPr>
            <a:endParaRPr lang="en-US" altLang="zh-CN" dirty="0"/>
          </a:p>
        </p:txBody>
      </p:sp>
      <p:sp>
        <p:nvSpPr>
          <p:cNvPr id="203" name="Google Shape;20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764688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The first option provides the fastest performance, because the JVM can access each RDD element natively. The second option lets users choose a more memory-efficient representation than Java object graphs when space is limited, at the cost of lower performance. The third option is useful for RDDs that are too large to keep in RAM but costly to </a:t>
            </a:r>
            <a:r>
              <a:rPr lang="en-US" altLang="zh-CN" sz="1200" b="0" i="0" u="none" strike="noStrike" cap="none" dirty="0" err="1">
                <a:solidFill>
                  <a:schemeClr val="dk1"/>
                </a:solidFill>
                <a:effectLst/>
                <a:latin typeface="Calibri"/>
                <a:ea typeface="Calibri"/>
                <a:cs typeface="Calibri"/>
                <a:sym typeface="Calibri"/>
              </a:rPr>
              <a:t>recompute</a:t>
            </a:r>
            <a:r>
              <a:rPr lang="en-US" altLang="zh-CN" sz="1200" b="0" i="0" u="none" strike="noStrike" cap="none" dirty="0">
                <a:solidFill>
                  <a:schemeClr val="dk1"/>
                </a:solidFill>
                <a:effectLst/>
                <a:latin typeface="Calibri"/>
                <a:ea typeface="Calibri"/>
                <a:cs typeface="Calibri"/>
                <a:sym typeface="Calibri"/>
              </a:rPr>
              <a:t> on each use. </a:t>
            </a:r>
            <a:endParaRPr lang="en-US" altLang="zh-CN" dirty="0"/>
          </a:p>
          <a:p>
            <a:pPr marL="0" lvl="0" indent="0" algn="l" rtl="0">
              <a:spcBef>
                <a:spcPts val="0"/>
              </a:spcBef>
              <a:spcAft>
                <a:spcPts val="0"/>
              </a:spcAft>
              <a:buNone/>
            </a:pPr>
            <a:endParaRPr dirty="0"/>
          </a:p>
        </p:txBody>
      </p:sp>
      <p:sp>
        <p:nvSpPr>
          <p:cNvPr id="211" name="Google Shape;2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2203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112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8732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e49d92c9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4e49d92c9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5015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e49d92c9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Outperforms</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baseline="0" dirty="0" err="1">
                <a:solidFill>
                  <a:schemeClr val="dk1"/>
                </a:solidFill>
                <a:effectLst/>
                <a:latin typeface="Calibri"/>
                <a:ea typeface="Calibri"/>
                <a:cs typeface="Calibri"/>
                <a:sym typeface="Calibri"/>
              </a:rPr>
              <a:t>HadoopBinMemory</a:t>
            </a:r>
            <a:endParaRPr lang="en-US" altLang="zh-CN"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1. Minimum overhead of the Hadoop software stack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2. Overhead of HDFS while serving data</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3. Deserialization cost to convert binary records to us- able in-memory Java objects. </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a:p>
            <a:pPr marL="0" lvl="0" indent="0" algn="l" rtl="0">
              <a:spcBef>
                <a:spcPts val="0"/>
              </a:spcBef>
              <a:spcAft>
                <a:spcPts val="0"/>
              </a:spcAft>
              <a:buNone/>
            </a:pPr>
            <a:endParaRPr dirty="0"/>
          </a:p>
        </p:txBody>
      </p:sp>
      <p:sp>
        <p:nvSpPr>
          <p:cNvPr id="244" name="Google Shape;244;g4e49d92c92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515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19167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92519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724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39998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1304403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30261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4192959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1/15/20</a:t>
            </a:r>
          </a:p>
        </p:txBody>
      </p:sp>
      <p:sp>
        <p:nvSpPr>
          <p:cNvPr id="5" name="Footer Placeholder 4"/>
          <p:cNvSpPr>
            <a:spLocks noGrp="1"/>
          </p:cNvSpPr>
          <p:nvPr>
            <p:ph type="ftr" sz="quarter" idx="11"/>
          </p:nvPr>
        </p:nvSpPr>
        <p:spPr/>
        <p:txBody>
          <a:bodyPr/>
          <a:lstStyle/>
          <a:p>
            <a:r>
              <a:rPr lang="en-US"/>
              <a:t>EECS 598 – W20</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1/15/20</a:t>
            </a:r>
          </a:p>
        </p:txBody>
      </p:sp>
      <p:sp>
        <p:nvSpPr>
          <p:cNvPr id="5" name="Footer Placeholder 4"/>
          <p:cNvSpPr>
            <a:spLocks noGrp="1"/>
          </p:cNvSpPr>
          <p:nvPr>
            <p:ph type="ftr" sz="quarter" idx="11"/>
          </p:nvPr>
        </p:nvSpPr>
        <p:spPr/>
        <p:txBody>
          <a:bodyPr/>
          <a:lstStyle/>
          <a:p>
            <a:r>
              <a:rPr lang="en-US"/>
              <a:t>EECS 598 – W20</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1/15/20</a:t>
            </a:r>
          </a:p>
        </p:txBody>
      </p:sp>
      <p:sp>
        <p:nvSpPr>
          <p:cNvPr id="5" name="Footer Placeholder 4"/>
          <p:cNvSpPr>
            <a:spLocks noGrp="1"/>
          </p:cNvSpPr>
          <p:nvPr>
            <p:ph type="ftr" sz="quarter" idx="11"/>
          </p:nvPr>
        </p:nvSpPr>
        <p:spPr/>
        <p:txBody>
          <a:bodyPr/>
          <a:lstStyle/>
          <a:p>
            <a:r>
              <a:rPr lang="en-US"/>
              <a:t>EECS 598 – W20</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1/15/20</a:t>
            </a:r>
          </a:p>
        </p:txBody>
      </p:sp>
      <p:sp>
        <p:nvSpPr>
          <p:cNvPr id="5" name="Footer Placeholder 4"/>
          <p:cNvSpPr>
            <a:spLocks noGrp="1"/>
          </p:cNvSpPr>
          <p:nvPr>
            <p:ph type="ftr" sz="quarter" idx="11"/>
          </p:nvPr>
        </p:nvSpPr>
        <p:spPr/>
        <p:txBody>
          <a:bodyPr/>
          <a:lstStyle/>
          <a:p>
            <a:r>
              <a:rPr lang="en-US"/>
              <a:t>EECS 598 – W20</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1/15/20</a:t>
            </a:r>
          </a:p>
        </p:txBody>
      </p:sp>
      <p:sp>
        <p:nvSpPr>
          <p:cNvPr id="5" name="Footer Placeholder 4"/>
          <p:cNvSpPr>
            <a:spLocks noGrp="1"/>
          </p:cNvSpPr>
          <p:nvPr>
            <p:ph type="ftr" sz="quarter" idx="11"/>
          </p:nvPr>
        </p:nvSpPr>
        <p:spPr/>
        <p:txBody>
          <a:bodyPr/>
          <a:lstStyle/>
          <a:p>
            <a:r>
              <a:rPr lang="en-US"/>
              <a:t>EECS 598 – W20</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1/15/20</a:t>
            </a:r>
          </a:p>
        </p:txBody>
      </p:sp>
      <p:sp>
        <p:nvSpPr>
          <p:cNvPr id="6" name="Footer Placeholder 5"/>
          <p:cNvSpPr>
            <a:spLocks noGrp="1"/>
          </p:cNvSpPr>
          <p:nvPr>
            <p:ph type="ftr" sz="quarter" idx="11"/>
          </p:nvPr>
        </p:nvSpPr>
        <p:spPr/>
        <p:txBody>
          <a:bodyPr/>
          <a:lstStyle/>
          <a:p>
            <a:r>
              <a:rPr lang="en-US"/>
              <a:t>EECS 598 – W20</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1/15/20</a:t>
            </a:r>
          </a:p>
        </p:txBody>
      </p:sp>
      <p:sp>
        <p:nvSpPr>
          <p:cNvPr id="8" name="Footer Placeholder 7"/>
          <p:cNvSpPr>
            <a:spLocks noGrp="1"/>
          </p:cNvSpPr>
          <p:nvPr>
            <p:ph type="ftr" sz="quarter" idx="11"/>
          </p:nvPr>
        </p:nvSpPr>
        <p:spPr/>
        <p:txBody>
          <a:bodyPr/>
          <a:lstStyle/>
          <a:p>
            <a:r>
              <a:rPr lang="en-US"/>
              <a:t>EECS 598 – W20</a:t>
            </a:r>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1/15/20</a:t>
            </a:r>
          </a:p>
        </p:txBody>
      </p:sp>
      <p:sp>
        <p:nvSpPr>
          <p:cNvPr id="4" name="Footer Placeholder 3"/>
          <p:cNvSpPr>
            <a:spLocks noGrp="1"/>
          </p:cNvSpPr>
          <p:nvPr>
            <p:ph type="ftr" sz="quarter" idx="11"/>
          </p:nvPr>
        </p:nvSpPr>
        <p:spPr/>
        <p:txBody>
          <a:bodyPr/>
          <a:lstStyle/>
          <a:p>
            <a:r>
              <a:rPr lang="en-US"/>
              <a:t>EECS 598 – W20</a:t>
            </a:r>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1/15/20</a:t>
            </a:r>
          </a:p>
        </p:txBody>
      </p:sp>
      <p:sp>
        <p:nvSpPr>
          <p:cNvPr id="3" name="Footer Placeholder 2"/>
          <p:cNvSpPr>
            <a:spLocks noGrp="1"/>
          </p:cNvSpPr>
          <p:nvPr>
            <p:ph type="ftr" sz="quarter" idx="11"/>
          </p:nvPr>
        </p:nvSpPr>
        <p:spPr/>
        <p:txBody>
          <a:bodyPr/>
          <a:lstStyle/>
          <a:p>
            <a:r>
              <a:rPr lang="en-US"/>
              <a:t>EECS 598 – W20</a:t>
            </a:r>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1/15/20</a:t>
            </a:r>
          </a:p>
        </p:txBody>
      </p:sp>
      <p:sp>
        <p:nvSpPr>
          <p:cNvPr id="6" name="Footer Placeholder 5"/>
          <p:cNvSpPr>
            <a:spLocks noGrp="1"/>
          </p:cNvSpPr>
          <p:nvPr>
            <p:ph type="ftr" sz="quarter" idx="11"/>
          </p:nvPr>
        </p:nvSpPr>
        <p:spPr/>
        <p:txBody>
          <a:bodyPr/>
          <a:lstStyle/>
          <a:p>
            <a:r>
              <a:rPr lang="en-US"/>
              <a:t>EECS 598 – W20</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1/15/20</a:t>
            </a:r>
          </a:p>
        </p:txBody>
      </p:sp>
      <p:sp>
        <p:nvSpPr>
          <p:cNvPr id="6" name="Footer Placeholder 5"/>
          <p:cNvSpPr>
            <a:spLocks noGrp="1"/>
          </p:cNvSpPr>
          <p:nvPr>
            <p:ph type="ftr" sz="quarter" idx="11"/>
          </p:nvPr>
        </p:nvSpPr>
        <p:spPr/>
        <p:txBody>
          <a:bodyPr/>
          <a:lstStyle/>
          <a:p>
            <a:r>
              <a:rPr lang="en-US"/>
              <a:t>EECS 598 – W20</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r>
              <a:rPr lang="en-US"/>
              <a:t>1/15/20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a:t>EECS 598 – W20</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forms.gle/YrrMqnWsBRFfcr9s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 and Storage</a:t>
            </a:r>
          </a:p>
        </p:txBody>
      </p:sp>
      <p:sp>
        <p:nvSpPr>
          <p:cNvPr id="3" name="Subtitle 2"/>
          <p:cNvSpPr>
            <a:spLocks noGrp="1"/>
          </p:cNvSpPr>
          <p:nvPr>
            <p:ph type="subTitle" idx="1"/>
          </p:nvPr>
        </p:nvSpPr>
        <p:spPr/>
        <p:txBody>
          <a:bodyPr/>
          <a:lstStyle/>
          <a:p>
            <a:r>
              <a:rPr lang="en-US" dirty="0"/>
              <a:t>Mosharaf Chowdhury</a:t>
            </a:r>
          </a:p>
        </p:txBody>
      </p:sp>
      <p:sp>
        <p:nvSpPr>
          <p:cNvPr id="4" name="Footer Placeholder 3"/>
          <p:cNvSpPr>
            <a:spLocks noGrp="1"/>
          </p:cNvSpPr>
          <p:nvPr>
            <p:ph type="ftr" sz="quarter" idx="11"/>
          </p:nvPr>
        </p:nvSpPr>
        <p:spPr/>
        <p:txBody>
          <a:bodyPr/>
          <a:lstStyle/>
          <a:p>
            <a:r>
              <a:rPr lang="en-US"/>
              <a:t>EECS 598 – W20</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a:p>
        </p:txBody>
      </p:sp>
      <p:sp>
        <p:nvSpPr>
          <p:cNvPr id="6" name="Date Placeholder 5">
            <a:extLst>
              <a:ext uri="{FF2B5EF4-FFF2-40B4-BE49-F238E27FC236}">
                <a16:creationId xmlns:a16="http://schemas.microsoft.com/office/drawing/2014/main" id="{84C174C2-795D-E44B-A417-15C9635DD5A4}"/>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53212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177700" y="2073236"/>
            <a:ext cx="3484450" cy="2615604"/>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Slide Number Placeholder 1">
            <a:extLst>
              <a:ext uri="{FF2B5EF4-FFF2-40B4-BE49-F238E27FC236}">
                <a16:creationId xmlns:a16="http://schemas.microsoft.com/office/drawing/2014/main" id="{76B7F9ED-F8F2-A94D-A33B-75232BC8D0B5}"/>
              </a:ext>
            </a:extLst>
          </p:cNvPr>
          <p:cNvSpPr>
            <a:spLocks noGrp="1"/>
          </p:cNvSpPr>
          <p:nvPr>
            <p:ph type="sldNum" sz="quarter" idx="12"/>
          </p:nvPr>
        </p:nvSpPr>
        <p:spPr/>
        <p:txBody>
          <a:bodyPr/>
          <a:lstStyle/>
          <a:p>
            <a:fld id="{4EEF9975-6C58-5C4C-8961-54FFA2646BAA}" type="slidenum">
              <a:rPr lang="en-US" smtClean="0"/>
              <a:t>10</a:t>
            </a:fld>
            <a:endParaRPr lang="en-US"/>
          </a:p>
        </p:txBody>
      </p:sp>
    </p:spTree>
    <p:extLst>
      <p:ext uri="{BB962C8B-B14F-4D97-AF65-F5344CB8AC3E}">
        <p14:creationId xmlns:p14="http://schemas.microsoft.com/office/powerpoint/2010/main" val="394146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177700" y="2073236"/>
            <a:ext cx="3484450" cy="2615604"/>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Slide Number Placeholder 1">
            <a:extLst>
              <a:ext uri="{FF2B5EF4-FFF2-40B4-BE49-F238E27FC236}">
                <a16:creationId xmlns:a16="http://schemas.microsoft.com/office/drawing/2014/main" id="{6658471C-8CC5-E640-AB1B-3DA120BFB4CF}"/>
              </a:ext>
            </a:extLst>
          </p:cNvPr>
          <p:cNvSpPr>
            <a:spLocks noGrp="1"/>
          </p:cNvSpPr>
          <p:nvPr>
            <p:ph type="sldNum" sz="quarter" idx="12"/>
          </p:nvPr>
        </p:nvSpPr>
        <p:spPr/>
        <p:txBody>
          <a:bodyPr/>
          <a:lstStyle/>
          <a:p>
            <a:fld id="{4EEF9975-6C58-5C4C-8961-54FFA2646BAA}" type="slidenum">
              <a:rPr lang="en-US" smtClean="0"/>
              <a:t>11</a:t>
            </a:fld>
            <a:endParaRPr lang="en-US"/>
          </a:p>
        </p:txBody>
      </p:sp>
    </p:spTree>
    <p:extLst>
      <p:ext uri="{BB962C8B-B14F-4D97-AF65-F5344CB8AC3E}">
        <p14:creationId xmlns:p14="http://schemas.microsoft.com/office/powerpoint/2010/main" val="390658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177700" y="2073236"/>
            <a:ext cx="3484450" cy="2615604"/>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Slide Number Placeholder 1">
            <a:extLst>
              <a:ext uri="{FF2B5EF4-FFF2-40B4-BE49-F238E27FC236}">
                <a16:creationId xmlns:a16="http://schemas.microsoft.com/office/drawing/2014/main" id="{07228640-D4DE-4F46-8806-8B57CBBAA5B3}"/>
              </a:ext>
            </a:extLst>
          </p:cNvPr>
          <p:cNvSpPr>
            <a:spLocks noGrp="1"/>
          </p:cNvSpPr>
          <p:nvPr>
            <p:ph type="sldNum" sz="quarter" idx="12"/>
          </p:nvPr>
        </p:nvSpPr>
        <p:spPr/>
        <p:txBody>
          <a:bodyPr/>
          <a:lstStyle/>
          <a:p>
            <a:fld id="{4EEF9975-6C58-5C4C-8961-54FFA2646BAA}" type="slidenum">
              <a:rPr lang="en-US" smtClean="0"/>
              <a:t>12</a:t>
            </a:fld>
            <a:endParaRPr lang="en-US"/>
          </a:p>
        </p:txBody>
      </p:sp>
    </p:spTree>
    <p:extLst>
      <p:ext uri="{BB962C8B-B14F-4D97-AF65-F5344CB8AC3E}">
        <p14:creationId xmlns:p14="http://schemas.microsoft.com/office/powerpoint/2010/main" val="200977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177700" y="2073236"/>
            <a:ext cx="3484450" cy="2615604"/>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chemeClr val="accent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Slide Number Placeholder 1">
            <a:extLst>
              <a:ext uri="{FF2B5EF4-FFF2-40B4-BE49-F238E27FC236}">
                <a16:creationId xmlns:a16="http://schemas.microsoft.com/office/drawing/2014/main" id="{8D3C6BB4-490E-2F4B-817B-7B1AEC5EFFCC}"/>
              </a:ext>
            </a:extLst>
          </p:cNvPr>
          <p:cNvSpPr>
            <a:spLocks noGrp="1"/>
          </p:cNvSpPr>
          <p:nvPr>
            <p:ph type="sldNum" sz="quarter" idx="12"/>
          </p:nvPr>
        </p:nvSpPr>
        <p:spPr/>
        <p:txBody>
          <a:bodyPr/>
          <a:lstStyle/>
          <a:p>
            <a:fld id="{4EEF9975-6C58-5C4C-8961-54FFA2646BAA}" type="slidenum">
              <a:rPr lang="en-US" smtClean="0"/>
              <a:t>13</a:t>
            </a:fld>
            <a:endParaRPr lang="en-US"/>
          </a:p>
        </p:txBody>
      </p:sp>
    </p:spTree>
    <p:extLst>
      <p:ext uri="{BB962C8B-B14F-4D97-AF65-F5344CB8AC3E}">
        <p14:creationId xmlns:p14="http://schemas.microsoft.com/office/powerpoint/2010/main" val="141680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RDDs</a:t>
            </a:r>
            <a:endParaRPr sz="2800" dirty="0"/>
          </a:p>
        </p:txBody>
      </p:sp>
      <p:sp>
        <p:nvSpPr>
          <p:cNvPr id="174" name="Google Shape;1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75" name="Google Shape;175;p20"/>
          <p:cNvSpPr txBox="1">
            <a:spLocks noGrp="1"/>
          </p:cNvSpPr>
          <p:nvPr>
            <p:ph type="body" idx="1"/>
          </p:nvPr>
        </p:nvSpPr>
        <p:spPr>
          <a:xfrm>
            <a:off x="838200" y="632929"/>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User can control</a:t>
            </a:r>
            <a:endParaRPr dirty="0"/>
          </a:p>
          <a:p>
            <a:pPr marL="685800" lvl="1" indent="-228600" algn="l" rtl="0">
              <a:lnSpc>
                <a:spcPct val="90000"/>
              </a:lnSpc>
              <a:spcBef>
                <a:spcPts val="500"/>
              </a:spcBef>
              <a:spcAft>
                <a:spcPts val="0"/>
              </a:spcAft>
              <a:buClr>
                <a:schemeClr val="dk1"/>
              </a:buClr>
              <a:buSzPts val="2400"/>
              <a:buChar char="•"/>
            </a:pPr>
            <a:r>
              <a:rPr lang="en-US" dirty="0"/>
              <a:t>Persistence: indicate storage strategy (e.g. in-memory)</a:t>
            </a:r>
            <a:endParaRPr dirty="0"/>
          </a:p>
          <a:p>
            <a:pPr marL="685800" lvl="1" indent="-228600" algn="l" rtl="0">
              <a:lnSpc>
                <a:spcPct val="90000"/>
              </a:lnSpc>
              <a:spcBef>
                <a:spcPts val="500"/>
              </a:spcBef>
              <a:spcAft>
                <a:spcPts val="0"/>
              </a:spcAft>
              <a:buClr>
                <a:schemeClr val="dk1"/>
              </a:buClr>
              <a:buSzPts val="2400"/>
              <a:buChar char="•"/>
            </a:pPr>
            <a:r>
              <a:rPr lang="en-US" dirty="0"/>
              <a:t>Partitioning: placement optimization (e.g. hash partitioning)</a:t>
            </a:r>
            <a:endParaRPr dirty="0"/>
          </a:p>
        </p:txBody>
      </p:sp>
      <p:sp>
        <p:nvSpPr>
          <p:cNvPr id="8" name="Google Shape;91;p13">
            <a:extLst>
              <a:ext uri="{FF2B5EF4-FFF2-40B4-BE49-F238E27FC236}">
                <a16:creationId xmlns:a16="http://schemas.microsoft.com/office/drawing/2014/main" id="{A3AB7CCE-E17C-9A48-BBB9-F9AC8DF0D9B5}"/>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9" name="Date Placeholder 5">
            <a:extLst>
              <a:ext uri="{FF2B5EF4-FFF2-40B4-BE49-F238E27FC236}">
                <a16:creationId xmlns:a16="http://schemas.microsoft.com/office/drawing/2014/main" id="{2E1AF1CE-60B4-7843-B39F-8116C0658536}"/>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Footer Placeholder 1">
            <a:extLst>
              <a:ext uri="{FF2B5EF4-FFF2-40B4-BE49-F238E27FC236}">
                <a16:creationId xmlns:a16="http://schemas.microsoft.com/office/drawing/2014/main" id="{F13B69E9-78D7-CB48-9EFA-C12636472AAA}"/>
              </a:ext>
            </a:extLst>
          </p:cNvPr>
          <p:cNvSpPr>
            <a:spLocks noGrp="1"/>
          </p:cNvSpPr>
          <p:nvPr>
            <p:ph type="ftr" sz="quarter" idx="11"/>
          </p:nvPr>
        </p:nvSpPr>
        <p:spPr/>
        <p:txBody>
          <a:bodyPr/>
          <a:lstStyle/>
          <a:p>
            <a:r>
              <a:rPr lang="en-US"/>
              <a:t>EECS 598 – W20</a:t>
            </a:r>
          </a:p>
        </p:txBody>
      </p:sp>
    </p:spTree>
    <p:extLst>
      <p:ext uri="{BB962C8B-B14F-4D97-AF65-F5344CB8AC3E}">
        <p14:creationId xmlns:p14="http://schemas.microsoft.com/office/powerpoint/2010/main" val="204699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Example : PageRank</a:t>
            </a:r>
            <a:endParaRPr/>
          </a:p>
        </p:txBody>
      </p:sp>
      <p:sp>
        <p:nvSpPr>
          <p:cNvPr id="182" name="Google Shape;18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83" name="Google Shape;183;p21" descr="A close up of a device &#10; &#10;Description automatically generated"/>
          <p:cNvPicPr preferRelativeResize="0"/>
          <p:nvPr/>
        </p:nvPicPr>
        <p:blipFill rotWithShape="1">
          <a:blip r:embed="rId3">
            <a:alphaModFix/>
          </a:blip>
          <a:srcRect/>
          <a:stretch/>
        </p:blipFill>
        <p:spPr>
          <a:xfrm>
            <a:off x="6096000" y="1690688"/>
            <a:ext cx="5977467" cy="4351602"/>
          </a:xfrm>
          <a:prstGeom prst="rect">
            <a:avLst/>
          </a:prstGeom>
          <a:noFill/>
          <a:ln>
            <a:noFill/>
          </a:ln>
        </p:spPr>
      </p:pic>
      <p:sp>
        <p:nvSpPr>
          <p:cNvPr id="184" name="Google Shape;184;p21"/>
          <p:cNvSpPr txBox="1">
            <a:spLocks noGrp="1"/>
          </p:cNvSpPr>
          <p:nvPr>
            <p:ph type="body" idx="1"/>
          </p:nvPr>
        </p:nvSpPr>
        <p:spPr>
          <a:xfrm>
            <a:off x="838200" y="1395637"/>
            <a:ext cx="5600057"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err="1"/>
              <a:t>val</a:t>
            </a:r>
            <a:r>
              <a:rPr lang="en-US" dirty="0"/>
              <a:t> links = </a:t>
            </a:r>
            <a:r>
              <a:rPr lang="en-US" dirty="0" err="1"/>
              <a:t>spark.textFile</a:t>
            </a:r>
            <a:r>
              <a:rPr lang="en-US" dirty="0"/>
              <a:t>(...).map(...).</a:t>
            </a:r>
            <a:r>
              <a:rPr lang="en-US" i="1" dirty="0"/>
              <a:t>persist() </a:t>
            </a:r>
            <a:endParaRPr dirty="0"/>
          </a:p>
          <a:p>
            <a:pPr marL="228600" lvl="0" indent="-228600" algn="l" rtl="0">
              <a:lnSpc>
                <a:spcPct val="90000"/>
              </a:lnSpc>
              <a:spcBef>
                <a:spcPts val="1000"/>
              </a:spcBef>
              <a:spcAft>
                <a:spcPts val="0"/>
              </a:spcAft>
              <a:buClr>
                <a:schemeClr val="dk1"/>
              </a:buClr>
              <a:buSzPts val="2800"/>
              <a:buChar char="•"/>
            </a:pPr>
            <a:r>
              <a:rPr lang="en-US" dirty="0"/>
              <a:t>Partition rank and corresponding links on the same machine to eliminate communication</a:t>
            </a:r>
            <a:endParaRPr dirty="0"/>
          </a:p>
          <a:p>
            <a:pPr marL="0" lvl="0" indent="0" algn="l" rtl="0">
              <a:lnSpc>
                <a:spcPct val="90000"/>
              </a:lnSpc>
              <a:spcBef>
                <a:spcPts val="1000"/>
              </a:spcBef>
              <a:spcAft>
                <a:spcPts val="0"/>
              </a:spcAft>
              <a:buClr>
                <a:schemeClr val="dk1"/>
              </a:buClr>
              <a:buSzPts val="2800"/>
              <a:buNone/>
            </a:pPr>
            <a:endParaRPr i="1" dirty="0"/>
          </a:p>
          <a:p>
            <a:pPr marL="0" lvl="0" indent="0" algn="l" rtl="0">
              <a:lnSpc>
                <a:spcPct val="90000"/>
              </a:lnSpc>
              <a:spcBef>
                <a:spcPts val="1000"/>
              </a:spcBef>
              <a:spcAft>
                <a:spcPts val="0"/>
              </a:spcAft>
              <a:buClr>
                <a:schemeClr val="dk1"/>
              </a:buClr>
              <a:buSzPts val="2800"/>
              <a:buNone/>
            </a:pPr>
            <a:endParaRPr dirty="0"/>
          </a:p>
        </p:txBody>
      </p:sp>
      <p:sp>
        <p:nvSpPr>
          <p:cNvPr id="6" name="Google Shape;91;p13">
            <a:extLst>
              <a:ext uri="{FF2B5EF4-FFF2-40B4-BE49-F238E27FC236}">
                <a16:creationId xmlns:a16="http://schemas.microsoft.com/office/drawing/2014/main" id="{2546E711-D64A-F84E-B25C-9A3F037DD926}"/>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25F041EC-0B96-1A46-8696-3AA921D6F2D5}"/>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Footer Placeholder 1">
            <a:extLst>
              <a:ext uri="{FF2B5EF4-FFF2-40B4-BE49-F238E27FC236}">
                <a16:creationId xmlns:a16="http://schemas.microsoft.com/office/drawing/2014/main" id="{23827DF4-BA91-AA4C-913C-50C31746100F}"/>
              </a:ext>
            </a:extLst>
          </p:cNvPr>
          <p:cNvSpPr>
            <a:spLocks noGrp="1"/>
          </p:cNvSpPr>
          <p:nvPr>
            <p:ph type="ftr" sz="quarter" idx="11"/>
          </p:nvPr>
        </p:nvSpPr>
        <p:spPr/>
        <p:txBody>
          <a:bodyPr/>
          <a:lstStyle/>
          <a:p>
            <a:r>
              <a:rPr lang="en-US"/>
              <a:t>EECS 598 – W20</a:t>
            </a:r>
          </a:p>
        </p:txBody>
      </p:sp>
    </p:spTree>
    <p:extLst>
      <p:ext uri="{BB962C8B-B14F-4D97-AF65-F5344CB8AC3E}">
        <p14:creationId xmlns:p14="http://schemas.microsoft.com/office/powerpoint/2010/main" val="221604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Example : PageRank</a:t>
            </a:r>
            <a:endParaRPr/>
          </a:p>
        </p:txBody>
      </p:sp>
      <p:sp>
        <p:nvSpPr>
          <p:cNvPr id="191" name="Google Shape;191;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178" name="Google Shape;850;p38"/>
          <p:cNvSpPr txBox="1">
            <a:spLocks/>
          </p:cNvSpPr>
          <p:nvPr/>
        </p:nvSpPr>
        <p:spPr>
          <a:xfrm>
            <a:off x="1825249" y="4881111"/>
            <a:ext cx="4710152" cy="168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Gill Sans"/>
              <a:buNone/>
              <a:defRPr sz="44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8600" marR="0" lvl="0" indent="-228600" defTabSz="914400" eaLnBrk="1" fontAlgn="auto" latinLnBrk="0" hangingPunct="1">
              <a:lnSpc>
                <a:spcPct val="100000"/>
              </a:lnSpc>
              <a:spcBef>
                <a:spcPts val="1000"/>
              </a:spcBef>
              <a:spcAft>
                <a:spcPts val="0"/>
              </a:spcAft>
              <a:buClrTx/>
              <a:buSzPts val="2800"/>
              <a:buFont typeface="Arial"/>
              <a:buNone/>
              <a:tabLst/>
              <a:defRPr/>
            </a:pPr>
            <a:r>
              <a:rPr lang="en-US" altLang="zh-CN" sz="2800" dirty="0">
                <a:sym typeface="Lato Light"/>
              </a:rPr>
              <a:t>PageRank</a:t>
            </a:r>
            <a:r>
              <a:rPr lang="zh-CN" altLang="en-US" sz="2800" dirty="0">
                <a:sym typeface="Lato Light"/>
              </a:rPr>
              <a:t> </a:t>
            </a:r>
            <a:r>
              <a:rPr lang="en-US" altLang="zh-CN" sz="2800" dirty="0">
                <a:sym typeface="Lato Light"/>
              </a:rPr>
              <a:t>with</a:t>
            </a:r>
            <a:r>
              <a:rPr lang="zh-CN" altLang="en-US" sz="2800" dirty="0">
                <a:sym typeface="Lato Light"/>
              </a:rPr>
              <a:t> </a:t>
            </a:r>
            <a:r>
              <a:rPr lang="en-US" altLang="zh-CN" sz="2800" dirty="0">
                <a:sym typeface="Lato Light"/>
              </a:rPr>
              <a:t>hash</a:t>
            </a:r>
            <a:r>
              <a:rPr lang="zh-CN" altLang="en-US" sz="2800" dirty="0">
                <a:sym typeface="Lato Light"/>
              </a:rPr>
              <a:t> </a:t>
            </a:r>
            <a:r>
              <a:rPr lang="en-US" altLang="zh-CN" sz="2800" dirty="0">
                <a:sym typeface="Lato Light"/>
              </a:rPr>
              <a:t>partitioning</a:t>
            </a:r>
            <a:endParaRPr lang="en" sz="2800" dirty="0">
              <a:sym typeface="Lato Light"/>
            </a:endParaRPr>
          </a:p>
        </p:txBody>
      </p:sp>
      <p:grpSp>
        <p:nvGrpSpPr>
          <p:cNvPr id="199" name="组 198"/>
          <p:cNvGrpSpPr/>
          <p:nvPr/>
        </p:nvGrpSpPr>
        <p:grpSpPr>
          <a:xfrm>
            <a:off x="963170" y="1690665"/>
            <a:ext cx="4631858" cy="3142231"/>
            <a:chOff x="1332823" y="1552373"/>
            <a:chExt cx="4055765" cy="2505083"/>
          </a:xfrm>
        </p:grpSpPr>
        <p:sp>
          <p:nvSpPr>
            <p:cNvPr id="93" name="Google Shape;765;p38"/>
            <p:cNvSpPr/>
            <p:nvPr/>
          </p:nvSpPr>
          <p:spPr>
            <a:xfrm>
              <a:off x="1954750" y="1980683"/>
              <a:ext cx="3056571" cy="988700"/>
            </a:xfrm>
            <a:custGeom>
              <a:avLst/>
              <a:gdLst/>
              <a:ahLst/>
              <a:cxnLst/>
              <a:rect l="l" t="t" r="r" b="b"/>
              <a:pathLst>
                <a:path w="124962" h="39548" extrusionOk="0">
                  <a:moveTo>
                    <a:pt x="0" y="0"/>
                  </a:moveTo>
                  <a:lnTo>
                    <a:pt x="69033" y="39548"/>
                  </a:lnTo>
                  <a:lnTo>
                    <a:pt x="124962" y="39548"/>
                  </a:lnTo>
                  <a:lnTo>
                    <a:pt x="124962" y="0"/>
                  </a:lnTo>
                  <a:close/>
                </a:path>
              </a:pathLst>
            </a:custGeom>
            <a:solidFill>
              <a:srgbClr val="B6D7A8"/>
            </a:solidFill>
            <a:ln>
              <a:noFill/>
            </a:ln>
          </p:spPr>
        </p:sp>
        <p:grpSp>
          <p:nvGrpSpPr>
            <p:cNvPr id="95" name="Google Shape;767;p38"/>
            <p:cNvGrpSpPr/>
            <p:nvPr/>
          </p:nvGrpSpPr>
          <p:grpSpPr>
            <a:xfrm>
              <a:off x="1332823" y="1552373"/>
              <a:ext cx="4055765" cy="2505083"/>
              <a:chOff x="215223" y="519440"/>
              <a:chExt cx="4055765" cy="2505083"/>
            </a:xfrm>
          </p:grpSpPr>
          <p:grpSp>
            <p:nvGrpSpPr>
              <p:cNvPr id="96" name="Google Shape;768;p38"/>
              <p:cNvGrpSpPr/>
              <p:nvPr/>
            </p:nvGrpSpPr>
            <p:grpSpPr>
              <a:xfrm>
                <a:off x="2320034" y="1935432"/>
                <a:ext cx="1950954" cy="406475"/>
                <a:chOff x="4246175" y="2571750"/>
                <a:chExt cx="4028400" cy="717900"/>
              </a:xfrm>
            </p:grpSpPr>
            <p:sp>
              <p:nvSpPr>
                <p:cNvPr id="126" name="Google Shape;769;p38"/>
                <p:cNvSpPr/>
                <p:nvPr/>
              </p:nvSpPr>
              <p:spPr>
                <a:xfrm>
                  <a:off x="4246175" y="2571750"/>
                  <a:ext cx="4028400" cy="717900"/>
                </a:xfrm>
                <a:prstGeom prst="roundRect">
                  <a:avLst>
                    <a:gd name="adj" fmla="val 16667"/>
                  </a:avLst>
                </a:prstGeom>
                <a:solidFill>
                  <a:srgbClr val="9DA0A1"/>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27" name="Google Shape;77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28" name="Google Shape;77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29" name="Google Shape;77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97" name="Google Shape;773;p38"/>
              <p:cNvGrpSpPr/>
              <p:nvPr/>
            </p:nvGrpSpPr>
            <p:grpSpPr>
              <a:xfrm>
                <a:off x="2320034" y="519440"/>
                <a:ext cx="1950954" cy="406475"/>
                <a:chOff x="4246175" y="2571750"/>
                <a:chExt cx="4028400" cy="717900"/>
              </a:xfrm>
            </p:grpSpPr>
            <p:sp>
              <p:nvSpPr>
                <p:cNvPr id="122" name="Google Shape;774;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23" name="Google Shape;77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24" name="Google Shape;77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25" name="Google Shape;77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98" name="Google Shape;778;p38"/>
              <p:cNvGrpSpPr/>
              <p:nvPr/>
            </p:nvGrpSpPr>
            <p:grpSpPr>
              <a:xfrm>
                <a:off x="215223" y="519440"/>
                <a:ext cx="1950954" cy="406475"/>
                <a:chOff x="4246175" y="2571750"/>
                <a:chExt cx="4028400" cy="717900"/>
              </a:xfrm>
            </p:grpSpPr>
            <p:sp>
              <p:nvSpPr>
                <p:cNvPr id="118" name="Google Shape;779;p38"/>
                <p:cNvSpPr/>
                <p:nvPr/>
              </p:nvSpPr>
              <p:spPr>
                <a:xfrm>
                  <a:off x="4246175" y="2571750"/>
                  <a:ext cx="4028400" cy="717900"/>
                </a:xfrm>
                <a:prstGeom prst="roundRect">
                  <a:avLst>
                    <a:gd name="adj" fmla="val 16667"/>
                  </a:avLst>
                </a:prstGeom>
                <a:solidFill>
                  <a:srgbClr val="D9B08C"/>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19" name="Google Shape;78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20" name="Google Shape;78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21" name="Google Shape;78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99" name="Google Shape;783;p38"/>
              <p:cNvGrpSpPr/>
              <p:nvPr/>
            </p:nvGrpSpPr>
            <p:grpSpPr>
              <a:xfrm>
                <a:off x="2320034" y="2618048"/>
                <a:ext cx="1950954" cy="406475"/>
                <a:chOff x="4246175" y="2571750"/>
                <a:chExt cx="4028400" cy="717900"/>
              </a:xfrm>
            </p:grpSpPr>
            <p:sp>
              <p:nvSpPr>
                <p:cNvPr id="114" name="Google Shape;784;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15" name="Google Shape;78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16" name="Google Shape;78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17" name="Google Shape;78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cxnSp>
            <p:nvCxnSpPr>
              <p:cNvPr id="100" name="Google Shape;788;p38"/>
              <p:cNvCxnSpPr/>
              <p:nvPr/>
            </p:nvCxnSpPr>
            <p:spPr>
              <a:xfrm>
                <a:off x="622180"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1" name="Google Shape;789;p38"/>
              <p:cNvCxnSpPr/>
              <p:nvPr/>
            </p:nvCxnSpPr>
            <p:spPr>
              <a:xfrm>
                <a:off x="1232797"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2" name="Google Shape;790;p38"/>
              <p:cNvCxnSpPr/>
              <p:nvPr/>
            </p:nvCxnSpPr>
            <p:spPr>
              <a:xfrm>
                <a:off x="1797721"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3" name="Google Shape;791;p38"/>
              <p:cNvCxnSpPr/>
              <p:nvPr/>
            </p:nvCxnSpPr>
            <p:spPr>
              <a:xfrm>
                <a:off x="2726991"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4" name="Google Shape;792;p38"/>
              <p:cNvCxnSpPr/>
              <p:nvPr/>
            </p:nvCxnSpPr>
            <p:spPr>
              <a:xfrm>
                <a:off x="3337609"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5" name="Google Shape;793;p38"/>
              <p:cNvCxnSpPr/>
              <p:nvPr/>
            </p:nvCxnSpPr>
            <p:spPr>
              <a:xfrm>
                <a:off x="3902532"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6" name="Google Shape;794;p38"/>
              <p:cNvCxnSpPr/>
              <p:nvPr/>
            </p:nvCxnSpPr>
            <p:spPr>
              <a:xfrm>
                <a:off x="2726991"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7" name="Google Shape;795;p38"/>
              <p:cNvCxnSpPr/>
              <p:nvPr/>
            </p:nvCxnSpPr>
            <p:spPr>
              <a:xfrm>
                <a:off x="2726991"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8" name="Google Shape;796;p38"/>
              <p:cNvCxnSpPr/>
              <p:nvPr/>
            </p:nvCxnSpPr>
            <p:spPr>
              <a:xfrm>
                <a:off x="2726991"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9" name="Google Shape;797;p38"/>
              <p:cNvCxnSpPr/>
              <p:nvPr/>
            </p:nvCxnSpPr>
            <p:spPr>
              <a:xfrm flipH="1">
                <a:off x="2727109"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0" name="Google Shape;798;p38"/>
              <p:cNvCxnSpPr/>
              <p:nvPr/>
            </p:nvCxnSpPr>
            <p:spPr>
              <a:xfrm>
                <a:off x="3337609"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1" name="Google Shape;799;p38"/>
              <p:cNvCxnSpPr/>
              <p:nvPr/>
            </p:nvCxnSpPr>
            <p:spPr>
              <a:xfrm>
                <a:off x="3337609" y="2235094"/>
                <a:ext cx="5649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2" name="Google Shape;800;p38"/>
              <p:cNvCxnSpPr/>
              <p:nvPr/>
            </p:nvCxnSpPr>
            <p:spPr>
              <a:xfrm flipH="1">
                <a:off x="2727132"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3" name="Google Shape;801;p38"/>
              <p:cNvCxnSpPr/>
              <p:nvPr/>
            </p:nvCxnSpPr>
            <p:spPr>
              <a:xfrm>
                <a:off x="3902532"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grpSp>
        <p:cxnSp>
          <p:nvCxnSpPr>
            <p:cNvPr id="180" name="Google Shape;852;p38"/>
            <p:cNvCxnSpPr/>
            <p:nvPr/>
          </p:nvCxnSpPr>
          <p:spPr>
            <a:xfrm flipH="1">
              <a:off x="4455209" y="3267898"/>
              <a:ext cx="564900" cy="481800"/>
            </a:xfrm>
            <a:prstGeom prst="straightConnector1">
              <a:avLst/>
            </a:prstGeom>
            <a:noFill/>
            <a:ln w="9525" cap="flat" cmpd="sng">
              <a:solidFill>
                <a:schemeClr val="dk2"/>
              </a:solidFill>
              <a:prstDash val="solid"/>
              <a:round/>
              <a:headEnd type="none" w="med" len="med"/>
              <a:tailEnd type="triangle" w="med" len="med"/>
            </a:ln>
          </p:spPr>
        </p:cxnSp>
      </p:grpSp>
      <p:grpSp>
        <p:nvGrpSpPr>
          <p:cNvPr id="197" name="组 196"/>
          <p:cNvGrpSpPr/>
          <p:nvPr/>
        </p:nvGrpSpPr>
        <p:grpSpPr>
          <a:xfrm>
            <a:off x="6406163" y="1600035"/>
            <a:ext cx="5123349" cy="3281076"/>
            <a:chOff x="6709175" y="1552373"/>
            <a:chExt cx="4055765" cy="2505083"/>
          </a:xfrm>
        </p:grpSpPr>
        <p:sp>
          <p:nvSpPr>
            <p:cNvPr id="94" name="Google Shape;766;p38"/>
            <p:cNvSpPr/>
            <p:nvPr/>
          </p:nvSpPr>
          <p:spPr>
            <a:xfrm>
              <a:off x="7306952" y="1980683"/>
              <a:ext cx="3089685" cy="988700"/>
            </a:xfrm>
            <a:custGeom>
              <a:avLst/>
              <a:gdLst/>
              <a:ahLst/>
              <a:cxnLst/>
              <a:rect l="l" t="t" r="r" b="b"/>
              <a:pathLst>
                <a:path w="124962" h="39548" extrusionOk="0">
                  <a:moveTo>
                    <a:pt x="0" y="0"/>
                  </a:moveTo>
                  <a:lnTo>
                    <a:pt x="69033" y="39548"/>
                  </a:lnTo>
                  <a:lnTo>
                    <a:pt x="124962" y="39548"/>
                  </a:lnTo>
                  <a:lnTo>
                    <a:pt x="124962" y="0"/>
                  </a:lnTo>
                  <a:close/>
                </a:path>
              </a:pathLst>
            </a:custGeom>
            <a:solidFill>
              <a:srgbClr val="EA9999"/>
            </a:solidFill>
            <a:ln>
              <a:noFill/>
            </a:ln>
          </p:spPr>
        </p:sp>
        <p:grpSp>
          <p:nvGrpSpPr>
            <p:cNvPr id="130" name="Google Shape;802;p38"/>
            <p:cNvGrpSpPr/>
            <p:nvPr/>
          </p:nvGrpSpPr>
          <p:grpSpPr>
            <a:xfrm>
              <a:off x="6709175" y="1552373"/>
              <a:ext cx="4055765" cy="2505083"/>
              <a:chOff x="215223" y="519440"/>
              <a:chExt cx="4055765" cy="2505083"/>
            </a:xfrm>
          </p:grpSpPr>
          <p:grpSp>
            <p:nvGrpSpPr>
              <p:cNvPr id="131" name="Google Shape;803;p38"/>
              <p:cNvGrpSpPr/>
              <p:nvPr/>
            </p:nvGrpSpPr>
            <p:grpSpPr>
              <a:xfrm>
                <a:off x="2320034" y="1935432"/>
                <a:ext cx="1950954" cy="406475"/>
                <a:chOff x="4246175" y="2571750"/>
                <a:chExt cx="4028400" cy="717900"/>
              </a:xfrm>
            </p:grpSpPr>
            <p:sp>
              <p:nvSpPr>
                <p:cNvPr id="161" name="Google Shape;804;p38"/>
                <p:cNvSpPr/>
                <p:nvPr/>
              </p:nvSpPr>
              <p:spPr>
                <a:xfrm>
                  <a:off x="4246175" y="2571750"/>
                  <a:ext cx="4028400" cy="717900"/>
                </a:xfrm>
                <a:prstGeom prst="roundRect">
                  <a:avLst>
                    <a:gd name="adj" fmla="val 16667"/>
                  </a:avLst>
                </a:prstGeom>
                <a:solidFill>
                  <a:srgbClr val="9DA0A1"/>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62" name="Google Shape;80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63" name="Google Shape;80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64" name="Google Shape;80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grpSp>
          <p:grpSp>
            <p:nvGrpSpPr>
              <p:cNvPr id="132" name="Google Shape;808;p38"/>
              <p:cNvGrpSpPr/>
              <p:nvPr/>
            </p:nvGrpSpPr>
            <p:grpSpPr>
              <a:xfrm>
                <a:off x="2320034" y="519440"/>
                <a:ext cx="1950954" cy="406475"/>
                <a:chOff x="4246175" y="2571750"/>
                <a:chExt cx="4028400" cy="717900"/>
              </a:xfrm>
            </p:grpSpPr>
            <p:sp>
              <p:nvSpPr>
                <p:cNvPr id="157" name="Google Shape;809;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58" name="Google Shape;81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59" name="Google Shape;81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60" name="Google Shape;81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grpSp>
          <p:grpSp>
            <p:nvGrpSpPr>
              <p:cNvPr id="133" name="Google Shape;813;p38"/>
              <p:cNvGrpSpPr/>
              <p:nvPr/>
            </p:nvGrpSpPr>
            <p:grpSpPr>
              <a:xfrm>
                <a:off x="215223" y="519440"/>
                <a:ext cx="1950954" cy="406475"/>
                <a:chOff x="4246175" y="2571750"/>
                <a:chExt cx="4028400" cy="717900"/>
              </a:xfrm>
            </p:grpSpPr>
            <p:sp>
              <p:nvSpPr>
                <p:cNvPr id="153" name="Google Shape;814;p38"/>
                <p:cNvSpPr/>
                <p:nvPr/>
              </p:nvSpPr>
              <p:spPr>
                <a:xfrm>
                  <a:off x="4246175" y="2571750"/>
                  <a:ext cx="4028400" cy="717900"/>
                </a:xfrm>
                <a:prstGeom prst="roundRect">
                  <a:avLst>
                    <a:gd name="adj" fmla="val 16667"/>
                  </a:avLst>
                </a:prstGeom>
                <a:solidFill>
                  <a:srgbClr val="D9B08C"/>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54" name="Google Shape;81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55" name="Google Shape;81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56" name="Google Shape;81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134" name="Google Shape;818;p38"/>
              <p:cNvGrpSpPr/>
              <p:nvPr/>
            </p:nvGrpSpPr>
            <p:grpSpPr>
              <a:xfrm>
                <a:off x="2320034" y="2618048"/>
                <a:ext cx="1950954" cy="406475"/>
                <a:chOff x="4246175" y="2571750"/>
                <a:chExt cx="4028400" cy="717900"/>
              </a:xfrm>
            </p:grpSpPr>
            <p:sp>
              <p:nvSpPr>
                <p:cNvPr id="149" name="Google Shape;819;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50" name="Google Shape;82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51" name="Google Shape;82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52" name="Google Shape;82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grpSp>
          <p:cxnSp>
            <p:nvCxnSpPr>
              <p:cNvPr id="135" name="Google Shape;823;p38"/>
              <p:cNvCxnSpPr/>
              <p:nvPr/>
            </p:nvCxnSpPr>
            <p:spPr>
              <a:xfrm>
                <a:off x="622180"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6" name="Google Shape;824;p38"/>
              <p:cNvCxnSpPr/>
              <p:nvPr/>
            </p:nvCxnSpPr>
            <p:spPr>
              <a:xfrm>
                <a:off x="1232797"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7" name="Google Shape;825;p38"/>
              <p:cNvCxnSpPr/>
              <p:nvPr/>
            </p:nvCxnSpPr>
            <p:spPr>
              <a:xfrm>
                <a:off x="1797721"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8" name="Google Shape;826;p38"/>
              <p:cNvCxnSpPr/>
              <p:nvPr/>
            </p:nvCxnSpPr>
            <p:spPr>
              <a:xfrm>
                <a:off x="2726991"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9" name="Google Shape;827;p38"/>
              <p:cNvCxnSpPr/>
              <p:nvPr/>
            </p:nvCxnSpPr>
            <p:spPr>
              <a:xfrm>
                <a:off x="3337609"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0" name="Google Shape;828;p38"/>
              <p:cNvCxnSpPr/>
              <p:nvPr/>
            </p:nvCxnSpPr>
            <p:spPr>
              <a:xfrm>
                <a:off x="3902532"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1" name="Google Shape;829;p38"/>
              <p:cNvCxnSpPr/>
              <p:nvPr/>
            </p:nvCxnSpPr>
            <p:spPr>
              <a:xfrm>
                <a:off x="2726991"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2" name="Google Shape;830;p38"/>
              <p:cNvCxnSpPr/>
              <p:nvPr/>
            </p:nvCxnSpPr>
            <p:spPr>
              <a:xfrm>
                <a:off x="2726991"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3" name="Google Shape;831;p38"/>
              <p:cNvCxnSpPr/>
              <p:nvPr/>
            </p:nvCxnSpPr>
            <p:spPr>
              <a:xfrm>
                <a:off x="2726991"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4" name="Google Shape;832;p38"/>
              <p:cNvCxnSpPr/>
              <p:nvPr/>
            </p:nvCxnSpPr>
            <p:spPr>
              <a:xfrm flipH="1">
                <a:off x="2727109"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5" name="Google Shape;833;p38"/>
              <p:cNvCxnSpPr/>
              <p:nvPr/>
            </p:nvCxnSpPr>
            <p:spPr>
              <a:xfrm>
                <a:off x="3337609"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6" name="Google Shape;834;p38"/>
              <p:cNvCxnSpPr/>
              <p:nvPr/>
            </p:nvCxnSpPr>
            <p:spPr>
              <a:xfrm>
                <a:off x="3337609" y="2235094"/>
                <a:ext cx="5649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7" name="Google Shape;835;p38"/>
              <p:cNvCxnSpPr/>
              <p:nvPr/>
            </p:nvCxnSpPr>
            <p:spPr>
              <a:xfrm flipH="1">
                <a:off x="2727132"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8" name="Google Shape;836;p38"/>
              <p:cNvCxnSpPr/>
              <p:nvPr/>
            </p:nvCxnSpPr>
            <p:spPr>
              <a:xfrm>
                <a:off x="3902532"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grpSp>
        <p:cxnSp>
          <p:nvCxnSpPr>
            <p:cNvPr id="165" name="Google Shape;837;p38"/>
            <p:cNvCxnSpPr/>
            <p:nvPr/>
          </p:nvCxnSpPr>
          <p:spPr>
            <a:xfrm>
              <a:off x="9220814" y="1891770"/>
              <a:ext cx="6105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6" name="Google Shape;838;p38"/>
            <p:cNvCxnSpPr/>
            <p:nvPr/>
          </p:nvCxnSpPr>
          <p:spPr>
            <a:xfrm>
              <a:off x="9831561" y="1852034"/>
              <a:ext cx="5649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7" name="Google Shape;839;p38"/>
            <p:cNvCxnSpPr/>
            <p:nvPr/>
          </p:nvCxnSpPr>
          <p:spPr>
            <a:xfrm flipH="1">
              <a:off x="9831584" y="1852034"/>
              <a:ext cx="5649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8" name="Google Shape;840;p38"/>
            <p:cNvCxnSpPr/>
            <p:nvPr/>
          </p:nvCxnSpPr>
          <p:spPr>
            <a:xfrm flipH="1">
              <a:off x="9220943" y="1852082"/>
              <a:ext cx="6105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9" name="Google Shape;841;p38"/>
            <p:cNvCxnSpPr/>
            <p:nvPr/>
          </p:nvCxnSpPr>
          <p:spPr>
            <a:xfrm>
              <a:off x="8291673" y="1852034"/>
              <a:ext cx="15399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0" name="Google Shape;842;p38"/>
            <p:cNvCxnSpPr/>
            <p:nvPr/>
          </p:nvCxnSpPr>
          <p:spPr>
            <a:xfrm>
              <a:off x="8291543" y="1852082"/>
              <a:ext cx="9294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1" name="Google Shape;843;p38"/>
            <p:cNvCxnSpPr/>
            <p:nvPr/>
          </p:nvCxnSpPr>
          <p:spPr>
            <a:xfrm>
              <a:off x="9221084" y="1852082"/>
              <a:ext cx="11754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2" name="Google Shape;844;p38"/>
            <p:cNvCxnSpPr/>
            <p:nvPr/>
          </p:nvCxnSpPr>
          <p:spPr>
            <a:xfrm flipH="1">
              <a:off x="9220943" y="1852082"/>
              <a:ext cx="11754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3" name="Google Shape;845;p38"/>
            <p:cNvCxnSpPr/>
            <p:nvPr/>
          </p:nvCxnSpPr>
          <p:spPr>
            <a:xfrm>
              <a:off x="7726784" y="1852082"/>
              <a:ext cx="26697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4" name="Google Shape;846;p38"/>
            <p:cNvCxnSpPr/>
            <p:nvPr/>
          </p:nvCxnSpPr>
          <p:spPr>
            <a:xfrm>
              <a:off x="7726749" y="1852034"/>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5" name="Google Shape;847;p38"/>
            <p:cNvCxnSpPr/>
            <p:nvPr/>
          </p:nvCxnSpPr>
          <p:spPr>
            <a:xfrm>
              <a:off x="7726643" y="1852082"/>
              <a:ext cx="14943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6" name="Google Shape;848;p38"/>
            <p:cNvCxnSpPr/>
            <p:nvPr/>
          </p:nvCxnSpPr>
          <p:spPr>
            <a:xfrm>
              <a:off x="7116132" y="1852034"/>
              <a:ext cx="32805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7" name="Google Shape;849;p38"/>
            <p:cNvCxnSpPr/>
            <p:nvPr/>
          </p:nvCxnSpPr>
          <p:spPr>
            <a:xfrm>
              <a:off x="7116261" y="1852082"/>
              <a:ext cx="27153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81" name="Google Shape;853;p38"/>
            <p:cNvCxnSpPr/>
            <p:nvPr/>
          </p:nvCxnSpPr>
          <p:spPr>
            <a:xfrm flipH="1">
              <a:off x="9831584" y="3268027"/>
              <a:ext cx="564900" cy="481800"/>
            </a:xfrm>
            <a:prstGeom prst="straightConnector1">
              <a:avLst/>
            </a:prstGeom>
            <a:noFill/>
            <a:ln w="9525" cap="flat" cmpd="sng">
              <a:solidFill>
                <a:schemeClr val="dk2"/>
              </a:solidFill>
              <a:prstDash val="solid"/>
              <a:round/>
              <a:headEnd type="none" w="med" len="med"/>
              <a:tailEnd type="triangle" w="med" len="med"/>
            </a:ln>
          </p:spPr>
        </p:cxnSp>
      </p:grpSp>
      <p:sp>
        <p:nvSpPr>
          <p:cNvPr id="182" name="Google Shape;850;p38"/>
          <p:cNvSpPr txBox="1">
            <a:spLocks/>
          </p:cNvSpPr>
          <p:nvPr/>
        </p:nvSpPr>
        <p:spPr>
          <a:xfrm>
            <a:off x="7886230" y="4881111"/>
            <a:ext cx="3891777" cy="168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Gill Sans"/>
              <a:buNone/>
              <a:defRPr sz="44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8600" marR="0" lvl="0" indent="-228600" defTabSz="914400" eaLnBrk="1" fontAlgn="auto" latinLnBrk="0" hangingPunct="1">
              <a:lnSpc>
                <a:spcPct val="100000"/>
              </a:lnSpc>
              <a:spcBef>
                <a:spcPts val="1000"/>
              </a:spcBef>
              <a:spcAft>
                <a:spcPts val="0"/>
              </a:spcAft>
              <a:buClrTx/>
              <a:buSzPts val="2800"/>
              <a:buFont typeface="Arial"/>
              <a:buNone/>
              <a:tabLst/>
              <a:defRPr/>
            </a:pPr>
            <a:r>
              <a:rPr lang="en-US" altLang="zh-CN" sz="2800" dirty="0">
                <a:sym typeface="Lato Light"/>
              </a:rPr>
              <a:t>PageRank</a:t>
            </a:r>
            <a:r>
              <a:rPr lang="zh-CN" altLang="en-US" sz="2800" dirty="0">
                <a:sym typeface="Lato Light"/>
              </a:rPr>
              <a:t> </a:t>
            </a:r>
            <a:r>
              <a:rPr lang="en-US" altLang="zh-CN" sz="2800" dirty="0">
                <a:sym typeface="Lato Light"/>
              </a:rPr>
              <a:t>without</a:t>
            </a:r>
            <a:r>
              <a:rPr lang="zh-CN" altLang="en-US" sz="2800" dirty="0">
                <a:sym typeface="Lato Light"/>
              </a:rPr>
              <a:t> </a:t>
            </a:r>
            <a:r>
              <a:rPr lang="en-US" altLang="zh-CN" sz="2800" dirty="0">
                <a:sym typeface="Lato Light"/>
              </a:rPr>
              <a:t>partitioning</a:t>
            </a:r>
            <a:endParaRPr lang="en" sz="2800" dirty="0">
              <a:sym typeface="Lato Light"/>
            </a:endParaRPr>
          </a:p>
        </p:txBody>
      </p:sp>
      <p:sp>
        <p:nvSpPr>
          <p:cNvPr id="179" name="Google Shape;91;p13">
            <a:extLst>
              <a:ext uri="{FF2B5EF4-FFF2-40B4-BE49-F238E27FC236}">
                <a16:creationId xmlns:a16="http://schemas.microsoft.com/office/drawing/2014/main" id="{49B1DA40-9CEF-D143-AA1C-427A670977C1}"/>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183" name="Date Placeholder 5">
            <a:extLst>
              <a:ext uri="{FF2B5EF4-FFF2-40B4-BE49-F238E27FC236}">
                <a16:creationId xmlns:a16="http://schemas.microsoft.com/office/drawing/2014/main" id="{C6D13733-715E-1D42-973B-5FEA75AF7599}"/>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Footer Placeholder 1">
            <a:extLst>
              <a:ext uri="{FF2B5EF4-FFF2-40B4-BE49-F238E27FC236}">
                <a16:creationId xmlns:a16="http://schemas.microsoft.com/office/drawing/2014/main" id="{696BAC2C-DE66-B343-B050-87286B33B60E}"/>
              </a:ext>
            </a:extLst>
          </p:cNvPr>
          <p:cNvSpPr>
            <a:spLocks noGrp="1"/>
          </p:cNvSpPr>
          <p:nvPr>
            <p:ph type="ftr" sz="quarter" idx="11"/>
          </p:nvPr>
        </p:nvSpPr>
        <p:spPr/>
        <p:txBody>
          <a:bodyPr/>
          <a:lstStyle/>
          <a:p>
            <a:r>
              <a:rPr lang="en-US"/>
              <a:t>EECS 598 – W20</a:t>
            </a:r>
          </a:p>
        </p:txBody>
      </p:sp>
    </p:spTree>
    <p:extLst>
      <p:ext uri="{BB962C8B-B14F-4D97-AF65-F5344CB8AC3E}">
        <p14:creationId xmlns:p14="http://schemas.microsoft.com/office/powerpoint/2010/main" val="380682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RDD Representation</a:t>
            </a:r>
            <a:endParaRPr dirty="0"/>
          </a:p>
        </p:txBody>
      </p:sp>
      <p:sp>
        <p:nvSpPr>
          <p:cNvPr id="197" name="Google Shape;197;p23"/>
          <p:cNvSpPr txBox="1">
            <a:spLocks noGrp="1"/>
          </p:cNvSpPr>
          <p:nvPr>
            <p:ph type="body" idx="1"/>
          </p:nvPr>
        </p:nvSpPr>
        <p:spPr>
          <a:xfrm>
            <a:off x="679450" y="1690688"/>
            <a:ext cx="61722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Partitions: atomic pieces of </a:t>
            </a:r>
            <a:r>
              <a:rPr lang="en-US" altLang="zh-CN" dirty="0"/>
              <a:t>the</a:t>
            </a:r>
            <a:r>
              <a:rPr lang="zh-CN" altLang="en-US" dirty="0"/>
              <a:t> </a:t>
            </a:r>
            <a:r>
              <a:rPr lang="en-US" altLang="zh-CN" dirty="0"/>
              <a:t>RDD</a:t>
            </a:r>
            <a:endParaRPr dirty="0"/>
          </a:p>
          <a:p>
            <a:pPr marL="228600" lvl="0" indent="-228600" algn="l" rtl="0">
              <a:lnSpc>
                <a:spcPct val="90000"/>
              </a:lnSpc>
              <a:spcBef>
                <a:spcPts val="1000"/>
              </a:spcBef>
              <a:spcAft>
                <a:spcPts val="0"/>
              </a:spcAft>
              <a:buClr>
                <a:schemeClr val="dk1"/>
              </a:buClr>
              <a:buSzPts val="2800"/>
              <a:buChar char="•"/>
            </a:pPr>
            <a:r>
              <a:rPr lang="en-US" dirty="0"/>
              <a:t>Dependencies: relations with parent RDDs</a:t>
            </a:r>
            <a:endParaRPr dirty="0"/>
          </a:p>
          <a:p>
            <a:pPr marL="685800" lvl="1" indent="-228600" algn="l" rtl="0">
              <a:lnSpc>
                <a:spcPct val="90000"/>
              </a:lnSpc>
              <a:spcBef>
                <a:spcPts val="500"/>
              </a:spcBef>
              <a:spcAft>
                <a:spcPts val="0"/>
              </a:spcAft>
              <a:buClr>
                <a:schemeClr val="dk1"/>
              </a:buClr>
              <a:buSzPts val="2400"/>
              <a:buChar char="•"/>
            </a:pPr>
            <a:r>
              <a:rPr lang="en-US" dirty="0"/>
              <a:t>Narrow Dependencies: </a:t>
            </a:r>
            <a:r>
              <a:rPr lang="en-US" altLang="zh-CN" dirty="0"/>
              <a:t>A</a:t>
            </a:r>
            <a:r>
              <a:rPr lang="zh-CN" altLang="en-US" dirty="0"/>
              <a:t> </a:t>
            </a:r>
            <a:r>
              <a:rPr lang="en-US" dirty="0"/>
              <a:t>parent RDD </a:t>
            </a:r>
            <a:r>
              <a:rPr lang="en-US" altLang="zh-CN" dirty="0"/>
              <a:t>partition</a:t>
            </a:r>
            <a:r>
              <a:rPr lang="zh-CN" altLang="en-US" dirty="0"/>
              <a:t> </a:t>
            </a:r>
            <a:r>
              <a:rPr lang="en-US" dirty="0"/>
              <a:t>is used by at most one child partition (e.g. map, filter)</a:t>
            </a:r>
            <a:endParaRPr dirty="0"/>
          </a:p>
          <a:p>
            <a:pPr marL="685800" lvl="1" indent="-228600" algn="l" rtl="0">
              <a:lnSpc>
                <a:spcPct val="90000"/>
              </a:lnSpc>
              <a:spcBef>
                <a:spcPts val="500"/>
              </a:spcBef>
              <a:spcAft>
                <a:spcPts val="0"/>
              </a:spcAft>
              <a:buClr>
                <a:schemeClr val="dk1"/>
              </a:buClr>
              <a:buSzPts val="2400"/>
              <a:buChar char="•"/>
            </a:pPr>
            <a:r>
              <a:rPr lang="en-US" dirty="0"/>
              <a:t>Wid</a:t>
            </a:r>
            <a:r>
              <a:rPr lang="en-US" altLang="zh-CN" dirty="0"/>
              <a:t>e</a:t>
            </a:r>
            <a:r>
              <a:rPr lang="en-US" dirty="0"/>
              <a:t> Dependencies: </a:t>
            </a:r>
            <a:r>
              <a:rPr lang="en-US" altLang="zh-CN" dirty="0"/>
              <a:t>A</a:t>
            </a:r>
            <a:r>
              <a:rPr lang="zh-CN" altLang="en-US" dirty="0"/>
              <a:t> </a:t>
            </a:r>
            <a:r>
              <a:rPr lang="en-US" dirty="0"/>
              <a:t>parent </a:t>
            </a:r>
            <a:r>
              <a:rPr lang="en-US"/>
              <a:t>RDD </a:t>
            </a:r>
            <a:r>
              <a:rPr lang="en-US" altLang="zh-CN"/>
              <a:t>partition</a:t>
            </a:r>
            <a:r>
              <a:rPr lang="zh-CN" altLang="en-US"/>
              <a:t> </a:t>
            </a:r>
            <a:r>
              <a:rPr lang="en-US" altLang="zh-CN"/>
              <a:t>is</a:t>
            </a:r>
            <a:r>
              <a:rPr lang="zh-CN" altLang="en-US"/>
              <a:t> </a:t>
            </a:r>
            <a:r>
              <a:rPr lang="en-US" dirty="0"/>
              <a:t>used by multiple child partitions (e.g. join,  </a:t>
            </a:r>
            <a:r>
              <a:rPr lang="en-US" dirty="0" err="1"/>
              <a:t>groupByKey</a:t>
            </a:r>
            <a:r>
              <a:rPr lang="en-US" dirty="0"/>
              <a:t>)</a:t>
            </a:r>
            <a:endParaRPr dirty="0"/>
          </a:p>
        </p:txBody>
      </p:sp>
      <p:sp>
        <p:nvSpPr>
          <p:cNvPr id="199" name="Google Shape;19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6" name="Google Shape;91;p13">
            <a:extLst>
              <a:ext uri="{FF2B5EF4-FFF2-40B4-BE49-F238E27FC236}">
                <a16:creationId xmlns:a16="http://schemas.microsoft.com/office/drawing/2014/main" id="{5C12F0E3-6F47-8F48-B46D-508BF2BB9398}"/>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B76FF283-B025-ED4A-8E40-8AFCEC531809}"/>
              </a:ext>
            </a:extLst>
          </p:cNvPr>
          <p:cNvSpPr>
            <a:spLocks noGrp="1"/>
          </p:cNvSpPr>
          <p:nvPr>
            <p:ph type="dt" sz="half" idx="10"/>
          </p:nvPr>
        </p:nvSpPr>
        <p:spPr>
          <a:xfrm>
            <a:off x="152400" y="6361327"/>
            <a:ext cx="2743200" cy="365125"/>
          </a:xfrm>
        </p:spPr>
        <p:txBody>
          <a:bodyPr/>
          <a:lstStyle/>
          <a:p>
            <a:r>
              <a:rPr lang="en-US"/>
              <a:t>1/15/20</a:t>
            </a:r>
            <a:endParaRPr lang="en-US" dirty="0"/>
          </a:p>
        </p:txBody>
      </p:sp>
      <p:pic>
        <p:nvPicPr>
          <p:cNvPr id="2" name="图片 1"/>
          <p:cNvPicPr>
            <a:picLocks noChangeAspect="1"/>
          </p:cNvPicPr>
          <p:nvPr/>
        </p:nvPicPr>
        <p:blipFill>
          <a:blip r:embed="rId3"/>
          <a:stretch>
            <a:fillRect/>
          </a:stretch>
        </p:blipFill>
        <p:spPr>
          <a:xfrm>
            <a:off x="6851650" y="2182814"/>
            <a:ext cx="4787900" cy="3175000"/>
          </a:xfrm>
          <a:prstGeom prst="rect">
            <a:avLst/>
          </a:prstGeom>
        </p:spPr>
      </p:pic>
      <p:sp>
        <p:nvSpPr>
          <p:cNvPr id="3" name="Footer Placeholder 2">
            <a:extLst>
              <a:ext uri="{FF2B5EF4-FFF2-40B4-BE49-F238E27FC236}">
                <a16:creationId xmlns:a16="http://schemas.microsoft.com/office/drawing/2014/main" id="{727AEC3C-401C-724C-A6E8-75AD6A1AAA81}"/>
              </a:ext>
            </a:extLst>
          </p:cNvPr>
          <p:cNvSpPr>
            <a:spLocks noGrp="1"/>
          </p:cNvSpPr>
          <p:nvPr>
            <p:ph type="ftr" sz="quarter" idx="11"/>
          </p:nvPr>
        </p:nvSpPr>
        <p:spPr/>
        <p:txBody>
          <a:bodyPr/>
          <a:lstStyle/>
          <a:p>
            <a:r>
              <a:rPr lang="en-US"/>
              <a:t>EECS 598 – W20</a:t>
            </a:r>
          </a:p>
        </p:txBody>
      </p:sp>
    </p:spTree>
    <p:extLst>
      <p:ext uri="{BB962C8B-B14F-4D97-AF65-F5344CB8AC3E}">
        <p14:creationId xmlns:p14="http://schemas.microsoft.com/office/powerpoint/2010/main" val="37448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Job Scheduling</a:t>
            </a:r>
            <a:endParaRPr dirty="0"/>
          </a:p>
        </p:txBody>
      </p:sp>
      <p:sp>
        <p:nvSpPr>
          <p:cNvPr id="206" name="Google Shape;206;p24"/>
          <p:cNvSpPr txBox="1">
            <a:spLocks noGrp="1"/>
          </p:cNvSpPr>
          <p:nvPr>
            <p:ph type="body" idx="1"/>
          </p:nvPr>
        </p:nvSpPr>
        <p:spPr>
          <a:xfrm>
            <a:off x="838200" y="1332706"/>
            <a:ext cx="598932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1000"/>
              </a:spcBef>
              <a:spcAft>
                <a:spcPts val="0"/>
              </a:spcAft>
              <a:buClr>
                <a:schemeClr val="dk1"/>
              </a:buClr>
              <a:buSzPts val="2800"/>
              <a:buChar char="•"/>
            </a:pPr>
            <a:r>
              <a:rPr lang="en-US" dirty="0"/>
              <a:t>Build DAG</a:t>
            </a:r>
            <a:r>
              <a:rPr lang="zh-CN" altLang="en-US" dirty="0"/>
              <a:t> </a:t>
            </a:r>
            <a:r>
              <a:rPr lang="en-US" altLang="zh-CN" dirty="0"/>
              <a:t>of</a:t>
            </a:r>
            <a:r>
              <a:rPr lang="zh-CN" altLang="en-US" dirty="0"/>
              <a:t> </a:t>
            </a:r>
            <a:r>
              <a:rPr lang="en-US" altLang="zh-CN" dirty="0"/>
              <a:t>stages</a:t>
            </a:r>
            <a:r>
              <a:rPr lang="zh-CN" altLang="en-US" dirty="0"/>
              <a:t> </a:t>
            </a:r>
            <a:r>
              <a:rPr lang="en-US" altLang="zh-CN" dirty="0"/>
              <a:t>to</a:t>
            </a:r>
            <a:r>
              <a:rPr lang="zh-CN" altLang="en-US" dirty="0"/>
              <a:t> </a:t>
            </a:r>
            <a:r>
              <a:rPr lang="en-US" altLang="zh-CN" dirty="0"/>
              <a:t>execute</a:t>
            </a:r>
          </a:p>
          <a:p>
            <a:pPr marL="685800" lvl="1" indent="-228600">
              <a:spcBef>
                <a:spcPts val="1000"/>
              </a:spcBef>
              <a:buSzPts val="2800"/>
            </a:pPr>
            <a:r>
              <a:rPr lang="en-US" altLang="zh-CN" dirty="0"/>
              <a:t>Each</a:t>
            </a:r>
            <a:r>
              <a:rPr lang="zh-CN" altLang="en-US" dirty="0"/>
              <a:t> </a:t>
            </a:r>
            <a:r>
              <a:rPr lang="en-US" altLang="zh-CN" dirty="0"/>
              <a:t>stage contains</a:t>
            </a:r>
            <a:r>
              <a:rPr lang="zh-CN" altLang="en-US" dirty="0"/>
              <a:t> </a:t>
            </a:r>
            <a:r>
              <a:rPr lang="en-US" altLang="zh-CN" dirty="0"/>
              <a:t>as</a:t>
            </a:r>
            <a:r>
              <a:rPr lang="zh-CN" altLang="en-US" dirty="0"/>
              <a:t> </a:t>
            </a:r>
            <a:r>
              <a:rPr lang="en-US" altLang="zh-CN" dirty="0"/>
              <a:t>much</a:t>
            </a:r>
            <a:r>
              <a:rPr lang="zh-CN" altLang="en-US" dirty="0"/>
              <a:t> </a:t>
            </a:r>
            <a:r>
              <a:rPr lang="en-US" altLang="zh-CN" dirty="0"/>
              <a:t>as</a:t>
            </a:r>
            <a:r>
              <a:rPr lang="zh-CN" altLang="en-US" dirty="0"/>
              <a:t> </a:t>
            </a:r>
            <a:r>
              <a:rPr lang="en-US" altLang="zh-CN" dirty="0"/>
              <a:t>possible pipelined transformations with </a:t>
            </a:r>
            <a:r>
              <a:rPr lang="en-US" altLang="zh-CN" i="1" dirty="0"/>
              <a:t>narrow dependencies</a:t>
            </a:r>
          </a:p>
          <a:p>
            <a:pPr marL="685800" lvl="1" indent="-228600">
              <a:spcBef>
                <a:spcPts val="1000"/>
              </a:spcBef>
              <a:buSzPts val="2800"/>
            </a:pPr>
            <a:r>
              <a:rPr lang="en-US" altLang="zh-CN" dirty="0"/>
              <a:t>Stages</a:t>
            </a:r>
            <a:r>
              <a:rPr lang="zh-CN" altLang="en-US" dirty="0"/>
              <a:t> </a:t>
            </a:r>
            <a:r>
              <a:rPr lang="en-US" altLang="zh-CN" dirty="0"/>
              <a:t>are</a:t>
            </a:r>
            <a:r>
              <a:rPr lang="zh-CN" altLang="en-US" dirty="0"/>
              <a:t> </a:t>
            </a:r>
            <a:r>
              <a:rPr lang="en-US" altLang="zh-CN" dirty="0"/>
              <a:t>linked</a:t>
            </a:r>
            <a:r>
              <a:rPr lang="zh-CN" altLang="en-US" dirty="0"/>
              <a:t> </a:t>
            </a:r>
            <a:r>
              <a:rPr lang="en-US" altLang="zh-CN" dirty="0"/>
              <a:t>by</a:t>
            </a:r>
            <a:r>
              <a:rPr lang="zh-CN" altLang="en-US" dirty="0"/>
              <a:t> </a:t>
            </a:r>
            <a:r>
              <a:rPr lang="en-US" altLang="zh-CN" i="1" dirty="0"/>
              <a:t>wide</a:t>
            </a:r>
            <a:r>
              <a:rPr lang="zh-CN" altLang="en-US" i="1" dirty="0"/>
              <a:t> </a:t>
            </a:r>
            <a:r>
              <a:rPr lang="en-US" altLang="zh-CN" i="1" dirty="0"/>
              <a:t>dependencies</a:t>
            </a:r>
            <a:endParaRPr i="1" dirty="0"/>
          </a:p>
          <a:p>
            <a:pPr marL="228600" lvl="0" indent="-228600" algn="l" rtl="0">
              <a:lnSpc>
                <a:spcPct val="90000"/>
              </a:lnSpc>
              <a:spcBef>
                <a:spcPts val="1000"/>
              </a:spcBef>
              <a:spcAft>
                <a:spcPts val="0"/>
              </a:spcAft>
              <a:buClr>
                <a:schemeClr val="dk1"/>
              </a:buClr>
              <a:buSzPts val="2800"/>
              <a:buChar char="•"/>
            </a:pPr>
            <a:r>
              <a:rPr lang="en-US" dirty="0"/>
              <a:t>Assign tasks based on data locality</a:t>
            </a:r>
            <a:endParaRPr dirty="0"/>
          </a:p>
          <a:p>
            <a:pPr marL="0" lvl="0" indent="0" algn="l" rtl="0">
              <a:lnSpc>
                <a:spcPct val="90000"/>
              </a:lnSpc>
              <a:spcBef>
                <a:spcPts val="1000"/>
              </a:spcBef>
              <a:spcAft>
                <a:spcPts val="0"/>
              </a:spcAft>
              <a:buClr>
                <a:schemeClr val="dk1"/>
              </a:buClr>
              <a:buSzPts val="2800"/>
              <a:buNone/>
            </a:pPr>
            <a:endParaRPr dirty="0"/>
          </a:p>
        </p:txBody>
      </p:sp>
      <p:sp>
        <p:nvSpPr>
          <p:cNvPr id="208" name="Google Shape;20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6" name="Google Shape;91;p13">
            <a:extLst>
              <a:ext uri="{FF2B5EF4-FFF2-40B4-BE49-F238E27FC236}">
                <a16:creationId xmlns:a16="http://schemas.microsoft.com/office/drawing/2014/main" id="{8CD03C0C-F9BA-B44D-AD52-F0F0C777DC5E}"/>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E91D63AD-8D4F-8149-953F-F3C51AFA5736}"/>
              </a:ext>
            </a:extLst>
          </p:cNvPr>
          <p:cNvSpPr>
            <a:spLocks noGrp="1"/>
          </p:cNvSpPr>
          <p:nvPr>
            <p:ph type="dt" sz="half" idx="10"/>
          </p:nvPr>
        </p:nvSpPr>
        <p:spPr>
          <a:xfrm>
            <a:off x="152400" y="6361327"/>
            <a:ext cx="2743200" cy="365125"/>
          </a:xfrm>
        </p:spPr>
        <p:txBody>
          <a:bodyPr/>
          <a:lstStyle/>
          <a:p>
            <a:r>
              <a:rPr lang="en-US"/>
              <a:t>1/15/20</a:t>
            </a:r>
            <a:endParaRPr lang="en-US" dirty="0"/>
          </a:p>
        </p:txBody>
      </p:sp>
      <p:pic>
        <p:nvPicPr>
          <p:cNvPr id="2" name="图片 1"/>
          <p:cNvPicPr>
            <a:picLocks noChangeAspect="1"/>
          </p:cNvPicPr>
          <p:nvPr/>
        </p:nvPicPr>
        <p:blipFill>
          <a:blip r:embed="rId3"/>
          <a:stretch>
            <a:fillRect/>
          </a:stretch>
        </p:blipFill>
        <p:spPr>
          <a:xfrm>
            <a:off x="6525260" y="1646634"/>
            <a:ext cx="5451740" cy="3723482"/>
          </a:xfrm>
          <a:prstGeom prst="rect">
            <a:avLst/>
          </a:prstGeom>
        </p:spPr>
      </p:pic>
      <p:sp>
        <p:nvSpPr>
          <p:cNvPr id="3" name="Footer Placeholder 2">
            <a:extLst>
              <a:ext uri="{FF2B5EF4-FFF2-40B4-BE49-F238E27FC236}">
                <a16:creationId xmlns:a16="http://schemas.microsoft.com/office/drawing/2014/main" id="{0B11AA89-033C-9E40-831C-B9CBD851811D}"/>
              </a:ext>
            </a:extLst>
          </p:cNvPr>
          <p:cNvSpPr>
            <a:spLocks noGrp="1"/>
          </p:cNvSpPr>
          <p:nvPr>
            <p:ph type="ftr" sz="quarter" idx="11"/>
          </p:nvPr>
        </p:nvSpPr>
        <p:spPr/>
        <p:txBody>
          <a:bodyPr/>
          <a:lstStyle/>
          <a:p>
            <a:r>
              <a:rPr lang="en-US"/>
              <a:t>EECS 598 – W20</a:t>
            </a:r>
          </a:p>
        </p:txBody>
      </p:sp>
    </p:spTree>
    <p:extLst>
      <p:ext uri="{BB962C8B-B14F-4D97-AF65-F5344CB8AC3E}">
        <p14:creationId xmlns:p14="http://schemas.microsoft.com/office/powerpoint/2010/main" val="3571964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Fault</a:t>
            </a:r>
            <a:r>
              <a:rPr lang="zh-CN" altLang="en-US" dirty="0"/>
              <a:t> </a:t>
            </a:r>
            <a:r>
              <a:rPr lang="en-US" altLang="zh-CN" dirty="0"/>
              <a:t>Tolerance</a:t>
            </a:r>
            <a:endParaRPr kumimoji="1" lang="zh-CN" altLang="en-US" dirty="0"/>
          </a:p>
        </p:txBody>
      </p:sp>
      <p:sp>
        <p:nvSpPr>
          <p:cNvPr id="3" name="文本占位符 2"/>
          <p:cNvSpPr>
            <a:spLocks noGrp="1"/>
          </p:cNvSpPr>
          <p:nvPr>
            <p:ph type="body" idx="1"/>
          </p:nvPr>
        </p:nvSpPr>
        <p:spPr>
          <a:xfrm>
            <a:off x="838200" y="1236345"/>
            <a:ext cx="10515600" cy="4351338"/>
          </a:xfrm>
        </p:spPr>
        <p:txBody>
          <a:bodyPr/>
          <a:lstStyle/>
          <a:p>
            <a:pPr marL="228600" lvl="0" indent="-228600">
              <a:buSzPts val="2800"/>
            </a:pPr>
            <a:r>
              <a:rPr lang="en-US" altLang="zh-CN" dirty="0"/>
              <a:t>Task failures</a:t>
            </a:r>
          </a:p>
          <a:p>
            <a:pPr marL="685800" lvl="1" indent="-228600">
              <a:buSzPts val="2400"/>
            </a:pPr>
            <a:r>
              <a:rPr lang="en-US" altLang="zh-CN" dirty="0"/>
              <a:t>Stage’s parents available: rerun on another node</a:t>
            </a:r>
          </a:p>
          <a:p>
            <a:pPr marL="685800" lvl="1" indent="-228600">
              <a:buSzPts val="2400"/>
            </a:pPr>
            <a:r>
              <a:rPr lang="en-US" altLang="zh-CN" dirty="0"/>
              <a:t>Some stages unavailable: resubmit tasks to compute missing partitions in parallel</a:t>
            </a:r>
          </a:p>
          <a:p>
            <a:pPr marL="228600" lvl="0" indent="-228600">
              <a:buSzPts val="2800"/>
            </a:pPr>
            <a:r>
              <a:rPr lang="en-US" altLang="zh-CN" dirty="0"/>
              <a:t>Does not tolerate scheduler failures</a:t>
            </a:r>
          </a:p>
          <a:p>
            <a:pPr marL="685800" lvl="1" indent="-228600">
              <a:spcBef>
                <a:spcPts val="1000"/>
              </a:spcBef>
              <a:buSzPts val="2800"/>
            </a:pPr>
            <a:r>
              <a:rPr lang="en-US" altLang="zh-CN" dirty="0"/>
              <a:t>Solution: Lineage graph replication</a:t>
            </a:r>
          </a:p>
        </p:txBody>
      </p:sp>
      <p:sp>
        <p:nvSpPr>
          <p:cNvPr id="4" name="幻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sp>
        <p:nvSpPr>
          <p:cNvPr id="5" name="Google Shape;208;p24"/>
          <p:cNvSpPr txBox="1">
            <a:spLocks/>
          </p:cNvSpPr>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9pPr>
          </a:lstStyle>
          <a:p>
            <a:fld id="{00000000-1234-1234-1234-123412341234}" type="slidenum">
              <a:rPr lang="en-US" smtClean="0"/>
              <a:pPr/>
              <a:t>19</a:t>
            </a:fld>
            <a:endParaRPr lang="en-US"/>
          </a:p>
        </p:txBody>
      </p:sp>
      <p:sp>
        <p:nvSpPr>
          <p:cNvPr id="6" name="Google Shape;91;p13">
            <a:extLst>
              <a:ext uri="{FF2B5EF4-FFF2-40B4-BE49-F238E27FC236}">
                <a16:creationId xmlns:a16="http://schemas.microsoft.com/office/drawing/2014/main" id="{8CD03C0C-F9BA-B44D-AD52-F0F0C777DC5E}"/>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E91D63AD-8D4F-8149-953F-F3C51AFA5736}"/>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8" name="Footer Placeholder 7">
            <a:extLst>
              <a:ext uri="{FF2B5EF4-FFF2-40B4-BE49-F238E27FC236}">
                <a16:creationId xmlns:a16="http://schemas.microsoft.com/office/drawing/2014/main" id="{857A75A1-B636-8444-A344-D889E9388A04}"/>
              </a:ext>
            </a:extLst>
          </p:cNvPr>
          <p:cNvSpPr>
            <a:spLocks noGrp="1"/>
          </p:cNvSpPr>
          <p:nvPr>
            <p:ph type="ftr" sz="quarter" idx="11"/>
          </p:nvPr>
        </p:nvSpPr>
        <p:spPr/>
        <p:txBody>
          <a:bodyPr/>
          <a:lstStyle/>
          <a:p>
            <a:r>
              <a:rPr lang="en-US"/>
              <a:t>EECS 598 – W20</a:t>
            </a:r>
          </a:p>
        </p:txBody>
      </p:sp>
    </p:spTree>
    <p:extLst>
      <p:ext uri="{BB962C8B-B14F-4D97-AF65-F5344CB8AC3E}">
        <p14:creationId xmlns:p14="http://schemas.microsoft.com/office/powerpoint/2010/main" val="254406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6CF747-580C-D64E-AE6E-32EA17EDFA25}"/>
              </a:ext>
            </a:extLst>
          </p:cNvPr>
          <p:cNvSpPr>
            <a:spLocks noGrp="1"/>
          </p:cNvSpPr>
          <p:nvPr>
            <p:ph type="ctrTitle"/>
          </p:nvPr>
        </p:nvSpPr>
        <p:spPr/>
        <p:txBody>
          <a:bodyPr>
            <a:normAutofit fontScale="90000"/>
          </a:bodyPr>
          <a:lstStyle/>
          <a:p>
            <a:r>
              <a:rPr lang="en-US" dirty="0"/>
              <a:t>Resilient Distributed Datasets (aka the Spark paper)</a:t>
            </a:r>
          </a:p>
        </p:txBody>
      </p:sp>
      <p:sp>
        <p:nvSpPr>
          <p:cNvPr id="9" name="Subtitle 8">
            <a:extLst>
              <a:ext uri="{FF2B5EF4-FFF2-40B4-BE49-F238E27FC236}">
                <a16:creationId xmlns:a16="http://schemas.microsoft.com/office/drawing/2014/main" id="{84BAEAFD-9AE8-1A4F-8FD5-96C932408A7F}"/>
              </a:ext>
            </a:extLst>
          </p:cNvPr>
          <p:cNvSpPr>
            <a:spLocks noGrp="1"/>
          </p:cNvSpPr>
          <p:nvPr>
            <p:ph type="subTitle" idx="1"/>
          </p:nvPr>
        </p:nvSpPr>
        <p:spPr/>
        <p:txBody>
          <a:bodyPr/>
          <a:lstStyle/>
          <a:p>
            <a:r>
              <a:rPr lang="en-US" dirty="0"/>
              <a:t>NSDI’12</a:t>
            </a:r>
          </a:p>
        </p:txBody>
      </p:sp>
      <p:sp>
        <p:nvSpPr>
          <p:cNvPr id="4" name="Footer Placeholder 3">
            <a:extLst>
              <a:ext uri="{FF2B5EF4-FFF2-40B4-BE49-F238E27FC236}">
                <a16:creationId xmlns:a16="http://schemas.microsoft.com/office/drawing/2014/main" id="{137E8D5D-B333-8742-A6D7-71B05D2599CC}"/>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7EA032EA-365C-CA44-BB76-20B86D300A9C}"/>
              </a:ext>
            </a:extLst>
          </p:cNvPr>
          <p:cNvSpPr>
            <a:spLocks noGrp="1"/>
          </p:cNvSpPr>
          <p:nvPr>
            <p:ph type="sldNum" sz="quarter" idx="12"/>
          </p:nvPr>
        </p:nvSpPr>
        <p:spPr/>
        <p:txBody>
          <a:bodyPr/>
          <a:lstStyle/>
          <a:p>
            <a:fld id="{4EEF9975-6C58-5C4C-8961-54FFA2646BAA}" type="slidenum">
              <a:rPr lang="en-US" smtClean="0"/>
              <a:t>2</a:t>
            </a:fld>
            <a:endParaRPr lang="en-US"/>
          </a:p>
        </p:txBody>
      </p:sp>
      <p:sp>
        <p:nvSpPr>
          <p:cNvPr id="10" name="Date Placeholder 9">
            <a:extLst>
              <a:ext uri="{FF2B5EF4-FFF2-40B4-BE49-F238E27FC236}">
                <a16:creationId xmlns:a16="http://schemas.microsoft.com/office/drawing/2014/main" id="{E2DEC48F-39C5-504D-AC4E-15AC04B1941C}"/>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2435728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Memory Management</a:t>
            </a:r>
            <a:endParaRPr dirty="0"/>
          </a:p>
        </p:txBody>
      </p:sp>
      <p:sp>
        <p:nvSpPr>
          <p:cNvPr id="214" name="Google Shape;214;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latin typeface="Gill Sans Light" panose="020B0302020104020203" pitchFamily="34" charset="-79"/>
                <a:cs typeface="Gill Sans Light" panose="020B0302020104020203" pitchFamily="34" charset="-79"/>
              </a:rPr>
              <a:t>Three storage strategy: In-memory storage as deserialized Java objects, in-memory storage as serialized data, and on-disk storage </a:t>
            </a:r>
            <a:endParaRPr dirty="0">
              <a:latin typeface="Gill Sans Light" panose="020B0302020104020203" pitchFamily="34" charset="-79"/>
              <a:cs typeface="Gill Sans Light" panose="020B0302020104020203" pitchFamily="34" charset="-79"/>
            </a:endParaRPr>
          </a:p>
          <a:p>
            <a:pPr lvl="1">
              <a:spcBef>
                <a:spcPts val="1000"/>
              </a:spcBef>
              <a:buClr>
                <a:schemeClr val="dk1"/>
              </a:buClr>
              <a:buSzPts val="2800"/>
            </a:pPr>
            <a:r>
              <a:rPr lang="en-US" dirty="0">
                <a:latin typeface="Gill Sans Light" panose="020B0302020104020203" pitchFamily="34" charset="-79"/>
                <a:cs typeface="Gill Sans Light" panose="020B0302020104020203" pitchFamily="34" charset="-79"/>
              </a:rPr>
              <a:t>LRU policy for eviction at RDD level when there is no enough RAM </a:t>
            </a:r>
            <a:endParaRPr dirty="0">
              <a:latin typeface="Gill Sans Light" panose="020B0302020104020203" pitchFamily="34" charset="-79"/>
              <a:cs typeface="Gill Sans Light" panose="020B0302020104020203" pitchFamily="34" charset="-79"/>
            </a:endParaRPr>
          </a:p>
          <a:p>
            <a:pPr lvl="1">
              <a:spcBef>
                <a:spcPts val="1000"/>
              </a:spcBef>
              <a:buClr>
                <a:schemeClr val="dk1"/>
              </a:buClr>
              <a:buSzPts val="2800"/>
            </a:pPr>
            <a:r>
              <a:rPr lang="en-US" dirty="0">
                <a:latin typeface="Gill Sans Light" panose="020B0302020104020203" pitchFamily="34" charset="-79"/>
                <a:cs typeface="Gill Sans Light" panose="020B0302020104020203" pitchFamily="34" charset="-79"/>
              </a:rPr>
              <a:t>Or, use user-specified “persistence priority” for eviction</a:t>
            </a:r>
            <a:endParaRPr dirty="0">
              <a:latin typeface="Gill Sans Light" panose="020B0302020104020203" pitchFamily="34" charset="-79"/>
              <a:cs typeface="Gill Sans Light" panose="020B0302020104020203" pitchFamily="34" charset="-79"/>
            </a:endParaRPr>
          </a:p>
          <a:p>
            <a:pPr marL="228600" lvl="0" indent="-50800" algn="l" rtl="0">
              <a:lnSpc>
                <a:spcPct val="90000"/>
              </a:lnSpc>
              <a:spcBef>
                <a:spcPts val="1000"/>
              </a:spcBef>
              <a:spcAft>
                <a:spcPts val="0"/>
              </a:spcAft>
              <a:buClr>
                <a:schemeClr val="dk1"/>
              </a:buClr>
              <a:buSzPts val="2800"/>
              <a:buNone/>
            </a:pPr>
            <a:endParaRPr dirty="0">
              <a:latin typeface="Gill Sans Light" panose="020B0302020104020203" pitchFamily="34" charset="-79"/>
              <a:cs typeface="Gill Sans Light" panose="020B0302020104020203" pitchFamily="34" charset="-79"/>
            </a:endParaRPr>
          </a:p>
          <a:p>
            <a:pPr marL="228600" lvl="0" indent="-50800" algn="l" rtl="0">
              <a:lnSpc>
                <a:spcPct val="90000"/>
              </a:lnSpc>
              <a:spcBef>
                <a:spcPts val="1000"/>
              </a:spcBef>
              <a:spcAft>
                <a:spcPts val="0"/>
              </a:spcAft>
              <a:buClr>
                <a:schemeClr val="dk1"/>
              </a:buClr>
              <a:buSzPts val="2800"/>
              <a:buNone/>
            </a:pPr>
            <a:endParaRPr dirty="0">
              <a:latin typeface="Gill Sans Light" panose="020B0302020104020203" pitchFamily="34" charset="-79"/>
              <a:cs typeface="Gill Sans Light" panose="020B0302020104020203" pitchFamily="34" charset="-79"/>
            </a:endParaRPr>
          </a:p>
        </p:txBody>
      </p:sp>
      <p:sp>
        <p:nvSpPr>
          <p:cNvPr id="216" name="Google Shape;2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6" name="Google Shape;91;p13">
            <a:extLst>
              <a:ext uri="{FF2B5EF4-FFF2-40B4-BE49-F238E27FC236}">
                <a16:creationId xmlns:a16="http://schemas.microsoft.com/office/drawing/2014/main" id="{3F705804-5807-9F49-A562-01E05B1F67C2}"/>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D2491B6B-5518-864D-8D7E-BC99064F18BA}"/>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Footer Placeholder 1">
            <a:extLst>
              <a:ext uri="{FF2B5EF4-FFF2-40B4-BE49-F238E27FC236}">
                <a16:creationId xmlns:a16="http://schemas.microsoft.com/office/drawing/2014/main" id="{EE79EB9E-FE63-2C4E-8475-A92B58753D78}"/>
              </a:ext>
            </a:extLst>
          </p:cNvPr>
          <p:cNvSpPr>
            <a:spLocks noGrp="1"/>
          </p:cNvSpPr>
          <p:nvPr>
            <p:ph type="ftr" sz="quarter" idx="11"/>
          </p:nvPr>
        </p:nvSpPr>
        <p:spPr/>
        <p:txBody>
          <a:bodyPr/>
          <a:lstStyle/>
          <a:p>
            <a:r>
              <a:rPr lang="en-US"/>
              <a:t>EECS 598 – W20</a:t>
            </a:r>
          </a:p>
        </p:txBody>
      </p:sp>
    </p:spTree>
    <p:extLst>
      <p:ext uri="{BB962C8B-B14F-4D97-AF65-F5344CB8AC3E}">
        <p14:creationId xmlns:p14="http://schemas.microsoft.com/office/powerpoint/2010/main" val="2473425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Checkpointing</a:t>
            </a:r>
            <a:endParaRPr dirty="0"/>
          </a:p>
        </p:txBody>
      </p:sp>
      <p:sp>
        <p:nvSpPr>
          <p:cNvPr id="222" name="Google Shape;222;p26"/>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What if there is </a:t>
            </a:r>
            <a:r>
              <a:rPr lang="en-US" altLang="zh-CN" dirty="0"/>
              <a:t>a</a:t>
            </a:r>
            <a:r>
              <a:rPr lang="zh-CN" altLang="en-US" dirty="0"/>
              <a:t> </a:t>
            </a:r>
            <a:r>
              <a:rPr lang="en-US" dirty="0"/>
              <a:t>long lineage </a:t>
            </a:r>
            <a:r>
              <a:rPr lang="en-US" altLang="zh-CN" dirty="0"/>
              <a:t>chain</a:t>
            </a:r>
            <a:r>
              <a:rPr lang="zh-CN" altLang="en-US" dirty="0"/>
              <a:t> </a:t>
            </a:r>
            <a:r>
              <a:rPr lang="en-US" altLang="zh-CN" dirty="0"/>
              <a:t>with</a:t>
            </a:r>
            <a:r>
              <a:rPr lang="en-US" dirty="0"/>
              <a:t> wide dependencies, which would be too costly to derive </a:t>
            </a:r>
            <a:r>
              <a:rPr lang="en-US" altLang="zh-CN" dirty="0"/>
              <a:t>lost</a:t>
            </a:r>
            <a:r>
              <a:rPr lang="zh-CN" altLang="en-US" dirty="0"/>
              <a:t> </a:t>
            </a:r>
            <a:r>
              <a:rPr lang="en-US" altLang="zh-CN" dirty="0"/>
              <a:t>data</a:t>
            </a:r>
            <a:r>
              <a:rPr lang="zh-CN" altLang="en-US" dirty="0"/>
              <a:t> </a:t>
            </a:r>
            <a:r>
              <a:rPr lang="en-US" dirty="0"/>
              <a:t>from beginning?</a:t>
            </a:r>
          </a:p>
          <a:p>
            <a:pPr lvl="1">
              <a:spcBef>
                <a:spcPts val="0"/>
              </a:spcBef>
              <a:buClr>
                <a:schemeClr val="dk1"/>
              </a:buClr>
              <a:buSzPts val="2800"/>
            </a:pPr>
            <a:r>
              <a:rPr lang="en-US" dirty="0"/>
              <a:t>Spark streaming</a:t>
            </a:r>
            <a:endParaRPr dirty="0"/>
          </a:p>
          <a:p>
            <a:pPr marL="228600" lvl="0" indent="-228600" algn="l" rtl="0">
              <a:lnSpc>
                <a:spcPct val="90000"/>
              </a:lnSpc>
              <a:spcBef>
                <a:spcPts val="1000"/>
              </a:spcBef>
              <a:spcAft>
                <a:spcPts val="0"/>
              </a:spcAft>
              <a:buClr>
                <a:schemeClr val="dk1"/>
              </a:buClr>
              <a:buSzPts val="2800"/>
              <a:buChar char="•"/>
            </a:pPr>
            <a:r>
              <a:rPr lang="en-US" dirty="0"/>
              <a:t>Use checkpoints for RDDs</a:t>
            </a:r>
            <a:endParaRPr dirty="0"/>
          </a:p>
        </p:txBody>
      </p:sp>
      <p:sp>
        <p:nvSpPr>
          <p:cNvPr id="224" name="Google Shape;22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6" name="Google Shape;91;p13">
            <a:extLst>
              <a:ext uri="{FF2B5EF4-FFF2-40B4-BE49-F238E27FC236}">
                <a16:creationId xmlns:a16="http://schemas.microsoft.com/office/drawing/2014/main" id="{AF74E751-2B80-0245-878D-812BB259C760}"/>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6A6E1EF5-9B19-E945-8441-512456C60BCC}"/>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Footer Placeholder 1">
            <a:extLst>
              <a:ext uri="{FF2B5EF4-FFF2-40B4-BE49-F238E27FC236}">
                <a16:creationId xmlns:a16="http://schemas.microsoft.com/office/drawing/2014/main" id="{D150331F-A71A-194C-94FE-3DE1B6FAD84D}"/>
              </a:ext>
            </a:extLst>
          </p:cNvPr>
          <p:cNvSpPr>
            <a:spLocks noGrp="1"/>
          </p:cNvSpPr>
          <p:nvPr>
            <p:ph type="ftr" sz="quarter" idx="11"/>
          </p:nvPr>
        </p:nvSpPr>
        <p:spPr/>
        <p:txBody>
          <a:bodyPr/>
          <a:lstStyle/>
          <a:p>
            <a:r>
              <a:rPr lang="en-US"/>
              <a:t>EECS 598 – W20</a:t>
            </a:r>
          </a:p>
        </p:txBody>
      </p:sp>
    </p:spTree>
    <p:extLst>
      <p:ext uri="{BB962C8B-B14F-4D97-AF65-F5344CB8AC3E}">
        <p14:creationId xmlns:p14="http://schemas.microsoft.com/office/powerpoint/2010/main" val="1957434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Performance: Iterative Machine Learning</a:t>
            </a:r>
            <a:endParaRPr/>
          </a:p>
        </p:txBody>
      </p:sp>
      <p:sp>
        <p:nvSpPr>
          <p:cNvPr id="239" name="Google Shape;239;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240" name="Google Shape;240;p28"/>
          <p:cNvPicPr preferRelativeResize="0"/>
          <p:nvPr/>
        </p:nvPicPr>
        <p:blipFill>
          <a:blip r:embed="rId3">
            <a:alphaModFix/>
          </a:blip>
          <a:stretch>
            <a:fillRect/>
          </a:stretch>
        </p:blipFill>
        <p:spPr>
          <a:xfrm>
            <a:off x="4917625" y="1862750"/>
            <a:ext cx="6714650" cy="3314175"/>
          </a:xfrm>
          <a:prstGeom prst="rect">
            <a:avLst/>
          </a:prstGeom>
          <a:noFill/>
          <a:ln>
            <a:noFill/>
          </a:ln>
        </p:spPr>
      </p:pic>
      <p:sp>
        <p:nvSpPr>
          <p:cNvPr id="241" name="Google Shape;241;p28"/>
          <p:cNvSpPr txBox="1">
            <a:spLocks noGrp="1"/>
          </p:cNvSpPr>
          <p:nvPr>
            <p:ph type="body" idx="1"/>
          </p:nvPr>
        </p:nvSpPr>
        <p:spPr>
          <a:xfrm>
            <a:off x="838200" y="1690700"/>
            <a:ext cx="4377000" cy="435120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a:t>K-Means and Logistic Regression</a:t>
            </a:r>
            <a:endParaRPr/>
          </a:p>
          <a:p>
            <a:pPr marL="228600" marR="0" lvl="0" indent="-228600" algn="l" rtl="0">
              <a:lnSpc>
                <a:spcPct val="90000"/>
              </a:lnSpc>
              <a:spcBef>
                <a:spcPts val="1000"/>
              </a:spcBef>
              <a:spcAft>
                <a:spcPts val="0"/>
              </a:spcAft>
              <a:buClr>
                <a:schemeClr val="dk1"/>
              </a:buClr>
              <a:buSzPts val="2800"/>
              <a:buFont typeface="Arial"/>
              <a:buChar char="•"/>
            </a:pPr>
            <a:r>
              <a:rPr lang="en-US"/>
              <a:t>Experiment Setup:</a:t>
            </a:r>
            <a:endParaRPr/>
          </a:p>
          <a:p>
            <a:pPr marL="685800" lvl="1" indent="-266700" algn="l" rtl="0">
              <a:spcBef>
                <a:spcPts val="500"/>
              </a:spcBef>
              <a:spcAft>
                <a:spcPts val="0"/>
              </a:spcAft>
              <a:buSzPts val="2400"/>
              <a:buChar char="•"/>
            </a:pPr>
            <a:r>
              <a:rPr lang="en-US"/>
              <a:t>10 iterations</a:t>
            </a:r>
            <a:endParaRPr sz="2400"/>
          </a:p>
          <a:p>
            <a:pPr marL="685800" lvl="1" indent="-266700" algn="l" rtl="0">
              <a:spcBef>
                <a:spcPts val="500"/>
              </a:spcBef>
              <a:spcAft>
                <a:spcPts val="0"/>
              </a:spcAft>
              <a:buSzPts val="2400"/>
              <a:buChar char="•"/>
            </a:pPr>
            <a:r>
              <a:rPr lang="en-US"/>
              <a:t>10GB datasets</a:t>
            </a:r>
            <a:endParaRPr/>
          </a:p>
          <a:p>
            <a:pPr marL="685800" lvl="1" indent="-228600" algn="l" rtl="0">
              <a:spcBef>
                <a:spcPts val="500"/>
              </a:spcBef>
              <a:spcAft>
                <a:spcPts val="0"/>
              </a:spcAft>
              <a:buSzPts val="1800"/>
              <a:buChar char="•"/>
            </a:pPr>
            <a:r>
              <a:rPr lang="en-US"/>
              <a:t>25-100 machines</a:t>
            </a:r>
            <a:endParaRPr/>
          </a:p>
          <a:p>
            <a:pPr marL="0" lvl="0" indent="0" algn="l" rtl="0">
              <a:lnSpc>
                <a:spcPct val="90000"/>
              </a:lnSpc>
              <a:spcBef>
                <a:spcPts val="1000"/>
              </a:spcBef>
              <a:spcAft>
                <a:spcPts val="0"/>
              </a:spcAft>
              <a:buClr>
                <a:schemeClr val="dk1"/>
              </a:buClr>
              <a:buSzPts val="2800"/>
              <a:buNone/>
            </a:pPr>
            <a:endParaRPr/>
          </a:p>
        </p:txBody>
      </p:sp>
      <p:sp>
        <p:nvSpPr>
          <p:cNvPr id="7" name="Google Shape;91;p13">
            <a:extLst>
              <a:ext uri="{FF2B5EF4-FFF2-40B4-BE49-F238E27FC236}">
                <a16:creationId xmlns:a16="http://schemas.microsoft.com/office/drawing/2014/main" id="{257B2D21-9917-694A-8482-1DD9B29F0507}"/>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8" name="Date Placeholder 5">
            <a:extLst>
              <a:ext uri="{FF2B5EF4-FFF2-40B4-BE49-F238E27FC236}">
                <a16:creationId xmlns:a16="http://schemas.microsoft.com/office/drawing/2014/main" id="{F36D58FD-C5CA-5D43-BDD6-4B883D779A14}"/>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Footer Placeholder 1">
            <a:extLst>
              <a:ext uri="{FF2B5EF4-FFF2-40B4-BE49-F238E27FC236}">
                <a16:creationId xmlns:a16="http://schemas.microsoft.com/office/drawing/2014/main" id="{CB846F4A-F568-1B4A-BA16-8C8E01F7EABF}"/>
              </a:ext>
            </a:extLst>
          </p:cNvPr>
          <p:cNvSpPr>
            <a:spLocks noGrp="1"/>
          </p:cNvSpPr>
          <p:nvPr>
            <p:ph type="ftr" sz="quarter" idx="11"/>
          </p:nvPr>
        </p:nvSpPr>
        <p:spPr/>
        <p:txBody>
          <a:bodyPr/>
          <a:lstStyle/>
          <a:p>
            <a:r>
              <a:rPr lang="en-US"/>
              <a:t>EECS 598 – W20</a:t>
            </a:r>
          </a:p>
        </p:txBody>
      </p:sp>
    </p:spTree>
    <p:extLst>
      <p:ext uri="{BB962C8B-B14F-4D97-AF65-F5344CB8AC3E}">
        <p14:creationId xmlns:p14="http://schemas.microsoft.com/office/powerpoint/2010/main" val="209883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Performance: Iterative Machine Learning</a:t>
            </a:r>
            <a:endParaRPr/>
          </a:p>
        </p:txBody>
      </p:sp>
      <p:sp>
        <p:nvSpPr>
          <p:cNvPr id="248" name="Google Shape;248;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249" name="Google Shape;249;p29"/>
          <p:cNvPicPr preferRelativeResize="0"/>
          <p:nvPr/>
        </p:nvPicPr>
        <p:blipFill>
          <a:blip r:embed="rId3">
            <a:alphaModFix/>
          </a:blip>
          <a:stretch>
            <a:fillRect/>
          </a:stretch>
        </p:blipFill>
        <p:spPr>
          <a:xfrm>
            <a:off x="2542850" y="1690825"/>
            <a:ext cx="6703900" cy="4246375"/>
          </a:xfrm>
          <a:prstGeom prst="rect">
            <a:avLst/>
          </a:prstGeom>
          <a:noFill/>
          <a:ln>
            <a:noFill/>
          </a:ln>
        </p:spPr>
      </p:pic>
      <p:sp>
        <p:nvSpPr>
          <p:cNvPr id="6" name="Google Shape;91;p13">
            <a:extLst>
              <a:ext uri="{FF2B5EF4-FFF2-40B4-BE49-F238E27FC236}">
                <a16:creationId xmlns:a16="http://schemas.microsoft.com/office/drawing/2014/main" id="{FEAE03F6-827D-BE45-AE4A-5B1CD0FCBDC8}"/>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5C35C745-6A80-7949-8197-4F3C488498FD}"/>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Footer Placeholder 1">
            <a:extLst>
              <a:ext uri="{FF2B5EF4-FFF2-40B4-BE49-F238E27FC236}">
                <a16:creationId xmlns:a16="http://schemas.microsoft.com/office/drawing/2014/main" id="{7D770AAD-3322-4143-AF64-AAD20F998A27}"/>
              </a:ext>
            </a:extLst>
          </p:cNvPr>
          <p:cNvSpPr>
            <a:spLocks noGrp="1"/>
          </p:cNvSpPr>
          <p:nvPr>
            <p:ph type="ftr" sz="quarter" idx="11"/>
          </p:nvPr>
        </p:nvSpPr>
        <p:spPr/>
        <p:txBody>
          <a:bodyPr/>
          <a:lstStyle/>
          <a:p>
            <a:r>
              <a:rPr lang="en-US"/>
              <a:t>EECS 598 – W20</a:t>
            </a:r>
          </a:p>
        </p:txBody>
      </p:sp>
    </p:spTree>
    <p:extLst>
      <p:ext uri="{BB962C8B-B14F-4D97-AF65-F5344CB8AC3E}">
        <p14:creationId xmlns:p14="http://schemas.microsoft.com/office/powerpoint/2010/main" val="711238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FF524BF-BA53-6B4E-9EFB-8EBD2A9DAC1E}"/>
              </a:ext>
            </a:extLst>
          </p:cNvPr>
          <p:cNvSpPr>
            <a:spLocks noGrp="1"/>
          </p:cNvSpPr>
          <p:nvPr>
            <p:ph type="title"/>
          </p:nvPr>
        </p:nvSpPr>
        <p:spPr/>
        <p:txBody>
          <a:bodyPr/>
          <a:lstStyle/>
          <a:p>
            <a:r>
              <a:rPr lang="en-US" dirty="0"/>
              <a:t>Takeaways</a:t>
            </a:r>
          </a:p>
        </p:txBody>
      </p:sp>
      <p:sp>
        <p:nvSpPr>
          <p:cNvPr id="10" name="Content Placeholder 9">
            <a:extLst>
              <a:ext uri="{FF2B5EF4-FFF2-40B4-BE49-F238E27FC236}">
                <a16:creationId xmlns:a16="http://schemas.microsoft.com/office/drawing/2014/main" id="{3D0193E1-B697-3645-AE9A-EFB4534B0670}"/>
              </a:ext>
            </a:extLst>
          </p:cNvPr>
          <p:cNvSpPr>
            <a:spLocks noGrp="1"/>
          </p:cNvSpPr>
          <p:nvPr>
            <p:ph idx="1"/>
          </p:nvPr>
        </p:nvSpPr>
        <p:spPr/>
        <p:txBody>
          <a:bodyPr/>
          <a:lstStyle/>
          <a:p>
            <a:r>
              <a:rPr lang="en-US" dirty="0"/>
              <a:t>Better to spend computation cycles than going </a:t>
            </a:r>
            <a:r>
              <a:rPr lang="en-US"/>
              <a:t>to the disk</a:t>
            </a:r>
            <a:endParaRPr lang="en-US" dirty="0"/>
          </a:p>
          <a:p>
            <a:pPr lvl="1"/>
            <a:r>
              <a:rPr lang="en-US" dirty="0"/>
              <a:t>Especially when failures are not too common</a:t>
            </a:r>
          </a:p>
        </p:txBody>
      </p:sp>
      <p:sp>
        <p:nvSpPr>
          <p:cNvPr id="7" name="Footer Placeholder 6">
            <a:extLst>
              <a:ext uri="{FF2B5EF4-FFF2-40B4-BE49-F238E27FC236}">
                <a16:creationId xmlns:a16="http://schemas.microsoft.com/office/drawing/2014/main" id="{5B25C311-809A-F944-BE9E-17E54070F09A}"/>
              </a:ext>
            </a:extLst>
          </p:cNvPr>
          <p:cNvSpPr>
            <a:spLocks noGrp="1"/>
          </p:cNvSpPr>
          <p:nvPr>
            <p:ph type="ftr" sz="quarter" idx="11"/>
          </p:nvPr>
        </p:nvSpPr>
        <p:spPr/>
        <p:txBody>
          <a:bodyPr/>
          <a:lstStyle/>
          <a:p>
            <a:r>
              <a:rPr lang="en-US"/>
              <a:t>EECS 598 – W20</a:t>
            </a:r>
          </a:p>
        </p:txBody>
      </p:sp>
      <p:sp>
        <p:nvSpPr>
          <p:cNvPr id="8" name="Slide Number Placeholder 7">
            <a:extLst>
              <a:ext uri="{FF2B5EF4-FFF2-40B4-BE49-F238E27FC236}">
                <a16:creationId xmlns:a16="http://schemas.microsoft.com/office/drawing/2014/main" id="{2DE527BB-250E-0748-8BF3-9285F9C5374D}"/>
              </a:ext>
            </a:extLst>
          </p:cNvPr>
          <p:cNvSpPr>
            <a:spLocks noGrp="1"/>
          </p:cNvSpPr>
          <p:nvPr>
            <p:ph type="sldNum" sz="quarter" idx="12"/>
          </p:nvPr>
        </p:nvSpPr>
        <p:spPr/>
        <p:txBody>
          <a:bodyPr/>
          <a:lstStyle/>
          <a:p>
            <a:fld id="{4EEF9975-6C58-5C4C-8961-54FFA2646BAA}" type="slidenum">
              <a:rPr lang="en-US" smtClean="0"/>
              <a:t>24</a:t>
            </a:fld>
            <a:endParaRPr lang="en-US"/>
          </a:p>
        </p:txBody>
      </p:sp>
      <p:sp>
        <p:nvSpPr>
          <p:cNvPr id="11" name="Date Placeholder 10">
            <a:extLst>
              <a:ext uri="{FF2B5EF4-FFF2-40B4-BE49-F238E27FC236}">
                <a16:creationId xmlns:a16="http://schemas.microsoft.com/office/drawing/2014/main" id="{4B7EE20D-0AAE-E148-8E4A-EBA0814AD49D}"/>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3373300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974B3F-7C49-5846-B562-9624C1D57291}"/>
              </a:ext>
            </a:extLst>
          </p:cNvPr>
          <p:cNvSpPr>
            <a:spLocks noGrp="1"/>
          </p:cNvSpPr>
          <p:nvPr>
            <p:ph type="title"/>
          </p:nvPr>
        </p:nvSpPr>
        <p:spPr/>
        <p:txBody>
          <a:bodyPr/>
          <a:lstStyle/>
          <a:p>
            <a:r>
              <a:rPr lang="en-US" dirty="0"/>
              <a:t>Break!</a:t>
            </a:r>
          </a:p>
        </p:txBody>
      </p:sp>
      <p:sp>
        <p:nvSpPr>
          <p:cNvPr id="7" name="Text Placeholder 6">
            <a:extLst>
              <a:ext uri="{FF2B5EF4-FFF2-40B4-BE49-F238E27FC236}">
                <a16:creationId xmlns:a16="http://schemas.microsoft.com/office/drawing/2014/main" id="{2DE5C5D9-4BFE-ED44-B8F9-ED2F3FC3ED79}"/>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8150BA2F-22E6-5343-BC2A-32AFD2AA5713}"/>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7DBC045E-1534-5949-A8CC-167F15C97C8C}"/>
              </a:ext>
            </a:extLst>
          </p:cNvPr>
          <p:cNvSpPr>
            <a:spLocks noGrp="1"/>
          </p:cNvSpPr>
          <p:nvPr>
            <p:ph type="sldNum" sz="quarter" idx="12"/>
          </p:nvPr>
        </p:nvSpPr>
        <p:spPr/>
        <p:txBody>
          <a:bodyPr/>
          <a:lstStyle/>
          <a:p>
            <a:fld id="{4EEF9975-6C58-5C4C-8961-54FFA2646BAA}" type="slidenum">
              <a:rPr lang="en-US" smtClean="0"/>
              <a:t>25</a:t>
            </a:fld>
            <a:endParaRPr lang="en-US"/>
          </a:p>
        </p:txBody>
      </p:sp>
      <p:sp>
        <p:nvSpPr>
          <p:cNvPr id="8" name="Date Placeholder 7">
            <a:extLst>
              <a:ext uri="{FF2B5EF4-FFF2-40B4-BE49-F238E27FC236}">
                <a16:creationId xmlns:a16="http://schemas.microsoft.com/office/drawing/2014/main" id="{6DE6B88E-4A49-AA4D-A37D-69862BF4D725}"/>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2369659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9AA182-931A-0F46-BC46-DEB0B1C99595}"/>
              </a:ext>
            </a:extLst>
          </p:cNvPr>
          <p:cNvSpPr>
            <a:spLocks noGrp="1"/>
          </p:cNvSpPr>
          <p:nvPr>
            <p:ph type="title"/>
          </p:nvPr>
        </p:nvSpPr>
        <p:spPr/>
        <p:txBody>
          <a:bodyPr/>
          <a:lstStyle/>
          <a:p>
            <a:r>
              <a:rPr lang="en-US" dirty="0"/>
              <a:t>Announcements</a:t>
            </a:r>
          </a:p>
        </p:txBody>
      </p:sp>
      <p:sp>
        <p:nvSpPr>
          <p:cNvPr id="8" name="Content Placeholder 7">
            <a:extLst>
              <a:ext uri="{FF2B5EF4-FFF2-40B4-BE49-F238E27FC236}">
                <a16:creationId xmlns:a16="http://schemas.microsoft.com/office/drawing/2014/main" id="{E2ABF190-B191-F643-832D-35366A5E2941}"/>
              </a:ext>
            </a:extLst>
          </p:cNvPr>
          <p:cNvSpPr>
            <a:spLocks noGrp="1"/>
          </p:cNvSpPr>
          <p:nvPr>
            <p:ph idx="1"/>
          </p:nvPr>
        </p:nvSpPr>
        <p:spPr/>
        <p:txBody>
          <a:bodyPr/>
          <a:lstStyle/>
          <a:p>
            <a:r>
              <a:rPr lang="en-US" dirty="0"/>
              <a:t>598-009 will satisfy depth requirement</a:t>
            </a:r>
          </a:p>
          <a:p>
            <a:endParaRPr lang="en-US" dirty="0"/>
          </a:p>
          <a:p>
            <a:r>
              <a:rPr lang="en-US" dirty="0"/>
              <a:t>Form groups of 3 and fill out </a:t>
            </a:r>
            <a:r>
              <a:rPr lang="en-US" dirty="0">
                <a:hlinkClick r:id="rId2"/>
              </a:rPr>
              <a:t>https://forms.gle/YrrMqnWsBRFfcr9s8</a:t>
            </a:r>
            <a:r>
              <a:rPr lang="en-US" dirty="0"/>
              <a:t> by </a:t>
            </a:r>
            <a:r>
              <a:rPr lang="en-US" i="1" dirty="0">
                <a:solidFill>
                  <a:srgbClr val="FF0000"/>
                </a:solidFill>
              </a:rPr>
              <a:t>Jan 20</a:t>
            </a:r>
          </a:p>
        </p:txBody>
      </p:sp>
      <p:sp>
        <p:nvSpPr>
          <p:cNvPr id="4" name="Date Placeholder 3">
            <a:extLst>
              <a:ext uri="{FF2B5EF4-FFF2-40B4-BE49-F238E27FC236}">
                <a16:creationId xmlns:a16="http://schemas.microsoft.com/office/drawing/2014/main" id="{F5B795AB-BCD8-EF4C-8CB0-BEF36E448DBF}"/>
              </a:ext>
            </a:extLst>
          </p:cNvPr>
          <p:cNvSpPr>
            <a:spLocks noGrp="1"/>
          </p:cNvSpPr>
          <p:nvPr>
            <p:ph type="dt" sz="half" idx="10"/>
          </p:nvPr>
        </p:nvSpPr>
        <p:spPr/>
        <p:txBody>
          <a:bodyPr/>
          <a:lstStyle/>
          <a:p>
            <a:r>
              <a:rPr lang="en-US"/>
              <a:t>1/15/20</a:t>
            </a:r>
          </a:p>
        </p:txBody>
      </p:sp>
      <p:sp>
        <p:nvSpPr>
          <p:cNvPr id="5" name="Footer Placeholder 4">
            <a:extLst>
              <a:ext uri="{FF2B5EF4-FFF2-40B4-BE49-F238E27FC236}">
                <a16:creationId xmlns:a16="http://schemas.microsoft.com/office/drawing/2014/main" id="{614F708A-A002-E44C-82A6-1B1F7A1FD355}"/>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CB375523-0FB4-284D-90FB-5595F7AD97DB}"/>
              </a:ext>
            </a:extLst>
          </p:cNvPr>
          <p:cNvSpPr>
            <a:spLocks noGrp="1"/>
          </p:cNvSpPr>
          <p:nvPr>
            <p:ph type="sldNum" sz="quarter" idx="12"/>
          </p:nvPr>
        </p:nvSpPr>
        <p:spPr/>
        <p:txBody>
          <a:bodyPr/>
          <a:lstStyle/>
          <a:p>
            <a:fld id="{4EEF9975-6C58-5C4C-8961-54FFA2646BAA}" type="slidenum">
              <a:rPr lang="en-US" smtClean="0"/>
              <a:t>26</a:t>
            </a:fld>
            <a:endParaRPr lang="en-US"/>
          </a:p>
        </p:txBody>
      </p:sp>
    </p:spTree>
    <p:extLst>
      <p:ext uri="{BB962C8B-B14F-4D97-AF65-F5344CB8AC3E}">
        <p14:creationId xmlns:p14="http://schemas.microsoft.com/office/powerpoint/2010/main" val="3244984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6CF747-580C-D64E-AE6E-32EA17EDFA25}"/>
              </a:ext>
            </a:extLst>
          </p:cNvPr>
          <p:cNvSpPr>
            <a:spLocks noGrp="1"/>
          </p:cNvSpPr>
          <p:nvPr>
            <p:ph type="ctrTitle"/>
          </p:nvPr>
        </p:nvSpPr>
        <p:spPr/>
        <p:txBody>
          <a:bodyPr/>
          <a:lstStyle/>
          <a:p>
            <a:r>
              <a:rPr lang="en-US" dirty="0"/>
              <a:t>Flat Datacenter Storage</a:t>
            </a:r>
          </a:p>
        </p:txBody>
      </p:sp>
      <p:sp>
        <p:nvSpPr>
          <p:cNvPr id="9" name="Subtitle 8">
            <a:extLst>
              <a:ext uri="{FF2B5EF4-FFF2-40B4-BE49-F238E27FC236}">
                <a16:creationId xmlns:a16="http://schemas.microsoft.com/office/drawing/2014/main" id="{84BAEAFD-9AE8-1A4F-8FD5-96C932408A7F}"/>
              </a:ext>
            </a:extLst>
          </p:cNvPr>
          <p:cNvSpPr>
            <a:spLocks noGrp="1"/>
          </p:cNvSpPr>
          <p:nvPr>
            <p:ph type="subTitle" idx="1"/>
          </p:nvPr>
        </p:nvSpPr>
        <p:spPr/>
        <p:txBody>
          <a:bodyPr/>
          <a:lstStyle/>
          <a:p>
            <a:r>
              <a:rPr lang="en-US" dirty="0"/>
              <a:t>OSDI’10</a:t>
            </a:r>
          </a:p>
        </p:txBody>
      </p:sp>
      <p:sp>
        <p:nvSpPr>
          <p:cNvPr id="4" name="Footer Placeholder 3">
            <a:extLst>
              <a:ext uri="{FF2B5EF4-FFF2-40B4-BE49-F238E27FC236}">
                <a16:creationId xmlns:a16="http://schemas.microsoft.com/office/drawing/2014/main" id="{137E8D5D-B333-8742-A6D7-71B05D2599CC}"/>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7EA032EA-365C-CA44-BB76-20B86D300A9C}"/>
              </a:ext>
            </a:extLst>
          </p:cNvPr>
          <p:cNvSpPr>
            <a:spLocks noGrp="1"/>
          </p:cNvSpPr>
          <p:nvPr>
            <p:ph type="sldNum" sz="quarter" idx="12"/>
          </p:nvPr>
        </p:nvSpPr>
        <p:spPr/>
        <p:txBody>
          <a:bodyPr/>
          <a:lstStyle/>
          <a:p>
            <a:fld id="{4EEF9975-6C58-5C4C-8961-54FFA2646BAA}" type="slidenum">
              <a:rPr lang="en-US" smtClean="0"/>
              <a:t>27</a:t>
            </a:fld>
            <a:endParaRPr lang="en-US"/>
          </a:p>
        </p:txBody>
      </p:sp>
      <p:sp>
        <p:nvSpPr>
          <p:cNvPr id="10" name="Date Placeholder 9">
            <a:extLst>
              <a:ext uri="{FF2B5EF4-FFF2-40B4-BE49-F238E27FC236}">
                <a16:creationId xmlns:a16="http://schemas.microsoft.com/office/drawing/2014/main" id="{E2DEC48F-39C5-504D-AC4E-15AC04B1941C}"/>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3501879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037D-C242-1447-BB7E-0EEFB6922D46}"/>
              </a:ext>
            </a:extLst>
          </p:cNvPr>
          <p:cNvSpPr>
            <a:spLocks noGrp="1"/>
          </p:cNvSpPr>
          <p:nvPr>
            <p:ph type="title"/>
          </p:nvPr>
        </p:nvSpPr>
        <p:spPr/>
        <p:txBody>
          <a:bodyPr/>
          <a:lstStyle/>
          <a:p>
            <a:r>
              <a:rPr lang="en-US"/>
              <a:t>Disk </a:t>
            </a:r>
            <a:r>
              <a:rPr lang="en-US" dirty="0"/>
              <a:t>Locality</a:t>
            </a:r>
          </a:p>
        </p:txBody>
      </p:sp>
      <p:sp>
        <p:nvSpPr>
          <p:cNvPr id="3" name="Content Placeholder 2">
            <a:extLst>
              <a:ext uri="{FF2B5EF4-FFF2-40B4-BE49-F238E27FC236}">
                <a16:creationId xmlns:a16="http://schemas.microsoft.com/office/drawing/2014/main" id="{903FC43E-BF08-8647-9B71-E9FE577D7253}"/>
              </a:ext>
            </a:extLst>
          </p:cNvPr>
          <p:cNvSpPr>
            <a:spLocks noGrp="1"/>
          </p:cNvSpPr>
          <p:nvPr>
            <p:ph idx="1"/>
          </p:nvPr>
        </p:nvSpPr>
        <p:spPr/>
        <p:txBody>
          <a:bodyPr/>
          <a:lstStyle/>
          <a:p>
            <a:r>
              <a:rPr lang="en-US" dirty="0"/>
              <a:t>Assumption: Network is bottlenecked</a:t>
            </a:r>
          </a:p>
          <a:p>
            <a:r>
              <a:rPr lang="en-US" dirty="0"/>
              <a:t>Move compute to data</a:t>
            </a:r>
          </a:p>
          <a:p>
            <a:pPr lvl="1"/>
            <a:r>
              <a:rPr lang="en-US" dirty="0"/>
              <a:t>Programming models like MapReduce and Spark</a:t>
            </a:r>
          </a:p>
          <a:p>
            <a:endParaRPr lang="en-US" dirty="0"/>
          </a:p>
          <a:p>
            <a:r>
              <a:rPr lang="en-US" dirty="0"/>
              <a:t>Good</a:t>
            </a:r>
          </a:p>
          <a:p>
            <a:pPr lvl="1"/>
            <a:r>
              <a:rPr lang="en-US" dirty="0"/>
              <a:t>Decrease bandwidth usage → faster task completions</a:t>
            </a:r>
          </a:p>
          <a:p>
            <a:r>
              <a:rPr lang="en-US" dirty="0"/>
              <a:t>Bad</a:t>
            </a:r>
          </a:p>
          <a:p>
            <a:pPr lvl="1"/>
            <a:r>
              <a:rPr lang="en-US" dirty="0"/>
              <a:t>Constraints on where a task can run → resource underutilization</a:t>
            </a:r>
          </a:p>
        </p:txBody>
      </p:sp>
      <p:sp>
        <p:nvSpPr>
          <p:cNvPr id="4" name="Footer Placeholder 3">
            <a:extLst>
              <a:ext uri="{FF2B5EF4-FFF2-40B4-BE49-F238E27FC236}">
                <a16:creationId xmlns:a16="http://schemas.microsoft.com/office/drawing/2014/main" id="{ABD88706-71A1-3744-A5E2-49F1B1A85F14}"/>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E26F6832-BD53-C24F-817C-AF5768D2ED86}"/>
              </a:ext>
            </a:extLst>
          </p:cNvPr>
          <p:cNvSpPr>
            <a:spLocks noGrp="1"/>
          </p:cNvSpPr>
          <p:nvPr>
            <p:ph type="sldNum" sz="quarter" idx="12"/>
          </p:nvPr>
        </p:nvSpPr>
        <p:spPr/>
        <p:txBody>
          <a:bodyPr/>
          <a:lstStyle/>
          <a:p>
            <a:fld id="{4EEF9975-6C58-5C4C-8961-54FFA2646BAA}" type="slidenum">
              <a:rPr lang="en-US" smtClean="0"/>
              <a:t>28</a:t>
            </a:fld>
            <a:endParaRPr lang="en-US"/>
          </a:p>
        </p:txBody>
      </p:sp>
      <p:sp>
        <p:nvSpPr>
          <p:cNvPr id="6" name="Date Placeholder 5">
            <a:extLst>
              <a:ext uri="{FF2B5EF4-FFF2-40B4-BE49-F238E27FC236}">
                <a16:creationId xmlns:a16="http://schemas.microsoft.com/office/drawing/2014/main" id="{B5794E25-5840-2940-9DE0-953C6E348EE7}"/>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391243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C3F5-193C-B945-842A-E3E6F034DAF8}"/>
              </a:ext>
            </a:extLst>
          </p:cNvPr>
          <p:cNvSpPr>
            <a:spLocks noGrp="1"/>
          </p:cNvSpPr>
          <p:nvPr>
            <p:ph type="title"/>
          </p:nvPr>
        </p:nvSpPr>
        <p:spPr/>
        <p:txBody>
          <a:bodyPr/>
          <a:lstStyle/>
          <a:p>
            <a:r>
              <a:rPr lang="en-US" dirty="0"/>
              <a:t>Full Bisection Bandwidth Networks</a:t>
            </a:r>
          </a:p>
        </p:txBody>
      </p:sp>
      <p:sp>
        <p:nvSpPr>
          <p:cNvPr id="3" name="Content Placeholder 2">
            <a:extLst>
              <a:ext uri="{FF2B5EF4-FFF2-40B4-BE49-F238E27FC236}">
                <a16:creationId xmlns:a16="http://schemas.microsoft.com/office/drawing/2014/main" id="{C4EE12B4-FDB5-EB49-8DE3-34B0FB3B5B89}"/>
              </a:ext>
            </a:extLst>
          </p:cNvPr>
          <p:cNvSpPr>
            <a:spLocks noGrp="1"/>
          </p:cNvSpPr>
          <p:nvPr>
            <p:ph idx="1"/>
          </p:nvPr>
        </p:nvSpPr>
        <p:spPr/>
        <p:txBody>
          <a:bodyPr/>
          <a:lstStyle/>
          <a:p>
            <a:r>
              <a:rPr lang="en-US" dirty="0"/>
              <a:t>Remember VL2?</a:t>
            </a:r>
          </a:p>
          <a:p>
            <a:pPr lvl="1"/>
            <a:r>
              <a:rPr lang="en-US" dirty="0"/>
              <a:t>From any machine to any other machine we have the same bandwidth</a:t>
            </a:r>
          </a:p>
          <a:p>
            <a:pPr lvl="1"/>
            <a:r>
              <a:rPr lang="en-US" dirty="0"/>
              <a:t>With balanced placement, there is no difference where something is located</a:t>
            </a:r>
          </a:p>
          <a:p>
            <a:pPr lvl="2"/>
            <a:r>
              <a:rPr lang="en-US" dirty="0"/>
              <a:t>As long as we are reading from the disk (why?)</a:t>
            </a:r>
          </a:p>
          <a:p>
            <a:endParaRPr lang="en-US" dirty="0"/>
          </a:p>
          <a:p>
            <a:r>
              <a:rPr lang="en-US" dirty="0"/>
              <a:t>FDS relies on a full bisection bandwidth network (VL2) to flatten the data placement problem</a:t>
            </a:r>
          </a:p>
          <a:p>
            <a:pPr lvl="1"/>
            <a:r>
              <a:rPr lang="en-US" dirty="0"/>
              <a:t>FDS read/write performance exceeds 2 GB/s, can recover 92GB of lost data in 6.2 seconds, and broke a world record in sorting in 2012.</a:t>
            </a:r>
          </a:p>
        </p:txBody>
      </p:sp>
      <p:sp>
        <p:nvSpPr>
          <p:cNvPr id="4" name="Footer Placeholder 3">
            <a:extLst>
              <a:ext uri="{FF2B5EF4-FFF2-40B4-BE49-F238E27FC236}">
                <a16:creationId xmlns:a16="http://schemas.microsoft.com/office/drawing/2014/main" id="{1DDE10AE-C69B-E64E-A60C-7CA115C7AD58}"/>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676F36EE-02D7-DE46-B732-C7EB1D1796ED}"/>
              </a:ext>
            </a:extLst>
          </p:cNvPr>
          <p:cNvSpPr>
            <a:spLocks noGrp="1"/>
          </p:cNvSpPr>
          <p:nvPr>
            <p:ph type="sldNum" sz="quarter" idx="12"/>
          </p:nvPr>
        </p:nvSpPr>
        <p:spPr/>
        <p:txBody>
          <a:bodyPr/>
          <a:lstStyle/>
          <a:p>
            <a:fld id="{4EEF9975-6C58-5C4C-8961-54FFA2646BAA}" type="slidenum">
              <a:rPr lang="en-US" smtClean="0"/>
              <a:t>29</a:t>
            </a:fld>
            <a:endParaRPr lang="en-US"/>
          </a:p>
        </p:txBody>
      </p:sp>
      <p:sp>
        <p:nvSpPr>
          <p:cNvPr id="6" name="Date Placeholder 5">
            <a:extLst>
              <a:ext uri="{FF2B5EF4-FFF2-40B4-BE49-F238E27FC236}">
                <a16:creationId xmlns:a16="http://schemas.microsoft.com/office/drawing/2014/main" id="{3C9B78B0-D2AC-2E47-8AEF-F568BBDB1F66}"/>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260476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Motivation &amp; Background</a:t>
            </a:r>
            <a:endParaRPr sz="2800"/>
          </a:p>
        </p:txBody>
      </p:sp>
      <p:sp>
        <p:nvSpPr>
          <p:cNvPr id="98" name="Google Shape;98;p14"/>
          <p:cNvSpPr txBox="1">
            <a:spLocks noGrp="1"/>
          </p:cNvSpPr>
          <p:nvPr>
            <p:ph type="body" idx="1"/>
          </p:nvPr>
        </p:nvSpPr>
        <p:spPr>
          <a:xfrm>
            <a:off x="838200" y="2273813"/>
            <a:ext cx="5410200" cy="3448619"/>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Pros:</a:t>
            </a:r>
            <a:endParaRPr dirty="0"/>
          </a:p>
          <a:p>
            <a:pPr marL="685800" lvl="1" indent="-228600" algn="l" rtl="0">
              <a:lnSpc>
                <a:spcPct val="90000"/>
              </a:lnSpc>
              <a:spcBef>
                <a:spcPts val="500"/>
              </a:spcBef>
              <a:spcAft>
                <a:spcPts val="0"/>
              </a:spcAft>
              <a:buClr>
                <a:schemeClr val="dk1"/>
              </a:buClr>
              <a:buSzPts val="2400"/>
              <a:buChar char="•"/>
            </a:pPr>
            <a:r>
              <a:rPr lang="en-US" dirty="0"/>
              <a:t>Allowed parallel computation without worrying low level details (e.g., work distribution, fault tolerance)</a:t>
            </a:r>
            <a:endParaRPr dirty="0"/>
          </a:p>
          <a:p>
            <a:pPr marL="685800" lvl="1" indent="-228600" algn="l" rtl="0">
              <a:lnSpc>
                <a:spcPct val="90000"/>
              </a:lnSpc>
              <a:spcBef>
                <a:spcPts val="500"/>
              </a:spcBef>
              <a:spcAft>
                <a:spcPts val="0"/>
              </a:spcAft>
              <a:buClr>
                <a:schemeClr val="dk1"/>
              </a:buClr>
              <a:buSzPts val="2400"/>
              <a:buChar char="•"/>
            </a:pPr>
            <a:r>
              <a:rPr lang="en-US" dirty="0"/>
              <a:t>Provided a set of high-level operations (map, reduce)</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00" name="Google Shape;10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1" name="Google Shape;101;p14"/>
          <p:cNvSpPr txBox="1"/>
          <p:nvPr/>
        </p:nvSpPr>
        <p:spPr>
          <a:xfrm>
            <a:off x="6096000" y="2216944"/>
            <a:ext cx="5410200" cy="3505488"/>
          </a:xfrm>
          <a:prstGeom prst="rect">
            <a:avLst/>
          </a:prstGeom>
          <a:noFill/>
          <a:ln>
            <a:noFill/>
          </a:ln>
        </p:spPr>
        <p:txBody>
          <a:bodyPr spcFirstLastPara="1" wrap="square" lIns="91425" tIns="45700" rIns="91425" bIns="45700" anchor="ctr"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Gill Sans"/>
                <a:ea typeface="Gill Sans"/>
                <a:cs typeface="Gill Sans"/>
                <a:sym typeface="Gill Sans"/>
              </a:rPr>
              <a:t>Cons:</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u="none" strike="noStrike" cap="none" dirty="0">
                <a:solidFill>
                  <a:schemeClr val="dk1"/>
                </a:solidFill>
                <a:latin typeface="Gill Sans Light" panose="020B0302020104020203" pitchFamily="34" charset="-79"/>
                <a:ea typeface="Gill Sans"/>
                <a:cs typeface="Gill Sans Light" panose="020B0302020104020203" pitchFamily="34" charset="-79"/>
                <a:sym typeface="Gill Sans"/>
              </a:rPr>
              <a:t>Little to no support for leveraging cluster memory</a:t>
            </a:r>
            <a:endParaRPr dirty="0">
              <a:latin typeface="Gill Sans Light" panose="020B0302020104020203" pitchFamily="34" charset="-79"/>
              <a:cs typeface="Gill Sans Light" panose="020B0302020104020203" pitchFamily="34" charset="-79"/>
            </a:endParaRPr>
          </a:p>
          <a:p>
            <a:pPr marL="685800" marR="0" lvl="1" indent="-228600" algn="l" rtl="0">
              <a:lnSpc>
                <a:spcPct val="90000"/>
              </a:lnSpc>
              <a:spcBef>
                <a:spcPts val="500"/>
              </a:spcBef>
              <a:spcAft>
                <a:spcPts val="0"/>
              </a:spcAft>
              <a:buClr>
                <a:schemeClr val="dk1"/>
              </a:buClr>
              <a:buSzPts val="2400"/>
              <a:buFont typeface="Arial"/>
              <a:buChar char="•"/>
            </a:pPr>
            <a:r>
              <a:rPr lang="en-US" sz="2400" u="none" strike="noStrike" cap="none" dirty="0">
                <a:solidFill>
                  <a:schemeClr val="dk1"/>
                </a:solidFill>
                <a:latin typeface="Gill Sans Light" panose="020B0302020104020203" pitchFamily="34" charset="-79"/>
                <a:ea typeface="Gill Sans"/>
                <a:cs typeface="Gill Sans Light" panose="020B0302020104020203" pitchFamily="34" charset="-79"/>
                <a:sym typeface="Gill Sans"/>
              </a:rPr>
              <a:t>Large overhead for reusing data in iterative or interactive tasks (I/O, replication, serialization)</a:t>
            </a:r>
            <a:endParaRPr dirty="0">
              <a:latin typeface="Gill Sans Light" panose="020B0302020104020203" pitchFamily="34" charset="-79"/>
              <a:cs typeface="Gill Sans Light" panose="020B0302020104020203" pitchFamily="34" charset="-79"/>
            </a:endParaRPr>
          </a:p>
          <a:p>
            <a:pPr marL="685800" marR="0" lvl="1" indent="-76200" algn="l" rtl="0">
              <a:lnSpc>
                <a:spcPct val="90000"/>
              </a:lnSpc>
              <a:spcBef>
                <a:spcPts val="500"/>
              </a:spcBef>
              <a:spcAft>
                <a:spcPts val="0"/>
              </a:spcAft>
              <a:buClr>
                <a:schemeClr val="dk1"/>
              </a:buClr>
              <a:buSzPts val="2400"/>
              <a:buFont typeface="Arial"/>
              <a:buNone/>
            </a:pPr>
            <a:endParaRPr sz="2400" u="none" strike="noStrike" cap="none" dirty="0">
              <a:solidFill>
                <a:schemeClr val="dk1"/>
              </a:solidFill>
              <a:latin typeface="Gill Sans Light" panose="020B0302020104020203" pitchFamily="34" charset="-79"/>
              <a:ea typeface="Gill Sans"/>
              <a:cs typeface="Gill Sans Light" panose="020B0302020104020203" pitchFamily="34" charset="-79"/>
              <a:sym typeface="Gill Sans"/>
            </a:endParaRPr>
          </a:p>
        </p:txBody>
      </p:sp>
      <p:sp>
        <p:nvSpPr>
          <p:cNvPr id="102" name="Google Shape;102;p14"/>
          <p:cNvSpPr txBox="1"/>
          <p:nvPr/>
        </p:nvSpPr>
        <p:spPr>
          <a:xfrm>
            <a:off x="838200" y="1514380"/>
            <a:ext cx="803081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dirty="0">
                <a:solidFill>
                  <a:schemeClr val="dk1"/>
                </a:solidFill>
                <a:latin typeface="Gill Sans"/>
                <a:ea typeface="Gill Sans"/>
                <a:cs typeface="Gill Sans"/>
                <a:sym typeface="Gill Sans"/>
              </a:rPr>
              <a:t>Frameworks back then: MapReduce, Dryad</a:t>
            </a:r>
            <a:endParaRPr dirty="0"/>
          </a:p>
        </p:txBody>
      </p:sp>
      <p:sp>
        <p:nvSpPr>
          <p:cNvPr id="10" name="Google Shape;91;p13">
            <a:extLst>
              <a:ext uri="{FF2B5EF4-FFF2-40B4-BE49-F238E27FC236}">
                <a16:creationId xmlns:a16="http://schemas.microsoft.com/office/drawing/2014/main" id="{A4B17132-C2D5-BA4E-AE2C-10DF11E9D980}"/>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dirty="0"/>
          </a:p>
        </p:txBody>
      </p:sp>
      <p:sp>
        <p:nvSpPr>
          <p:cNvPr id="11" name="Date Placeholder 5">
            <a:extLst>
              <a:ext uri="{FF2B5EF4-FFF2-40B4-BE49-F238E27FC236}">
                <a16:creationId xmlns:a16="http://schemas.microsoft.com/office/drawing/2014/main" id="{504FC4BB-B291-9A42-89F3-938BFA593F20}"/>
              </a:ext>
            </a:extLst>
          </p:cNvPr>
          <p:cNvSpPr>
            <a:spLocks noGrp="1"/>
          </p:cNvSpPr>
          <p:nvPr>
            <p:ph type="dt" sz="half" idx="10"/>
          </p:nvPr>
        </p:nvSpPr>
        <p:spPr>
          <a:xfrm>
            <a:off x="152400" y="6361327"/>
            <a:ext cx="2743200" cy="365125"/>
          </a:xfrm>
        </p:spPr>
        <p:txBody>
          <a:bodyPr/>
          <a:lstStyle/>
          <a:p>
            <a:r>
              <a:rPr lang="en-US"/>
              <a:t>1/15/20</a:t>
            </a:r>
            <a:endParaRPr lang="en-US" dirty="0"/>
          </a:p>
        </p:txBody>
      </p:sp>
    </p:spTree>
    <p:extLst>
      <p:ext uri="{BB962C8B-B14F-4D97-AF65-F5344CB8AC3E}">
        <p14:creationId xmlns:p14="http://schemas.microsoft.com/office/powerpoint/2010/main" val="3177584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00F1-C071-FE42-BDBE-0E3D52A4D8DC}"/>
              </a:ext>
            </a:extLst>
          </p:cNvPr>
          <p:cNvSpPr>
            <a:spLocks noGrp="1"/>
          </p:cNvSpPr>
          <p:nvPr>
            <p:ph type="title"/>
          </p:nvPr>
        </p:nvSpPr>
        <p:spPr/>
        <p:txBody>
          <a:bodyPr/>
          <a:lstStyle/>
          <a:p>
            <a:r>
              <a:rPr lang="en-US" dirty="0"/>
              <a:t>FDS Design: Blobs and Tracts</a:t>
            </a:r>
          </a:p>
        </p:txBody>
      </p:sp>
      <p:sp>
        <p:nvSpPr>
          <p:cNvPr id="3" name="Content Placeholder 2">
            <a:extLst>
              <a:ext uri="{FF2B5EF4-FFF2-40B4-BE49-F238E27FC236}">
                <a16:creationId xmlns:a16="http://schemas.microsoft.com/office/drawing/2014/main" id="{2F8D3B9F-13FD-294A-988B-F4ABBE5F187F}"/>
              </a:ext>
            </a:extLst>
          </p:cNvPr>
          <p:cNvSpPr>
            <a:spLocks noGrp="1"/>
          </p:cNvSpPr>
          <p:nvPr>
            <p:ph idx="1"/>
          </p:nvPr>
        </p:nvSpPr>
        <p:spPr/>
        <p:txBody>
          <a:bodyPr/>
          <a:lstStyle/>
          <a:p>
            <a:r>
              <a:rPr lang="en-US" dirty="0"/>
              <a:t>Data is stored in logical blobs</a:t>
            </a:r>
          </a:p>
          <a:p>
            <a:pPr lvl="1"/>
            <a:r>
              <a:rPr lang="en-US" dirty="0"/>
              <a:t>Sequence of bytes with a unique GUID</a:t>
            </a:r>
          </a:p>
          <a:p>
            <a:pPr lvl="1"/>
            <a:r>
              <a:rPr lang="en-US" dirty="0"/>
              <a:t>Divided into constant sized (8MB) tracts</a:t>
            </a:r>
          </a:p>
          <a:p>
            <a:endParaRPr lang="en-US" dirty="0"/>
          </a:p>
          <a:p>
            <a:r>
              <a:rPr lang="en-US" dirty="0"/>
              <a:t>Both blobs and tracts are mutable</a:t>
            </a:r>
          </a:p>
          <a:p>
            <a:endParaRPr lang="en-US" dirty="0"/>
          </a:p>
          <a:p>
            <a:r>
              <a:rPr lang="en-US" dirty="0"/>
              <a:t>Each disk is managed by a </a:t>
            </a:r>
            <a:r>
              <a:rPr lang="en-US" sz="2400" dirty="0" err="1">
                <a:latin typeface="Lucida Console" panose="020B0609040504020204" pitchFamily="49" charset="0"/>
              </a:rPr>
              <a:t>tractserver</a:t>
            </a:r>
            <a:r>
              <a:rPr lang="en-US" dirty="0"/>
              <a:t> process</a:t>
            </a:r>
          </a:p>
          <a:p>
            <a:pPr lvl="1"/>
            <a:r>
              <a:rPr lang="en-US" dirty="0"/>
              <a:t>Tracts are written directly to disk instead of going through a file system</a:t>
            </a:r>
          </a:p>
          <a:p>
            <a:pPr lvl="1"/>
            <a:r>
              <a:rPr lang="en-US" dirty="0"/>
              <a:t>All tract meta-data are kept in memory</a:t>
            </a:r>
          </a:p>
        </p:txBody>
      </p:sp>
      <p:sp>
        <p:nvSpPr>
          <p:cNvPr id="4" name="Footer Placeholder 3">
            <a:extLst>
              <a:ext uri="{FF2B5EF4-FFF2-40B4-BE49-F238E27FC236}">
                <a16:creationId xmlns:a16="http://schemas.microsoft.com/office/drawing/2014/main" id="{5FEAAF57-7333-A346-A971-011C7E1C0CC6}"/>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067ADD75-7DB0-564C-945D-9DC3F12C207B}"/>
              </a:ext>
            </a:extLst>
          </p:cNvPr>
          <p:cNvSpPr>
            <a:spLocks noGrp="1"/>
          </p:cNvSpPr>
          <p:nvPr>
            <p:ph type="sldNum" sz="quarter" idx="12"/>
          </p:nvPr>
        </p:nvSpPr>
        <p:spPr/>
        <p:txBody>
          <a:bodyPr/>
          <a:lstStyle/>
          <a:p>
            <a:fld id="{4EEF9975-6C58-5C4C-8961-54FFA2646BAA}" type="slidenum">
              <a:rPr lang="en-US" smtClean="0"/>
              <a:t>30</a:t>
            </a:fld>
            <a:endParaRPr lang="en-US"/>
          </a:p>
        </p:txBody>
      </p:sp>
      <p:sp>
        <p:nvSpPr>
          <p:cNvPr id="6" name="Date Placeholder 5">
            <a:extLst>
              <a:ext uri="{FF2B5EF4-FFF2-40B4-BE49-F238E27FC236}">
                <a16:creationId xmlns:a16="http://schemas.microsoft.com/office/drawing/2014/main" id="{13967374-F79E-6E41-9F53-33393A633570}"/>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223966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8E7D-9E6E-F04D-B68F-CEE8AD51CE40}"/>
              </a:ext>
            </a:extLst>
          </p:cNvPr>
          <p:cNvSpPr>
            <a:spLocks noGrp="1"/>
          </p:cNvSpPr>
          <p:nvPr>
            <p:ph type="title"/>
          </p:nvPr>
        </p:nvSpPr>
        <p:spPr/>
        <p:txBody>
          <a:bodyPr/>
          <a:lstStyle/>
          <a:p>
            <a:r>
              <a:rPr lang="en-US" dirty="0"/>
              <a:t>API</a:t>
            </a:r>
          </a:p>
        </p:txBody>
      </p:sp>
      <p:sp>
        <p:nvSpPr>
          <p:cNvPr id="3" name="Content Placeholder 2">
            <a:extLst>
              <a:ext uri="{FF2B5EF4-FFF2-40B4-BE49-F238E27FC236}">
                <a16:creationId xmlns:a16="http://schemas.microsoft.com/office/drawing/2014/main" id="{9F8064F5-0D88-3A4F-B5DE-B10A47DD3920}"/>
              </a:ext>
            </a:extLst>
          </p:cNvPr>
          <p:cNvSpPr>
            <a:spLocks noGrp="1"/>
          </p:cNvSpPr>
          <p:nvPr>
            <p:ph idx="1"/>
          </p:nvPr>
        </p:nvSpPr>
        <p:spPr/>
        <p:txBody>
          <a:bodyPr/>
          <a:lstStyle/>
          <a:p>
            <a:r>
              <a:rPr lang="en-US" dirty="0"/>
              <a:t>Reads and writes </a:t>
            </a:r>
            <a:r>
              <a:rPr lang="en-US" i="1" dirty="0"/>
              <a:t>not guaranteed</a:t>
            </a:r>
            <a:r>
              <a:rPr lang="en-US" dirty="0"/>
              <a:t> to appear in the order they are issued</a:t>
            </a:r>
          </a:p>
          <a:p>
            <a:r>
              <a:rPr lang="en-US" dirty="0"/>
              <a:t>Read and writes are atomic</a:t>
            </a:r>
          </a:p>
          <a:p>
            <a:pPr lvl="1"/>
            <a:r>
              <a:rPr lang="en-US" dirty="0"/>
              <a:t>Happens completely or doesn’t happen</a:t>
            </a:r>
          </a:p>
          <a:p>
            <a:r>
              <a:rPr lang="en-US" dirty="0"/>
              <a:t>API is non-blocking (why?)</a:t>
            </a:r>
          </a:p>
          <a:p>
            <a:pPr lvl="1"/>
            <a:r>
              <a:rPr lang="en-US" dirty="0"/>
              <a:t>Applications have to register a call-back function to be notified</a:t>
            </a:r>
          </a:p>
          <a:p>
            <a:pPr lvl="1"/>
            <a:r>
              <a:rPr lang="en-US" dirty="0"/>
              <a:t>Performance improves: many requests can be issued in parallel, and FDS can pipeline disk reads with network reads</a:t>
            </a:r>
          </a:p>
        </p:txBody>
      </p:sp>
      <p:sp>
        <p:nvSpPr>
          <p:cNvPr id="4" name="Footer Placeholder 3">
            <a:extLst>
              <a:ext uri="{FF2B5EF4-FFF2-40B4-BE49-F238E27FC236}">
                <a16:creationId xmlns:a16="http://schemas.microsoft.com/office/drawing/2014/main" id="{7EF2B3DB-10A3-6548-988E-1875FC4D1FF2}"/>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EDC0A819-38E6-2940-9F0E-621A60A12F98}"/>
              </a:ext>
            </a:extLst>
          </p:cNvPr>
          <p:cNvSpPr>
            <a:spLocks noGrp="1"/>
          </p:cNvSpPr>
          <p:nvPr>
            <p:ph type="sldNum" sz="quarter" idx="12"/>
          </p:nvPr>
        </p:nvSpPr>
        <p:spPr/>
        <p:txBody>
          <a:bodyPr/>
          <a:lstStyle/>
          <a:p>
            <a:fld id="{4EEF9975-6C58-5C4C-8961-54FFA2646BAA}" type="slidenum">
              <a:rPr lang="en-US" smtClean="0"/>
              <a:t>31</a:t>
            </a:fld>
            <a:endParaRPr lang="en-US"/>
          </a:p>
        </p:txBody>
      </p:sp>
      <p:sp>
        <p:nvSpPr>
          <p:cNvPr id="6" name="Date Placeholder 5">
            <a:extLst>
              <a:ext uri="{FF2B5EF4-FFF2-40B4-BE49-F238E27FC236}">
                <a16:creationId xmlns:a16="http://schemas.microsoft.com/office/drawing/2014/main" id="{19C47771-4B00-EF46-A88A-3BB51ECA9E59}"/>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334677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BA74-FC92-B34E-B539-AC5D89E3AAF3}"/>
              </a:ext>
            </a:extLst>
          </p:cNvPr>
          <p:cNvSpPr>
            <a:spLocks noGrp="1"/>
          </p:cNvSpPr>
          <p:nvPr>
            <p:ph type="title"/>
          </p:nvPr>
        </p:nvSpPr>
        <p:spPr/>
        <p:txBody>
          <a:bodyPr/>
          <a:lstStyle/>
          <a:p>
            <a:r>
              <a:rPr lang="en-US" dirty="0"/>
              <a:t>Deterministic Tract Placement</a:t>
            </a:r>
          </a:p>
        </p:txBody>
      </p:sp>
      <p:sp>
        <p:nvSpPr>
          <p:cNvPr id="3" name="Content Placeholder 2">
            <a:extLst>
              <a:ext uri="{FF2B5EF4-FFF2-40B4-BE49-F238E27FC236}">
                <a16:creationId xmlns:a16="http://schemas.microsoft.com/office/drawing/2014/main" id="{56A941B6-A53F-654E-B667-3DBD640F047E}"/>
              </a:ext>
            </a:extLst>
          </p:cNvPr>
          <p:cNvSpPr>
            <a:spLocks noGrp="1"/>
          </p:cNvSpPr>
          <p:nvPr>
            <p:ph idx="1"/>
          </p:nvPr>
        </p:nvSpPr>
        <p:spPr/>
        <p:txBody>
          <a:bodyPr>
            <a:normAutofit/>
          </a:bodyPr>
          <a:lstStyle/>
          <a:p>
            <a:r>
              <a:rPr lang="en-US" dirty="0" err="1"/>
              <a:t>Tractservers</a:t>
            </a:r>
            <a:r>
              <a:rPr lang="en-US" dirty="0"/>
              <a:t> can be found deterministically using a Tract Locator Table (TLT)</a:t>
            </a:r>
          </a:p>
          <a:p>
            <a:pPr lvl="1"/>
            <a:r>
              <a:rPr lang="en-US" dirty="0"/>
              <a:t>TLT is distributed to clients using a centralized metadata server</a:t>
            </a:r>
          </a:p>
          <a:p>
            <a:pPr lvl="1"/>
            <a:r>
              <a:rPr lang="en-US" dirty="0"/>
              <a:t>TLT is constructed by concatenating </a:t>
            </a:r>
            <a:r>
              <a:rPr lang="en-US" i="1" dirty="0"/>
              <a:t>m </a:t>
            </a:r>
            <a:r>
              <a:rPr lang="en-US" dirty="0"/>
              <a:t>random permutations of the tract- server list</a:t>
            </a:r>
          </a:p>
          <a:p>
            <a:endParaRPr lang="en-US" dirty="0"/>
          </a:p>
          <a:p>
            <a:r>
              <a:rPr lang="en-US" dirty="0"/>
              <a:t>Find tract </a:t>
            </a:r>
            <a:r>
              <a:rPr lang="en-US" i="1" dirty="0" err="1"/>
              <a:t>i</a:t>
            </a:r>
            <a:r>
              <a:rPr lang="en-US" dirty="0"/>
              <a:t> in blob with GUID </a:t>
            </a:r>
            <a:r>
              <a:rPr lang="en-US" i="1" dirty="0"/>
              <a:t>g</a:t>
            </a:r>
            <a:r>
              <a:rPr lang="en-US" dirty="0"/>
              <a:t> at</a:t>
            </a:r>
          </a:p>
          <a:p>
            <a:pPr lvl="1"/>
            <a:r>
              <a:rPr lang="en-US" dirty="0" err="1"/>
              <a:t>Tract_Locator</a:t>
            </a:r>
            <a:r>
              <a:rPr lang="en-US" dirty="0"/>
              <a:t> = (SHA-1(</a:t>
            </a:r>
            <a:r>
              <a:rPr lang="en-US" i="1" dirty="0"/>
              <a:t>g</a:t>
            </a:r>
            <a:r>
              <a:rPr lang="en-US" dirty="0"/>
              <a:t>) + </a:t>
            </a:r>
            <a:r>
              <a:rPr lang="en-US" i="1" dirty="0" err="1"/>
              <a:t>i</a:t>
            </a:r>
            <a:r>
              <a:rPr lang="en-US" dirty="0"/>
              <a:t>) mod </a:t>
            </a:r>
            <a:r>
              <a:rPr lang="en-US" dirty="0" err="1"/>
              <a:t>TLT_Length</a:t>
            </a:r>
            <a:endParaRPr lang="en-US" dirty="0"/>
          </a:p>
          <a:p>
            <a:pPr lvl="1"/>
            <a:r>
              <a:rPr lang="en-US" dirty="0"/>
              <a:t>Deterministic function</a:t>
            </a:r>
          </a:p>
          <a:p>
            <a:pPr lvl="1"/>
            <a:r>
              <a:rPr lang="en-US" dirty="0"/>
              <a:t>Hashing the GUID randomizes the first tracts placement</a:t>
            </a:r>
          </a:p>
        </p:txBody>
      </p:sp>
      <p:sp>
        <p:nvSpPr>
          <p:cNvPr id="4" name="Footer Placeholder 3">
            <a:extLst>
              <a:ext uri="{FF2B5EF4-FFF2-40B4-BE49-F238E27FC236}">
                <a16:creationId xmlns:a16="http://schemas.microsoft.com/office/drawing/2014/main" id="{E7C4B459-4270-7B43-BE35-3CCC3C596498}"/>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8681A6C8-64B1-FC4A-80D3-887227480805}"/>
              </a:ext>
            </a:extLst>
          </p:cNvPr>
          <p:cNvSpPr>
            <a:spLocks noGrp="1"/>
          </p:cNvSpPr>
          <p:nvPr>
            <p:ph type="sldNum" sz="quarter" idx="12"/>
          </p:nvPr>
        </p:nvSpPr>
        <p:spPr/>
        <p:txBody>
          <a:bodyPr/>
          <a:lstStyle/>
          <a:p>
            <a:fld id="{4EEF9975-6C58-5C4C-8961-54FFA2646BAA}" type="slidenum">
              <a:rPr lang="en-US" smtClean="0"/>
              <a:t>32</a:t>
            </a:fld>
            <a:endParaRPr lang="en-US"/>
          </a:p>
        </p:txBody>
      </p:sp>
      <p:sp>
        <p:nvSpPr>
          <p:cNvPr id="6" name="Date Placeholder 5">
            <a:extLst>
              <a:ext uri="{FF2B5EF4-FFF2-40B4-BE49-F238E27FC236}">
                <a16:creationId xmlns:a16="http://schemas.microsoft.com/office/drawing/2014/main" id="{E94A1DDB-AC8A-254E-B70E-E5ADA505F547}"/>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131345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AA07-AAD3-8148-BFC9-48D38E446BAF}"/>
              </a:ext>
            </a:extLst>
          </p:cNvPr>
          <p:cNvSpPr>
            <a:spLocks noGrp="1"/>
          </p:cNvSpPr>
          <p:nvPr>
            <p:ph type="title"/>
          </p:nvPr>
        </p:nvSpPr>
        <p:spPr/>
        <p:txBody>
          <a:bodyPr/>
          <a:lstStyle/>
          <a:p>
            <a:r>
              <a:rPr lang="en-US" dirty="0"/>
              <a:t>Replication</a:t>
            </a:r>
          </a:p>
        </p:txBody>
      </p:sp>
      <p:sp>
        <p:nvSpPr>
          <p:cNvPr id="3" name="Content Placeholder 2">
            <a:extLst>
              <a:ext uri="{FF2B5EF4-FFF2-40B4-BE49-F238E27FC236}">
                <a16:creationId xmlns:a16="http://schemas.microsoft.com/office/drawing/2014/main" id="{26FF324A-1B05-7D4A-A082-381857B174E3}"/>
              </a:ext>
            </a:extLst>
          </p:cNvPr>
          <p:cNvSpPr>
            <a:spLocks noGrp="1"/>
          </p:cNvSpPr>
          <p:nvPr>
            <p:ph idx="1"/>
          </p:nvPr>
        </p:nvSpPr>
        <p:spPr/>
        <p:txBody>
          <a:bodyPr/>
          <a:lstStyle/>
          <a:p>
            <a:r>
              <a:rPr lang="en-US" dirty="0"/>
              <a:t>Each TLT entry is k-way (k &gt; 2)</a:t>
            </a:r>
          </a:p>
          <a:p>
            <a:pPr lvl="1"/>
            <a:r>
              <a:rPr lang="en-US" dirty="0"/>
              <a:t>Writes go to all k replicas; reads pick a random entry</a:t>
            </a:r>
          </a:p>
          <a:p>
            <a:endParaRPr lang="en-US" dirty="0"/>
          </a:p>
          <a:p>
            <a:r>
              <a:rPr lang="en-US" dirty="0"/>
              <a:t>Metadata updates are serialized by a primary replica </a:t>
            </a:r>
          </a:p>
          <a:p>
            <a:pPr lvl="1"/>
            <a:r>
              <a:rPr lang="en-US" dirty="0"/>
              <a:t>Then shared with secondaries using a two-phase commit protocol</a:t>
            </a:r>
          </a:p>
        </p:txBody>
      </p:sp>
      <p:sp>
        <p:nvSpPr>
          <p:cNvPr id="4" name="Footer Placeholder 3">
            <a:extLst>
              <a:ext uri="{FF2B5EF4-FFF2-40B4-BE49-F238E27FC236}">
                <a16:creationId xmlns:a16="http://schemas.microsoft.com/office/drawing/2014/main" id="{D54BEA7B-D009-124E-B29F-33C76145E6FF}"/>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6912B9B9-0895-3547-B666-84783EA23FD1}"/>
              </a:ext>
            </a:extLst>
          </p:cNvPr>
          <p:cNvSpPr>
            <a:spLocks noGrp="1"/>
          </p:cNvSpPr>
          <p:nvPr>
            <p:ph type="sldNum" sz="quarter" idx="12"/>
          </p:nvPr>
        </p:nvSpPr>
        <p:spPr/>
        <p:txBody>
          <a:bodyPr/>
          <a:lstStyle/>
          <a:p>
            <a:fld id="{4EEF9975-6C58-5C4C-8961-54FFA2646BAA}" type="slidenum">
              <a:rPr lang="en-US" smtClean="0"/>
              <a:t>33</a:t>
            </a:fld>
            <a:endParaRPr lang="en-US"/>
          </a:p>
        </p:txBody>
      </p:sp>
      <p:sp>
        <p:nvSpPr>
          <p:cNvPr id="6" name="Date Placeholder 5">
            <a:extLst>
              <a:ext uri="{FF2B5EF4-FFF2-40B4-BE49-F238E27FC236}">
                <a16:creationId xmlns:a16="http://schemas.microsoft.com/office/drawing/2014/main" id="{1CCFBABB-AB67-224D-98B9-87662796E60D}"/>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3042940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8DC6-0900-5847-B1CC-965103DDC475}"/>
              </a:ext>
            </a:extLst>
          </p:cNvPr>
          <p:cNvSpPr>
            <a:spLocks noGrp="1"/>
          </p:cNvSpPr>
          <p:nvPr>
            <p:ph type="title"/>
          </p:nvPr>
        </p:nvSpPr>
        <p:spPr/>
        <p:txBody>
          <a:bodyPr/>
          <a:lstStyle/>
          <a:p>
            <a:r>
              <a:rPr lang="en-US" dirty="0"/>
              <a:t>Per-Blob Metadata</a:t>
            </a:r>
          </a:p>
        </p:txBody>
      </p:sp>
      <p:sp>
        <p:nvSpPr>
          <p:cNvPr id="3" name="Content Placeholder 2">
            <a:extLst>
              <a:ext uri="{FF2B5EF4-FFF2-40B4-BE49-F238E27FC236}">
                <a16:creationId xmlns:a16="http://schemas.microsoft.com/office/drawing/2014/main" id="{860DF239-B6D0-6947-916F-6B7EF8F34177}"/>
              </a:ext>
            </a:extLst>
          </p:cNvPr>
          <p:cNvSpPr>
            <a:spLocks noGrp="1"/>
          </p:cNvSpPr>
          <p:nvPr>
            <p:ph idx="1"/>
          </p:nvPr>
        </p:nvSpPr>
        <p:spPr/>
        <p:txBody>
          <a:bodyPr/>
          <a:lstStyle/>
          <a:p>
            <a:r>
              <a:rPr lang="en-US" dirty="0"/>
              <a:t>FDS stores a blob’s metadata in each blob’s special metadata tract (“tract −1”) </a:t>
            </a:r>
          </a:p>
          <a:p>
            <a:r>
              <a:rPr lang="en-US" dirty="0"/>
              <a:t>Blobs are extended using API calls, all of which must access the metadata tract</a:t>
            </a:r>
          </a:p>
          <a:p>
            <a:endParaRPr lang="en-US" dirty="0"/>
          </a:p>
        </p:txBody>
      </p:sp>
      <p:sp>
        <p:nvSpPr>
          <p:cNvPr id="4" name="Footer Placeholder 3">
            <a:extLst>
              <a:ext uri="{FF2B5EF4-FFF2-40B4-BE49-F238E27FC236}">
                <a16:creationId xmlns:a16="http://schemas.microsoft.com/office/drawing/2014/main" id="{2E27BB26-1C5D-4B4F-A45A-C138B976CC4A}"/>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60E4918F-90A5-F843-8110-5B9905A0D0BF}"/>
              </a:ext>
            </a:extLst>
          </p:cNvPr>
          <p:cNvSpPr>
            <a:spLocks noGrp="1"/>
          </p:cNvSpPr>
          <p:nvPr>
            <p:ph type="sldNum" sz="quarter" idx="12"/>
          </p:nvPr>
        </p:nvSpPr>
        <p:spPr/>
        <p:txBody>
          <a:bodyPr/>
          <a:lstStyle/>
          <a:p>
            <a:fld id="{4EEF9975-6C58-5C4C-8961-54FFA2646BAA}" type="slidenum">
              <a:rPr lang="en-US" smtClean="0"/>
              <a:t>34</a:t>
            </a:fld>
            <a:endParaRPr lang="en-US"/>
          </a:p>
        </p:txBody>
      </p:sp>
      <p:sp>
        <p:nvSpPr>
          <p:cNvPr id="6" name="Date Placeholder 5">
            <a:extLst>
              <a:ext uri="{FF2B5EF4-FFF2-40B4-BE49-F238E27FC236}">
                <a16:creationId xmlns:a16="http://schemas.microsoft.com/office/drawing/2014/main" id="{919348FB-0842-F049-B763-6B4D500EF849}"/>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1400308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615A-7B26-E04B-9917-8348E1CC2EEF}"/>
              </a:ext>
            </a:extLst>
          </p:cNvPr>
          <p:cNvSpPr>
            <a:spLocks noGrp="1"/>
          </p:cNvSpPr>
          <p:nvPr>
            <p:ph type="title"/>
          </p:nvPr>
        </p:nvSpPr>
        <p:spPr/>
        <p:txBody>
          <a:bodyPr/>
          <a:lstStyle/>
          <a:p>
            <a:r>
              <a:rPr lang="en-US" dirty="0"/>
              <a:t>Dynamic Work Allocation</a:t>
            </a:r>
          </a:p>
        </p:txBody>
      </p:sp>
      <p:sp>
        <p:nvSpPr>
          <p:cNvPr id="3" name="Content Placeholder 2">
            <a:extLst>
              <a:ext uri="{FF2B5EF4-FFF2-40B4-BE49-F238E27FC236}">
                <a16:creationId xmlns:a16="http://schemas.microsoft.com/office/drawing/2014/main" id="{060A7466-E8F5-9542-A338-A0BBD5C9728A}"/>
              </a:ext>
            </a:extLst>
          </p:cNvPr>
          <p:cNvSpPr>
            <a:spLocks noGrp="1"/>
          </p:cNvSpPr>
          <p:nvPr>
            <p:ph idx="1"/>
          </p:nvPr>
        </p:nvSpPr>
        <p:spPr/>
        <p:txBody>
          <a:bodyPr/>
          <a:lstStyle/>
          <a:p>
            <a:r>
              <a:rPr lang="en-US" dirty="0"/>
              <a:t>Instead of scheduling task to process on a specific piece of data, work can be assigned to already running workers in FDS (why?)</a:t>
            </a:r>
          </a:p>
          <a:p>
            <a:pPr lvl="1"/>
            <a:r>
              <a:rPr lang="en-US" dirty="0"/>
              <a:t>Data is always equidistant</a:t>
            </a:r>
          </a:p>
          <a:p>
            <a:pPr lvl="1"/>
            <a:r>
              <a:rPr lang="en-US" dirty="0"/>
              <a:t>Whichever worker is done can start doing more work</a:t>
            </a:r>
          </a:p>
          <a:p>
            <a:pPr lvl="1"/>
            <a:r>
              <a:rPr lang="en-US" dirty="0"/>
              <a:t>Fine-grained work distribution</a:t>
            </a:r>
          </a:p>
        </p:txBody>
      </p:sp>
      <p:sp>
        <p:nvSpPr>
          <p:cNvPr id="4" name="Footer Placeholder 3">
            <a:extLst>
              <a:ext uri="{FF2B5EF4-FFF2-40B4-BE49-F238E27FC236}">
                <a16:creationId xmlns:a16="http://schemas.microsoft.com/office/drawing/2014/main" id="{E53FE73C-B907-7F45-984B-40D8AF189A49}"/>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89809ECD-0CB2-4446-9F44-A0809240FFB2}"/>
              </a:ext>
            </a:extLst>
          </p:cNvPr>
          <p:cNvSpPr>
            <a:spLocks noGrp="1"/>
          </p:cNvSpPr>
          <p:nvPr>
            <p:ph type="sldNum" sz="quarter" idx="12"/>
          </p:nvPr>
        </p:nvSpPr>
        <p:spPr/>
        <p:txBody>
          <a:bodyPr/>
          <a:lstStyle/>
          <a:p>
            <a:fld id="{4EEF9975-6C58-5C4C-8961-54FFA2646BAA}" type="slidenum">
              <a:rPr lang="en-US" smtClean="0"/>
              <a:t>35</a:t>
            </a:fld>
            <a:endParaRPr lang="en-US"/>
          </a:p>
        </p:txBody>
      </p:sp>
      <p:sp>
        <p:nvSpPr>
          <p:cNvPr id="6" name="Date Placeholder 5">
            <a:extLst>
              <a:ext uri="{FF2B5EF4-FFF2-40B4-BE49-F238E27FC236}">
                <a16:creationId xmlns:a16="http://schemas.microsoft.com/office/drawing/2014/main" id="{809D32E3-ED91-7640-99CD-6EB85212AEF1}"/>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357748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9436-9AFF-A44E-8F7E-76E3BB5AD677}"/>
              </a:ext>
            </a:extLst>
          </p:cNvPr>
          <p:cNvSpPr>
            <a:spLocks noGrp="1"/>
          </p:cNvSpPr>
          <p:nvPr>
            <p:ph type="title"/>
          </p:nvPr>
        </p:nvSpPr>
        <p:spPr/>
        <p:txBody>
          <a:bodyPr/>
          <a:lstStyle/>
          <a:p>
            <a:r>
              <a:rPr lang="en-US" dirty="0"/>
              <a:t>Failure Recovery</a:t>
            </a:r>
          </a:p>
        </p:txBody>
      </p:sp>
      <p:sp>
        <p:nvSpPr>
          <p:cNvPr id="3" name="Content Placeholder 2">
            <a:extLst>
              <a:ext uri="{FF2B5EF4-FFF2-40B4-BE49-F238E27FC236}">
                <a16:creationId xmlns:a16="http://schemas.microsoft.com/office/drawing/2014/main" id="{8EF366F3-0546-3E47-836E-DB792002F4B5}"/>
              </a:ext>
            </a:extLst>
          </p:cNvPr>
          <p:cNvSpPr>
            <a:spLocks noGrp="1"/>
          </p:cNvSpPr>
          <p:nvPr>
            <p:ph idx="1"/>
          </p:nvPr>
        </p:nvSpPr>
        <p:spPr/>
        <p:txBody>
          <a:bodyPr/>
          <a:lstStyle/>
          <a:p>
            <a:r>
              <a:rPr lang="en-US" dirty="0"/>
              <a:t>TLT carries a version number for each row</a:t>
            </a:r>
          </a:p>
          <a:p>
            <a:r>
              <a:rPr lang="en-US" dirty="0"/>
              <a:t>Upon failure</a:t>
            </a:r>
          </a:p>
          <a:p>
            <a:pPr lvl="1"/>
            <a:r>
              <a:rPr lang="en-US" dirty="0"/>
              <a:t>Metadata server detects failure by heartbeat</a:t>
            </a:r>
          </a:p>
          <a:p>
            <a:pPr lvl="1"/>
            <a:r>
              <a:rPr lang="en-US" dirty="0"/>
              <a:t>Current TLT is invalidated by incrementing version</a:t>
            </a:r>
          </a:p>
          <a:p>
            <a:pPr lvl="1"/>
            <a:r>
              <a:rPr lang="en-US" dirty="0"/>
              <a:t>Random </a:t>
            </a:r>
            <a:r>
              <a:rPr lang="en-US" dirty="0" err="1"/>
              <a:t>tractservers</a:t>
            </a:r>
            <a:r>
              <a:rPr lang="en-US" dirty="0"/>
              <a:t> are picked to fill gaps in TLT after failure</a:t>
            </a:r>
          </a:p>
          <a:p>
            <a:pPr lvl="1"/>
            <a:r>
              <a:rPr lang="en-US" dirty="0" err="1"/>
              <a:t>tractservers</a:t>
            </a:r>
            <a:r>
              <a:rPr lang="en-US" dirty="0"/>
              <a:t> ACK new assignment, replicate data</a:t>
            </a:r>
          </a:p>
          <a:p>
            <a:r>
              <a:rPr lang="en-US" dirty="0"/>
              <a:t>Clients with stale TLTs request new ones from metadata server</a:t>
            </a:r>
          </a:p>
        </p:txBody>
      </p:sp>
      <p:sp>
        <p:nvSpPr>
          <p:cNvPr id="4" name="Footer Placeholder 3">
            <a:extLst>
              <a:ext uri="{FF2B5EF4-FFF2-40B4-BE49-F238E27FC236}">
                <a16:creationId xmlns:a16="http://schemas.microsoft.com/office/drawing/2014/main" id="{F3BBF010-3EE7-A146-BAC9-BC7701E76991}"/>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1245EB79-D78C-7A4B-AAF9-70D594BBCEB4}"/>
              </a:ext>
            </a:extLst>
          </p:cNvPr>
          <p:cNvSpPr>
            <a:spLocks noGrp="1"/>
          </p:cNvSpPr>
          <p:nvPr>
            <p:ph type="sldNum" sz="quarter" idx="12"/>
          </p:nvPr>
        </p:nvSpPr>
        <p:spPr/>
        <p:txBody>
          <a:bodyPr/>
          <a:lstStyle/>
          <a:p>
            <a:fld id="{4EEF9975-6C58-5C4C-8961-54FFA2646BAA}" type="slidenum">
              <a:rPr lang="en-US" smtClean="0"/>
              <a:t>36</a:t>
            </a:fld>
            <a:endParaRPr lang="en-US"/>
          </a:p>
        </p:txBody>
      </p:sp>
      <p:sp>
        <p:nvSpPr>
          <p:cNvPr id="6" name="Date Placeholder 5">
            <a:extLst>
              <a:ext uri="{FF2B5EF4-FFF2-40B4-BE49-F238E27FC236}">
                <a16:creationId xmlns:a16="http://schemas.microsoft.com/office/drawing/2014/main" id="{ACD5C016-8428-CC4B-8F29-D92EE19CD186}"/>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241254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35CD-A302-A443-852B-FF54A60FC36A}"/>
              </a:ext>
            </a:extLst>
          </p:cNvPr>
          <p:cNvSpPr>
            <a:spLocks noGrp="1"/>
          </p:cNvSpPr>
          <p:nvPr>
            <p:ph type="title"/>
          </p:nvPr>
        </p:nvSpPr>
        <p:spPr/>
        <p:txBody>
          <a:bodyPr/>
          <a:lstStyle/>
          <a:p>
            <a:r>
              <a:rPr lang="en-US" dirty="0"/>
              <a:t>Failure Recovery</a:t>
            </a:r>
          </a:p>
        </p:txBody>
      </p:sp>
      <p:pic>
        <p:nvPicPr>
          <p:cNvPr id="7" name="Content Placeholder 6">
            <a:extLst>
              <a:ext uri="{FF2B5EF4-FFF2-40B4-BE49-F238E27FC236}">
                <a16:creationId xmlns:a16="http://schemas.microsoft.com/office/drawing/2014/main" id="{F192023F-FCFA-8A44-BFD2-99F8F23DCD9B}"/>
              </a:ext>
            </a:extLst>
          </p:cNvPr>
          <p:cNvPicPr>
            <a:picLocks noGrp="1" noChangeAspect="1"/>
          </p:cNvPicPr>
          <p:nvPr>
            <p:ph idx="1"/>
          </p:nvPr>
        </p:nvPicPr>
        <p:blipFill>
          <a:blip r:embed="rId2"/>
          <a:stretch>
            <a:fillRect/>
          </a:stretch>
        </p:blipFill>
        <p:spPr>
          <a:xfrm>
            <a:off x="838200" y="1867776"/>
            <a:ext cx="10515600" cy="4267036"/>
          </a:xfrm>
        </p:spPr>
      </p:pic>
      <p:sp>
        <p:nvSpPr>
          <p:cNvPr id="4" name="Footer Placeholder 3">
            <a:extLst>
              <a:ext uri="{FF2B5EF4-FFF2-40B4-BE49-F238E27FC236}">
                <a16:creationId xmlns:a16="http://schemas.microsoft.com/office/drawing/2014/main" id="{BDFE2D9D-BE39-7E48-897F-21F4BFBDDB80}"/>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07A5E7A1-76DA-EE4B-918A-AC336E682B65}"/>
              </a:ext>
            </a:extLst>
          </p:cNvPr>
          <p:cNvSpPr>
            <a:spLocks noGrp="1"/>
          </p:cNvSpPr>
          <p:nvPr>
            <p:ph type="sldNum" sz="quarter" idx="12"/>
          </p:nvPr>
        </p:nvSpPr>
        <p:spPr/>
        <p:txBody>
          <a:bodyPr/>
          <a:lstStyle/>
          <a:p>
            <a:fld id="{4EEF9975-6C58-5C4C-8961-54FFA2646BAA}" type="slidenum">
              <a:rPr lang="en-US" smtClean="0"/>
              <a:t>37</a:t>
            </a:fld>
            <a:endParaRPr lang="en-US"/>
          </a:p>
        </p:txBody>
      </p:sp>
      <p:sp>
        <p:nvSpPr>
          <p:cNvPr id="8" name="Date Placeholder 7">
            <a:extLst>
              <a:ext uri="{FF2B5EF4-FFF2-40B4-BE49-F238E27FC236}">
                <a16:creationId xmlns:a16="http://schemas.microsoft.com/office/drawing/2014/main" id="{10709A2B-DA58-6646-918C-4A8232202A91}"/>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2804804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F093-E281-AC49-ADD3-8616ACA57926}"/>
              </a:ext>
            </a:extLst>
          </p:cNvPr>
          <p:cNvSpPr>
            <a:spLocks noGrp="1"/>
          </p:cNvSpPr>
          <p:nvPr>
            <p:ph type="title"/>
          </p:nvPr>
        </p:nvSpPr>
        <p:spPr/>
        <p:txBody>
          <a:bodyPr/>
          <a:lstStyle/>
          <a:p>
            <a:r>
              <a:rPr lang="en-US" dirty="0"/>
              <a:t>Fault Recovery Guarantees</a:t>
            </a:r>
          </a:p>
        </p:txBody>
      </p:sp>
      <p:sp>
        <p:nvSpPr>
          <p:cNvPr id="3" name="Content Placeholder 2">
            <a:extLst>
              <a:ext uri="{FF2B5EF4-FFF2-40B4-BE49-F238E27FC236}">
                <a16:creationId xmlns:a16="http://schemas.microsoft.com/office/drawing/2014/main" id="{668C4BF2-0C83-D844-ADE4-7237121042B4}"/>
              </a:ext>
            </a:extLst>
          </p:cNvPr>
          <p:cNvSpPr>
            <a:spLocks noGrp="1"/>
          </p:cNvSpPr>
          <p:nvPr>
            <p:ph idx="1"/>
          </p:nvPr>
        </p:nvSpPr>
        <p:spPr/>
        <p:txBody>
          <a:bodyPr/>
          <a:lstStyle/>
          <a:p>
            <a:r>
              <a:rPr lang="en-US" dirty="0"/>
              <a:t>Weak Consistency</a:t>
            </a:r>
          </a:p>
          <a:p>
            <a:pPr lvl="1"/>
            <a:r>
              <a:rPr lang="en-US" dirty="0" err="1"/>
              <a:t>trackservers</a:t>
            </a:r>
            <a:r>
              <a:rPr lang="en-US" dirty="0"/>
              <a:t> may be inconsistent during failure, or if client fails after a write to a subset of replicas</a:t>
            </a:r>
          </a:p>
          <a:p>
            <a:r>
              <a:rPr lang="en-US" dirty="0"/>
              <a:t>Availability</a:t>
            </a:r>
          </a:p>
          <a:p>
            <a:pPr lvl="1"/>
            <a:r>
              <a:rPr lang="en-US" dirty="0"/>
              <a:t>Clients will block until TLT is updated</a:t>
            </a:r>
          </a:p>
        </p:txBody>
      </p:sp>
      <p:sp>
        <p:nvSpPr>
          <p:cNvPr id="4" name="Footer Placeholder 3">
            <a:extLst>
              <a:ext uri="{FF2B5EF4-FFF2-40B4-BE49-F238E27FC236}">
                <a16:creationId xmlns:a16="http://schemas.microsoft.com/office/drawing/2014/main" id="{016CCCA5-E689-DD4B-ACDD-159765341064}"/>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7F9FB668-0535-0C47-B9D7-43BD34B4C264}"/>
              </a:ext>
            </a:extLst>
          </p:cNvPr>
          <p:cNvSpPr>
            <a:spLocks noGrp="1"/>
          </p:cNvSpPr>
          <p:nvPr>
            <p:ph type="sldNum" sz="quarter" idx="12"/>
          </p:nvPr>
        </p:nvSpPr>
        <p:spPr/>
        <p:txBody>
          <a:bodyPr/>
          <a:lstStyle/>
          <a:p>
            <a:fld id="{4EEF9975-6C58-5C4C-8961-54FFA2646BAA}" type="slidenum">
              <a:rPr lang="en-US" smtClean="0"/>
              <a:t>38</a:t>
            </a:fld>
            <a:endParaRPr lang="en-US"/>
          </a:p>
        </p:txBody>
      </p:sp>
      <p:sp>
        <p:nvSpPr>
          <p:cNvPr id="6" name="Date Placeholder 5">
            <a:extLst>
              <a:ext uri="{FF2B5EF4-FFF2-40B4-BE49-F238E27FC236}">
                <a16:creationId xmlns:a16="http://schemas.microsoft.com/office/drawing/2014/main" id="{76F054F4-7FE2-ED4A-AA54-82EA67017678}"/>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913345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1F29-78DD-4441-A11E-958240BE5ECA}"/>
              </a:ext>
            </a:extLst>
          </p:cNvPr>
          <p:cNvSpPr>
            <a:spLocks noGrp="1"/>
          </p:cNvSpPr>
          <p:nvPr>
            <p:ph type="title"/>
          </p:nvPr>
        </p:nvSpPr>
        <p:spPr/>
        <p:txBody>
          <a:bodyPr/>
          <a:lstStyle/>
          <a:p>
            <a:r>
              <a:rPr lang="en-US" dirty="0"/>
              <a:t>Read &amp; Write Performance</a:t>
            </a:r>
          </a:p>
        </p:txBody>
      </p:sp>
      <p:pic>
        <p:nvPicPr>
          <p:cNvPr id="7" name="Content Placeholder 6">
            <a:extLst>
              <a:ext uri="{FF2B5EF4-FFF2-40B4-BE49-F238E27FC236}">
                <a16:creationId xmlns:a16="http://schemas.microsoft.com/office/drawing/2014/main" id="{56661934-3104-E44F-A373-00773A747367}"/>
              </a:ext>
            </a:extLst>
          </p:cNvPr>
          <p:cNvPicPr>
            <a:picLocks noGrp="1" noChangeAspect="1"/>
          </p:cNvPicPr>
          <p:nvPr>
            <p:ph idx="1"/>
          </p:nvPr>
        </p:nvPicPr>
        <p:blipFill>
          <a:blip r:embed="rId2"/>
          <a:stretch>
            <a:fillRect/>
          </a:stretch>
        </p:blipFill>
        <p:spPr>
          <a:xfrm>
            <a:off x="838200" y="2026112"/>
            <a:ext cx="10515600" cy="3950364"/>
          </a:xfrm>
        </p:spPr>
      </p:pic>
      <p:sp>
        <p:nvSpPr>
          <p:cNvPr id="4" name="Footer Placeholder 3">
            <a:extLst>
              <a:ext uri="{FF2B5EF4-FFF2-40B4-BE49-F238E27FC236}">
                <a16:creationId xmlns:a16="http://schemas.microsoft.com/office/drawing/2014/main" id="{1276FD19-78E5-EF46-829E-7BDC9E016B18}"/>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17AAF12D-1197-5E47-B9AF-6A95D139B329}"/>
              </a:ext>
            </a:extLst>
          </p:cNvPr>
          <p:cNvSpPr>
            <a:spLocks noGrp="1"/>
          </p:cNvSpPr>
          <p:nvPr>
            <p:ph type="sldNum" sz="quarter" idx="12"/>
          </p:nvPr>
        </p:nvSpPr>
        <p:spPr/>
        <p:txBody>
          <a:bodyPr/>
          <a:lstStyle/>
          <a:p>
            <a:fld id="{4EEF9975-6C58-5C4C-8961-54FFA2646BAA}" type="slidenum">
              <a:rPr lang="en-US" smtClean="0"/>
              <a:t>39</a:t>
            </a:fld>
            <a:endParaRPr lang="en-US"/>
          </a:p>
        </p:txBody>
      </p:sp>
      <p:sp>
        <p:nvSpPr>
          <p:cNvPr id="8" name="TextBox 7">
            <a:extLst>
              <a:ext uri="{FF2B5EF4-FFF2-40B4-BE49-F238E27FC236}">
                <a16:creationId xmlns:a16="http://schemas.microsoft.com/office/drawing/2014/main" id="{BE542D85-3BC6-E24D-9173-D5A70F9D23A4}"/>
              </a:ext>
            </a:extLst>
          </p:cNvPr>
          <p:cNvSpPr txBox="1"/>
          <p:nvPr/>
        </p:nvSpPr>
        <p:spPr>
          <a:xfrm>
            <a:off x="5734373" y="1562476"/>
            <a:ext cx="1471878" cy="646331"/>
          </a:xfrm>
          <a:prstGeom prst="rect">
            <a:avLst/>
          </a:prstGeom>
          <a:noFill/>
        </p:spPr>
        <p:txBody>
          <a:bodyPr wrap="none" rtlCol="0">
            <a:spAutoFit/>
          </a:bodyPr>
          <a:lstStyle/>
          <a:p>
            <a:pPr algn="ctr"/>
            <a:r>
              <a:rPr lang="en-US" dirty="0">
                <a:latin typeface="Gill Sans" panose="020B0502020104020203" pitchFamily="34" charset="-79"/>
                <a:cs typeface="Gill Sans" panose="020B0502020104020203" pitchFamily="34" charset="-79"/>
              </a:rPr>
              <a:t>Random</a:t>
            </a:r>
          </a:p>
          <a:p>
            <a:pPr algn="ctr"/>
            <a:r>
              <a:rPr lang="en-US" dirty="0">
                <a:latin typeface="Gill Sans" panose="020B0502020104020203" pitchFamily="34" charset="-79"/>
                <a:cs typeface="Gill Sans" panose="020B0502020104020203" pitchFamily="34" charset="-79"/>
              </a:rPr>
              <a:t>Replication=1</a:t>
            </a:r>
          </a:p>
        </p:txBody>
      </p:sp>
      <p:sp>
        <p:nvSpPr>
          <p:cNvPr id="9" name="TextBox 8">
            <a:extLst>
              <a:ext uri="{FF2B5EF4-FFF2-40B4-BE49-F238E27FC236}">
                <a16:creationId xmlns:a16="http://schemas.microsoft.com/office/drawing/2014/main" id="{8EB8A6B2-3E76-B044-8748-BC484BF97DB8}"/>
              </a:ext>
            </a:extLst>
          </p:cNvPr>
          <p:cNvSpPr txBox="1"/>
          <p:nvPr/>
        </p:nvSpPr>
        <p:spPr>
          <a:xfrm>
            <a:off x="2353159" y="1546978"/>
            <a:ext cx="1471878" cy="646331"/>
          </a:xfrm>
          <a:prstGeom prst="rect">
            <a:avLst/>
          </a:prstGeom>
          <a:noFill/>
        </p:spPr>
        <p:txBody>
          <a:bodyPr wrap="none" rtlCol="0">
            <a:spAutoFit/>
          </a:bodyPr>
          <a:lstStyle/>
          <a:p>
            <a:pPr algn="ctr"/>
            <a:r>
              <a:rPr lang="en-US" dirty="0">
                <a:latin typeface="Gill Sans" panose="020B0502020104020203" pitchFamily="34" charset="-79"/>
                <a:cs typeface="Gill Sans" panose="020B0502020104020203" pitchFamily="34" charset="-79"/>
              </a:rPr>
              <a:t>Sequential</a:t>
            </a:r>
          </a:p>
          <a:p>
            <a:pPr algn="ctr"/>
            <a:r>
              <a:rPr lang="en-US" dirty="0">
                <a:latin typeface="Gill Sans" panose="020B0502020104020203" pitchFamily="34" charset="-79"/>
                <a:cs typeface="Gill Sans" panose="020B0502020104020203" pitchFamily="34" charset="-79"/>
              </a:rPr>
              <a:t>Replication=1</a:t>
            </a:r>
          </a:p>
        </p:txBody>
      </p:sp>
      <p:sp>
        <p:nvSpPr>
          <p:cNvPr id="10" name="TextBox 9">
            <a:extLst>
              <a:ext uri="{FF2B5EF4-FFF2-40B4-BE49-F238E27FC236}">
                <a16:creationId xmlns:a16="http://schemas.microsoft.com/office/drawing/2014/main" id="{A951B775-0876-E84A-AD4B-382D9D1C1FA8}"/>
              </a:ext>
            </a:extLst>
          </p:cNvPr>
          <p:cNvSpPr txBox="1"/>
          <p:nvPr/>
        </p:nvSpPr>
        <p:spPr>
          <a:xfrm>
            <a:off x="9001933" y="1552771"/>
            <a:ext cx="1471878" cy="646331"/>
          </a:xfrm>
          <a:prstGeom prst="rect">
            <a:avLst/>
          </a:prstGeom>
          <a:noFill/>
        </p:spPr>
        <p:txBody>
          <a:bodyPr wrap="none" rtlCol="0">
            <a:spAutoFit/>
          </a:bodyPr>
          <a:lstStyle/>
          <a:p>
            <a:pPr algn="ctr"/>
            <a:r>
              <a:rPr lang="en-US" dirty="0">
                <a:latin typeface="Gill Sans" panose="020B0502020104020203" pitchFamily="34" charset="-79"/>
                <a:cs typeface="Gill Sans" panose="020B0502020104020203" pitchFamily="34" charset="-79"/>
              </a:rPr>
              <a:t>Sequential</a:t>
            </a:r>
          </a:p>
          <a:p>
            <a:pPr algn="ctr"/>
            <a:r>
              <a:rPr lang="en-US" dirty="0">
                <a:latin typeface="Gill Sans" panose="020B0502020104020203" pitchFamily="34" charset="-79"/>
                <a:cs typeface="Gill Sans" panose="020B0502020104020203" pitchFamily="34" charset="-79"/>
              </a:rPr>
              <a:t>Replication=3</a:t>
            </a:r>
          </a:p>
        </p:txBody>
      </p:sp>
      <p:sp>
        <p:nvSpPr>
          <p:cNvPr id="11" name="Date Placeholder 10">
            <a:extLst>
              <a:ext uri="{FF2B5EF4-FFF2-40B4-BE49-F238E27FC236}">
                <a16:creationId xmlns:a16="http://schemas.microsoft.com/office/drawing/2014/main" id="{2EC414D1-979D-5A4E-8A72-657654650BF7}"/>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417645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Resilient Distributed Datasets (RDDs)</a:t>
            </a:r>
            <a:endParaRPr dirty="0"/>
          </a:p>
        </p:txBody>
      </p:sp>
      <p:sp>
        <p:nvSpPr>
          <p:cNvPr id="109" name="Google Shape;109;p15"/>
          <p:cNvSpPr txBox="1">
            <a:spLocks noGrp="1"/>
          </p:cNvSpPr>
          <p:nvPr>
            <p:ph type="body" idx="1"/>
          </p:nvPr>
        </p:nvSpPr>
        <p:spPr>
          <a:xfrm>
            <a:off x="838200" y="1537390"/>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Utilize Distributed Memory while providing efficient fault tolerance</a:t>
            </a:r>
          </a:p>
          <a:p>
            <a:pPr lvl="1">
              <a:spcBef>
                <a:spcPts val="0"/>
              </a:spcBef>
              <a:buClr>
                <a:schemeClr val="dk1"/>
              </a:buClr>
              <a:buSzPts val="2800"/>
            </a:pPr>
            <a:r>
              <a:rPr lang="en-US" dirty="0"/>
              <a:t>By logging transformations (</a:t>
            </a:r>
            <a:r>
              <a:rPr lang="en-US" i="1" dirty="0"/>
              <a:t>lineage</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Limit operations to coarse-grained transformations (e.g., map, filter)</a:t>
            </a:r>
            <a:endParaRPr dirty="0"/>
          </a:p>
          <a:p>
            <a:pPr marL="228600" lvl="0" indent="-228600" algn="l" rtl="0">
              <a:lnSpc>
                <a:spcPct val="90000"/>
              </a:lnSpc>
              <a:spcBef>
                <a:spcPts val="1000"/>
              </a:spcBef>
              <a:spcAft>
                <a:spcPts val="0"/>
              </a:spcAft>
              <a:buClr>
                <a:schemeClr val="dk1"/>
              </a:buClr>
              <a:buSzPts val="2800"/>
              <a:buChar char="•"/>
            </a:pPr>
            <a:r>
              <a:rPr lang="en-US" dirty="0"/>
              <a:t>Allow user control of data persistence and partitioning</a:t>
            </a:r>
            <a:endParaRPr dirty="0"/>
          </a:p>
          <a:p>
            <a:pPr marL="0" lvl="0" indent="0" algn="l" rtl="0">
              <a:lnSpc>
                <a:spcPct val="90000"/>
              </a:lnSpc>
              <a:spcBef>
                <a:spcPts val="1000"/>
              </a:spcBef>
              <a:spcAft>
                <a:spcPts val="0"/>
              </a:spcAft>
              <a:buClr>
                <a:schemeClr val="dk1"/>
              </a:buClr>
              <a:buSzPts val="2800"/>
              <a:buNone/>
            </a:pPr>
            <a:endParaRPr dirty="0"/>
          </a:p>
        </p:txBody>
      </p:sp>
      <p:sp>
        <p:nvSpPr>
          <p:cNvPr id="111" name="Google Shape;11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6" name="Google Shape;91;p13">
            <a:extLst>
              <a:ext uri="{FF2B5EF4-FFF2-40B4-BE49-F238E27FC236}">
                <a16:creationId xmlns:a16="http://schemas.microsoft.com/office/drawing/2014/main" id="{24C4C64A-03F6-0449-B5C9-600BDACBCE2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dirty="0"/>
          </a:p>
        </p:txBody>
      </p:sp>
      <p:sp>
        <p:nvSpPr>
          <p:cNvPr id="7" name="Date Placeholder 5">
            <a:extLst>
              <a:ext uri="{FF2B5EF4-FFF2-40B4-BE49-F238E27FC236}">
                <a16:creationId xmlns:a16="http://schemas.microsoft.com/office/drawing/2014/main" id="{264F8EE7-93D5-2840-AEC0-52F71B89E09D}"/>
              </a:ext>
            </a:extLst>
          </p:cNvPr>
          <p:cNvSpPr>
            <a:spLocks noGrp="1"/>
          </p:cNvSpPr>
          <p:nvPr>
            <p:ph type="dt" sz="half" idx="10"/>
          </p:nvPr>
        </p:nvSpPr>
        <p:spPr>
          <a:xfrm>
            <a:off x="152400" y="6361327"/>
            <a:ext cx="2743200" cy="365125"/>
          </a:xfrm>
        </p:spPr>
        <p:txBody>
          <a:bodyPr/>
          <a:lstStyle/>
          <a:p>
            <a:r>
              <a:rPr lang="en-US"/>
              <a:t>1/15/20</a:t>
            </a:r>
            <a:endParaRPr lang="en-US" dirty="0"/>
          </a:p>
        </p:txBody>
      </p:sp>
    </p:spTree>
    <p:extLst>
      <p:ext uri="{BB962C8B-B14F-4D97-AF65-F5344CB8AC3E}">
        <p14:creationId xmlns:p14="http://schemas.microsoft.com/office/powerpoint/2010/main" val="3034565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B73F72-C108-A840-B33D-F083761AD12A}"/>
              </a:ext>
            </a:extLst>
          </p:cNvPr>
          <p:cNvSpPr>
            <a:spLocks noGrp="1"/>
          </p:cNvSpPr>
          <p:nvPr>
            <p:ph type="title"/>
          </p:nvPr>
        </p:nvSpPr>
        <p:spPr/>
        <p:txBody>
          <a:bodyPr/>
          <a:lstStyle/>
          <a:p>
            <a:r>
              <a:rPr lang="en-US" dirty="0"/>
              <a:t>Comparison</a:t>
            </a:r>
          </a:p>
        </p:txBody>
      </p:sp>
      <p:sp>
        <p:nvSpPr>
          <p:cNvPr id="7" name="Text Placeholder 6">
            <a:extLst>
              <a:ext uri="{FF2B5EF4-FFF2-40B4-BE49-F238E27FC236}">
                <a16:creationId xmlns:a16="http://schemas.microsoft.com/office/drawing/2014/main" id="{81A309E6-3F06-0247-A155-AEBF4B38262B}"/>
              </a:ext>
            </a:extLst>
          </p:cNvPr>
          <p:cNvSpPr>
            <a:spLocks noGrp="1"/>
          </p:cNvSpPr>
          <p:nvPr>
            <p:ph type="body" idx="1"/>
          </p:nvPr>
        </p:nvSpPr>
        <p:spPr/>
        <p:txBody>
          <a:bodyPr/>
          <a:lstStyle/>
          <a:p>
            <a:r>
              <a:rPr lang="en-US" dirty="0"/>
              <a:t>FDS</a:t>
            </a:r>
          </a:p>
        </p:txBody>
      </p:sp>
      <p:sp>
        <p:nvSpPr>
          <p:cNvPr id="8" name="Content Placeholder 7">
            <a:extLst>
              <a:ext uri="{FF2B5EF4-FFF2-40B4-BE49-F238E27FC236}">
                <a16:creationId xmlns:a16="http://schemas.microsoft.com/office/drawing/2014/main" id="{3DFC5FE6-DC1F-B34F-BBEA-2386884EBE8B}"/>
              </a:ext>
            </a:extLst>
          </p:cNvPr>
          <p:cNvSpPr>
            <a:spLocks noGrp="1"/>
          </p:cNvSpPr>
          <p:nvPr>
            <p:ph sz="half" idx="2"/>
          </p:nvPr>
        </p:nvSpPr>
        <p:spPr/>
        <p:txBody>
          <a:bodyPr/>
          <a:lstStyle/>
          <a:p>
            <a:endParaRPr lang="en-US" dirty="0"/>
          </a:p>
        </p:txBody>
      </p:sp>
      <p:sp>
        <p:nvSpPr>
          <p:cNvPr id="9" name="Text Placeholder 8">
            <a:extLst>
              <a:ext uri="{FF2B5EF4-FFF2-40B4-BE49-F238E27FC236}">
                <a16:creationId xmlns:a16="http://schemas.microsoft.com/office/drawing/2014/main" id="{1991B8AC-EBEB-2F4A-A68B-DDC98BAFC2BF}"/>
              </a:ext>
            </a:extLst>
          </p:cNvPr>
          <p:cNvSpPr>
            <a:spLocks noGrp="1"/>
          </p:cNvSpPr>
          <p:nvPr>
            <p:ph type="body" sz="quarter" idx="3"/>
          </p:nvPr>
        </p:nvSpPr>
        <p:spPr/>
        <p:txBody>
          <a:bodyPr/>
          <a:lstStyle/>
          <a:p>
            <a:r>
              <a:rPr lang="en-US" dirty="0"/>
              <a:t>GFS</a:t>
            </a:r>
          </a:p>
        </p:txBody>
      </p:sp>
      <p:sp>
        <p:nvSpPr>
          <p:cNvPr id="10" name="Content Placeholder 9">
            <a:extLst>
              <a:ext uri="{FF2B5EF4-FFF2-40B4-BE49-F238E27FC236}">
                <a16:creationId xmlns:a16="http://schemas.microsoft.com/office/drawing/2014/main" id="{B83C583F-AF6D-564E-9455-02F46031E8B9}"/>
              </a:ext>
            </a:extLst>
          </p:cNvPr>
          <p:cNvSpPr>
            <a:spLocks noGrp="1"/>
          </p:cNvSpPr>
          <p:nvPr>
            <p:ph sz="quarter" idx="4"/>
          </p:nvPr>
        </p:nvSpPr>
        <p:spPr/>
        <p:txBody>
          <a:bodyPr/>
          <a:lstStyle/>
          <a:p>
            <a:endParaRPr lang="en-US"/>
          </a:p>
        </p:txBody>
      </p:sp>
      <p:sp>
        <p:nvSpPr>
          <p:cNvPr id="4" name="Footer Placeholder 3">
            <a:extLst>
              <a:ext uri="{FF2B5EF4-FFF2-40B4-BE49-F238E27FC236}">
                <a16:creationId xmlns:a16="http://schemas.microsoft.com/office/drawing/2014/main" id="{7B732A80-1B3D-B646-B636-BB26912197B3}"/>
              </a:ext>
            </a:extLst>
          </p:cNvPr>
          <p:cNvSpPr>
            <a:spLocks noGrp="1"/>
          </p:cNvSpPr>
          <p:nvPr>
            <p:ph type="ftr" sz="quarter" idx="11"/>
          </p:nvPr>
        </p:nvSpPr>
        <p:spPr/>
        <p:txBody>
          <a:bodyPr/>
          <a:lstStyle/>
          <a:p>
            <a:r>
              <a:rPr lang="en-US"/>
              <a:t>EECS 598 – W20</a:t>
            </a:r>
          </a:p>
        </p:txBody>
      </p:sp>
      <p:sp>
        <p:nvSpPr>
          <p:cNvPr id="5" name="Slide Number Placeholder 4">
            <a:extLst>
              <a:ext uri="{FF2B5EF4-FFF2-40B4-BE49-F238E27FC236}">
                <a16:creationId xmlns:a16="http://schemas.microsoft.com/office/drawing/2014/main" id="{C8B3EAE3-A57F-C44F-A097-5E85B010C508}"/>
              </a:ext>
            </a:extLst>
          </p:cNvPr>
          <p:cNvSpPr>
            <a:spLocks noGrp="1"/>
          </p:cNvSpPr>
          <p:nvPr>
            <p:ph type="sldNum" sz="quarter" idx="12"/>
          </p:nvPr>
        </p:nvSpPr>
        <p:spPr/>
        <p:txBody>
          <a:bodyPr/>
          <a:lstStyle/>
          <a:p>
            <a:fld id="{4EEF9975-6C58-5C4C-8961-54FFA2646BAA}" type="slidenum">
              <a:rPr lang="en-US" smtClean="0"/>
              <a:t>40</a:t>
            </a:fld>
            <a:endParaRPr lang="en-US"/>
          </a:p>
        </p:txBody>
      </p:sp>
      <p:sp>
        <p:nvSpPr>
          <p:cNvPr id="11" name="Date Placeholder 10">
            <a:extLst>
              <a:ext uri="{FF2B5EF4-FFF2-40B4-BE49-F238E27FC236}">
                <a16:creationId xmlns:a16="http://schemas.microsoft.com/office/drawing/2014/main" id="{17F44955-BC1B-C246-A87B-F229BE9C3E35}"/>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2495900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FF524BF-BA53-6B4E-9EFB-8EBD2A9DAC1E}"/>
              </a:ext>
            </a:extLst>
          </p:cNvPr>
          <p:cNvSpPr>
            <a:spLocks noGrp="1"/>
          </p:cNvSpPr>
          <p:nvPr>
            <p:ph type="title"/>
          </p:nvPr>
        </p:nvSpPr>
        <p:spPr/>
        <p:txBody>
          <a:bodyPr/>
          <a:lstStyle/>
          <a:p>
            <a:r>
              <a:rPr lang="en-US" dirty="0"/>
              <a:t>Takeaways</a:t>
            </a:r>
          </a:p>
        </p:txBody>
      </p:sp>
      <p:sp>
        <p:nvSpPr>
          <p:cNvPr id="10" name="Content Placeholder 9">
            <a:extLst>
              <a:ext uri="{FF2B5EF4-FFF2-40B4-BE49-F238E27FC236}">
                <a16:creationId xmlns:a16="http://schemas.microsoft.com/office/drawing/2014/main" id="{3D0193E1-B697-3645-AE9A-EFB4534B0670}"/>
              </a:ext>
            </a:extLst>
          </p:cNvPr>
          <p:cNvSpPr>
            <a:spLocks noGrp="1"/>
          </p:cNvSpPr>
          <p:nvPr>
            <p:ph idx="1"/>
          </p:nvPr>
        </p:nvSpPr>
        <p:spPr/>
        <p:txBody>
          <a:bodyPr/>
          <a:lstStyle/>
          <a:p>
            <a:r>
              <a:rPr lang="en-US" dirty="0"/>
              <a:t>If network is not the bottleneck, then disk locality is irrelevant</a:t>
            </a:r>
          </a:p>
          <a:p>
            <a:endParaRPr lang="en-US" dirty="0"/>
          </a:p>
          <a:p>
            <a:r>
              <a:rPr lang="en-US" dirty="0"/>
              <a:t>Do we ignore locality completely?</a:t>
            </a:r>
          </a:p>
          <a:p>
            <a:pPr lvl="1"/>
            <a:r>
              <a:rPr lang="en-US" dirty="0"/>
              <a:t>Memory locality</a:t>
            </a:r>
          </a:p>
          <a:p>
            <a:pPr lvl="1"/>
            <a:r>
              <a:rPr lang="en-US" dirty="0"/>
              <a:t>Memory disaggregation</a:t>
            </a:r>
          </a:p>
        </p:txBody>
      </p:sp>
      <p:sp>
        <p:nvSpPr>
          <p:cNvPr id="7" name="Footer Placeholder 6">
            <a:extLst>
              <a:ext uri="{FF2B5EF4-FFF2-40B4-BE49-F238E27FC236}">
                <a16:creationId xmlns:a16="http://schemas.microsoft.com/office/drawing/2014/main" id="{5B25C311-809A-F944-BE9E-17E54070F09A}"/>
              </a:ext>
            </a:extLst>
          </p:cNvPr>
          <p:cNvSpPr>
            <a:spLocks noGrp="1"/>
          </p:cNvSpPr>
          <p:nvPr>
            <p:ph type="ftr" sz="quarter" idx="11"/>
          </p:nvPr>
        </p:nvSpPr>
        <p:spPr/>
        <p:txBody>
          <a:bodyPr/>
          <a:lstStyle/>
          <a:p>
            <a:r>
              <a:rPr lang="en-US"/>
              <a:t>EECS 598 – W20</a:t>
            </a:r>
          </a:p>
        </p:txBody>
      </p:sp>
      <p:sp>
        <p:nvSpPr>
          <p:cNvPr id="8" name="Slide Number Placeholder 7">
            <a:extLst>
              <a:ext uri="{FF2B5EF4-FFF2-40B4-BE49-F238E27FC236}">
                <a16:creationId xmlns:a16="http://schemas.microsoft.com/office/drawing/2014/main" id="{2DE527BB-250E-0748-8BF3-9285F9C5374D}"/>
              </a:ext>
            </a:extLst>
          </p:cNvPr>
          <p:cNvSpPr>
            <a:spLocks noGrp="1"/>
          </p:cNvSpPr>
          <p:nvPr>
            <p:ph type="sldNum" sz="quarter" idx="12"/>
          </p:nvPr>
        </p:nvSpPr>
        <p:spPr/>
        <p:txBody>
          <a:bodyPr/>
          <a:lstStyle/>
          <a:p>
            <a:fld id="{4EEF9975-6C58-5C4C-8961-54FFA2646BAA}" type="slidenum">
              <a:rPr lang="en-US" smtClean="0"/>
              <a:t>41</a:t>
            </a:fld>
            <a:endParaRPr lang="en-US"/>
          </a:p>
        </p:txBody>
      </p:sp>
      <p:sp>
        <p:nvSpPr>
          <p:cNvPr id="11" name="Date Placeholder 10">
            <a:extLst>
              <a:ext uri="{FF2B5EF4-FFF2-40B4-BE49-F238E27FC236}">
                <a16:creationId xmlns:a16="http://schemas.microsoft.com/office/drawing/2014/main" id="{4B7EE20D-0AAE-E148-8E4A-EBA0814AD49D}"/>
              </a:ext>
            </a:extLst>
          </p:cNvPr>
          <p:cNvSpPr>
            <a:spLocks noGrp="1"/>
          </p:cNvSpPr>
          <p:nvPr>
            <p:ph type="dt" sz="half" idx="10"/>
          </p:nvPr>
        </p:nvSpPr>
        <p:spPr/>
        <p:txBody>
          <a:bodyPr/>
          <a:lstStyle/>
          <a:p>
            <a:r>
              <a:rPr lang="en-US"/>
              <a:t>1/15/20</a:t>
            </a:r>
          </a:p>
        </p:txBody>
      </p:sp>
    </p:spTree>
    <p:extLst>
      <p:ext uri="{BB962C8B-B14F-4D97-AF65-F5344CB8AC3E}">
        <p14:creationId xmlns:p14="http://schemas.microsoft.com/office/powerpoint/2010/main" val="355600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RDDs</a:t>
            </a:r>
            <a:endParaRPr dirty="0"/>
          </a:p>
        </p:txBody>
      </p:sp>
      <p:sp>
        <p:nvSpPr>
          <p:cNvPr id="118" name="Google Shape;118;p16"/>
          <p:cNvSpPr txBox="1">
            <a:spLocks noGrp="1"/>
          </p:cNvSpPr>
          <p:nvPr>
            <p:ph type="body" idx="1"/>
          </p:nvPr>
        </p:nvSpPr>
        <p:spPr>
          <a:xfrm>
            <a:off x="838200" y="1253331"/>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Read-only, partitioned collection of records</a:t>
            </a:r>
            <a:endParaRPr dirty="0"/>
          </a:p>
          <a:p>
            <a:pPr marL="228600" lvl="0" indent="-228600" algn="l" rtl="0">
              <a:lnSpc>
                <a:spcPct val="90000"/>
              </a:lnSpc>
              <a:spcBef>
                <a:spcPts val="1000"/>
              </a:spcBef>
              <a:spcAft>
                <a:spcPts val="0"/>
              </a:spcAft>
              <a:buClr>
                <a:schemeClr val="dk1"/>
              </a:buClr>
              <a:buSzPts val="2800"/>
              <a:buChar char="•"/>
            </a:pPr>
            <a:r>
              <a:rPr lang="en-US" dirty="0"/>
              <a:t>Created from either data in stable storage or other RDDs</a:t>
            </a:r>
            <a:endParaRPr dirty="0"/>
          </a:p>
          <a:p>
            <a:pPr marL="228600" lvl="0" indent="-228600" algn="l" rtl="0">
              <a:lnSpc>
                <a:spcPct val="90000"/>
              </a:lnSpc>
              <a:spcBef>
                <a:spcPts val="1000"/>
              </a:spcBef>
              <a:spcAft>
                <a:spcPts val="0"/>
              </a:spcAft>
              <a:buClr>
                <a:schemeClr val="dk1"/>
              </a:buClr>
              <a:buSzPts val="2800"/>
              <a:buChar char="•"/>
            </a:pPr>
            <a:r>
              <a:rPr lang="en-US" dirty="0"/>
              <a:t>Transformations define RDD:</a:t>
            </a:r>
            <a:endParaRPr dirty="0"/>
          </a:p>
          <a:p>
            <a:pPr marL="685800" lvl="1" indent="-228600" algn="l" rtl="0">
              <a:lnSpc>
                <a:spcPct val="90000"/>
              </a:lnSpc>
              <a:spcBef>
                <a:spcPts val="500"/>
              </a:spcBef>
              <a:spcAft>
                <a:spcPts val="0"/>
              </a:spcAft>
              <a:buClr>
                <a:schemeClr val="dk1"/>
              </a:buClr>
              <a:buSzPts val="2400"/>
              <a:buChar char="•"/>
            </a:pPr>
            <a:r>
              <a:rPr lang="en-US" dirty="0"/>
              <a:t>Map, filter, </a:t>
            </a:r>
            <a:r>
              <a:rPr lang="en-US" dirty="0" err="1"/>
              <a:t>flatmap</a:t>
            </a:r>
            <a:r>
              <a:rPr lang="en-US" dirty="0"/>
              <a:t>, sample, </a:t>
            </a:r>
            <a:r>
              <a:rPr lang="en-US" dirty="0" err="1"/>
              <a:t>groupbykey</a:t>
            </a:r>
            <a:r>
              <a:rPr lang="en-US" dirty="0"/>
              <a:t>, </a:t>
            </a:r>
            <a:r>
              <a:rPr lang="en-US" dirty="0" err="1"/>
              <a:t>reducebykey</a:t>
            </a:r>
            <a:r>
              <a:rPr lang="en-US" dirty="0"/>
              <a:t>, join, union</a:t>
            </a:r>
            <a:endParaRPr dirty="0"/>
          </a:p>
          <a:p>
            <a:pPr marL="228600" lvl="0" indent="-228600" algn="l" rtl="0">
              <a:lnSpc>
                <a:spcPct val="90000"/>
              </a:lnSpc>
              <a:spcBef>
                <a:spcPts val="1000"/>
              </a:spcBef>
              <a:spcAft>
                <a:spcPts val="0"/>
              </a:spcAft>
              <a:buClr>
                <a:schemeClr val="dk1"/>
              </a:buClr>
              <a:buSzPts val="2800"/>
              <a:buChar char="•"/>
            </a:pPr>
            <a:r>
              <a:rPr lang="en-US" dirty="0"/>
              <a:t>Actions return value or export data to storage system </a:t>
            </a:r>
            <a:endParaRPr dirty="0"/>
          </a:p>
          <a:p>
            <a:pPr marL="685800" lvl="1" indent="-228600" algn="l" rtl="0">
              <a:lnSpc>
                <a:spcPct val="90000"/>
              </a:lnSpc>
              <a:spcBef>
                <a:spcPts val="500"/>
              </a:spcBef>
              <a:spcAft>
                <a:spcPts val="0"/>
              </a:spcAft>
              <a:buClr>
                <a:schemeClr val="dk1"/>
              </a:buClr>
              <a:buSzPts val="2400"/>
              <a:buChar char="•"/>
            </a:pPr>
            <a:r>
              <a:rPr lang="en-US" dirty="0"/>
              <a:t>count, collect, save, reduce, lookup</a:t>
            </a:r>
            <a:endParaRPr dirty="0"/>
          </a:p>
        </p:txBody>
      </p:sp>
      <p:sp>
        <p:nvSpPr>
          <p:cNvPr id="120" name="Google Shape;1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6" name="Google Shape;91;p13">
            <a:extLst>
              <a:ext uri="{FF2B5EF4-FFF2-40B4-BE49-F238E27FC236}">
                <a16:creationId xmlns:a16="http://schemas.microsoft.com/office/drawing/2014/main" id="{3AE8B136-E3FC-8F43-AC07-1B126B33E64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dirty="0"/>
          </a:p>
        </p:txBody>
      </p:sp>
      <p:sp>
        <p:nvSpPr>
          <p:cNvPr id="7" name="Date Placeholder 5">
            <a:extLst>
              <a:ext uri="{FF2B5EF4-FFF2-40B4-BE49-F238E27FC236}">
                <a16:creationId xmlns:a16="http://schemas.microsoft.com/office/drawing/2014/main" id="{6CBDCFC5-A0D2-5149-9211-4F921E91BDCA}"/>
              </a:ext>
            </a:extLst>
          </p:cNvPr>
          <p:cNvSpPr>
            <a:spLocks noGrp="1"/>
          </p:cNvSpPr>
          <p:nvPr>
            <p:ph type="dt" sz="half" idx="10"/>
          </p:nvPr>
        </p:nvSpPr>
        <p:spPr>
          <a:xfrm>
            <a:off x="152400" y="6361327"/>
            <a:ext cx="2743200" cy="365125"/>
          </a:xfrm>
        </p:spPr>
        <p:txBody>
          <a:bodyPr/>
          <a:lstStyle/>
          <a:p>
            <a:r>
              <a:rPr lang="en-US"/>
              <a:t>1/15/20</a:t>
            </a:r>
            <a:endParaRPr lang="en-US" dirty="0"/>
          </a:p>
        </p:txBody>
      </p:sp>
    </p:spTree>
    <p:extLst>
      <p:ext uri="{BB962C8B-B14F-4D97-AF65-F5344CB8AC3E}">
        <p14:creationId xmlns:p14="http://schemas.microsoft.com/office/powerpoint/2010/main" val="47914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Example: Console Log Mining</a:t>
            </a:r>
            <a:endParaRPr/>
          </a:p>
        </p:txBody>
      </p:sp>
      <p:sp>
        <p:nvSpPr>
          <p:cNvPr id="126" name="Google Shape;126;p17"/>
          <p:cNvSpPr txBox="1">
            <a:spLocks noGrp="1"/>
          </p:cNvSpPr>
          <p:nvPr>
            <p:ph type="body" idx="1"/>
          </p:nvPr>
        </p:nvSpPr>
        <p:spPr>
          <a:xfrm>
            <a:off x="967411" y="1379106"/>
            <a:ext cx="10515600" cy="4351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None/>
            </a:pPr>
            <a:r>
              <a:rPr lang="en-US"/>
              <a:t>lines = spark.textFile("hdfs://...")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errors = lines.filter(_.startsWith("ERROR"))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errors.count() </a:t>
            </a:r>
            <a:endParaRPr/>
          </a:p>
        </p:txBody>
      </p:sp>
      <p:sp>
        <p:nvSpPr>
          <p:cNvPr id="128" name="Google Shape;1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29" name="Google Shape;129;p17"/>
          <p:cNvSpPr/>
          <p:nvPr/>
        </p:nvSpPr>
        <p:spPr>
          <a:xfrm>
            <a:off x="8153398" y="1457360"/>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HDFS File</a:t>
            </a:r>
            <a:endParaRPr/>
          </a:p>
        </p:txBody>
      </p:sp>
      <p:sp>
        <p:nvSpPr>
          <p:cNvPr id="130" name="Google Shape;130;p17"/>
          <p:cNvSpPr/>
          <p:nvPr/>
        </p:nvSpPr>
        <p:spPr>
          <a:xfrm>
            <a:off x="8153398" y="2714418"/>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Base RDD: lines</a:t>
            </a:r>
            <a:endParaRPr/>
          </a:p>
        </p:txBody>
      </p:sp>
      <p:sp>
        <p:nvSpPr>
          <p:cNvPr id="131" name="Google Shape;131;p17"/>
          <p:cNvSpPr/>
          <p:nvPr/>
        </p:nvSpPr>
        <p:spPr>
          <a:xfrm>
            <a:off x="8153398" y="3931969"/>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Transformed RDD: errors</a:t>
            </a:r>
            <a:endParaRPr/>
          </a:p>
        </p:txBody>
      </p:sp>
      <p:cxnSp>
        <p:nvCxnSpPr>
          <p:cNvPr id="132" name="Google Shape;132;p17"/>
          <p:cNvCxnSpPr>
            <a:stCxn id="129" idx="2"/>
            <a:endCxn id="130" idx="0"/>
          </p:cNvCxnSpPr>
          <p:nvPr/>
        </p:nvCxnSpPr>
        <p:spPr>
          <a:xfrm>
            <a:off x="9688993" y="2103403"/>
            <a:ext cx="0" cy="611100"/>
          </a:xfrm>
          <a:prstGeom prst="straightConnector1">
            <a:avLst/>
          </a:prstGeom>
          <a:noFill/>
          <a:ln w="38100" cap="flat" cmpd="sng">
            <a:solidFill>
              <a:schemeClr val="dk1"/>
            </a:solidFill>
            <a:prstDash val="solid"/>
            <a:miter lim="800000"/>
            <a:headEnd type="none" w="sm" len="sm"/>
            <a:tailEnd type="triangle" w="med" len="med"/>
          </a:ln>
        </p:spPr>
      </p:cxnSp>
      <p:cxnSp>
        <p:nvCxnSpPr>
          <p:cNvPr id="133" name="Google Shape;133;p17"/>
          <p:cNvCxnSpPr/>
          <p:nvPr/>
        </p:nvCxnSpPr>
        <p:spPr>
          <a:xfrm>
            <a:off x="9650891" y="3360461"/>
            <a:ext cx="0" cy="611015"/>
          </a:xfrm>
          <a:prstGeom prst="straightConnector1">
            <a:avLst/>
          </a:prstGeom>
          <a:noFill/>
          <a:ln w="38100" cap="flat" cmpd="sng">
            <a:solidFill>
              <a:schemeClr val="dk1"/>
            </a:solidFill>
            <a:prstDash val="solid"/>
            <a:miter lim="800000"/>
            <a:headEnd type="none" w="sm" len="sm"/>
            <a:tailEnd type="triangle" w="med" len="med"/>
          </a:ln>
        </p:spPr>
      </p:cxnSp>
      <p:cxnSp>
        <p:nvCxnSpPr>
          <p:cNvPr id="134" name="Google Shape;134;p17"/>
          <p:cNvCxnSpPr/>
          <p:nvPr/>
        </p:nvCxnSpPr>
        <p:spPr>
          <a:xfrm>
            <a:off x="9624382" y="4578012"/>
            <a:ext cx="0" cy="611015"/>
          </a:xfrm>
          <a:prstGeom prst="straightConnector1">
            <a:avLst/>
          </a:prstGeom>
          <a:noFill/>
          <a:ln w="38100" cap="flat" cmpd="sng">
            <a:solidFill>
              <a:schemeClr val="dk1"/>
            </a:solidFill>
            <a:prstDash val="solid"/>
            <a:miter lim="800000"/>
            <a:headEnd type="none" w="sm" len="sm"/>
            <a:tailEnd type="triangle" w="med" len="med"/>
          </a:ln>
        </p:spPr>
      </p:cxnSp>
      <p:sp>
        <p:nvSpPr>
          <p:cNvPr id="135" name="Google Shape;135;p17"/>
          <p:cNvSpPr/>
          <p:nvPr/>
        </p:nvSpPr>
        <p:spPr>
          <a:xfrm>
            <a:off x="8153398" y="5224055"/>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Number of lines with ERROR</a:t>
            </a:r>
            <a:endParaRPr dirty="0"/>
          </a:p>
        </p:txBody>
      </p:sp>
      <p:sp>
        <p:nvSpPr>
          <p:cNvPr id="136" name="Google Shape;136;p17"/>
          <p:cNvSpPr txBox="1"/>
          <p:nvPr/>
        </p:nvSpPr>
        <p:spPr>
          <a:xfrm>
            <a:off x="9793357" y="2266122"/>
            <a:ext cx="13252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definition</a:t>
            </a:r>
            <a:endParaRPr/>
          </a:p>
        </p:txBody>
      </p:sp>
      <p:sp>
        <p:nvSpPr>
          <p:cNvPr id="137" name="Google Shape;137;p17"/>
          <p:cNvSpPr txBox="1"/>
          <p:nvPr/>
        </p:nvSpPr>
        <p:spPr>
          <a:xfrm>
            <a:off x="9624381" y="3464610"/>
            <a:ext cx="228598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Transformation: filter</a:t>
            </a:r>
            <a:endParaRPr/>
          </a:p>
        </p:txBody>
      </p:sp>
      <p:sp>
        <p:nvSpPr>
          <p:cNvPr id="138" name="Google Shape;138;p17"/>
          <p:cNvSpPr txBox="1"/>
          <p:nvPr/>
        </p:nvSpPr>
        <p:spPr>
          <a:xfrm>
            <a:off x="9624382" y="4692069"/>
            <a:ext cx="16002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Action: count</a:t>
            </a:r>
            <a:endParaRPr/>
          </a:p>
        </p:txBody>
      </p:sp>
      <p:sp>
        <p:nvSpPr>
          <p:cNvPr id="16" name="Google Shape;91;p13">
            <a:extLst>
              <a:ext uri="{FF2B5EF4-FFF2-40B4-BE49-F238E27FC236}">
                <a16:creationId xmlns:a16="http://schemas.microsoft.com/office/drawing/2014/main" id="{900D04C0-1A97-6742-8459-E2B4C404808B}"/>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dirty="0"/>
          </a:p>
        </p:txBody>
      </p:sp>
      <p:sp>
        <p:nvSpPr>
          <p:cNvPr id="17" name="Date Placeholder 5">
            <a:extLst>
              <a:ext uri="{FF2B5EF4-FFF2-40B4-BE49-F238E27FC236}">
                <a16:creationId xmlns:a16="http://schemas.microsoft.com/office/drawing/2014/main" id="{5724C227-01D7-7D4E-95EB-96A0F29452B9}"/>
              </a:ext>
            </a:extLst>
          </p:cNvPr>
          <p:cNvSpPr>
            <a:spLocks noGrp="1"/>
          </p:cNvSpPr>
          <p:nvPr>
            <p:ph type="dt" sz="half" idx="10"/>
          </p:nvPr>
        </p:nvSpPr>
        <p:spPr>
          <a:xfrm>
            <a:off x="152400" y="6361327"/>
            <a:ext cx="2743200" cy="365125"/>
          </a:xfrm>
        </p:spPr>
        <p:txBody>
          <a:bodyPr/>
          <a:lstStyle/>
          <a:p>
            <a:r>
              <a:rPr lang="en-US"/>
              <a:t>1/15/20</a:t>
            </a:r>
            <a:endParaRPr lang="en-US" dirty="0"/>
          </a:p>
        </p:txBody>
      </p:sp>
    </p:spTree>
    <p:extLst>
      <p:ext uri="{BB962C8B-B14F-4D97-AF65-F5344CB8AC3E}">
        <p14:creationId xmlns:p14="http://schemas.microsoft.com/office/powerpoint/2010/main" val="326667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RDDs: Fault Tolerance</a:t>
            </a:r>
            <a:endParaRPr sz="2800"/>
          </a:p>
        </p:txBody>
      </p:sp>
      <p:sp>
        <p:nvSpPr>
          <p:cNvPr id="145" name="Google Shape;145;p18"/>
          <p:cNvSpPr txBox="1">
            <a:spLocks noGrp="1"/>
          </p:cNvSpPr>
          <p:nvPr>
            <p:ph type="body" idx="1"/>
          </p:nvPr>
        </p:nvSpPr>
        <p:spPr>
          <a:xfrm>
            <a:off x="838200" y="2571388"/>
            <a:ext cx="10515600" cy="2616372"/>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b="1" dirty="0"/>
              <a:t>Lineage:</a:t>
            </a:r>
            <a:r>
              <a:rPr lang="en-US" dirty="0"/>
              <a:t> transformations used to build a dataset</a:t>
            </a:r>
            <a:endParaRPr dirty="0"/>
          </a:p>
          <a:p>
            <a:pPr marL="228600" lvl="0" indent="-228600" algn="l" rtl="0">
              <a:lnSpc>
                <a:spcPct val="90000"/>
              </a:lnSpc>
              <a:spcBef>
                <a:spcPts val="1000"/>
              </a:spcBef>
              <a:spcAft>
                <a:spcPts val="0"/>
              </a:spcAft>
              <a:buClr>
                <a:schemeClr val="dk1"/>
              </a:buClr>
              <a:buSzPts val="2800"/>
              <a:buChar char="•"/>
            </a:pPr>
            <a:r>
              <a:rPr lang="en-US" dirty="0"/>
              <a:t>Recover lost partition by applying lineage from corresponding data partition in stable storage</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47" name="Google Shape;14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8" name="Google Shape;148;p18"/>
          <p:cNvSpPr txBox="1"/>
          <p:nvPr/>
        </p:nvSpPr>
        <p:spPr>
          <a:xfrm>
            <a:off x="838200" y="1518772"/>
            <a:ext cx="11035748"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latin typeface="Gill Sans"/>
                <a:ea typeface="Gill Sans"/>
                <a:cs typeface="Gill Sans"/>
                <a:sym typeface="Gill Sans"/>
              </a:rPr>
              <a:t>Limit operations to coarse-grained transformations and only log the transformations instead of replicating data for recovering</a:t>
            </a:r>
            <a:endParaRPr dirty="0"/>
          </a:p>
        </p:txBody>
      </p:sp>
      <p:sp>
        <p:nvSpPr>
          <p:cNvPr id="7" name="Google Shape;91;p13">
            <a:extLst>
              <a:ext uri="{FF2B5EF4-FFF2-40B4-BE49-F238E27FC236}">
                <a16:creationId xmlns:a16="http://schemas.microsoft.com/office/drawing/2014/main" id="{D2329422-4274-4F47-ABF0-51C8702753F3}"/>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dirty="0"/>
          </a:p>
        </p:txBody>
      </p:sp>
      <p:sp>
        <p:nvSpPr>
          <p:cNvPr id="8" name="Date Placeholder 5">
            <a:extLst>
              <a:ext uri="{FF2B5EF4-FFF2-40B4-BE49-F238E27FC236}">
                <a16:creationId xmlns:a16="http://schemas.microsoft.com/office/drawing/2014/main" id="{192CDC9A-2DF1-264E-BFA6-3E1381A00C12}"/>
              </a:ext>
            </a:extLst>
          </p:cNvPr>
          <p:cNvSpPr>
            <a:spLocks noGrp="1"/>
          </p:cNvSpPr>
          <p:nvPr>
            <p:ph type="dt" sz="half" idx="10"/>
          </p:nvPr>
        </p:nvSpPr>
        <p:spPr>
          <a:xfrm>
            <a:off x="152400" y="6361327"/>
            <a:ext cx="2743200" cy="365125"/>
          </a:xfrm>
        </p:spPr>
        <p:txBody>
          <a:bodyPr/>
          <a:lstStyle/>
          <a:p>
            <a:r>
              <a:rPr lang="en-US"/>
              <a:t>1/15/20</a:t>
            </a:r>
            <a:endParaRPr lang="en-US" dirty="0"/>
          </a:p>
        </p:txBody>
      </p:sp>
    </p:spTree>
    <p:extLst>
      <p:ext uri="{BB962C8B-B14F-4D97-AF65-F5344CB8AC3E}">
        <p14:creationId xmlns:p14="http://schemas.microsoft.com/office/powerpoint/2010/main" val="258685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177700" y="2073236"/>
            <a:ext cx="3484450" cy="2615604"/>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1/15/20</a:t>
            </a:r>
            <a:endParaRPr lang="en-US" dirty="0"/>
          </a:p>
        </p:txBody>
      </p:sp>
      <p:pic>
        <p:nvPicPr>
          <p:cNvPr id="83" name="Google Shape;221;p27">
            <a:extLst>
              <a:ext uri="{FF2B5EF4-FFF2-40B4-BE49-F238E27FC236}">
                <a16:creationId xmlns:a16="http://schemas.microsoft.com/office/drawing/2014/main" id="{BDB852E4-5369-F649-B1F1-9FA76F61991D}"/>
              </a:ext>
            </a:extLst>
          </p:cNvPr>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sp>
        <p:nvSpPr>
          <p:cNvPr id="5" name="Slide Number Placeholder 4">
            <a:extLst>
              <a:ext uri="{FF2B5EF4-FFF2-40B4-BE49-F238E27FC236}">
                <a16:creationId xmlns:a16="http://schemas.microsoft.com/office/drawing/2014/main" id="{3704018A-96E6-1A47-BA31-21F0CB7659A1}"/>
              </a:ext>
            </a:extLst>
          </p:cNvPr>
          <p:cNvSpPr>
            <a:spLocks noGrp="1"/>
          </p:cNvSpPr>
          <p:nvPr>
            <p:ph type="sldNum" sz="quarter" idx="12"/>
          </p:nvPr>
        </p:nvSpPr>
        <p:spPr/>
        <p:txBody>
          <a:bodyPr/>
          <a:lstStyle/>
          <a:p>
            <a:fld id="{4EEF9975-6C58-5C4C-8961-54FFA2646BAA}" type="slidenum">
              <a:rPr lang="en-US" smtClean="0"/>
              <a:t>8</a:t>
            </a:fld>
            <a:endParaRPr lang="en-US"/>
          </a:p>
        </p:txBody>
      </p:sp>
    </p:spTree>
    <p:extLst>
      <p:ext uri="{BB962C8B-B14F-4D97-AF65-F5344CB8AC3E}">
        <p14:creationId xmlns:p14="http://schemas.microsoft.com/office/powerpoint/2010/main" val="109387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177700" y="2073236"/>
            <a:ext cx="3484450" cy="2615604"/>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623071" y="1889600"/>
            <a:ext cx="1184990" cy="1232519"/>
          </a:xfrm>
          <a:prstGeom prst="rect">
            <a:avLst/>
          </a:prstGeom>
          <a:noFill/>
          <a:ln>
            <a:noFill/>
          </a:ln>
          <a:effectLst>
            <a:outerShdw blurRad="57150" dist="19050" dir="5400000" algn="bl" rotWithShape="0">
              <a:srgbClr val="000000">
                <a:alpha val="50000"/>
              </a:srgbClr>
            </a:outerShdw>
          </a:effectLst>
        </p:spPr>
      </p:pic>
      <p:grpSp>
        <p:nvGrpSpPr>
          <p:cNvPr id="184" name="Google Shape;184;p27"/>
          <p:cNvGrpSpPr/>
          <p:nvPr/>
        </p:nvGrpSpPr>
        <p:grpSpPr>
          <a:xfrm>
            <a:off x="7363025" y="4149179"/>
            <a:ext cx="2469323" cy="1058681"/>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7363025" y="5446045"/>
            <a:ext cx="2469323" cy="1018596"/>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82629" y="2878613"/>
            <a:ext cx="2469323" cy="1061906"/>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223" name="Google Shape;223;p27"/>
          <p:cNvGrpSpPr/>
          <p:nvPr/>
        </p:nvGrpSpPr>
        <p:grpSpPr>
          <a:xfrm>
            <a:off x="7439639" y="1422401"/>
            <a:ext cx="2469323" cy="1061879"/>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863367" y="2334551"/>
            <a:ext cx="3264942" cy="916025"/>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36" name="Google Shape;236;p27"/>
          <p:cNvGrpSpPr/>
          <p:nvPr/>
        </p:nvGrpSpPr>
        <p:grpSpPr>
          <a:xfrm>
            <a:off x="7786829" y="3790789"/>
            <a:ext cx="3341396" cy="817819"/>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786751" y="5058133"/>
            <a:ext cx="1621869" cy="716597"/>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864143" y="2840145"/>
            <a:ext cx="2469177" cy="1074776"/>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rgbClr val="FF0000"/>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6287952" y="2334551"/>
            <a:ext cx="3197284" cy="96496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6287896" y="3765205"/>
            <a:ext cx="3130954" cy="865414"/>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a:t>1/15/20</a:t>
            </a:r>
            <a:endParaRPr lang="en-US" dirty="0"/>
          </a:p>
        </p:txBody>
      </p:sp>
      <p:sp>
        <p:nvSpPr>
          <p:cNvPr id="2" name="Slide Number Placeholder 1">
            <a:extLst>
              <a:ext uri="{FF2B5EF4-FFF2-40B4-BE49-F238E27FC236}">
                <a16:creationId xmlns:a16="http://schemas.microsoft.com/office/drawing/2014/main" id="{557640EF-9104-1742-9E2B-C9BEFBE6BC6C}"/>
              </a:ext>
            </a:extLst>
          </p:cNvPr>
          <p:cNvSpPr>
            <a:spLocks noGrp="1"/>
          </p:cNvSpPr>
          <p:nvPr>
            <p:ph type="sldNum" sz="quarter" idx="12"/>
          </p:nvPr>
        </p:nvSpPr>
        <p:spPr/>
        <p:txBody>
          <a:bodyPr/>
          <a:lstStyle/>
          <a:p>
            <a:fld id="{4EEF9975-6C58-5C4C-8961-54FFA2646BAA}" type="slidenum">
              <a:rPr lang="en-US" smtClean="0"/>
              <a:t>9</a:t>
            </a:fld>
            <a:endParaRPr lang="en-US"/>
          </a:p>
        </p:txBody>
      </p:sp>
    </p:spTree>
    <p:extLst>
      <p:ext uri="{BB962C8B-B14F-4D97-AF65-F5344CB8AC3E}">
        <p14:creationId xmlns:p14="http://schemas.microsoft.com/office/powerpoint/2010/main" val="2861654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2329</Words>
  <Application>Microsoft Macintosh PowerPoint</Application>
  <PresentationFormat>Widescreen</PresentationFormat>
  <Paragraphs>562</Paragraphs>
  <Slides>41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Gill Sans</vt:lpstr>
      <vt:lpstr>Gill Sans Light</vt:lpstr>
      <vt:lpstr>Lato</vt:lpstr>
      <vt:lpstr>Lato Light</vt:lpstr>
      <vt:lpstr>Lucida Console</vt:lpstr>
      <vt:lpstr>Office Theme</vt:lpstr>
      <vt:lpstr>Compute and Storage</vt:lpstr>
      <vt:lpstr>Resilient Distributed Datasets (aka the Spark paper)</vt:lpstr>
      <vt:lpstr>Motivation &amp; Background</vt:lpstr>
      <vt:lpstr>Resilient Distributed Datasets (RDDs)</vt:lpstr>
      <vt:lpstr>RDDs</vt:lpstr>
      <vt:lpstr>Example: Console Log Mining</vt:lpstr>
      <vt:lpstr>RDDs: Fault Tolerance</vt:lpstr>
      <vt:lpstr>PowerPoint Presentation</vt:lpstr>
      <vt:lpstr>PowerPoint Presentation</vt:lpstr>
      <vt:lpstr>PowerPoint Presentation</vt:lpstr>
      <vt:lpstr>PowerPoint Presentation</vt:lpstr>
      <vt:lpstr>PowerPoint Presentation</vt:lpstr>
      <vt:lpstr>PowerPoint Presentation</vt:lpstr>
      <vt:lpstr>RDDs</vt:lpstr>
      <vt:lpstr>Example : PageRank</vt:lpstr>
      <vt:lpstr>Example : PageRank</vt:lpstr>
      <vt:lpstr>RDD Representation</vt:lpstr>
      <vt:lpstr>Job Scheduling</vt:lpstr>
      <vt:lpstr>Fault Tolerance</vt:lpstr>
      <vt:lpstr>Memory Management</vt:lpstr>
      <vt:lpstr>Checkpointing</vt:lpstr>
      <vt:lpstr>Performance: Iterative Machine Learning</vt:lpstr>
      <vt:lpstr>Performance: Iterative Machine Learning</vt:lpstr>
      <vt:lpstr>Takeaways</vt:lpstr>
      <vt:lpstr>Break!</vt:lpstr>
      <vt:lpstr>Announcements</vt:lpstr>
      <vt:lpstr>Flat Datacenter Storage</vt:lpstr>
      <vt:lpstr>Disk Locality</vt:lpstr>
      <vt:lpstr>Full Bisection Bandwidth Networks</vt:lpstr>
      <vt:lpstr>FDS Design: Blobs and Tracts</vt:lpstr>
      <vt:lpstr>API</vt:lpstr>
      <vt:lpstr>Deterministic Tract Placement</vt:lpstr>
      <vt:lpstr>Replication</vt:lpstr>
      <vt:lpstr>Per-Blob Metadata</vt:lpstr>
      <vt:lpstr>Dynamic Work Allocation</vt:lpstr>
      <vt:lpstr>Failure Recovery</vt:lpstr>
      <vt:lpstr>Failure Recovery</vt:lpstr>
      <vt:lpstr>Fault Recovery Guarantees</vt:lpstr>
      <vt:lpstr>Read &amp; Write Performance</vt:lpstr>
      <vt:lpstr>Comparison</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Chowdhury, N M Mosharaf</cp:lastModifiedBy>
  <cp:revision>105</cp:revision>
  <dcterms:created xsi:type="dcterms:W3CDTF">2015-12-27T15:42:19Z</dcterms:created>
  <dcterms:modified xsi:type="dcterms:W3CDTF">2020-01-15T16:39:19Z</dcterms:modified>
</cp:coreProperties>
</file>