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FF4C9BD-81AA-463B-BC9B-E5CFDADDC090}">
  <a:tblStyle styleId="{5FF4C9BD-81AA-463B-BC9B-E5CFDADDC09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9af559f9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19af559f9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second objective is to generate inputs that maximize neuron coverage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achieve this goal by iteratively picking inactivated neurons and modifying the input such that output of that neuron increases.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g819af559f9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19af559f9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19af559f9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λ2 is a parameter for balancing between the two objectives of the joint optimization process</a:t>
            </a:r>
            <a:endParaRPr/>
          </a:p>
          <a:p>
            <a:pPr indent="0" lvl="0" marL="0" rtl="0" algn="l">
              <a:spcBef>
                <a:spcPts val="0"/>
              </a:spcBef>
              <a:spcAft>
                <a:spcPts val="0"/>
              </a:spcAft>
              <a:buNone/>
            </a:pPr>
            <a:r>
              <a:t/>
            </a:r>
            <a:endParaRPr/>
          </a:p>
        </p:txBody>
      </p:sp>
      <p:sp>
        <p:nvSpPr>
          <p:cNvPr id="202" name="Google Shape;202;g819af559f9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19badce4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19badce4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719badce4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19af559f9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19af559f9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819af559f9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19badce4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19badce4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They </a:t>
            </a:r>
            <a:r>
              <a:rPr lang="en-US"/>
              <a:t>compare both code and neuron coverages achieved by the same number of inputs by evaluating the test DNNs on ten randomly picked testing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Even 10 randomly picked inputs result in 100% code coverage for all DNNs while the neuron coverage never goes above 34% for any of the DNNs. </a:t>
            </a:r>
            <a:endParaRPr/>
          </a:p>
        </p:txBody>
      </p:sp>
      <p:sp>
        <p:nvSpPr>
          <p:cNvPr id="235" name="Google Shape;235;g719badce42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19badce4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19badce42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Table 2 summarizes the numbers of erroneous behaviors found by DeepXplore for each tested DNN while using 2,000 randomly selected seed inputs from the corresponding test sets.</a:t>
            </a:r>
            <a:endParaRPr/>
          </a:p>
        </p:txBody>
      </p:sp>
      <p:sp>
        <p:nvSpPr>
          <p:cNvPr id="247" name="Google Shape;247;g719badce42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19badce42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19badce42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this experiment,  augmenting training set and then improve DNN’s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train LeNet-1, LeNet-4, and LeNet-5 as shown with 60, 000 original samples. We further augment the training data by adding 100 new error- inducing samples and retrain the DNNs by 5 epochs.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results show that DeepXplore achieved 1–3% more average accuracy improvement over adversarial and random augmentation.</a:t>
            </a:r>
            <a:endParaRPr/>
          </a:p>
        </p:txBody>
      </p:sp>
      <p:sp>
        <p:nvSpPr>
          <p:cNvPr id="258" name="Google Shape;258;g719badce42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19badce42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19badce42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a few </a:t>
            </a:r>
            <a:r>
              <a:rPr lang="en-US"/>
              <a:t>questions</a:t>
            </a:r>
            <a:r>
              <a:rPr lang="en-US"/>
              <a:t> that I think are interesting from piazza to discuss here.</a:t>
            </a:r>
            <a:endParaRPr/>
          </a:p>
        </p:txBody>
      </p:sp>
      <p:sp>
        <p:nvSpPr>
          <p:cNvPr id="270" name="Google Shape;270;g719badce42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19badce42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19badce42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λ2 is a parameter for balancing between the two objectives of the joint optimization process</a:t>
            </a:r>
            <a:endParaRPr/>
          </a:p>
          <a:p>
            <a:pPr indent="0" lvl="0" marL="0" rtl="0" algn="l">
              <a:spcBef>
                <a:spcPts val="0"/>
              </a:spcBef>
              <a:spcAft>
                <a:spcPts val="0"/>
              </a:spcAft>
              <a:buNone/>
            </a:pPr>
            <a:r>
              <a:t/>
            </a:r>
            <a:endParaRPr/>
          </a:p>
        </p:txBody>
      </p:sp>
      <p:sp>
        <p:nvSpPr>
          <p:cNvPr id="281" name="Google Shape;281;g719badce42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1a173333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81a1733332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81a1733332_2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c4258ec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7dc4258ec3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7dc4258ec3_2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1a1733332_2_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I’ll give the talk in the steps of first introduce the motivation of DeepBase, followed by an </a:t>
            </a:r>
            <a:r>
              <a:rPr lang="en-US"/>
              <a:t>declarative API design of DeepBase</a:t>
            </a:r>
            <a:endParaRPr/>
          </a:p>
          <a:p>
            <a:pPr indent="0" lvl="0" marL="0" rtl="0" algn="l">
              <a:spcBef>
                <a:spcPts val="0"/>
              </a:spcBef>
              <a:spcAft>
                <a:spcPts val="0"/>
              </a:spcAft>
              <a:buNone/>
            </a:pPr>
            <a:r>
              <a:rPr lang="en-US"/>
              <a:t>Then, from the system design perspective, I’ll talk about the Baseline system, the naive design of DeepBase and how the authors perform optimizations on DeepBase</a:t>
            </a:r>
            <a:endParaRPr/>
          </a:p>
        </p:txBody>
      </p:sp>
      <p:sp>
        <p:nvSpPr>
          <p:cNvPr id="301" name="Google Shape;301;g81a1733332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1a173333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1a173333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81a173333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1a1733332_2_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81a1733332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1a1733332_2_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81a1733332_2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1a1733332_2_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81a1733332_2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1a1733332_2_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81a1733332_2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1a1733332_2_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81a1733332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1a1733332_2_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81a1733332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1a1733332_2_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81a1733332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81a1733332_2_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81a1733332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737ef0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737ef04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recent years, ….. including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incorrect behaviors can lead to very bad consequences such as a fatal collision of a self-driving car. I bet you have heard that A Tesla car in autopilot crashed into a trailer because the autopilot system failed to recognize the trailer as an obstacle due to its “white color against a brightly lit sky” and the “high ride height”.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Often time, there are corner cases that the testing data fails to cover.</a:t>
            </a:r>
            <a:endParaRPr/>
          </a:p>
        </p:txBody>
      </p:sp>
      <p:sp>
        <p:nvSpPr>
          <p:cNvPr id="109" name="Google Shape;109;g81737ef04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81a1733332_2_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81a1733332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1a1733332_2_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81a1733332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1a1733332_2_1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81a1733332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1a1733332_2_1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81a1733332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1a1733332_2_1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81a1733332_2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f3cb86048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7f3cb8604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1a37222d0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71a37222d0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81a1733332_2_1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81a1733332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81a1733332_2_1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81a1733332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19af559f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9af559f9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key idea is to create synthetic images such that they get classified by DL models differently than the original picture but still look the same to the human eye.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none of them can hope to cover more than a tiny fraction of all possible corner cases.</a:t>
            </a:r>
            <a:endParaRPr/>
          </a:p>
        </p:txBody>
      </p:sp>
      <p:sp>
        <p:nvSpPr>
          <p:cNvPr id="120" name="Google Shape;120;g819af559f9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19af559f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19af559f9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But in DL systems, what usually happens is that inputs go through all the layers of a model therefore leading very high code coverage.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intuition here is that if the output of a neuron is very small, close to 0, then it makes very little contribution to the final output of the model. And that neuron is considered turned off for that input. In this case, whatever the weight of the edges connecting to these 3 </a:t>
            </a:r>
            <a:r>
              <a:rPr lang="en-US"/>
              <a:t>neurons</a:t>
            </a:r>
            <a:r>
              <a:rPr lang="en-US"/>
              <a:t>, it doesn’t matter. So basically these weight are not verified by this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percentage of the neurons that are activated by at least one input in the test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one of the several ways that DeepXplore adopts in the hope of discovering more corner cases.</a:t>
            </a:r>
            <a:endParaRPr/>
          </a:p>
        </p:txBody>
      </p:sp>
      <p:sp>
        <p:nvSpPr>
          <p:cNvPr id="131" name="Google Shape;131;g819af559f9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9af559f9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9af559f9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819af559f9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19af559f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19af559f9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819af559f9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19af559f9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9af559f9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iteratively perform gradient ascent to modify the test input toward maximizing </a:t>
            </a:r>
            <a:r>
              <a:rPr lang="en-US"/>
              <a:t>differential</a:t>
            </a:r>
            <a:r>
              <a:rPr lang="en-US"/>
              <a:t> behavior and neuron coverage.</a:t>
            </a:r>
            <a:endParaRPr/>
          </a:p>
        </p:txBody>
      </p:sp>
      <p:sp>
        <p:nvSpPr>
          <p:cNvPr id="167" name="Google Shape;167;g819af559f9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9af559f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9af559f9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objective of the optimization problem is to generate test inputs that can induce different behaviors.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tries to make it predict </a:t>
            </a:r>
            <a:r>
              <a:rPr lang="en-US"/>
              <a:t>different</a:t>
            </a:r>
            <a:r>
              <a:rPr lang="en-US"/>
              <a:t> from the remaining DL models by setting the objective function to be this, which is basically ….</a:t>
            </a:r>
            <a:endParaRPr/>
          </a:p>
        </p:txBody>
      </p:sp>
      <p:sp>
        <p:nvSpPr>
          <p:cNvPr id="178" name="Google Shape;178;g819af559f9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Gill Sans"/>
              <a:buNone/>
              <a:defRPr b="0" i="0" sz="4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ill Sans"/>
                <a:ea typeface="Gill Sans"/>
                <a:cs typeface="Gill Sans"/>
                <a:sym typeface="Gill Sans"/>
              </a:defRPr>
            </a:lvl1pPr>
            <a:lvl2pPr indent="0" lvl="1" marL="0" marR="0" rtl="0" algn="r">
              <a:spcBef>
                <a:spcPts val="0"/>
              </a:spcBef>
              <a:buNone/>
              <a:defRPr b="0" i="0" sz="1200" u="none" cap="none" strike="noStrike">
                <a:solidFill>
                  <a:srgbClr val="888888"/>
                </a:solidFill>
                <a:latin typeface="Gill Sans"/>
                <a:ea typeface="Gill Sans"/>
                <a:cs typeface="Gill Sans"/>
                <a:sym typeface="Gill Sans"/>
              </a:defRPr>
            </a:lvl2pPr>
            <a:lvl3pPr indent="0" lvl="2" marL="0" marR="0" rtl="0" algn="r">
              <a:spcBef>
                <a:spcPts val="0"/>
              </a:spcBef>
              <a:buNone/>
              <a:defRPr b="0" i="0" sz="1200" u="none" cap="none" strike="noStrike">
                <a:solidFill>
                  <a:srgbClr val="888888"/>
                </a:solidFill>
                <a:latin typeface="Gill Sans"/>
                <a:ea typeface="Gill Sans"/>
                <a:cs typeface="Gill Sans"/>
                <a:sym typeface="Gill Sans"/>
              </a:defRPr>
            </a:lvl3pPr>
            <a:lvl4pPr indent="0" lvl="3" marL="0" marR="0" rtl="0" algn="r">
              <a:spcBef>
                <a:spcPts val="0"/>
              </a:spcBef>
              <a:buNone/>
              <a:defRPr b="0" i="0" sz="1200" u="none" cap="none" strike="noStrike">
                <a:solidFill>
                  <a:srgbClr val="888888"/>
                </a:solidFill>
                <a:latin typeface="Gill Sans"/>
                <a:ea typeface="Gill Sans"/>
                <a:cs typeface="Gill Sans"/>
                <a:sym typeface="Gill Sans"/>
              </a:defRPr>
            </a:lvl4pPr>
            <a:lvl5pPr indent="0" lvl="4" marL="0" marR="0" rtl="0" algn="r">
              <a:spcBef>
                <a:spcPts val="0"/>
              </a:spcBef>
              <a:buNone/>
              <a:defRPr b="0" i="0" sz="1200" u="none" cap="none" strike="noStrike">
                <a:solidFill>
                  <a:srgbClr val="888888"/>
                </a:solidFill>
                <a:latin typeface="Gill Sans"/>
                <a:ea typeface="Gill Sans"/>
                <a:cs typeface="Gill Sans"/>
                <a:sym typeface="Gill Sans"/>
              </a:defRPr>
            </a:lvl5pPr>
            <a:lvl6pPr indent="0" lvl="5" marL="0" marR="0" rtl="0" algn="r">
              <a:spcBef>
                <a:spcPts val="0"/>
              </a:spcBef>
              <a:buNone/>
              <a:defRPr b="0" i="0" sz="1200" u="none" cap="none" strike="noStrike">
                <a:solidFill>
                  <a:srgbClr val="888888"/>
                </a:solidFill>
                <a:latin typeface="Gill Sans"/>
                <a:ea typeface="Gill Sans"/>
                <a:cs typeface="Gill Sans"/>
                <a:sym typeface="Gill Sans"/>
              </a:defRPr>
            </a:lvl6pPr>
            <a:lvl7pPr indent="0" lvl="6" marL="0" marR="0" rtl="0" algn="r">
              <a:spcBef>
                <a:spcPts val="0"/>
              </a:spcBef>
              <a:buNone/>
              <a:defRPr b="0" i="0" sz="1200" u="none" cap="none" strike="noStrike">
                <a:solidFill>
                  <a:srgbClr val="888888"/>
                </a:solidFill>
                <a:latin typeface="Gill Sans"/>
                <a:ea typeface="Gill Sans"/>
                <a:cs typeface="Gill Sans"/>
                <a:sym typeface="Gill Sans"/>
              </a:defRPr>
            </a:lvl7pPr>
            <a:lvl8pPr indent="0" lvl="7" marL="0" marR="0" rtl="0" algn="r">
              <a:spcBef>
                <a:spcPts val="0"/>
              </a:spcBef>
              <a:buNone/>
              <a:defRPr b="0" i="0" sz="1200" u="none" cap="none" strike="noStrike">
                <a:solidFill>
                  <a:srgbClr val="888888"/>
                </a:solidFill>
                <a:latin typeface="Gill Sans"/>
                <a:ea typeface="Gill Sans"/>
                <a:cs typeface="Gill Sans"/>
                <a:sym typeface="Gill Sans"/>
              </a:defRPr>
            </a:lvl8pPr>
            <a:lvl9pPr indent="0" lvl="8" marL="0" marR="0" rtl="0" algn="r">
              <a:spcBef>
                <a:spcPts val="0"/>
              </a:spcBef>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W20</a:t>
            </a:r>
            <a:endParaRPr/>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2/17/20</a:t>
            </a:r>
            <a:endParaRPr/>
          </a:p>
        </p:txBody>
      </p:sp>
      <p:sp>
        <p:nvSpPr>
          <p:cNvPr id="92" name="Google Shape;92;p13"/>
          <p:cNvSpPr txBox="1"/>
          <p:nvPr>
            <p:ph type="ctrTitle"/>
          </p:nvPr>
        </p:nvSpPr>
        <p:spPr>
          <a:xfrm>
            <a:off x="1204550" y="1153000"/>
            <a:ext cx="4415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Gill Sans"/>
              <a:buNone/>
            </a:pPr>
            <a:r>
              <a:rPr lang="en-US" sz="3600"/>
              <a:t>DeepXplore: Automated Whitebox Testing of Deep Learning Systems</a:t>
            </a:r>
            <a:endParaRPr/>
          </a:p>
        </p:txBody>
      </p:sp>
      <p:sp>
        <p:nvSpPr>
          <p:cNvPr id="93" name="Google Shape;93;p13"/>
          <p:cNvSpPr txBox="1"/>
          <p:nvPr>
            <p:ph idx="1" type="subTitle"/>
          </p:nvPr>
        </p:nvSpPr>
        <p:spPr>
          <a:xfrm>
            <a:off x="1204550" y="3632675"/>
            <a:ext cx="44154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Kexin Pei</a:t>
            </a:r>
            <a:r>
              <a:rPr lang="en-US"/>
              <a:t> et al.</a:t>
            </a:r>
            <a:endParaRPr/>
          </a:p>
        </p:txBody>
      </p:sp>
      <p:sp>
        <p:nvSpPr>
          <p:cNvPr id="94" name="Google Shape;94;p13"/>
          <p:cNvSpPr txBox="1"/>
          <p:nvPr>
            <p:ph type="ctrTitle"/>
          </p:nvPr>
        </p:nvSpPr>
        <p:spPr>
          <a:xfrm>
            <a:off x="6370175" y="1198575"/>
            <a:ext cx="50349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Gill Sans"/>
              <a:buNone/>
            </a:pPr>
            <a:r>
              <a:rPr lang="en-US" sz="3600"/>
              <a:t>DeepBase: Deep Inspection of Neural Networks</a:t>
            </a:r>
            <a:endParaRPr/>
          </a:p>
        </p:txBody>
      </p:sp>
      <p:sp>
        <p:nvSpPr>
          <p:cNvPr id="95" name="Google Shape;95;p13"/>
          <p:cNvSpPr txBox="1"/>
          <p:nvPr>
            <p:ph idx="1" type="subTitle"/>
          </p:nvPr>
        </p:nvSpPr>
        <p:spPr>
          <a:xfrm>
            <a:off x="6370175" y="3678250"/>
            <a:ext cx="50349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Thibault Sellam</a:t>
            </a:r>
            <a:r>
              <a:rPr lang="en-US"/>
              <a:t> et 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 Implementation</a:t>
            </a:r>
            <a:endParaRPr/>
          </a:p>
        </p:txBody>
      </p:sp>
      <p:sp>
        <p:nvSpPr>
          <p:cNvPr id="193" name="Google Shape;193;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4" name="Google Shape;194;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95" name="Google Shape;19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97" name="Google Shape;197;p22"/>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Maximize neuron coverage</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Select one inactive neuron for each DNN in each iteration</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Let’s say we want to maximize the output of a neuron n</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t/>
            </a:r>
            <a:endParaRPr sz="2400">
              <a:latin typeface="Gill Sans"/>
              <a:ea typeface="Gill Sans"/>
              <a:cs typeface="Gill Sans"/>
              <a:sym typeface="Gill Sans"/>
            </a:endParaRPr>
          </a:p>
        </p:txBody>
      </p:sp>
      <p:pic>
        <p:nvPicPr>
          <p:cNvPr id="198" name="Google Shape;198;p22"/>
          <p:cNvPicPr preferRelativeResize="0"/>
          <p:nvPr/>
        </p:nvPicPr>
        <p:blipFill rotWithShape="1">
          <a:blip r:embed="rId3">
            <a:alphaModFix/>
          </a:blip>
          <a:srcRect b="0" l="0" r="54067" t="0"/>
          <a:stretch/>
        </p:blipFill>
        <p:spPr>
          <a:xfrm>
            <a:off x="1851450" y="3649125"/>
            <a:ext cx="2861325" cy="43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 Implementation</a:t>
            </a:r>
            <a:endParaRPr/>
          </a:p>
        </p:txBody>
      </p:sp>
      <p:sp>
        <p:nvSpPr>
          <p:cNvPr id="205" name="Google Shape;205;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6" name="Google Shape;206;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07" name="Google Shape;207;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209" name="Google Shape;209;p23"/>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Joint optimization</a:t>
            </a:r>
            <a:endParaRPr sz="2400">
              <a:latin typeface="Gill Sans"/>
              <a:ea typeface="Gill Sans"/>
              <a:cs typeface="Gill Sans"/>
              <a:sym typeface="Gill Sans"/>
            </a:endParaRPr>
          </a:p>
        </p:txBody>
      </p:sp>
      <p:pic>
        <p:nvPicPr>
          <p:cNvPr id="210" name="Google Shape;210;p23"/>
          <p:cNvPicPr preferRelativeResize="0"/>
          <p:nvPr/>
        </p:nvPicPr>
        <p:blipFill>
          <a:blip r:embed="rId3">
            <a:alphaModFix/>
          </a:blip>
          <a:stretch>
            <a:fillRect/>
          </a:stretch>
        </p:blipFill>
        <p:spPr>
          <a:xfrm>
            <a:off x="1363850" y="2583913"/>
            <a:ext cx="9464300" cy="104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7" name="Google Shape;217;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18" name="Google Shape;21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pic>
        <p:nvPicPr>
          <p:cNvPr id="220" name="Google Shape;220;p24"/>
          <p:cNvPicPr preferRelativeResize="0"/>
          <p:nvPr/>
        </p:nvPicPr>
        <p:blipFill>
          <a:blip r:embed="rId3">
            <a:alphaModFix/>
          </a:blip>
          <a:stretch>
            <a:fillRect/>
          </a:stretch>
        </p:blipFill>
        <p:spPr>
          <a:xfrm>
            <a:off x="1221825" y="304800"/>
            <a:ext cx="9312977" cy="605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Experiments</a:t>
            </a:r>
            <a:endParaRPr/>
          </a:p>
        </p:txBody>
      </p:sp>
      <p:sp>
        <p:nvSpPr>
          <p:cNvPr id="227" name="Google Shape;227;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8" name="Google Shape;228;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29" name="Google Shape;229;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pic>
        <p:nvPicPr>
          <p:cNvPr id="231" name="Google Shape;231;p25"/>
          <p:cNvPicPr preferRelativeResize="0"/>
          <p:nvPr/>
        </p:nvPicPr>
        <p:blipFill>
          <a:blip r:embed="rId3">
            <a:alphaModFix/>
          </a:blip>
          <a:stretch>
            <a:fillRect/>
          </a:stretch>
        </p:blipFill>
        <p:spPr>
          <a:xfrm>
            <a:off x="473350" y="1843225"/>
            <a:ext cx="11381705" cy="4360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Benefits of Neuron Coverage </a:t>
            </a:r>
            <a:endParaRPr/>
          </a:p>
        </p:txBody>
      </p:sp>
      <p:sp>
        <p:nvSpPr>
          <p:cNvPr id="238" name="Google Shape;238;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9" name="Google Shape;23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40" name="Google Shape;24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242" name="Google Shape;242;p26"/>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Neuron coverage vs. code coverage</a:t>
            </a:r>
            <a:endParaRPr sz="2400">
              <a:latin typeface="Gill Sans"/>
              <a:ea typeface="Gill Sans"/>
              <a:cs typeface="Gill Sans"/>
              <a:sym typeface="Gill Sans"/>
            </a:endParaRPr>
          </a:p>
        </p:txBody>
      </p:sp>
      <p:pic>
        <p:nvPicPr>
          <p:cNvPr id="243" name="Google Shape;243;p26"/>
          <p:cNvPicPr preferRelativeResize="0"/>
          <p:nvPr/>
        </p:nvPicPr>
        <p:blipFill>
          <a:blip r:embed="rId3">
            <a:alphaModFix/>
          </a:blip>
          <a:stretch>
            <a:fillRect/>
          </a:stretch>
        </p:blipFill>
        <p:spPr>
          <a:xfrm>
            <a:off x="1132425" y="2582325"/>
            <a:ext cx="9753600"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Difference-inducing Inputs</a:t>
            </a:r>
            <a:endParaRPr/>
          </a:p>
        </p:txBody>
      </p:sp>
      <p:sp>
        <p:nvSpPr>
          <p:cNvPr id="250" name="Google Shape;250;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1" name="Google Shape;251;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52" name="Google Shape;252;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pic>
        <p:nvPicPr>
          <p:cNvPr id="254" name="Google Shape;254;p27"/>
          <p:cNvPicPr preferRelativeResize="0"/>
          <p:nvPr/>
        </p:nvPicPr>
        <p:blipFill>
          <a:blip r:embed="rId3">
            <a:alphaModFix/>
          </a:blip>
          <a:stretch>
            <a:fillRect/>
          </a:stretch>
        </p:blipFill>
        <p:spPr>
          <a:xfrm>
            <a:off x="1883875" y="1524375"/>
            <a:ext cx="8640799" cy="5197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Improving DNNs with DeepXplore</a:t>
            </a:r>
            <a:endParaRPr/>
          </a:p>
        </p:txBody>
      </p:sp>
      <p:sp>
        <p:nvSpPr>
          <p:cNvPr id="261" name="Google Shape;261;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2" name="Google Shape;26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63" name="Google Shape;26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265" name="Google Shape;265;p28"/>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Improve DNN with generated data</a:t>
            </a:r>
            <a:endParaRPr sz="2400">
              <a:latin typeface="Gill Sans"/>
              <a:ea typeface="Gill Sans"/>
              <a:cs typeface="Gill Sans"/>
              <a:sym typeface="Gill Sans"/>
            </a:endParaRPr>
          </a:p>
        </p:txBody>
      </p:sp>
      <p:pic>
        <p:nvPicPr>
          <p:cNvPr id="266" name="Google Shape;266;p28"/>
          <p:cNvPicPr preferRelativeResize="0"/>
          <p:nvPr/>
        </p:nvPicPr>
        <p:blipFill>
          <a:blip r:embed="rId3">
            <a:alphaModFix/>
          </a:blip>
          <a:stretch>
            <a:fillRect/>
          </a:stretch>
        </p:blipFill>
        <p:spPr>
          <a:xfrm>
            <a:off x="1179950" y="2728125"/>
            <a:ext cx="10173850" cy="322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273" name="Google Shape;273;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4" name="Google Shape;274;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75" name="Google Shape;275;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277" name="Google Shape;277;p29"/>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When setting the threshold for a neuron to be active, should we consider the distribution of the output?</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Introducing more parameters</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Needs to be trained</a:t>
            </a:r>
            <a:endParaRPr sz="2400">
              <a:latin typeface="Gill Sans"/>
              <a:ea typeface="Gill Sans"/>
              <a:cs typeface="Gill Sans"/>
              <a:sym typeface="Gill Sans"/>
            </a:endParaRPr>
          </a:p>
          <a:p>
            <a:pPr indent="-381000" lvl="0" marL="4572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Can DeepXplore be applied to other tasks such nlp?</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Can we compute </a:t>
            </a:r>
            <a:r>
              <a:rPr lang="en-US" sz="2400">
                <a:solidFill>
                  <a:schemeClr val="dk1"/>
                </a:solidFill>
                <a:latin typeface="Gill Sans"/>
                <a:ea typeface="Gill Sans"/>
                <a:cs typeface="Gill Sans"/>
                <a:sym typeface="Gill Sans"/>
              </a:rPr>
              <a:t>𝜗</a:t>
            </a:r>
            <a:r>
              <a:rPr b="1" lang="en-US" sz="2400">
                <a:solidFill>
                  <a:schemeClr val="dk1"/>
                </a:solidFill>
                <a:latin typeface="Gill Sans"/>
                <a:ea typeface="Gill Sans"/>
                <a:cs typeface="Gill Sans"/>
                <a:sym typeface="Gill Sans"/>
              </a:rPr>
              <a:t>F</a:t>
            </a:r>
            <a:r>
              <a:rPr lang="en-US" sz="2400">
                <a:solidFill>
                  <a:schemeClr val="dk1"/>
                </a:solidFill>
                <a:latin typeface="Gill Sans"/>
                <a:ea typeface="Gill Sans"/>
                <a:cs typeface="Gill Sans"/>
                <a:sym typeface="Gill Sans"/>
              </a:rPr>
              <a:t>/𝜗</a:t>
            </a:r>
            <a:r>
              <a:rPr b="1" lang="en-US" sz="2400">
                <a:solidFill>
                  <a:schemeClr val="dk1"/>
                </a:solidFill>
                <a:latin typeface="Gill Sans"/>
                <a:ea typeface="Gill Sans"/>
                <a:cs typeface="Gill Sans"/>
                <a:sym typeface="Gill Sans"/>
              </a:rPr>
              <a:t>x</a:t>
            </a:r>
            <a:r>
              <a:rPr lang="en-US" sz="2400">
                <a:solidFill>
                  <a:schemeClr val="dk1"/>
                </a:solidFill>
                <a:latin typeface="Gill Sans"/>
                <a:ea typeface="Gill Sans"/>
                <a:cs typeface="Gill Sans"/>
                <a:sym typeface="Gill Sans"/>
              </a:rPr>
              <a:t>, where F is the output of each neuron in the DNN?</a:t>
            </a:r>
            <a:endParaRPr sz="24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1000"/>
                                        <p:tgtEl>
                                          <p:spTgt spid="2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84" name="Google Shape;284;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5" name="Google Shape;285;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86" name="Google Shape;286;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288" name="Google Shape;288;p30"/>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The first whitebox system for</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systematically testing DL systems</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automatically identify erroneous behaviors without manual labels</a:t>
            </a:r>
            <a:endParaRPr sz="2400">
              <a:latin typeface="Gill Sans"/>
              <a:ea typeface="Gill Sans"/>
              <a:cs typeface="Gill Sans"/>
              <a:sym typeface="Gill Sans"/>
            </a:endParaRPr>
          </a:p>
          <a:p>
            <a:pPr indent="-381000" lvl="0" marL="4572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Introduces a new metric, neuron coverage, for measuring how many rules in a DNN are exercised by a set of inputs</a:t>
            </a:r>
            <a:endParaRPr sz="2400">
              <a:latin typeface="Gill Sans"/>
              <a:ea typeface="Gill Sans"/>
              <a:cs typeface="Gill Sans"/>
              <a:sym typeface="Gill Sans"/>
            </a:endParaRPr>
          </a:p>
          <a:p>
            <a:pPr indent="-381000" lvl="0" marL="4572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Performs gradient ascent to solve a joint optimization problem that maximizes both neuron coverage and the number of potentially erroneous behaviors discovered</a:t>
            </a:r>
            <a:endParaRPr sz="24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10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1000"/>
                                        <p:tgtEl>
                                          <p:spTgt spid="2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Effect filter="fade" transition="in">
                                      <p:cBhvr>
                                        <p:cTn dur="1000"/>
                                        <p:tgtEl>
                                          <p:spTgt spid="2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Gill Sans"/>
              <a:buNone/>
            </a:pPr>
            <a:r>
              <a:rPr lang="en-US" sz="3600"/>
              <a:t>DeepBase: Deep Inspection of Neural Networks</a:t>
            </a:r>
            <a:endParaRPr/>
          </a:p>
        </p:txBody>
      </p:sp>
      <p:sp>
        <p:nvSpPr>
          <p:cNvPr id="295" name="Google Shape;29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96" name="Google Shape;29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298" name="Google Shape;298;p31"/>
          <p:cNvSpPr txBox="1"/>
          <p:nvPr>
            <p:ph idx="1" type="subTitle"/>
          </p:nvPr>
        </p:nvSpPr>
        <p:spPr>
          <a:xfrm>
            <a:off x="1524000" y="3602038"/>
            <a:ext cx="91440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None/>
            </a:pPr>
            <a:r>
              <a:rPr lang="en-US"/>
              <a:t> Thibault Sellam </a:t>
            </a:r>
            <a:r>
              <a:rPr lang="en-US"/>
              <a:t>et 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Gill Sans"/>
              <a:buNone/>
            </a:pPr>
            <a:r>
              <a:rPr lang="en-US" sz="3600"/>
              <a:t>DeepXplore: Automated Whitebox Testing of Deep Learning Systems</a:t>
            </a:r>
            <a:endParaRPr/>
          </a:p>
        </p:txBody>
      </p:sp>
      <p:sp>
        <p:nvSpPr>
          <p:cNvPr id="102" name="Google Shape;102;p14"/>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None/>
            </a:pPr>
            <a:r>
              <a:rPr lang="en-US"/>
              <a:t>Kexin Pei et al.</a:t>
            </a:r>
            <a:endParaRPr/>
          </a:p>
        </p:txBody>
      </p:sp>
      <p:sp>
        <p:nvSpPr>
          <p:cNvPr id="103" name="Google Shape;10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04" name="Google Shape;10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Overview</a:t>
            </a:r>
            <a:endParaRPr/>
          </a:p>
        </p:txBody>
      </p:sp>
      <p:sp>
        <p:nvSpPr>
          <p:cNvPr id="304" name="Google Shape;304;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Motivation</a:t>
            </a:r>
            <a:endParaRPr/>
          </a:p>
          <a:p>
            <a:pPr indent="-228600" lvl="0" marL="228600" rtl="0" algn="l">
              <a:lnSpc>
                <a:spcPct val="90000"/>
              </a:lnSpc>
              <a:spcBef>
                <a:spcPts val="1000"/>
              </a:spcBef>
              <a:spcAft>
                <a:spcPts val="0"/>
              </a:spcAft>
              <a:buClr>
                <a:schemeClr val="dk1"/>
              </a:buClr>
              <a:buSzPts val="2800"/>
              <a:buChar char="•"/>
            </a:pPr>
            <a:r>
              <a:rPr lang="en-US"/>
              <a:t>API Overview</a:t>
            </a:r>
            <a:endParaRPr/>
          </a:p>
          <a:p>
            <a:pPr indent="-228600" lvl="0" marL="228600" rtl="0" algn="l">
              <a:lnSpc>
                <a:spcPct val="90000"/>
              </a:lnSpc>
              <a:spcBef>
                <a:spcPts val="1000"/>
              </a:spcBef>
              <a:spcAft>
                <a:spcPts val="0"/>
              </a:spcAft>
              <a:buClr>
                <a:schemeClr val="dk1"/>
              </a:buClr>
              <a:buSzPts val="2800"/>
              <a:buChar char="•"/>
            </a:pPr>
            <a:r>
              <a:rPr lang="en-US"/>
              <a:t>System Design</a:t>
            </a:r>
            <a:endParaRPr/>
          </a:p>
          <a:p>
            <a:pPr indent="-228600" lvl="1" marL="685800" rtl="0" algn="l">
              <a:lnSpc>
                <a:spcPct val="90000"/>
              </a:lnSpc>
              <a:spcBef>
                <a:spcPts val="500"/>
              </a:spcBef>
              <a:spcAft>
                <a:spcPts val="0"/>
              </a:spcAft>
              <a:buClr>
                <a:schemeClr val="dk1"/>
              </a:buClr>
              <a:buSzPts val="2400"/>
              <a:buChar char="•"/>
            </a:pPr>
            <a:r>
              <a:rPr lang="en-US"/>
              <a:t>Baseline Design</a:t>
            </a:r>
            <a:endParaRPr/>
          </a:p>
          <a:p>
            <a:pPr indent="-228600" lvl="1" marL="685800" rtl="0" algn="l">
              <a:lnSpc>
                <a:spcPct val="90000"/>
              </a:lnSpc>
              <a:spcBef>
                <a:spcPts val="500"/>
              </a:spcBef>
              <a:spcAft>
                <a:spcPts val="0"/>
              </a:spcAft>
              <a:buClr>
                <a:schemeClr val="dk1"/>
              </a:buClr>
              <a:buSzPts val="2400"/>
              <a:buChar char="•"/>
            </a:pPr>
            <a:r>
              <a:rPr lang="en-US"/>
              <a:t>Naïve De</a:t>
            </a:r>
            <a:r>
              <a:rPr lang="en-US"/>
              <a:t>e</a:t>
            </a:r>
            <a:r>
              <a:rPr lang="en-US"/>
              <a:t>pBase Design</a:t>
            </a:r>
            <a:endParaRPr/>
          </a:p>
          <a:p>
            <a:pPr indent="-228600" lvl="1" marL="685800" rtl="0" algn="l">
              <a:lnSpc>
                <a:spcPct val="90000"/>
              </a:lnSpc>
              <a:spcBef>
                <a:spcPts val="500"/>
              </a:spcBef>
              <a:spcAft>
                <a:spcPts val="0"/>
              </a:spcAft>
              <a:buClr>
                <a:schemeClr val="dk1"/>
              </a:buClr>
              <a:buSzPts val="2400"/>
              <a:buChar char="•"/>
            </a:pPr>
            <a:r>
              <a:rPr lang="en-US"/>
              <a:t>Optimizations</a:t>
            </a:r>
            <a:endParaRPr/>
          </a:p>
          <a:p>
            <a:pPr indent="-228600" lvl="0" marL="228600" rtl="0" algn="l">
              <a:lnSpc>
                <a:spcPct val="90000"/>
              </a:lnSpc>
              <a:spcBef>
                <a:spcPts val="1000"/>
              </a:spcBef>
              <a:spcAft>
                <a:spcPts val="0"/>
              </a:spcAft>
              <a:buClr>
                <a:schemeClr val="dk1"/>
              </a:buClr>
              <a:buSzPts val="2800"/>
              <a:buChar char="•"/>
            </a:pPr>
            <a:r>
              <a:rPr lang="en-US"/>
              <a:t>Evaluation</a:t>
            </a:r>
            <a:endParaRPr/>
          </a:p>
          <a:p>
            <a:pPr indent="-165100" lvl="0" marL="228600" rtl="0" algn="l">
              <a:lnSpc>
                <a:spcPct val="90000"/>
              </a:lnSpc>
              <a:spcBef>
                <a:spcPts val="1000"/>
              </a:spcBef>
              <a:spcAft>
                <a:spcPts val="0"/>
              </a:spcAft>
              <a:buSzPts val="1800"/>
              <a:buChar char="•"/>
            </a:pPr>
            <a:r>
              <a:rPr lang="en-US"/>
              <a:t>Related work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5" name="Google Shape;30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06" name="Google Shape;30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07" name="Google Shape;30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4" name="Google Shape;314;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Motivation</a:t>
            </a:r>
            <a:endParaRPr/>
          </a:p>
        </p:txBody>
      </p:sp>
      <p:sp>
        <p:nvSpPr>
          <p:cNvPr id="315" name="Google Shape;315;p33"/>
          <p:cNvSpPr txBox="1"/>
          <p:nvPr>
            <p:ph idx="1" type="body"/>
          </p:nvPr>
        </p:nvSpPr>
        <p:spPr>
          <a:xfrm>
            <a:off x="838200" y="1401550"/>
            <a:ext cx="10515600" cy="2754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 Deep Learning are unknowingly effective</a:t>
            </a:r>
            <a:endParaRPr>
              <a:latin typeface="Arial"/>
              <a:ea typeface="Arial"/>
              <a:cs typeface="Arial"/>
              <a:sym typeface="Arial"/>
            </a:endParaRPr>
          </a:p>
          <a:p>
            <a:pPr indent="-292100" lvl="1" marL="685800" rtl="0" algn="l">
              <a:lnSpc>
                <a:spcPct val="100000"/>
              </a:lnSpc>
              <a:spcBef>
                <a:spcPts val="0"/>
              </a:spcBef>
              <a:spcAft>
                <a:spcPts val="0"/>
              </a:spcAft>
              <a:buClr>
                <a:schemeClr val="dk1"/>
              </a:buClr>
              <a:buSzPts val="2800"/>
              <a:buChar char="•"/>
            </a:pPr>
            <a:r>
              <a:rPr lang="en-US"/>
              <a:t>DNN decompose a task into sub-tasks?</a:t>
            </a:r>
            <a:endParaRPr/>
          </a:p>
          <a:p>
            <a:pPr indent="-292100" lvl="1" marL="685800" rtl="0" algn="l">
              <a:lnSpc>
                <a:spcPct val="100000"/>
              </a:lnSpc>
              <a:spcBef>
                <a:spcPts val="0"/>
              </a:spcBef>
              <a:spcAft>
                <a:spcPts val="0"/>
              </a:spcAft>
              <a:buClr>
                <a:schemeClr val="dk1"/>
              </a:buClr>
              <a:buSzPts val="2800"/>
              <a:buChar char="•"/>
            </a:pPr>
            <a:r>
              <a:rPr lang="en-US"/>
              <a:t>Memorize training examples?</a:t>
            </a:r>
            <a:endParaRPr/>
          </a:p>
          <a:p>
            <a:pPr indent="-292100" lvl="0" marL="228600" rtl="0" algn="l">
              <a:lnSpc>
                <a:spcPct val="100000"/>
              </a:lnSpc>
              <a:spcBef>
                <a:spcPts val="0"/>
              </a:spcBef>
              <a:spcAft>
                <a:spcPts val="0"/>
              </a:spcAft>
              <a:buClr>
                <a:schemeClr val="dk1"/>
              </a:buClr>
              <a:buSzPts val="2800"/>
              <a:buFont typeface="Gill Sans"/>
              <a:buChar char="•"/>
            </a:pPr>
            <a:r>
              <a:rPr lang="en-US"/>
              <a:t>Deep Neural Inspection</a:t>
            </a:r>
            <a:endParaRPr/>
          </a:p>
          <a:p>
            <a:pPr indent="-292100" lvl="1" marL="685800" rtl="0" algn="l">
              <a:lnSpc>
                <a:spcPct val="100000"/>
              </a:lnSpc>
              <a:spcBef>
                <a:spcPts val="0"/>
              </a:spcBef>
              <a:spcAft>
                <a:spcPts val="0"/>
              </a:spcAft>
              <a:buClr>
                <a:schemeClr val="dk1"/>
              </a:buClr>
              <a:buSzPts val="2800"/>
              <a:buFont typeface="Gill Sans"/>
              <a:buChar char="•"/>
            </a:pPr>
            <a:r>
              <a:rPr lang="en-US">
                <a:latin typeface="Arial"/>
                <a:ea typeface="Arial"/>
                <a:cs typeface="Arial"/>
                <a:sym typeface="Arial"/>
              </a:rPr>
              <a:t>Similarities between hidden units and user-defined hypothesis</a:t>
            </a:r>
            <a:endParaRPr>
              <a:latin typeface="Arial"/>
              <a:ea typeface="Arial"/>
              <a:cs typeface="Arial"/>
              <a:sym typeface="Arial"/>
            </a:endParaRPr>
          </a:p>
          <a:p>
            <a:pPr indent="-292100" lvl="1" marL="685800" rtl="0" algn="l">
              <a:lnSpc>
                <a:spcPct val="100000"/>
              </a:lnSpc>
              <a:spcBef>
                <a:spcPts val="0"/>
              </a:spcBef>
              <a:spcAft>
                <a:spcPts val="0"/>
              </a:spcAft>
              <a:buClr>
                <a:schemeClr val="dk1"/>
              </a:buClr>
              <a:buSzPts val="2800"/>
              <a:buFont typeface="Gill Sans"/>
              <a:buChar char="•"/>
            </a:pPr>
            <a:r>
              <a:rPr lang="en-US">
                <a:latin typeface="Arial"/>
                <a:ea typeface="Arial"/>
                <a:cs typeface="Arial"/>
                <a:sym typeface="Arial"/>
              </a:rPr>
              <a:t>Could be computationally heavily (</a:t>
            </a:r>
            <a:r>
              <a:rPr lang="en-US" sz="2000">
                <a:latin typeface="Arial"/>
                <a:ea typeface="Arial"/>
                <a:cs typeface="Arial"/>
                <a:sym typeface="Arial"/>
              </a:rPr>
              <a:t>Hypothesis×Hidden Units×Scores</a:t>
            </a:r>
            <a:r>
              <a:rPr lang="en-US">
                <a:latin typeface="Arial"/>
                <a:ea typeface="Arial"/>
                <a:cs typeface="Arial"/>
                <a:sym typeface="Arial"/>
              </a:rPr>
              <a:t>)</a:t>
            </a:r>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16" name="Google Shape;316;p33"/>
          <p:cNvPicPr preferRelativeResize="0"/>
          <p:nvPr/>
        </p:nvPicPr>
        <p:blipFill>
          <a:blip r:embed="rId3">
            <a:alphaModFix/>
          </a:blip>
          <a:stretch>
            <a:fillRect/>
          </a:stretch>
        </p:blipFill>
        <p:spPr>
          <a:xfrm>
            <a:off x="2610524" y="4046950"/>
            <a:ext cx="6308575" cy="2309400"/>
          </a:xfrm>
          <a:prstGeom prst="rect">
            <a:avLst/>
          </a:prstGeom>
          <a:noFill/>
          <a:ln>
            <a:noFill/>
          </a:ln>
        </p:spPr>
      </p:pic>
      <p:sp>
        <p:nvSpPr>
          <p:cNvPr id="317" name="Google Shape;317;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18" name="Google Shape;318;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19" name="Google Shape;319;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Motivation</a:t>
            </a:r>
            <a:endParaRPr/>
          </a:p>
        </p:txBody>
      </p:sp>
      <p:sp>
        <p:nvSpPr>
          <p:cNvPr id="325" name="Google Shape;32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26" name="Google Shape;32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27" name="Google Shape;32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34"/>
          <p:cNvSpPr txBox="1"/>
          <p:nvPr>
            <p:ph idx="1" type="body"/>
          </p:nvPr>
        </p:nvSpPr>
        <p:spPr>
          <a:xfrm>
            <a:off x="838200" y="1825624"/>
            <a:ext cx="10515600" cy="428334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Software which supports DNI is limited</a:t>
            </a:r>
            <a:endParaRPr/>
          </a:p>
          <a:p>
            <a:pPr indent="-228600" lvl="1" marL="685800" rtl="0" algn="l">
              <a:lnSpc>
                <a:spcPct val="90000"/>
              </a:lnSpc>
              <a:spcBef>
                <a:spcPts val="500"/>
              </a:spcBef>
              <a:spcAft>
                <a:spcPts val="0"/>
              </a:spcAft>
              <a:buClr>
                <a:schemeClr val="dk1"/>
              </a:buClr>
              <a:buSzPts val="2400"/>
              <a:buChar char="•"/>
            </a:pPr>
            <a:r>
              <a:rPr lang="en-US"/>
              <a:t>Also ad-hoc to certain paper</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图片包含 游戏机, 截图&#10;&#10;描述已自动生成" id="329" name="Google Shape;329;p34"/>
          <p:cNvPicPr preferRelativeResize="0"/>
          <p:nvPr/>
        </p:nvPicPr>
        <p:blipFill rotWithShape="1">
          <a:blip r:embed="rId3">
            <a:alphaModFix/>
          </a:blip>
          <a:srcRect b="0" l="0" r="0" t="0"/>
          <a:stretch/>
        </p:blipFill>
        <p:spPr>
          <a:xfrm>
            <a:off x="1129709" y="2959188"/>
            <a:ext cx="4903382" cy="20162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Motivation</a:t>
            </a:r>
            <a:endParaRPr/>
          </a:p>
        </p:txBody>
      </p:sp>
      <p:sp>
        <p:nvSpPr>
          <p:cNvPr id="335" name="Google Shape;33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36" name="Google Shape;33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37" name="Google Shape;33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35"/>
          <p:cNvSpPr txBox="1"/>
          <p:nvPr>
            <p:ph idx="1" type="body"/>
          </p:nvPr>
        </p:nvSpPr>
        <p:spPr>
          <a:xfrm>
            <a:off x="838200" y="1825625"/>
            <a:ext cx="9846600" cy="1857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does DeepBase do?</a:t>
            </a:r>
            <a:endParaRPr/>
          </a:p>
          <a:p>
            <a:pPr indent="-228600" lvl="1" marL="685800" rtl="0" algn="l">
              <a:lnSpc>
                <a:spcPct val="90000"/>
              </a:lnSpc>
              <a:spcBef>
                <a:spcPts val="500"/>
              </a:spcBef>
              <a:spcAft>
                <a:spcPts val="0"/>
              </a:spcAft>
              <a:buClr>
                <a:schemeClr val="dk1"/>
              </a:buClr>
              <a:buSzPts val="2400"/>
              <a:buChar char="•"/>
            </a:pPr>
            <a:r>
              <a:rPr lang="en-US"/>
              <a:t>Providing declarative interface</a:t>
            </a:r>
            <a:endParaRPr/>
          </a:p>
          <a:p>
            <a:pPr indent="-266700" lvl="1" marL="685800" rtl="0" algn="l">
              <a:spcBef>
                <a:spcPts val="500"/>
              </a:spcBef>
              <a:spcAft>
                <a:spcPts val="0"/>
              </a:spcAft>
              <a:buSzPts val="2400"/>
              <a:buChar char="•"/>
            </a:pPr>
            <a:r>
              <a:rPr lang="en-US"/>
              <a:t>End2end</a:t>
            </a:r>
            <a:r>
              <a:rPr lang="en-US"/>
              <a:t> DNI analysis system</a:t>
            </a:r>
            <a:endParaRPr/>
          </a:p>
          <a:p>
            <a:pPr indent="-266700" lvl="1" marL="685800" rtl="0" algn="l">
              <a:spcBef>
                <a:spcPts val="500"/>
              </a:spcBef>
              <a:spcAft>
                <a:spcPts val="0"/>
              </a:spcAft>
              <a:buSzPts val="2400"/>
              <a:buChar char="•"/>
            </a:pPr>
            <a:r>
              <a:rPr lang="en-US"/>
              <a:t>Performance optimization</a:t>
            </a:r>
            <a:endParaRPr/>
          </a:p>
        </p:txBody>
      </p:sp>
      <p:sp>
        <p:nvSpPr>
          <p:cNvPr id="339" name="Google Shape;339;p35"/>
          <p:cNvSpPr/>
          <p:nvPr/>
        </p:nvSpPr>
        <p:spPr>
          <a:xfrm>
            <a:off x="5834920" y="4805872"/>
            <a:ext cx="1835400" cy="583800"/>
          </a:xfrm>
          <a:prstGeom prst="roundRect">
            <a:avLst>
              <a:gd fmla="val 16667" name="adj"/>
            </a:avLst>
          </a:prstGeom>
          <a:solidFill>
            <a:srgbClr val="FFF2CC"/>
          </a:solidFill>
          <a:ln cap="flat" cmpd="sng" w="28575">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DeepBase</a:t>
            </a:r>
            <a:endParaRPr b="0" i="0" sz="1800" u="none" cap="none" strike="noStrike">
              <a:solidFill>
                <a:schemeClr val="dk1"/>
              </a:solidFill>
              <a:latin typeface="Calibri"/>
              <a:ea typeface="Calibri"/>
              <a:cs typeface="Calibri"/>
              <a:sym typeface="Calibri"/>
            </a:endParaRPr>
          </a:p>
        </p:txBody>
      </p:sp>
      <p:sp>
        <p:nvSpPr>
          <p:cNvPr id="340" name="Google Shape;340;p35"/>
          <p:cNvSpPr/>
          <p:nvPr/>
        </p:nvSpPr>
        <p:spPr>
          <a:xfrm>
            <a:off x="8299261" y="4673402"/>
            <a:ext cx="3427500" cy="8253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Scores qualify similarity between </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hypothesis vs. hidden units</a:t>
            </a:r>
            <a:endParaRPr b="0" i="0" sz="1800" u="none" cap="none" strike="noStrike">
              <a:solidFill>
                <a:schemeClr val="dk1"/>
              </a:solidFill>
              <a:latin typeface="Calibri"/>
              <a:ea typeface="Calibri"/>
              <a:cs typeface="Calibri"/>
              <a:sym typeface="Calibri"/>
            </a:endParaRPr>
          </a:p>
        </p:txBody>
      </p:sp>
      <p:grpSp>
        <p:nvGrpSpPr>
          <p:cNvPr id="341" name="Google Shape;341;p35"/>
          <p:cNvGrpSpPr/>
          <p:nvPr/>
        </p:nvGrpSpPr>
        <p:grpSpPr>
          <a:xfrm>
            <a:off x="465254" y="3901200"/>
            <a:ext cx="4422842" cy="2393005"/>
            <a:chOff x="155644" y="3683540"/>
            <a:chExt cx="4422842" cy="2393005"/>
          </a:xfrm>
        </p:grpSpPr>
        <p:sp>
          <p:nvSpPr>
            <p:cNvPr id="342" name="Google Shape;342;p35"/>
            <p:cNvSpPr/>
            <p:nvPr/>
          </p:nvSpPr>
          <p:spPr>
            <a:xfrm>
              <a:off x="374515" y="3907865"/>
              <a:ext cx="1835285" cy="583660"/>
            </a:xfrm>
            <a:prstGeom prst="roundRect">
              <a:avLst>
                <a:gd fmla="val 16667" name="adj"/>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Trained Model</a:t>
              </a:r>
              <a:endParaRPr b="0" i="0" sz="1800" u="none" cap="none" strike="noStrike">
                <a:solidFill>
                  <a:schemeClr val="dk1"/>
                </a:solidFill>
                <a:latin typeface="Calibri"/>
                <a:ea typeface="Calibri"/>
                <a:cs typeface="Calibri"/>
                <a:sym typeface="Calibri"/>
              </a:endParaRPr>
            </a:p>
          </p:txBody>
        </p:sp>
        <p:sp>
          <p:nvSpPr>
            <p:cNvPr id="343" name="Google Shape;343;p35"/>
            <p:cNvSpPr/>
            <p:nvPr/>
          </p:nvSpPr>
          <p:spPr>
            <a:xfrm>
              <a:off x="374515" y="5141404"/>
              <a:ext cx="1835285" cy="583660"/>
            </a:xfrm>
            <a:prstGeom prst="roundRect">
              <a:avLst>
                <a:gd fmla="val 16667" name="adj"/>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Test Dataset</a:t>
              </a:r>
              <a:endParaRPr b="0" i="0" sz="1800" u="none" cap="none" strike="noStrike">
                <a:solidFill>
                  <a:schemeClr val="dk1"/>
                </a:solidFill>
                <a:latin typeface="Calibri"/>
                <a:ea typeface="Calibri"/>
                <a:cs typeface="Calibri"/>
                <a:sym typeface="Calibri"/>
              </a:endParaRPr>
            </a:p>
          </p:txBody>
        </p:sp>
        <p:sp>
          <p:nvSpPr>
            <p:cNvPr id="344" name="Google Shape;344;p35"/>
            <p:cNvSpPr/>
            <p:nvPr/>
          </p:nvSpPr>
          <p:spPr>
            <a:xfrm>
              <a:off x="2547026" y="3829148"/>
              <a:ext cx="1835285" cy="914399"/>
            </a:xfrm>
            <a:prstGeom prst="roundRect">
              <a:avLst>
                <a:gd fmla="val 16667" name="adj"/>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Python func encoding hypothesis logic</a:t>
              </a:r>
              <a:endParaRPr b="0" i="0" sz="1800" u="none" cap="none" strike="noStrike">
                <a:solidFill>
                  <a:schemeClr val="dk1"/>
                </a:solidFill>
                <a:latin typeface="Calibri"/>
                <a:ea typeface="Calibri"/>
                <a:cs typeface="Calibri"/>
                <a:sym typeface="Calibri"/>
              </a:endParaRPr>
            </a:p>
          </p:txBody>
        </p:sp>
        <p:sp>
          <p:nvSpPr>
            <p:cNvPr id="345" name="Google Shape;345;p35"/>
            <p:cNvSpPr/>
            <p:nvPr/>
          </p:nvSpPr>
          <p:spPr>
            <a:xfrm>
              <a:off x="2547025" y="5229460"/>
              <a:ext cx="1835285" cy="448415"/>
            </a:xfrm>
            <a:prstGeom prst="roundRect">
              <a:avLst>
                <a:gd fmla="val 16667" name="adj"/>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Affinity score</a:t>
              </a:r>
              <a:endParaRPr b="0" i="0" sz="1800" u="none" cap="none" strike="noStrike">
                <a:solidFill>
                  <a:schemeClr val="dk1"/>
                </a:solidFill>
                <a:latin typeface="Calibri"/>
                <a:ea typeface="Calibri"/>
                <a:cs typeface="Calibri"/>
                <a:sym typeface="Calibri"/>
              </a:endParaRPr>
            </a:p>
          </p:txBody>
        </p:sp>
        <p:sp>
          <p:nvSpPr>
            <p:cNvPr id="346" name="Google Shape;346;p35"/>
            <p:cNvSpPr/>
            <p:nvPr/>
          </p:nvSpPr>
          <p:spPr>
            <a:xfrm>
              <a:off x="155644" y="3683540"/>
              <a:ext cx="4422842" cy="2393005"/>
            </a:xfrm>
            <a:prstGeom prst="roundRect">
              <a:avLst>
                <a:gd fmla="val 16667" name="adj"/>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47" name="Google Shape;347;p35"/>
          <p:cNvCxnSpPr>
            <a:stCxn id="346" idx="3"/>
            <a:endCxn id="339" idx="1"/>
          </p:cNvCxnSpPr>
          <p:nvPr/>
        </p:nvCxnSpPr>
        <p:spPr>
          <a:xfrm>
            <a:off x="4888096" y="5097702"/>
            <a:ext cx="946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48" name="Google Shape;348;p35"/>
          <p:cNvCxnSpPr>
            <a:stCxn id="339" idx="3"/>
            <a:endCxn id="340" idx="1"/>
          </p:cNvCxnSpPr>
          <p:nvPr/>
        </p:nvCxnSpPr>
        <p:spPr>
          <a:xfrm flipH="1" rot="10800000">
            <a:off x="7670320" y="5086072"/>
            <a:ext cx="628800" cy="117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API Overview</a:t>
            </a:r>
            <a:endParaRPr/>
          </a:p>
        </p:txBody>
      </p:sp>
      <p:sp>
        <p:nvSpPr>
          <p:cNvPr id="354" name="Google Shape;35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55" name="Google Shape;35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56" name="Google Shape;35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7" name="Google Shape;357;p36"/>
          <p:cNvSpPr txBox="1"/>
          <p:nvPr>
            <p:ph idx="1" type="body"/>
          </p:nvPr>
        </p:nvSpPr>
        <p:spPr>
          <a:xfrm>
            <a:off x="838200" y="1825625"/>
            <a:ext cx="10515600" cy="24675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Python API</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手机屏幕截图&#10;&#10;描述已自动生成" id="358" name="Google Shape;358;p36"/>
          <p:cNvPicPr preferRelativeResize="0"/>
          <p:nvPr/>
        </p:nvPicPr>
        <p:blipFill rotWithShape="1">
          <a:blip r:embed="rId3">
            <a:alphaModFix/>
          </a:blip>
          <a:srcRect b="0" l="0" r="0" t="0"/>
          <a:stretch/>
        </p:blipFill>
        <p:spPr>
          <a:xfrm>
            <a:off x="716730" y="2377349"/>
            <a:ext cx="5289587" cy="1727723"/>
          </a:xfrm>
          <a:prstGeom prst="rect">
            <a:avLst/>
          </a:prstGeom>
          <a:noFill/>
          <a:ln>
            <a:noFill/>
          </a:ln>
        </p:spPr>
      </p:pic>
      <p:pic>
        <p:nvPicPr>
          <p:cNvPr id="359" name="Google Shape;359;p36"/>
          <p:cNvPicPr preferRelativeResize="0"/>
          <p:nvPr/>
        </p:nvPicPr>
        <p:blipFill rotWithShape="1">
          <a:blip r:embed="rId4">
            <a:alphaModFix/>
          </a:blip>
          <a:srcRect b="0" l="0" r="0" t="0"/>
          <a:stretch/>
        </p:blipFill>
        <p:spPr>
          <a:xfrm>
            <a:off x="7840029" y="3093605"/>
            <a:ext cx="3949894" cy="295209"/>
          </a:xfrm>
          <a:prstGeom prst="rect">
            <a:avLst/>
          </a:prstGeom>
          <a:noFill/>
          <a:ln>
            <a:noFill/>
          </a:ln>
        </p:spPr>
      </p:pic>
      <p:cxnSp>
        <p:nvCxnSpPr>
          <p:cNvPr id="360" name="Google Shape;360;p36"/>
          <p:cNvCxnSpPr/>
          <p:nvPr/>
        </p:nvCxnSpPr>
        <p:spPr>
          <a:xfrm flipH="1" rot="10800000">
            <a:off x="6608324" y="3241209"/>
            <a:ext cx="852790" cy="1"/>
          </a:xfrm>
          <a:prstGeom prst="straightConnector1">
            <a:avLst/>
          </a:prstGeom>
          <a:noFill/>
          <a:ln cap="flat" cmpd="sng" w="28575">
            <a:solidFill>
              <a:schemeClr val="dk1"/>
            </a:solidFill>
            <a:prstDash val="solid"/>
            <a:miter lim="800000"/>
            <a:headEnd len="sm" w="sm" type="none"/>
            <a:tailEnd len="med" w="med" type="triangle"/>
          </a:ln>
        </p:spPr>
      </p:cxnSp>
      <p:sp>
        <p:nvSpPr>
          <p:cNvPr id="361" name="Google Shape;361;p36"/>
          <p:cNvSpPr txBox="1"/>
          <p:nvPr/>
        </p:nvSpPr>
        <p:spPr>
          <a:xfrm>
            <a:off x="8754894" y="2688236"/>
            <a:ext cx="19333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Pandas DataFrame</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API Overview</a:t>
            </a:r>
            <a:endParaRPr/>
          </a:p>
        </p:txBody>
      </p:sp>
      <p:sp>
        <p:nvSpPr>
          <p:cNvPr id="367" name="Google Shape;36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68" name="Google Shape;36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69" name="Google Shape;36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37"/>
          <p:cNvSpPr txBox="1"/>
          <p:nvPr>
            <p:ph idx="1" type="body"/>
          </p:nvPr>
        </p:nvSpPr>
        <p:spPr>
          <a:xfrm>
            <a:off x="838200" y="1825626"/>
            <a:ext cx="10515600" cy="101485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Hypotheses generation</a:t>
            </a:r>
            <a:endParaRPr/>
          </a:p>
          <a:p>
            <a:pPr indent="-228600" lvl="1" marL="685800" rtl="0" algn="l">
              <a:lnSpc>
                <a:spcPct val="90000"/>
              </a:lnSpc>
              <a:spcBef>
                <a:spcPts val="500"/>
              </a:spcBef>
              <a:spcAft>
                <a:spcPts val="0"/>
              </a:spcAft>
              <a:buClr>
                <a:schemeClr val="dk1"/>
              </a:buClr>
              <a:buSzPts val="2400"/>
              <a:buChar char="•"/>
            </a:pPr>
            <a:r>
              <a:rPr lang="en-US"/>
              <a:t>Some hypotheses don’t fit into function abstractions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手机屏幕的截图&#10;&#10;描述已自动生成" id="371" name="Google Shape;371;p37"/>
          <p:cNvPicPr preferRelativeResize="0"/>
          <p:nvPr/>
        </p:nvPicPr>
        <p:blipFill rotWithShape="1">
          <a:blip r:embed="rId3">
            <a:alphaModFix/>
          </a:blip>
          <a:srcRect b="0" l="0" r="0" t="0"/>
          <a:stretch/>
        </p:blipFill>
        <p:spPr>
          <a:xfrm>
            <a:off x="1322600" y="2675404"/>
            <a:ext cx="4338898" cy="2326967"/>
          </a:xfrm>
          <a:prstGeom prst="rect">
            <a:avLst/>
          </a:prstGeom>
          <a:noFill/>
          <a:ln>
            <a:noFill/>
          </a:ln>
        </p:spPr>
      </p:pic>
      <p:sp>
        <p:nvSpPr>
          <p:cNvPr id="372" name="Google Shape;372;p37"/>
          <p:cNvSpPr txBox="1"/>
          <p:nvPr/>
        </p:nvSpPr>
        <p:spPr>
          <a:xfrm>
            <a:off x="838200" y="5012160"/>
            <a:ext cx="10515600" cy="101485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Gill Sans"/>
                <a:ea typeface="Gill Sans"/>
                <a:cs typeface="Gill Sans"/>
                <a:sym typeface="Gill Sans"/>
              </a:rPr>
              <a:t>Annotations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Gill Sans"/>
                <a:ea typeface="Gill Sans"/>
                <a:cs typeface="Gill Sans"/>
                <a:sym typeface="Gill Sans"/>
              </a:rPr>
              <a:t>Manually annotated (bounding boxes, etc). Similar to node in parse tree</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Gill Sans"/>
              <a:ea typeface="Gill Sans"/>
              <a:cs typeface="Gill Sans"/>
              <a:sym typeface="Gill Sans"/>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System Design</a:t>
            </a:r>
            <a:endParaRPr/>
          </a:p>
        </p:txBody>
      </p:sp>
      <p:sp>
        <p:nvSpPr>
          <p:cNvPr id="378" name="Google Shape;37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79" name="Google Shape;37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80" name="Google Shape;38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38"/>
          <p:cNvSpPr txBox="1"/>
          <p:nvPr>
            <p:ph idx="1" type="body"/>
          </p:nvPr>
        </p:nvSpPr>
        <p:spPr>
          <a:xfrm>
            <a:off x="838200" y="1825625"/>
            <a:ext cx="10515600" cy="13780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Baseline designs</a:t>
            </a:r>
            <a:endParaRPr/>
          </a:p>
          <a:p>
            <a:pPr indent="-228600" lvl="1" marL="685800" rtl="0" algn="l">
              <a:lnSpc>
                <a:spcPct val="90000"/>
              </a:lnSpc>
              <a:spcBef>
                <a:spcPts val="500"/>
              </a:spcBef>
              <a:spcAft>
                <a:spcPts val="0"/>
              </a:spcAft>
              <a:buClr>
                <a:schemeClr val="dk1"/>
              </a:buClr>
              <a:buSzPts val="2400"/>
              <a:buChar char="•"/>
            </a:pPr>
            <a:r>
              <a:rPr lang="en-US"/>
              <a:t>DB-oriented. E.g. MADLib, PostgreSQL extensions</a:t>
            </a:r>
            <a:endParaRPr/>
          </a:p>
          <a:p>
            <a:pPr indent="-228600" lvl="1" marL="685800" rtl="0" algn="l">
              <a:lnSpc>
                <a:spcPct val="90000"/>
              </a:lnSpc>
              <a:spcBef>
                <a:spcPts val="500"/>
              </a:spcBef>
              <a:spcAft>
                <a:spcPts val="0"/>
              </a:spcAft>
              <a:buClr>
                <a:schemeClr val="dk1"/>
              </a:buClr>
              <a:buSzPts val="2400"/>
              <a:buChar char="•"/>
            </a:pPr>
            <a:r>
              <a:rPr lang="en-US"/>
              <a:t>Easy for user to load dataset / post process behaviors (activations)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grpSp>
        <p:nvGrpSpPr>
          <p:cNvPr id="382" name="Google Shape;382;p38"/>
          <p:cNvGrpSpPr/>
          <p:nvPr/>
        </p:nvGrpSpPr>
        <p:grpSpPr>
          <a:xfrm>
            <a:off x="1587149" y="3061283"/>
            <a:ext cx="5593565" cy="1099300"/>
            <a:chOff x="1587149" y="3061283"/>
            <a:chExt cx="5593565" cy="1099300"/>
          </a:xfrm>
        </p:grpSpPr>
        <p:pic>
          <p:nvPicPr>
            <p:cNvPr id="383" name="Google Shape;383;p38"/>
            <p:cNvPicPr preferRelativeResize="0"/>
            <p:nvPr/>
          </p:nvPicPr>
          <p:blipFill rotWithShape="1">
            <a:blip r:embed="rId3">
              <a:alphaModFix/>
            </a:blip>
            <a:srcRect b="0" l="0" r="0" t="0"/>
            <a:stretch/>
          </p:blipFill>
          <p:spPr>
            <a:xfrm>
              <a:off x="1587149" y="3061283"/>
              <a:ext cx="5593565" cy="411516"/>
            </a:xfrm>
            <a:prstGeom prst="rect">
              <a:avLst/>
            </a:prstGeom>
            <a:noFill/>
            <a:ln>
              <a:noFill/>
            </a:ln>
          </p:spPr>
        </p:pic>
        <p:pic>
          <p:nvPicPr>
            <p:cNvPr descr="手机屏幕截图&#10;&#10;描述已自动生成" id="384" name="Google Shape;384;p38"/>
            <p:cNvPicPr preferRelativeResize="0"/>
            <p:nvPr/>
          </p:nvPicPr>
          <p:blipFill rotWithShape="1">
            <a:blip r:embed="rId4">
              <a:alphaModFix/>
            </a:blip>
            <a:srcRect b="0" l="0" r="0" t="0"/>
            <a:stretch/>
          </p:blipFill>
          <p:spPr>
            <a:xfrm>
              <a:off x="1587149" y="3429000"/>
              <a:ext cx="5448772" cy="73158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System Design</a:t>
            </a:r>
            <a:endParaRPr/>
          </a:p>
        </p:txBody>
      </p:sp>
      <p:sp>
        <p:nvSpPr>
          <p:cNvPr id="390" name="Google Shape;39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391" name="Google Shape;39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92" name="Google Shape;39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3" name="Google Shape;393;p39"/>
          <p:cNvSpPr txBox="1"/>
          <p:nvPr>
            <p:ph idx="1" type="body"/>
          </p:nvPr>
        </p:nvSpPr>
        <p:spPr>
          <a:xfrm>
            <a:off x="838200" y="1825625"/>
            <a:ext cx="10515600" cy="13780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Baseline designs</a:t>
            </a:r>
            <a:endParaRPr/>
          </a:p>
          <a:p>
            <a:pPr indent="-228600" lvl="1" marL="685800" rtl="0" algn="l">
              <a:lnSpc>
                <a:spcPct val="90000"/>
              </a:lnSpc>
              <a:spcBef>
                <a:spcPts val="500"/>
              </a:spcBef>
              <a:spcAft>
                <a:spcPts val="0"/>
              </a:spcAft>
              <a:buClr>
                <a:schemeClr val="dk1"/>
              </a:buClr>
              <a:buSzPts val="2400"/>
              <a:buChar char="•"/>
            </a:pPr>
            <a:r>
              <a:rPr lang="en-US"/>
              <a:t>Computationally inefficient</a:t>
            </a:r>
            <a:endParaRPr/>
          </a:p>
          <a:p>
            <a:pPr indent="-76200" lvl="1" marL="685800" rtl="0" algn="l">
              <a:lnSpc>
                <a:spcPct val="90000"/>
              </a:lnSpc>
              <a:spcBef>
                <a:spcPts val="500"/>
              </a:spcBef>
              <a:spcAft>
                <a:spcPts val="0"/>
              </a:spcAft>
              <a:buClr>
                <a:schemeClr val="dk1"/>
              </a:buClr>
              <a:buSzPts val="2400"/>
              <a:buNone/>
            </a:pPr>
            <a:r>
              <a:t/>
            </a:r>
            <a:endParaRPr/>
          </a:p>
        </p:txBody>
      </p:sp>
      <p:sp>
        <p:nvSpPr>
          <p:cNvPr id="394" name="Google Shape;394;p39"/>
          <p:cNvSpPr txBox="1"/>
          <p:nvPr/>
        </p:nvSpPr>
        <p:spPr>
          <a:xfrm>
            <a:off x="608505" y="2774079"/>
            <a:ext cx="30171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DL framework output (dense):</a:t>
            </a:r>
            <a:endParaRPr sz="1800">
              <a:solidFill>
                <a:schemeClr val="dk1"/>
              </a:solidFill>
              <a:latin typeface="Calibri"/>
              <a:ea typeface="Calibri"/>
              <a:cs typeface="Calibri"/>
              <a:sym typeface="Calibri"/>
            </a:endParaRPr>
          </a:p>
        </p:txBody>
      </p:sp>
      <p:sp>
        <p:nvSpPr>
          <p:cNvPr id="395" name="Google Shape;395;p39"/>
          <p:cNvSpPr txBox="1"/>
          <p:nvPr/>
        </p:nvSpPr>
        <p:spPr>
          <a:xfrm>
            <a:off x="3842562" y="2774079"/>
            <a:ext cx="26833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DB table schema1 (Sparse)</a:t>
            </a:r>
            <a:endParaRPr sz="1800">
              <a:solidFill>
                <a:schemeClr val="dk1"/>
              </a:solidFill>
              <a:latin typeface="Calibri"/>
              <a:ea typeface="Calibri"/>
              <a:cs typeface="Calibri"/>
              <a:sym typeface="Calibri"/>
            </a:endParaRPr>
          </a:p>
        </p:txBody>
      </p:sp>
      <p:graphicFrame>
        <p:nvGraphicFramePr>
          <p:cNvPr id="396" name="Google Shape;396;p39"/>
          <p:cNvGraphicFramePr/>
          <p:nvPr/>
        </p:nvGraphicFramePr>
        <p:xfrm>
          <a:off x="3935461" y="3284826"/>
          <a:ext cx="3000000" cy="3000000"/>
        </p:xfrm>
        <a:graphic>
          <a:graphicData uri="http://schemas.openxmlformats.org/drawingml/2006/table">
            <a:tbl>
              <a:tblPr bandRow="1" firstRow="1">
                <a:noFill/>
                <a:tableStyleId>{5FF4C9BD-81AA-463B-BC9B-E5CFDADDC090}</a:tableStyleId>
              </a:tblPr>
              <a:tblGrid>
                <a:gridCol w="1094550"/>
                <a:gridCol w="1094550"/>
                <a:gridCol w="1094550"/>
              </a:tblGrid>
              <a:tr h="370850">
                <a:tc>
                  <a:txBody>
                    <a:bodyPr/>
                    <a:lstStyle/>
                    <a:p>
                      <a:pPr indent="0" lvl="0" marL="0" marR="0" rtl="0" algn="ctr">
                        <a:spcBef>
                          <a:spcPts val="0"/>
                        </a:spcBef>
                        <a:spcAft>
                          <a:spcPts val="0"/>
                        </a:spcAft>
                        <a:buNone/>
                      </a:pPr>
                      <a:r>
                        <a:rPr lang="en-US" sz="1800" u="none" cap="none" strike="noStrike">
                          <a:solidFill>
                            <a:srgbClr val="7F7F7F"/>
                          </a:solidFill>
                        </a:rPr>
                        <a:t>Unitid/</a:t>
                      </a:r>
                      <a:endParaRPr/>
                    </a:p>
                    <a:p>
                      <a:pPr indent="0" lvl="0" marL="0" marR="0" rtl="0" algn="ctr">
                        <a:spcBef>
                          <a:spcPts val="0"/>
                        </a:spcBef>
                        <a:spcAft>
                          <a:spcPts val="0"/>
                        </a:spcAft>
                        <a:buNone/>
                      </a:pPr>
                      <a:r>
                        <a:rPr lang="en-US" sz="1800" u="none" cap="none" strike="noStrike">
                          <a:solidFill>
                            <a:srgbClr val="7F7F7F"/>
                          </a:solidFill>
                        </a:rPr>
                        <a:t>hypoid</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lang="en-US" sz="1800" u="none" cap="none" strike="noStrike">
                          <a:solidFill>
                            <a:srgbClr val="7F7F7F"/>
                          </a:solidFill>
                        </a:rPr>
                        <a:t>SymbolId</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lang="en-US" sz="1800" u="none" cap="none" strike="noStrike">
                          <a:solidFill>
                            <a:srgbClr val="7F7F7F"/>
                          </a:solidFill>
                        </a:rPr>
                        <a:t>behavior</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r>
              <a:tr h="370850">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r>
            </a:tbl>
          </a:graphicData>
        </a:graphic>
      </p:graphicFrame>
      <p:sp>
        <p:nvSpPr>
          <p:cNvPr id="397" name="Google Shape;397;p39"/>
          <p:cNvSpPr txBox="1"/>
          <p:nvPr/>
        </p:nvSpPr>
        <p:spPr>
          <a:xfrm>
            <a:off x="7498233" y="2779271"/>
            <a:ext cx="26488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DB table schema2 (Dense)</a:t>
            </a:r>
            <a:endParaRPr sz="1800">
              <a:solidFill>
                <a:schemeClr val="dk1"/>
              </a:solidFill>
              <a:latin typeface="Calibri"/>
              <a:ea typeface="Calibri"/>
              <a:cs typeface="Calibri"/>
              <a:sym typeface="Calibri"/>
            </a:endParaRPr>
          </a:p>
        </p:txBody>
      </p:sp>
      <p:graphicFrame>
        <p:nvGraphicFramePr>
          <p:cNvPr id="398" name="Google Shape;398;p39"/>
          <p:cNvGraphicFramePr/>
          <p:nvPr/>
        </p:nvGraphicFramePr>
        <p:xfrm>
          <a:off x="7664260" y="3255802"/>
          <a:ext cx="3000000" cy="3000000"/>
        </p:xfrm>
        <a:graphic>
          <a:graphicData uri="http://schemas.openxmlformats.org/drawingml/2006/table">
            <a:tbl>
              <a:tblPr bandRow="1" firstRow="1">
                <a:noFill/>
                <a:tableStyleId>{5FF4C9BD-81AA-463B-BC9B-E5CFDADDC090}</a:tableStyleId>
              </a:tblPr>
              <a:tblGrid>
                <a:gridCol w="1152900"/>
                <a:gridCol w="691025"/>
                <a:gridCol w="751250"/>
                <a:gridCol w="596625"/>
              </a:tblGrid>
              <a:tr h="370850">
                <a:tc>
                  <a:txBody>
                    <a:bodyPr/>
                    <a:lstStyle/>
                    <a:p>
                      <a:pPr indent="0" lvl="0" marL="0" marR="0" rtl="0" algn="ctr">
                        <a:lnSpc>
                          <a:spcPct val="100000"/>
                        </a:lnSpc>
                        <a:spcBef>
                          <a:spcPts val="0"/>
                        </a:spcBef>
                        <a:spcAft>
                          <a:spcPts val="0"/>
                        </a:spcAft>
                        <a:buClr>
                          <a:srgbClr val="7F7F7F"/>
                        </a:buClr>
                        <a:buSzPts val="1800"/>
                        <a:buFont typeface="Calibri"/>
                        <a:buNone/>
                      </a:pPr>
                      <a:r>
                        <a:rPr lang="en-US" sz="1800" u="none" cap="none" strike="noStrike">
                          <a:solidFill>
                            <a:srgbClr val="7F7F7F"/>
                          </a:solidFill>
                        </a:rPr>
                        <a:t>SymbolId</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7F7F7F"/>
                          </a:solidFill>
                        </a:rPr>
                        <a:t>unit1</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7F7F7F"/>
                          </a:solidFill>
                        </a:rPr>
                        <a:t>unit2</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70850">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7F7F7F"/>
                          </a:solidFill>
                        </a:rPr>
                        <a:t>…</a:t>
                      </a:r>
                      <a:endParaRPr sz="1800" u="none" cap="none" strike="noStrike">
                        <a:solidFill>
                          <a:srgbClr val="7F7F7F"/>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399" name="Google Shape;399;p39"/>
          <p:cNvSpPr txBox="1"/>
          <p:nvPr/>
        </p:nvSpPr>
        <p:spPr>
          <a:xfrm>
            <a:off x="3842562" y="4363441"/>
            <a:ext cx="36411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Transformation from dense to sparse</a:t>
            </a:r>
            <a:endParaRPr sz="1800">
              <a:solidFill>
                <a:schemeClr val="dk1"/>
              </a:solidFill>
              <a:latin typeface="Calibri"/>
              <a:ea typeface="Calibri"/>
              <a:cs typeface="Calibri"/>
              <a:sym typeface="Calibri"/>
            </a:endParaRPr>
          </a:p>
        </p:txBody>
      </p:sp>
      <p:sp>
        <p:nvSpPr>
          <p:cNvPr id="400" name="Google Shape;400;p39"/>
          <p:cNvSpPr txBox="1"/>
          <p:nvPr/>
        </p:nvSpPr>
        <p:spPr>
          <a:xfrm>
            <a:off x="7745981" y="4092778"/>
            <a:ext cx="38366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Easily &gt; max # clauses of DB expression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scans of table</a:t>
            </a:r>
            <a:endParaRPr sz="1800">
              <a:solidFill>
                <a:schemeClr val="dk1"/>
              </a:solidFill>
              <a:latin typeface="Calibri"/>
              <a:ea typeface="Calibri"/>
              <a:cs typeface="Calibri"/>
              <a:sym typeface="Calibri"/>
            </a:endParaRPr>
          </a:p>
        </p:txBody>
      </p:sp>
      <p:pic>
        <p:nvPicPr>
          <p:cNvPr descr="手机屏幕截图&#10;&#10;描述已自动生成" id="401" name="Google Shape;401;p39"/>
          <p:cNvPicPr preferRelativeResize="0"/>
          <p:nvPr/>
        </p:nvPicPr>
        <p:blipFill rotWithShape="1">
          <a:blip r:embed="rId3">
            <a:alphaModFix/>
          </a:blip>
          <a:srcRect b="0" l="0" r="0" t="0"/>
          <a:stretch/>
        </p:blipFill>
        <p:spPr>
          <a:xfrm>
            <a:off x="7101426" y="4989773"/>
            <a:ext cx="4871372" cy="721216"/>
          </a:xfrm>
          <a:prstGeom prst="rect">
            <a:avLst/>
          </a:prstGeom>
          <a:noFill/>
          <a:ln>
            <a:noFill/>
          </a:ln>
        </p:spPr>
      </p:pic>
      <p:grpSp>
        <p:nvGrpSpPr>
          <p:cNvPr id="402" name="Google Shape;402;p39"/>
          <p:cNvGrpSpPr/>
          <p:nvPr/>
        </p:nvGrpSpPr>
        <p:grpSpPr>
          <a:xfrm>
            <a:off x="1518302" y="3082375"/>
            <a:ext cx="2118587" cy="1056246"/>
            <a:chOff x="815068" y="4233250"/>
            <a:chExt cx="2118587" cy="1056246"/>
          </a:xfrm>
        </p:grpSpPr>
        <p:sp>
          <p:nvSpPr>
            <p:cNvPr id="403" name="Google Shape;403;p39"/>
            <p:cNvSpPr txBox="1"/>
            <p:nvPr/>
          </p:nvSpPr>
          <p:spPr>
            <a:xfrm>
              <a:off x="1695855" y="4570996"/>
              <a:ext cx="1237800" cy="7185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04" name="Google Shape;404;p39"/>
            <p:cNvSpPr txBox="1"/>
            <p:nvPr/>
          </p:nvSpPr>
          <p:spPr>
            <a:xfrm>
              <a:off x="1932628" y="4233250"/>
              <a:ext cx="64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units</a:t>
              </a:r>
              <a:endParaRPr sz="1800">
                <a:solidFill>
                  <a:schemeClr val="dk1"/>
                </a:solidFill>
                <a:latin typeface="Calibri"/>
                <a:ea typeface="Calibri"/>
                <a:cs typeface="Calibri"/>
                <a:sym typeface="Calibri"/>
              </a:endParaRPr>
            </a:p>
          </p:txBody>
        </p:sp>
        <p:sp>
          <p:nvSpPr>
            <p:cNvPr id="405" name="Google Shape;405;p39"/>
            <p:cNvSpPr txBox="1"/>
            <p:nvPr/>
          </p:nvSpPr>
          <p:spPr>
            <a:xfrm>
              <a:off x="815068" y="4704468"/>
              <a:ext cx="883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records</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System Design</a:t>
            </a:r>
            <a:endParaRPr/>
          </a:p>
        </p:txBody>
      </p:sp>
      <p:sp>
        <p:nvSpPr>
          <p:cNvPr id="411" name="Google Shape;41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12" name="Google Shape;41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13" name="Google Shape;41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40"/>
          <p:cNvSpPr txBox="1"/>
          <p:nvPr>
            <p:ph idx="1" type="body"/>
          </p:nvPr>
        </p:nvSpPr>
        <p:spPr>
          <a:xfrm>
            <a:off x="838200" y="1825625"/>
            <a:ext cx="10515600" cy="13780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Naïve Deepbase</a:t>
            </a:r>
            <a:endParaRPr/>
          </a:p>
          <a:p>
            <a:pPr indent="-228600" lvl="1" marL="685800" rtl="0" algn="l">
              <a:lnSpc>
                <a:spcPct val="90000"/>
              </a:lnSpc>
              <a:spcBef>
                <a:spcPts val="500"/>
              </a:spcBef>
              <a:spcAft>
                <a:spcPts val="0"/>
              </a:spcAft>
              <a:buClr>
                <a:schemeClr val="dk1"/>
              </a:buClr>
              <a:buSzPts val="2400"/>
              <a:buChar char="•"/>
            </a:pPr>
            <a:r>
              <a:rPr lang="en-US"/>
              <a:t>Generate behaviors for each unit/hypothesis</a:t>
            </a:r>
            <a:endParaRPr/>
          </a:p>
          <a:p>
            <a:pPr indent="-228600" lvl="1" marL="685800" rtl="0" algn="l">
              <a:lnSpc>
                <a:spcPct val="90000"/>
              </a:lnSpc>
              <a:spcBef>
                <a:spcPts val="500"/>
              </a:spcBef>
              <a:spcAft>
                <a:spcPts val="0"/>
              </a:spcAft>
              <a:buClr>
                <a:schemeClr val="dk1"/>
              </a:buClr>
              <a:buSzPts val="2400"/>
              <a:buChar char="•"/>
            </a:pPr>
            <a:r>
              <a:rPr lang="en-US"/>
              <a:t>Use GPU to extract unit activations</a:t>
            </a:r>
            <a:endParaRPr/>
          </a:p>
        </p:txBody>
      </p:sp>
      <p:pic>
        <p:nvPicPr>
          <p:cNvPr descr="手机屏幕截图&#10;&#10;描述已自动生成" id="415" name="Google Shape;415;p40"/>
          <p:cNvPicPr preferRelativeResize="0"/>
          <p:nvPr/>
        </p:nvPicPr>
        <p:blipFill rotWithShape="1">
          <a:blip r:embed="rId3">
            <a:alphaModFix/>
          </a:blip>
          <a:srcRect b="0" l="0" r="0" t="0"/>
          <a:stretch/>
        </p:blipFill>
        <p:spPr>
          <a:xfrm>
            <a:off x="1599033" y="3203643"/>
            <a:ext cx="6348010" cy="27510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System Design</a:t>
            </a:r>
            <a:endParaRPr/>
          </a:p>
        </p:txBody>
      </p:sp>
      <p:sp>
        <p:nvSpPr>
          <p:cNvPr id="421" name="Google Shape;42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22" name="Google Shape;42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23" name="Google Shape;42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41"/>
          <p:cNvSpPr txBox="1"/>
          <p:nvPr>
            <p:ph idx="1" type="body"/>
          </p:nvPr>
        </p:nvSpPr>
        <p:spPr>
          <a:xfrm>
            <a:off x="838200" y="1825625"/>
            <a:ext cx="10515600" cy="423146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Optimizations</a:t>
            </a:r>
            <a:endParaRPr/>
          </a:p>
          <a:p>
            <a:pPr indent="-228600" lvl="1" marL="685800" rtl="0" algn="l">
              <a:lnSpc>
                <a:spcPct val="90000"/>
              </a:lnSpc>
              <a:spcBef>
                <a:spcPts val="500"/>
              </a:spcBef>
              <a:spcAft>
                <a:spcPts val="0"/>
              </a:spcAft>
              <a:buClr>
                <a:schemeClr val="dk1"/>
              </a:buClr>
              <a:buSzPts val="2400"/>
              <a:buChar char="•"/>
            </a:pPr>
            <a:r>
              <a:rPr lang="en-US"/>
              <a:t>Shared Computation</a:t>
            </a:r>
            <a:endParaRPr/>
          </a:p>
          <a:p>
            <a:pPr indent="-228600" lvl="2" marL="1143000" rtl="0" algn="l">
              <a:lnSpc>
                <a:spcPct val="90000"/>
              </a:lnSpc>
              <a:spcBef>
                <a:spcPts val="500"/>
              </a:spcBef>
              <a:spcAft>
                <a:spcPts val="0"/>
              </a:spcAft>
              <a:buClr>
                <a:schemeClr val="dk1"/>
              </a:buClr>
              <a:buSzPts val="2000"/>
              <a:buChar char="•"/>
            </a:pPr>
            <a:r>
              <a:rPr lang="en-US"/>
              <a:t>Put multiple measures/hypotheses into a single Keras computation graph</a:t>
            </a:r>
            <a:endParaRPr/>
          </a:p>
          <a:p>
            <a:pPr indent="-228600" lvl="2" marL="1143000" rtl="0" algn="l">
              <a:lnSpc>
                <a:spcPct val="90000"/>
              </a:lnSpc>
              <a:spcBef>
                <a:spcPts val="500"/>
              </a:spcBef>
              <a:spcAft>
                <a:spcPts val="0"/>
              </a:spcAft>
              <a:buClr>
                <a:schemeClr val="dk1"/>
              </a:buClr>
              <a:buSzPts val="2000"/>
              <a:buChar char="•"/>
            </a:pPr>
            <a:r>
              <a:rPr lang="en-US"/>
              <a:t>Utilize Keras’s graph optimization</a:t>
            </a:r>
            <a:endParaRPr/>
          </a:p>
          <a:p>
            <a:pPr indent="-228600" lvl="2" marL="1143000" rtl="0" algn="l">
              <a:lnSpc>
                <a:spcPct val="90000"/>
              </a:lnSpc>
              <a:spcBef>
                <a:spcPts val="500"/>
              </a:spcBef>
              <a:spcAft>
                <a:spcPts val="0"/>
              </a:spcAft>
              <a:buClr>
                <a:schemeClr val="dk1"/>
              </a:buClr>
              <a:buSzPts val="2000"/>
              <a:buChar char="•"/>
            </a:pPr>
            <a:r>
              <a:rPr lang="en-US"/>
              <a:t>Minimize global loss = Minimized each hypothesis model’s loss</a:t>
            </a:r>
            <a:endParaRPr/>
          </a:p>
          <a:p>
            <a:pPr indent="-228600" lvl="1" marL="685800" rtl="0" algn="l">
              <a:lnSpc>
                <a:spcPct val="90000"/>
              </a:lnSpc>
              <a:spcBef>
                <a:spcPts val="500"/>
              </a:spcBef>
              <a:spcAft>
                <a:spcPts val="0"/>
              </a:spcAft>
              <a:buClr>
                <a:schemeClr val="dk1"/>
              </a:buClr>
              <a:buSzPts val="2400"/>
              <a:buChar char="•"/>
            </a:pPr>
            <a:r>
              <a:rPr lang="en-US"/>
              <a:t>Early stopping</a:t>
            </a:r>
            <a:endParaRPr/>
          </a:p>
          <a:p>
            <a:pPr indent="-228600" lvl="2" marL="1143000" rtl="0" algn="l">
              <a:lnSpc>
                <a:spcPct val="90000"/>
              </a:lnSpc>
              <a:spcBef>
                <a:spcPts val="500"/>
              </a:spcBef>
              <a:spcAft>
                <a:spcPts val="0"/>
              </a:spcAft>
              <a:buClr>
                <a:schemeClr val="dk1"/>
              </a:buClr>
              <a:buSzPts val="2000"/>
              <a:buChar char="•"/>
            </a:pPr>
            <a:r>
              <a:rPr lang="en-US"/>
              <a:t>Stop when the score has converged (error less than preset bound)</a:t>
            </a:r>
            <a:endParaRPr/>
          </a:p>
          <a:p>
            <a:pPr indent="-228600" lvl="2" marL="1143000" rtl="0" algn="l">
              <a:lnSpc>
                <a:spcPct val="90000"/>
              </a:lnSpc>
              <a:spcBef>
                <a:spcPts val="500"/>
              </a:spcBef>
              <a:spcAft>
                <a:spcPts val="0"/>
              </a:spcAft>
              <a:buClr>
                <a:schemeClr val="dk1"/>
              </a:buClr>
              <a:buSzPts val="2000"/>
              <a:buChar char="•"/>
            </a:pPr>
            <a:r>
              <a:rPr lang="en-US"/>
              <a:t>Stop materializing more data when early stopped</a:t>
            </a:r>
            <a:endParaRPr/>
          </a:p>
          <a:p>
            <a:pPr indent="-228600" lvl="1" marL="685800" rtl="0" algn="l">
              <a:lnSpc>
                <a:spcPct val="90000"/>
              </a:lnSpc>
              <a:spcBef>
                <a:spcPts val="500"/>
              </a:spcBef>
              <a:spcAft>
                <a:spcPts val="0"/>
              </a:spcAft>
              <a:buClr>
                <a:schemeClr val="dk1"/>
              </a:buClr>
              <a:buSzPts val="2400"/>
              <a:buChar char="•"/>
            </a:pPr>
            <a:r>
              <a:rPr lang="en-US"/>
              <a:t>Streaming Behavior Extraction</a:t>
            </a:r>
            <a:endParaRPr/>
          </a:p>
          <a:p>
            <a:pPr indent="-228600" lvl="2" marL="1143000" rtl="0" algn="l">
              <a:lnSpc>
                <a:spcPct val="90000"/>
              </a:lnSpc>
              <a:spcBef>
                <a:spcPts val="500"/>
              </a:spcBef>
              <a:spcAft>
                <a:spcPts val="0"/>
              </a:spcAft>
              <a:buClr>
                <a:schemeClr val="dk1"/>
              </a:buClr>
              <a:buSzPts val="2000"/>
              <a:buChar char="•"/>
            </a:pPr>
            <a:r>
              <a:rPr lang="en-US"/>
              <a:t>Extract &amp; Materialize behaviors in an online fashion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Motivation</a:t>
            </a:r>
            <a:endParaRPr/>
          </a:p>
        </p:txBody>
      </p:sp>
      <p:sp>
        <p:nvSpPr>
          <p:cNvPr id="112" name="Google Shape;112;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3" name="Google Shape;113;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14" name="Google Shape;11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16" name="Google Shape;116;p15"/>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rgbClr val="000000"/>
              </a:buClr>
              <a:buSzPts val="2400"/>
              <a:buFont typeface="Gill Sans"/>
              <a:buChar char="●"/>
            </a:pPr>
            <a:r>
              <a:rPr lang="en-US" sz="2400">
                <a:latin typeface="Gill Sans"/>
                <a:ea typeface="Gill Sans"/>
                <a:cs typeface="Gill Sans"/>
                <a:sym typeface="Gill Sans"/>
              </a:rPr>
              <a:t>Deep learning (DL) systems are increasingly deployed in various domains</a:t>
            </a:r>
            <a:endParaRPr sz="2400">
              <a:latin typeface="Gill Sans"/>
              <a:ea typeface="Gill Sans"/>
              <a:cs typeface="Gill Sans"/>
              <a:sym typeface="Gill Sans"/>
            </a:endParaRPr>
          </a:p>
          <a:p>
            <a:pPr indent="-381000" lvl="0" marL="4572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Correctness and predictability is of great importance</a:t>
            </a:r>
            <a:endParaRPr sz="2400">
              <a:latin typeface="Gill Sans"/>
              <a:ea typeface="Gill Sans"/>
              <a:cs typeface="Gill Sans"/>
              <a:sym typeface="Gill Sans"/>
            </a:endParaRPr>
          </a:p>
          <a:p>
            <a:pPr indent="-381000" lvl="0" marL="457200" rtl="0" algn="l">
              <a:lnSpc>
                <a:spcPct val="150000"/>
              </a:lnSpc>
              <a:spcBef>
                <a:spcPts val="0"/>
              </a:spcBef>
              <a:spcAft>
                <a:spcPts val="0"/>
              </a:spcAft>
              <a:buSzPts val="2400"/>
              <a:buFont typeface="Gill Sans"/>
              <a:buChar char="●"/>
            </a:pPr>
            <a:r>
              <a:rPr lang="en-US" sz="2400">
                <a:solidFill>
                  <a:schemeClr val="dk1"/>
                </a:solidFill>
                <a:latin typeface="Gill Sans"/>
                <a:ea typeface="Gill Sans"/>
                <a:cs typeface="Gill Sans"/>
                <a:sym typeface="Gill Sans"/>
              </a:rPr>
              <a:t>In </a:t>
            </a:r>
            <a:r>
              <a:rPr lang="en-US" sz="2400">
                <a:solidFill>
                  <a:schemeClr val="dk1"/>
                </a:solidFill>
                <a:latin typeface="Gill Sans"/>
                <a:ea typeface="Gill Sans"/>
                <a:cs typeface="Gill Sans"/>
                <a:sym typeface="Gill Sans"/>
              </a:rPr>
              <a:t>safety- and security-critical domains </a:t>
            </a:r>
            <a:endParaRPr sz="2400">
              <a:solidFill>
                <a:schemeClr val="dk1"/>
              </a:solidFill>
              <a:latin typeface="Gill Sans"/>
              <a:ea typeface="Gill Sans"/>
              <a:cs typeface="Gill Sans"/>
              <a:sym typeface="Gill Sans"/>
            </a:endParaRPr>
          </a:p>
          <a:p>
            <a:pPr indent="-381000" lvl="1" marL="914400" rtl="0" algn="l">
              <a:lnSpc>
                <a:spcPct val="15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Self-driving cars</a:t>
            </a:r>
            <a:endParaRPr sz="2400">
              <a:solidFill>
                <a:schemeClr val="dk1"/>
              </a:solidFill>
              <a:latin typeface="Gill Sans"/>
              <a:ea typeface="Gill Sans"/>
              <a:cs typeface="Gill Sans"/>
              <a:sym typeface="Gill Sans"/>
            </a:endParaRPr>
          </a:p>
          <a:p>
            <a:pPr indent="-381000" lvl="1" marL="914400" rtl="0" algn="l">
              <a:lnSpc>
                <a:spcPct val="15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Malware detection</a:t>
            </a:r>
            <a:endParaRPr sz="2400">
              <a:solidFill>
                <a:schemeClr val="dk1"/>
              </a:solidFill>
              <a:latin typeface="Gill Sans"/>
              <a:ea typeface="Gill Sans"/>
              <a:cs typeface="Gill Sans"/>
              <a:sym typeface="Gill Sans"/>
            </a:endParaRPr>
          </a:p>
          <a:p>
            <a:pPr indent="-381000" lvl="0" marL="457200" rtl="0" algn="l">
              <a:lnSpc>
                <a:spcPct val="15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Testing DL systems!</a:t>
            </a:r>
            <a:endParaRPr sz="24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30" name="Google Shape;43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31" name="Google Shape;43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2" name="Google Shape;43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Evaluation</a:t>
            </a:r>
            <a:endParaRPr/>
          </a:p>
        </p:txBody>
      </p:sp>
      <p:sp>
        <p:nvSpPr>
          <p:cNvPr id="433" name="Google Shape;433;p42"/>
          <p:cNvSpPr txBox="1"/>
          <p:nvPr>
            <p:ph idx="1" type="body"/>
          </p:nvPr>
        </p:nvSpPr>
        <p:spPr>
          <a:xfrm>
            <a:off x="838200" y="1819140"/>
            <a:ext cx="10515600" cy="46672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Gill Sans"/>
                <a:ea typeface="Gill Sans"/>
                <a:cs typeface="Gill Sans"/>
                <a:sym typeface="Gill Sans"/>
              </a:rPr>
              <a:t>Scalability &amp; Ability to generalize DNI score</a:t>
            </a:r>
            <a:endParaRPr/>
          </a:p>
          <a:p>
            <a:pPr indent="-228600" lvl="0" marL="228600" rtl="0" algn="l">
              <a:lnSpc>
                <a:spcPct val="90000"/>
              </a:lnSpc>
              <a:spcBef>
                <a:spcPts val="1000"/>
              </a:spcBef>
              <a:spcAft>
                <a:spcPts val="0"/>
              </a:spcAft>
              <a:buClr>
                <a:schemeClr val="dk1"/>
              </a:buClr>
              <a:buSzPts val="2800"/>
              <a:buChar char="•"/>
            </a:pPr>
            <a:r>
              <a:rPr lang="en-US">
                <a:latin typeface="Gill Sans"/>
                <a:ea typeface="Gill Sans"/>
                <a:cs typeface="Gill Sans"/>
                <a:sym typeface="Gill Sans"/>
              </a:rPr>
              <a:t>Evaluate on SQL auto-completion &amp; NMT</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Predict on the next char</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English to German translation</a:t>
            </a:r>
            <a:endParaRPr/>
          </a:p>
          <a:p>
            <a:pPr indent="-228600" lvl="0" marL="228600" rtl="0" algn="l">
              <a:lnSpc>
                <a:spcPct val="90000"/>
              </a:lnSpc>
              <a:spcBef>
                <a:spcPts val="1000"/>
              </a:spcBef>
              <a:spcAft>
                <a:spcPts val="0"/>
              </a:spcAft>
              <a:buClr>
                <a:schemeClr val="dk1"/>
              </a:buClr>
              <a:buSzPts val="2800"/>
              <a:buChar char="•"/>
            </a:pPr>
            <a:r>
              <a:rPr lang="en-US">
                <a:latin typeface="Gill Sans"/>
                <a:ea typeface="Gill Sans"/>
                <a:cs typeface="Gill Sans"/>
                <a:sym typeface="Gill Sans"/>
              </a:rPr>
              <a:t>Hypotheses</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Parse Tree</a:t>
            </a:r>
            <a:r>
              <a:rPr lang="en-US"/>
              <a:t>, Logistic Regression Classifier</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Part-of-Speech tagger</a:t>
            </a:r>
            <a:endParaRPr/>
          </a:p>
          <a:p>
            <a:pPr indent="-50800" lvl="0" marL="228600" rtl="0" algn="l">
              <a:lnSpc>
                <a:spcPct val="90000"/>
              </a:lnSpc>
              <a:spcBef>
                <a:spcPts val="1000"/>
              </a:spcBef>
              <a:spcAft>
                <a:spcPts val="0"/>
              </a:spcAft>
              <a:buClr>
                <a:schemeClr val="dk1"/>
              </a:buClr>
              <a:buSzPts val="2800"/>
              <a:buNone/>
            </a:pPr>
            <a:r>
              <a:t/>
            </a:r>
            <a:endParaRPr>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39" name="Google Shape;43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40" name="Google Shape;44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Evaluation</a:t>
            </a:r>
            <a:endParaRPr/>
          </a:p>
        </p:txBody>
      </p:sp>
      <p:sp>
        <p:nvSpPr>
          <p:cNvPr id="442" name="Google Shape;442;p43"/>
          <p:cNvSpPr txBox="1"/>
          <p:nvPr>
            <p:ph idx="1" type="body"/>
          </p:nvPr>
        </p:nvSpPr>
        <p:spPr>
          <a:xfrm>
            <a:off x="838200" y="1819140"/>
            <a:ext cx="10515600" cy="100836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Gill Sans"/>
                <a:ea typeface="Gill Sans"/>
                <a:cs typeface="Gill Sans"/>
                <a:sym typeface="Gill Sans"/>
              </a:rPr>
              <a:t>Scalability (SQL auto-completion)</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29696 records, 512 hidden units, 142 grammar rules 🡪 190 hypos</a:t>
            </a:r>
            <a:endParaRPr>
              <a:latin typeface="Gill Sans"/>
              <a:ea typeface="Gill Sans"/>
              <a:cs typeface="Gill Sans"/>
              <a:sym typeface="Gill Sans"/>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p:txBody>
      </p:sp>
      <p:pic>
        <p:nvPicPr>
          <p:cNvPr descr="地图的截图&#10;&#10;描述已自动生成" id="443" name="Google Shape;443;p43"/>
          <p:cNvPicPr preferRelativeResize="0"/>
          <p:nvPr/>
        </p:nvPicPr>
        <p:blipFill rotWithShape="1">
          <a:blip r:embed="rId3">
            <a:alphaModFix/>
          </a:blip>
          <a:srcRect b="0" l="0" r="0" t="0"/>
          <a:stretch/>
        </p:blipFill>
        <p:spPr>
          <a:xfrm>
            <a:off x="415393" y="2744158"/>
            <a:ext cx="5919148" cy="3228626"/>
          </a:xfrm>
          <a:prstGeom prst="rect">
            <a:avLst/>
          </a:prstGeom>
          <a:noFill/>
          <a:ln>
            <a:noFill/>
          </a:ln>
        </p:spPr>
      </p:pic>
      <p:pic>
        <p:nvPicPr>
          <p:cNvPr descr="地图的截图&#10;&#10;描述已自动生成" id="444" name="Google Shape;444;p43"/>
          <p:cNvPicPr preferRelativeResize="0"/>
          <p:nvPr/>
        </p:nvPicPr>
        <p:blipFill rotWithShape="1">
          <a:blip r:embed="rId4">
            <a:alphaModFix/>
          </a:blip>
          <a:srcRect b="0" l="0" r="0" t="0"/>
          <a:stretch/>
        </p:blipFill>
        <p:spPr>
          <a:xfrm>
            <a:off x="6757348" y="2663717"/>
            <a:ext cx="4421484" cy="1757123"/>
          </a:xfrm>
          <a:prstGeom prst="rect">
            <a:avLst/>
          </a:prstGeom>
          <a:noFill/>
          <a:ln>
            <a:noFill/>
          </a:ln>
        </p:spPr>
      </p:pic>
      <p:pic>
        <p:nvPicPr>
          <p:cNvPr descr="手机屏幕截图&#10;&#10;描述已自动生成" id="445" name="Google Shape;445;p43"/>
          <p:cNvPicPr preferRelativeResize="0"/>
          <p:nvPr/>
        </p:nvPicPr>
        <p:blipFill rotWithShape="1">
          <a:blip r:embed="rId5">
            <a:alphaModFix/>
          </a:blip>
          <a:srcRect b="0" l="0" r="0" t="0"/>
          <a:stretch/>
        </p:blipFill>
        <p:spPr>
          <a:xfrm>
            <a:off x="6757348" y="4420840"/>
            <a:ext cx="4288899" cy="199567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51" name="Google Shape;45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52" name="Google Shape;45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Evaluation</a:t>
            </a:r>
            <a:endParaRPr/>
          </a:p>
        </p:txBody>
      </p:sp>
      <p:sp>
        <p:nvSpPr>
          <p:cNvPr id="454" name="Google Shape;454;p44"/>
          <p:cNvSpPr txBox="1"/>
          <p:nvPr>
            <p:ph idx="1" type="body"/>
          </p:nvPr>
        </p:nvSpPr>
        <p:spPr>
          <a:xfrm>
            <a:off x="838200" y="1819139"/>
            <a:ext cx="10515600" cy="172821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Gill Sans"/>
                <a:ea typeface="Gill Sans"/>
                <a:cs typeface="Gill Sans"/>
                <a:sym typeface="Gill Sans"/>
              </a:rPr>
              <a:t>Ability to generalize (NMT)</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Compare </a:t>
            </a:r>
            <a:r>
              <a:rPr lang="en-US"/>
              <a:t>consistency</a:t>
            </a:r>
            <a:r>
              <a:rPr lang="en-US">
                <a:latin typeface="Gill Sans"/>
                <a:ea typeface="Gill Sans"/>
                <a:cs typeface="Gill Sans"/>
                <a:sym typeface="Gill Sans"/>
              </a:rPr>
              <a:t> with Belinkov et al.</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Replicate their study on seq-2-seq</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Make environment as close as possible</a:t>
            </a:r>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p:txBody>
      </p:sp>
      <p:pic>
        <p:nvPicPr>
          <p:cNvPr descr="手机屏幕截图&#10;&#10;描述已自动生成" id="455" name="Google Shape;455;p44"/>
          <p:cNvPicPr preferRelativeResize="0"/>
          <p:nvPr/>
        </p:nvPicPr>
        <p:blipFill rotWithShape="1">
          <a:blip r:embed="rId3">
            <a:alphaModFix/>
          </a:blip>
          <a:srcRect b="0" l="0" r="0" t="0"/>
          <a:stretch/>
        </p:blipFill>
        <p:spPr>
          <a:xfrm>
            <a:off x="6995893" y="2647587"/>
            <a:ext cx="3779964" cy="34476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61" name="Google Shape;46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62" name="Google Shape;46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Related work</a:t>
            </a:r>
            <a:endParaRPr/>
          </a:p>
        </p:txBody>
      </p:sp>
      <p:sp>
        <p:nvSpPr>
          <p:cNvPr id="464" name="Google Shape;464;p45"/>
          <p:cNvSpPr txBox="1"/>
          <p:nvPr>
            <p:ph idx="1" type="body"/>
          </p:nvPr>
        </p:nvSpPr>
        <p:spPr>
          <a:xfrm>
            <a:off x="838200" y="1819140"/>
            <a:ext cx="10515600" cy="46672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Gill Sans"/>
                <a:ea typeface="Gill Sans"/>
                <a:cs typeface="Gill Sans"/>
                <a:sym typeface="Gill Sans"/>
              </a:rPr>
              <a:t>Interpreting DL Models</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Visualization methods</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Saliency analysis (Symbols have large “effect”)</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Statistical NN inspection</a:t>
            </a:r>
            <a:endParaRPr/>
          </a:p>
          <a:p>
            <a:pPr indent="-228600" lvl="0" marL="228600" rtl="0" algn="l">
              <a:lnSpc>
                <a:spcPct val="90000"/>
              </a:lnSpc>
              <a:spcBef>
                <a:spcPts val="1000"/>
              </a:spcBef>
              <a:spcAft>
                <a:spcPts val="0"/>
              </a:spcAft>
              <a:buClr>
                <a:schemeClr val="dk1"/>
              </a:buClr>
              <a:buSzPts val="2800"/>
              <a:buChar char="•"/>
            </a:pPr>
            <a:r>
              <a:rPr lang="en-US">
                <a:latin typeface="Gill Sans"/>
                <a:ea typeface="Gill Sans"/>
                <a:cs typeface="Gill Sans"/>
                <a:sym typeface="Gill Sans"/>
              </a:rPr>
              <a:t>Visualize NN tools</a:t>
            </a:r>
            <a:endParaRPr/>
          </a:p>
          <a:p>
            <a:pPr indent="-228600" lvl="0" marL="228600" rtl="0" algn="l">
              <a:lnSpc>
                <a:spcPct val="90000"/>
              </a:lnSpc>
              <a:spcBef>
                <a:spcPts val="1000"/>
              </a:spcBef>
              <a:spcAft>
                <a:spcPts val="0"/>
              </a:spcAft>
              <a:buClr>
                <a:schemeClr val="dk1"/>
              </a:buClr>
              <a:buSzPts val="2800"/>
              <a:buChar char="•"/>
            </a:pPr>
            <a:r>
              <a:rPr lang="en-US">
                <a:latin typeface="Gill Sans"/>
                <a:ea typeface="Gill Sans"/>
                <a:cs typeface="Gill Sans"/>
                <a:sym typeface="Gill Sans"/>
              </a:rPr>
              <a:t>ML augmentation with interpretation</a:t>
            </a:r>
            <a:endParaRPr/>
          </a:p>
          <a:p>
            <a:pPr indent="-228600" lvl="0" marL="228600" rtl="0" algn="l">
              <a:lnSpc>
                <a:spcPct val="90000"/>
              </a:lnSpc>
              <a:spcBef>
                <a:spcPts val="1000"/>
              </a:spcBef>
              <a:spcAft>
                <a:spcPts val="0"/>
              </a:spcAft>
              <a:buClr>
                <a:schemeClr val="dk1"/>
              </a:buClr>
              <a:buSzPts val="2800"/>
              <a:buChar char="•"/>
            </a:pPr>
            <a:r>
              <a:rPr lang="en-US">
                <a:latin typeface="Gill Sans"/>
                <a:ea typeface="Gill Sans"/>
                <a:cs typeface="Gill Sans"/>
                <a:sym typeface="Gill Sans"/>
              </a:rPr>
              <a:t>Databases and Models</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Integrating ML to DB (MADLib, ModelDB, Modelhub)</a:t>
            </a:r>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70" name="Google Shape;47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71" name="Google Shape;47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Conclusion</a:t>
            </a:r>
            <a:endParaRPr/>
          </a:p>
        </p:txBody>
      </p:sp>
      <p:sp>
        <p:nvSpPr>
          <p:cNvPr id="473" name="Google Shape;473;p46"/>
          <p:cNvSpPr txBox="1"/>
          <p:nvPr>
            <p:ph idx="1" type="body"/>
          </p:nvPr>
        </p:nvSpPr>
        <p:spPr>
          <a:xfrm>
            <a:off x="838200" y="1819150"/>
            <a:ext cx="10515600" cy="43881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chemeClr val="dk1"/>
              </a:buClr>
              <a:buSzPts val="2800"/>
              <a:buChar char="•"/>
            </a:pPr>
            <a:r>
              <a:rPr lang="en-US"/>
              <a:t>DL models require more understanding</a:t>
            </a:r>
            <a:endParaRPr/>
          </a:p>
          <a:p>
            <a:pPr indent="-228600" lvl="1" marL="685800" rtl="0" algn="l">
              <a:lnSpc>
                <a:spcPct val="115000"/>
              </a:lnSpc>
              <a:spcBef>
                <a:spcPts val="0"/>
              </a:spcBef>
              <a:spcAft>
                <a:spcPts val="0"/>
              </a:spcAft>
              <a:buSzPts val="1800"/>
              <a:buChar char="•"/>
            </a:pPr>
            <a:r>
              <a:rPr lang="en-US"/>
              <a:t>Automation required instead of </a:t>
            </a:r>
            <a:r>
              <a:rPr lang="en-US"/>
              <a:t>manual</a:t>
            </a:r>
            <a:r>
              <a:rPr lang="en-US"/>
              <a:t> work</a:t>
            </a:r>
            <a:endParaRPr/>
          </a:p>
          <a:p>
            <a:pPr indent="-228600" lvl="0" marL="228600" rtl="0" algn="l">
              <a:lnSpc>
                <a:spcPct val="115000"/>
              </a:lnSpc>
              <a:spcBef>
                <a:spcPts val="0"/>
              </a:spcBef>
              <a:spcAft>
                <a:spcPts val="0"/>
              </a:spcAft>
              <a:buClr>
                <a:schemeClr val="dk1"/>
              </a:buClr>
              <a:buSzPts val="2800"/>
              <a:buChar char="•"/>
            </a:pPr>
            <a:r>
              <a:rPr lang="en-US"/>
              <a:t>DeepBase is an end2end system for DNI</a:t>
            </a:r>
            <a:endParaRPr/>
          </a:p>
          <a:p>
            <a:pPr indent="-228600" lvl="1" marL="685800" rtl="0" algn="l">
              <a:lnSpc>
                <a:spcPct val="115000"/>
              </a:lnSpc>
              <a:spcBef>
                <a:spcPts val="500"/>
              </a:spcBef>
              <a:spcAft>
                <a:spcPts val="0"/>
              </a:spcAft>
              <a:buClr>
                <a:schemeClr val="dk1"/>
              </a:buClr>
              <a:buSzPts val="2400"/>
              <a:buChar char="•"/>
            </a:pPr>
            <a:r>
              <a:rPr lang="en-US"/>
              <a:t>Declarative API</a:t>
            </a:r>
            <a:endParaRPr/>
          </a:p>
          <a:p>
            <a:pPr indent="-228600" lvl="1" marL="685800" rtl="0" algn="l">
              <a:lnSpc>
                <a:spcPct val="115000"/>
              </a:lnSpc>
              <a:spcBef>
                <a:spcPts val="500"/>
              </a:spcBef>
              <a:spcAft>
                <a:spcPts val="0"/>
              </a:spcAft>
              <a:buClr>
                <a:schemeClr val="dk1"/>
              </a:buClr>
              <a:buSzPts val="2400"/>
              <a:buChar char="•"/>
            </a:pPr>
            <a:r>
              <a:rPr lang="en-US"/>
              <a:t>Greatly improves the analysis runtime by:</a:t>
            </a:r>
            <a:endParaRPr/>
          </a:p>
          <a:p>
            <a:pPr indent="-228600" lvl="2" marL="1143000" rtl="0" algn="l">
              <a:lnSpc>
                <a:spcPct val="115000"/>
              </a:lnSpc>
              <a:spcBef>
                <a:spcPts val="500"/>
              </a:spcBef>
              <a:spcAft>
                <a:spcPts val="0"/>
              </a:spcAft>
              <a:buSzPts val="1800"/>
              <a:buChar char="•"/>
            </a:pPr>
            <a:r>
              <a:rPr lang="en-US"/>
              <a:t>Merging Models / Hypothesis</a:t>
            </a:r>
            <a:endParaRPr/>
          </a:p>
          <a:p>
            <a:pPr indent="-228600" lvl="2" marL="1143000" rtl="0" algn="l">
              <a:lnSpc>
                <a:spcPct val="115000"/>
              </a:lnSpc>
              <a:spcBef>
                <a:spcPts val="500"/>
              </a:spcBef>
              <a:spcAft>
                <a:spcPts val="0"/>
              </a:spcAft>
              <a:buSzPts val="1800"/>
              <a:buChar char="•"/>
            </a:pPr>
            <a:r>
              <a:rPr lang="en-US"/>
              <a:t>Early-stopping</a:t>
            </a:r>
            <a:endParaRPr/>
          </a:p>
          <a:p>
            <a:pPr indent="-228600" lvl="2" marL="1143000" rtl="0" algn="l">
              <a:lnSpc>
                <a:spcPct val="115000"/>
              </a:lnSpc>
              <a:spcBef>
                <a:spcPts val="500"/>
              </a:spcBef>
              <a:spcAft>
                <a:spcPts val="0"/>
              </a:spcAft>
              <a:buSzPts val="1800"/>
              <a:buChar char="•"/>
            </a:pPr>
            <a:r>
              <a:rPr lang="en-US"/>
              <a:t>Streaming extraction</a:t>
            </a:r>
            <a:endParaRPr/>
          </a:p>
          <a:p>
            <a:pPr indent="-228600" lvl="1" marL="685800" rtl="0" algn="l">
              <a:lnSpc>
                <a:spcPct val="115000"/>
              </a:lnSpc>
              <a:spcBef>
                <a:spcPts val="500"/>
              </a:spcBef>
              <a:spcAft>
                <a:spcPts val="0"/>
              </a:spcAft>
              <a:buClr>
                <a:schemeClr val="dk1"/>
              </a:buClr>
              <a:buSzPts val="2400"/>
              <a:buChar char="•"/>
            </a:pPr>
            <a:r>
              <a:rPr lang="en-US"/>
              <a:t>Can be generalized to many tasks</a:t>
            </a:r>
            <a:endParaRPr>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79" name="Google Shape;479;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80" name="Google Shape;480;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Questions from Piazza</a:t>
            </a:r>
            <a:endParaRPr/>
          </a:p>
        </p:txBody>
      </p:sp>
      <p:sp>
        <p:nvSpPr>
          <p:cNvPr id="482" name="Google Shape;482;p47"/>
          <p:cNvSpPr txBox="1"/>
          <p:nvPr/>
        </p:nvSpPr>
        <p:spPr>
          <a:xfrm>
            <a:off x="838200" y="1516249"/>
            <a:ext cx="10515600" cy="4840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In section 2.2 Statistical Analysis, how does deep base deal with datasets that are not annotated, which I think is the reason of using deep learning instead of tradition model. How could  deepbase express these hypotheses and formally test them at scale?</a:t>
            </a:r>
            <a:endParaRPr sz="2400">
              <a:solidFill>
                <a:schemeClr val="dk1"/>
              </a:solidFill>
              <a:latin typeface="Gill Sans"/>
              <a:ea typeface="Gill Sans"/>
              <a:cs typeface="Gill Sans"/>
              <a:sym typeface="Gill Sans"/>
            </a:endParaRPr>
          </a:p>
          <a:p>
            <a:pPr indent="-381000" lvl="0" marL="457200" rtl="0" algn="l">
              <a:lnSpc>
                <a:spcPct val="10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Can DeepBase be used to help ML researcher improve or prune their model?</a:t>
            </a:r>
            <a:endParaRPr sz="2400">
              <a:solidFill>
                <a:schemeClr val="dk1"/>
              </a:solidFill>
              <a:latin typeface="Gill Sans"/>
              <a:ea typeface="Gill Sans"/>
              <a:cs typeface="Gill Sans"/>
              <a:sym typeface="Gill Sans"/>
            </a:endParaRPr>
          </a:p>
          <a:p>
            <a:pPr indent="-381000" lvl="1" marL="914400" rtl="0" algn="l">
              <a:lnSpc>
                <a:spcPct val="10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Use hypothesis to replace part to unit to speed up. (Could be useful in RNN)</a:t>
            </a:r>
            <a:endParaRPr sz="2400">
              <a:solidFill>
                <a:schemeClr val="dk1"/>
              </a:solidFill>
              <a:latin typeface="Gill Sans"/>
              <a:ea typeface="Gill Sans"/>
              <a:cs typeface="Gill Sans"/>
              <a:sym typeface="Gill Sans"/>
            </a:endParaRPr>
          </a:p>
          <a:p>
            <a:pPr indent="-381000" lvl="0" marL="457200" rtl="0" algn="l">
              <a:lnSpc>
                <a:spcPct val="100000"/>
              </a:lnSpc>
              <a:spcBef>
                <a:spcPts val="0"/>
              </a:spcBef>
              <a:spcAft>
                <a:spcPts val="0"/>
              </a:spcAft>
              <a:buSzPts val="2400"/>
              <a:buFont typeface="Gill Sans"/>
              <a:buChar char="●"/>
            </a:pPr>
            <a:r>
              <a:rPr lang="en-US" sz="2400">
                <a:solidFill>
                  <a:schemeClr val="dk1"/>
                </a:solidFill>
                <a:latin typeface="Gill Sans"/>
                <a:ea typeface="Gill Sans"/>
                <a:cs typeface="Gill Sans"/>
                <a:sym typeface="Gill Sans"/>
              </a:rPr>
              <a:t>Given the large search space (combination between  hidden units), how does deep base make inspection scalable?</a:t>
            </a:r>
            <a:endParaRPr sz="2400">
              <a:solidFill>
                <a:schemeClr val="dk1"/>
              </a:solidFill>
              <a:latin typeface="Gill Sans"/>
              <a:ea typeface="Gill Sans"/>
              <a:cs typeface="Gill Sans"/>
              <a:sym typeface="Gill Sans"/>
            </a:endParaRPr>
          </a:p>
          <a:p>
            <a:pPr indent="-381000" lvl="1" marL="914400" rtl="0" algn="l">
              <a:lnSpc>
                <a:spcPct val="10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Algorithm perspective: Consider choices of units, scores, etc… as hyperparameters and perform local search?</a:t>
            </a:r>
            <a:endParaRPr sz="2400">
              <a:solidFill>
                <a:schemeClr val="dk1"/>
              </a:solidFill>
              <a:latin typeface="Gill Sans"/>
              <a:ea typeface="Gill Sans"/>
              <a:cs typeface="Gill Sans"/>
              <a:sym typeface="Gill Sans"/>
            </a:endParaRPr>
          </a:p>
          <a:p>
            <a:pPr indent="-381000" lvl="1" marL="914400" rtl="0" algn="l">
              <a:lnSpc>
                <a:spcPct val="100000"/>
              </a:lnSpc>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System perspective: Affinity scores are computed pairwise, can be run in the distributed fashion (MapReduce). </a:t>
            </a:r>
            <a:endParaRPr sz="2400">
              <a:solidFill>
                <a:schemeClr val="dk1"/>
              </a:solidFill>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88" name="Google Shape;488;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89" name="Google Shape;489;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0" name="Google Shape;490;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Discussion</a:t>
            </a:r>
            <a:endParaRPr/>
          </a:p>
        </p:txBody>
      </p:sp>
      <p:sp>
        <p:nvSpPr>
          <p:cNvPr id="491" name="Google Shape;491;p48"/>
          <p:cNvSpPr txBox="1"/>
          <p:nvPr/>
        </p:nvSpPr>
        <p:spPr>
          <a:xfrm>
            <a:off x="838200" y="1819157"/>
            <a:ext cx="10515600" cy="42018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rgbClr val="000000"/>
              </a:buClr>
              <a:buSzPts val="2400"/>
              <a:buFont typeface="Gill Sans"/>
              <a:buChar char="●"/>
            </a:pPr>
            <a:r>
              <a:rPr lang="en-US" sz="2400">
                <a:latin typeface="Gill Sans"/>
                <a:ea typeface="Gill Sans"/>
                <a:cs typeface="Gill Sans"/>
                <a:sym typeface="Gill Sans"/>
              </a:rPr>
              <a:t>DeepBase</a:t>
            </a:r>
            <a:endParaRPr sz="2400">
              <a:latin typeface="Gill Sans"/>
              <a:ea typeface="Gill Sans"/>
              <a:cs typeface="Gill Sans"/>
              <a:sym typeface="Gill Sans"/>
            </a:endParaRPr>
          </a:p>
          <a:p>
            <a:pPr indent="-342900" lvl="1" marL="914400" rtl="0" algn="l">
              <a:lnSpc>
                <a:spcPct val="115000"/>
              </a:lnSpc>
              <a:spcBef>
                <a:spcPts val="0"/>
              </a:spcBef>
              <a:spcAft>
                <a:spcPts val="0"/>
              </a:spcAft>
              <a:buClr>
                <a:schemeClr val="dk1"/>
              </a:buClr>
              <a:buSzPts val="1800"/>
              <a:buChar char="○"/>
            </a:pPr>
            <a:r>
              <a:rPr lang="en-US" sz="2400">
                <a:solidFill>
                  <a:schemeClr val="dk1"/>
                </a:solidFill>
                <a:latin typeface="Gill Sans"/>
                <a:ea typeface="Gill Sans"/>
                <a:cs typeface="Gill Sans"/>
                <a:sym typeface="Gill Sans"/>
              </a:rPr>
              <a:t>Inspection of cascaded (groups of ) units? (fully-connected/conv). Now the input is activations of previous units instead of symbols.</a:t>
            </a:r>
            <a:endParaRPr sz="2400">
              <a:solidFill>
                <a:schemeClr val="dk1"/>
              </a:solidFill>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Run DNI in a distributed fashion? (store records in the key-value pair, compute pairwise affinity on different nodes, etc)</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Is is possible to replace some units with hypothesis to speed up inference speed (especially on RNN) </a:t>
            </a:r>
            <a:endParaRPr sz="2400">
              <a:solidFill>
                <a:schemeClr val="dk1"/>
              </a:solidFill>
              <a:latin typeface="Gill Sans"/>
              <a:ea typeface="Gill Sans"/>
              <a:cs typeface="Gill Sans"/>
              <a:sym typeface="Gill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497" name="Google Shape;49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98" name="Google Shape;49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9" name="Google Shape;49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Evaluation</a:t>
            </a:r>
            <a:endParaRPr/>
          </a:p>
        </p:txBody>
      </p:sp>
      <p:sp>
        <p:nvSpPr>
          <p:cNvPr id="500" name="Google Shape;500;p49"/>
          <p:cNvSpPr txBox="1"/>
          <p:nvPr>
            <p:ph idx="1" type="body"/>
          </p:nvPr>
        </p:nvSpPr>
        <p:spPr>
          <a:xfrm>
            <a:off x="838200" y="1819140"/>
            <a:ext cx="10515600" cy="100836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Gill Sans"/>
                <a:ea typeface="Gill Sans"/>
                <a:cs typeface="Gill Sans"/>
                <a:sym typeface="Gill Sans"/>
              </a:rPr>
              <a:t>Scalability (SQL auto-completion)</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More Inspections</a:t>
            </a:r>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p:txBody>
      </p:sp>
      <p:pic>
        <p:nvPicPr>
          <p:cNvPr descr="手机屏幕截图&#10;&#10;描述已自动生成" id="501" name="Google Shape;501;p49"/>
          <p:cNvPicPr preferRelativeResize="0"/>
          <p:nvPr/>
        </p:nvPicPr>
        <p:blipFill rotWithShape="1">
          <a:blip r:embed="rId3">
            <a:alphaModFix/>
          </a:blip>
          <a:srcRect b="0" l="0" r="0" t="0"/>
          <a:stretch/>
        </p:blipFill>
        <p:spPr>
          <a:xfrm>
            <a:off x="506020" y="2904077"/>
            <a:ext cx="5589980" cy="3069907"/>
          </a:xfrm>
          <a:prstGeom prst="rect">
            <a:avLst/>
          </a:prstGeom>
          <a:noFill/>
          <a:ln>
            <a:noFill/>
          </a:ln>
        </p:spPr>
      </p:pic>
      <p:pic>
        <p:nvPicPr>
          <p:cNvPr descr="地图的截图&#10;&#10;描述已自动生成" id="502" name="Google Shape;502;p49"/>
          <p:cNvPicPr preferRelativeResize="0"/>
          <p:nvPr/>
        </p:nvPicPr>
        <p:blipFill rotWithShape="1">
          <a:blip r:embed="rId4">
            <a:alphaModFix/>
          </a:blip>
          <a:srcRect b="0" l="0" r="0" t="0"/>
          <a:stretch/>
        </p:blipFill>
        <p:spPr>
          <a:xfrm>
            <a:off x="6348919" y="2775626"/>
            <a:ext cx="5548373" cy="29790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3/18/2020</a:t>
            </a:r>
            <a:endParaRPr/>
          </a:p>
        </p:txBody>
      </p:sp>
      <p:sp>
        <p:nvSpPr>
          <p:cNvPr id="508" name="Google Shape;50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09" name="Google Shape;50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ill Sans"/>
              <a:buNone/>
            </a:pPr>
            <a:r>
              <a:rPr lang="en-US"/>
              <a:t>Evaluation</a:t>
            </a:r>
            <a:endParaRPr/>
          </a:p>
        </p:txBody>
      </p:sp>
      <p:sp>
        <p:nvSpPr>
          <p:cNvPr id="511" name="Google Shape;511;p50"/>
          <p:cNvSpPr txBox="1"/>
          <p:nvPr>
            <p:ph idx="1" type="body"/>
          </p:nvPr>
        </p:nvSpPr>
        <p:spPr>
          <a:xfrm>
            <a:off x="838200" y="1819139"/>
            <a:ext cx="5809034" cy="266207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Gill Sans"/>
                <a:ea typeface="Gill Sans"/>
                <a:cs typeface="Gill Sans"/>
                <a:sym typeface="Gill Sans"/>
              </a:rPr>
              <a:t>Ability to generalize (NMT)</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Additional results than previous study</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Unit are interpretable at word level</a:t>
            </a:r>
            <a:endParaRPr/>
          </a:p>
          <a:p>
            <a:pPr indent="-228600" lvl="1" marL="685800" rtl="0" algn="l">
              <a:lnSpc>
                <a:spcPct val="90000"/>
              </a:lnSpc>
              <a:spcBef>
                <a:spcPts val="500"/>
              </a:spcBef>
              <a:spcAft>
                <a:spcPts val="0"/>
              </a:spcAft>
              <a:buClr>
                <a:schemeClr val="dk1"/>
              </a:buClr>
              <a:buSzPts val="2400"/>
              <a:buChar char="•"/>
            </a:pPr>
            <a:r>
              <a:rPr lang="en-US">
                <a:latin typeface="Gill Sans"/>
                <a:ea typeface="Gill Sans"/>
                <a:cs typeface="Gill Sans"/>
                <a:sym typeface="Gill Sans"/>
              </a:rPr>
              <a:t>Models have more high affinity to high level hypos after trained</a:t>
            </a:r>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a:p>
            <a:pPr indent="-76200" lvl="1" marL="685800" rtl="0" algn="l">
              <a:lnSpc>
                <a:spcPct val="90000"/>
              </a:lnSpc>
              <a:spcBef>
                <a:spcPts val="500"/>
              </a:spcBef>
              <a:spcAft>
                <a:spcPts val="0"/>
              </a:spcAft>
              <a:buClr>
                <a:schemeClr val="dk1"/>
              </a:buClr>
              <a:buSzPts val="2400"/>
              <a:buNone/>
            </a:pPr>
            <a:r>
              <a:t/>
            </a:r>
            <a:endParaRPr>
              <a:latin typeface="Gill Sans"/>
              <a:ea typeface="Gill Sans"/>
              <a:cs typeface="Gill Sans"/>
              <a:sym typeface="Gill Sans"/>
            </a:endParaRPr>
          </a:p>
        </p:txBody>
      </p:sp>
      <p:pic>
        <p:nvPicPr>
          <p:cNvPr descr="手机屏幕截图&#10;&#10;描述已自动生成" id="512" name="Google Shape;512;p50"/>
          <p:cNvPicPr preferRelativeResize="0"/>
          <p:nvPr/>
        </p:nvPicPr>
        <p:blipFill rotWithShape="1">
          <a:blip r:embed="rId3">
            <a:alphaModFix/>
          </a:blip>
          <a:srcRect b="0" l="0" r="0" t="0"/>
          <a:stretch/>
        </p:blipFill>
        <p:spPr>
          <a:xfrm>
            <a:off x="6523627" y="927369"/>
            <a:ext cx="4394235" cy="51180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Current Solution</a:t>
            </a:r>
            <a:endParaRPr/>
          </a:p>
        </p:txBody>
      </p:sp>
      <p:sp>
        <p:nvSpPr>
          <p:cNvPr id="123" name="Google Shape;123;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4" name="Google Shape;124;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25" name="Google Shape;125;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27" name="Google Shape;127;p16"/>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20000"/>
              </a:lnSpc>
              <a:spcBef>
                <a:spcPts val="1000"/>
              </a:spcBef>
              <a:spcAft>
                <a:spcPts val="0"/>
              </a:spcAft>
              <a:buClr>
                <a:srgbClr val="000000"/>
              </a:buClr>
              <a:buSzPts val="2400"/>
              <a:buFont typeface="Gill Sans"/>
              <a:buChar char="●"/>
            </a:pPr>
            <a:r>
              <a:rPr lang="en-US" sz="2400">
                <a:latin typeface="Gill Sans"/>
                <a:ea typeface="Gill Sans"/>
                <a:cs typeface="Gill Sans"/>
                <a:sym typeface="Gill Sans"/>
              </a:rPr>
              <a:t>Rely on manually labeled test data</a:t>
            </a:r>
            <a:endParaRPr sz="2400">
              <a:latin typeface="Gill Sans"/>
              <a:ea typeface="Gill Sans"/>
              <a:cs typeface="Gill Sans"/>
              <a:sym typeface="Gill Sans"/>
            </a:endParaRPr>
          </a:p>
          <a:p>
            <a:pPr indent="-381000" lvl="1" marL="9144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Manual effort can be costly</a:t>
            </a:r>
            <a:endParaRPr sz="2400">
              <a:latin typeface="Gill Sans"/>
              <a:ea typeface="Gill Sans"/>
              <a:cs typeface="Gill Sans"/>
              <a:sym typeface="Gill Sans"/>
            </a:endParaRPr>
          </a:p>
          <a:p>
            <a:pPr indent="-381000" lvl="0" marL="4572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Rely on </a:t>
            </a:r>
            <a:r>
              <a:rPr lang="en-US" sz="2400">
                <a:latin typeface="Gill Sans"/>
                <a:ea typeface="Gill Sans"/>
                <a:cs typeface="Gill Sans"/>
                <a:sym typeface="Gill Sans"/>
              </a:rPr>
              <a:t>synthetic</a:t>
            </a:r>
            <a:r>
              <a:rPr lang="en-US" sz="2400">
                <a:latin typeface="Gill Sans"/>
                <a:ea typeface="Gill Sans"/>
                <a:cs typeface="Gill Sans"/>
                <a:sym typeface="Gill Sans"/>
              </a:rPr>
              <a:t> data</a:t>
            </a:r>
            <a:endParaRPr sz="2400">
              <a:latin typeface="Gill Sans"/>
              <a:ea typeface="Gill Sans"/>
              <a:cs typeface="Gill Sans"/>
              <a:sym typeface="Gill Sans"/>
            </a:endParaRPr>
          </a:p>
          <a:p>
            <a:pPr indent="-381000" lvl="1" marL="9144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Use simulation to generate synthetic data</a:t>
            </a:r>
            <a:endParaRPr sz="2400">
              <a:latin typeface="Gill Sans"/>
              <a:ea typeface="Gill Sans"/>
              <a:cs typeface="Gill Sans"/>
              <a:sym typeface="Gill Sans"/>
            </a:endParaRPr>
          </a:p>
          <a:p>
            <a:pPr indent="-381000" lvl="2" marL="13716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Data generation process not tailored for a particular DL</a:t>
            </a:r>
            <a:endParaRPr sz="2400">
              <a:latin typeface="Gill Sans"/>
              <a:ea typeface="Gill Sans"/>
              <a:cs typeface="Gill Sans"/>
              <a:sym typeface="Gill Sans"/>
            </a:endParaRPr>
          </a:p>
          <a:p>
            <a:pPr indent="-381000" lvl="2" marL="13716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E.g. rotate images</a:t>
            </a:r>
            <a:endParaRPr sz="2400">
              <a:latin typeface="Gill Sans"/>
              <a:ea typeface="Gill Sans"/>
              <a:cs typeface="Gill Sans"/>
              <a:sym typeface="Gill Sans"/>
            </a:endParaRPr>
          </a:p>
          <a:p>
            <a:pPr indent="-381000" lvl="1" marL="9144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Adversary Deep Learning</a:t>
            </a:r>
            <a:endParaRPr sz="2400">
              <a:latin typeface="Gill Sans"/>
              <a:ea typeface="Gill Sans"/>
              <a:cs typeface="Gill Sans"/>
              <a:sym typeface="Gill Sans"/>
            </a:endParaRPr>
          </a:p>
          <a:p>
            <a:pPr indent="-381000" lvl="2" marL="13716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Perturbations limited to tiny invisible changes</a:t>
            </a:r>
            <a:endParaRPr sz="2400">
              <a:latin typeface="Gill Sans"/>
              <a:ea typeface="Gill Sans"/>
              <a:cs typeface="Gill Sans"/>
              <a:sym typeface="Gill Sans"/>
            </a:endParaRPr>
          </a:p>
          <a:p>
            <a:pPr indent="-381000" lvl="0" marL="4572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Cover a small part of DL system’s logic and corner cases</a:t>
            </a:r>
            <a:endParaRPr sz="24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10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10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1000"/>
                                        <p:tgtEl>
                                          <p:spTgt spid="12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a:t>
            </a:r>
            <a:endParaRPr/>
          </a:p>
        </p:txBody>
      </p:sp>
      <p:sp>
        <p:nvSpPr>
          <p:cNvPr id="134" name="Google Shape;134;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5" name="Google Shape;135;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36" name="Google Shape;136;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38" name="Google Shape;138;p17"/>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20000"/>
              </a:lnSpc>
              <a:spcBef>
                <a:spcPts val="1000"/>
              </a:spcBef>
              <a:spcAft>
                <a:spcPts val="0"/>
              </a:spcAft>
              <a:buSzPts val="2400"/>
              <a:buFont typeface="Gill Sans"/>
              <a:buChar char="●"/>
            </a:pPr>
            <a:r>
              <a:rPr lang="en-US" sz="2400">
                <a:latin typeface="Gill Sans"/>
                <a:ea typeface="Gill Sans"/>
                <a:cs typeface="Gill Sans"/>
                <a:sym typeface="Gill Sans"/>
              </a:rPr>
              <a:t>Common metric: code coverage</a:t>
            </a:r>
            <a:endParaRPr sz="2400">
              <a:latin typeface="Gill Sans"/>
              <a:ea typeface="Gill Sans"/>
              <a:cs typeface="Gill Sans"/>
              <a:sym typeface="Gill Sans"/>
            </a:endParaRPr>
          </a:p>
          <a:p>
            <a:pPr indent="-381000" lvl="0" marL="4572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New metric:</a:t>
            </a:r>
            <a:endParaRPr sz="2400">
              <a:latin typeface="Gill Sans"/>
              <a:ea typeface="Gill Sans"/>
              <a:cs typeface="Gill Sans"/>
              <a:sym typeface="Gill Sans"/>
            </a:endParaRPr>
          </a:p>
          <a:p>
            <a:pPr indent="-381000" lvl="1" marL="9144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Neuron Coverage</a:t>
            </a:r>
            <a:endParaRPr sz="2400">
              <a:latin typeface="Gill Sans"/>
              <a:ea typeface="Gill Sans"/>
              <a:cs typeface="Gill Sans"/>
              <a:sym typeface="Gill Sans"/>
            </a:endParaRPr>
          </a:p>
          <a:p>
            <a:pPr indent="-381000" lvl="0" marL="4572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A neuron in a DL model is </a:t>
            </a:r>
            <a:r>
              <a:rPr lang="en-US" sz="2400">
                <a:latin typeface="Gill Sans"/>
                <a:ea typeface="Gill Sans"/>
                <a:cs typeface="Gill Sans"/>
                <a:sym typeface="Gill Sans"/>
              </a:rPr>
              <a:t>considered</a:t>
            </a:r>
            <a:r>
              <a:rPr lang="en-US" sz="2400">
                <a:latin typeface="Gill Sans"/>
                <a:ea typeface="Gill Sans"/>
                <a:cs typeface="Gill Sans"/>
                <a:sym typeface="Gill Sans"/>
              </a:rPr>
              <a:t> activated</a:t>
            </a:r>
            <a:endParaRPr sz="2400">
              <a:latin typeface="Gill Sans"/>
              <a:ea typeface="Gill Sans"/>
              <a:cs typeface="Gill Sans"/>
              <a:sym typeface="Gill Sans"/>
            </a:endParaRPr>
          </a:p>
          <a:p>
            <a:pPr indent="-381000" lvl="1" marL="914400" rtl="0" algn="l">
              <a:lnSpc>
                <a:spcPct val="120000"/>
              </a:lnSpc>
              <a:spcBef>
                <a:spcPts val="0"/>
              </a:spcBef>
              <a:spcAft>
                <a:spcPts val="0"/>
              </a:spcAft>
              <a:buSzPts val="2400"/>
              <a:buFont typeface="Gill Sans"/>
              <a:buChar char="○"/>
            </a:pPr>
            <a:r>
              <a:rPr lang="en-US" sz="2400">
                <a:latin typeface="Gill Sans"/>
                <a:ea typeface="Gill Sans"/>
                <a:cs typeface="Gill Sans"/>
                <a:sym typeface="Gill Sans"/>
              </a:rPr>
              <a:t>if the output of the neuron is above a customizable </a:t>
            </a:r>
            <a:r>
              <a:rPr lang="en-US" sz="2400">
                <a:latin typeface="Gill Sans"/>
                <a:ea typeface="Gill Sans"/>
                <a:cs typeface="Gill Sans"/>
                <a:sym typeface="Gill Sans"/>
              </a:rPr>
              <a:t>threshold</a:t>
            </a:r>
            <a:endParaRPr sz="2400">
              <a:latin typeface="Gill Sans"/>
              <a:ea typeface="Gill Sans"/>
              <a:cs typeface="Gill Sans"/>
              <a:sym typeface="Gill Sans"/>
            </a:endParaRPr>
          </a:p>
        </p:txBody>
      </p:sp>
      <p:pic>
        <p:nvPicPr>
          <p:cNvPr id="139" name="Google Shape;139;p17"/>
          <p:cNvPicPr preferRelativeResize="0"/>
          <p:nvPr/>
        </p:nvPicPr>
        <p:blipFill>
          <a:blip r:embed="rId3">
            <a:alphaModFix/>
          </a:blip>
          <a:stretch>
            <a:fillRect/>
          </a:stretch>
        </p:blipFill>
        <p:spPr>
          <a:xfrm>
            <a:off x="7253975" y="627400"/>
            <a:ext cx="4232325" cy="4882250"/>
          </a:xfrm>
          <a:prstGeom prst="rect">
            <a:avLst/>
          </a:prstGeom>
          <a:noFill/>
          <a:ln>
            <a:noFill/>
          </a:ln>
        </p:spPr>
      </p:pic>
      <p:pic>
        <p:nvPicPr>
          <p:cNvPr id="140" name="Google Shape;140;p17"/>
          <p:cNvPicPr preferRelativeResize="0"/>
          <p:nvPr/>
        </p:nvPicPr>
        <p:blipFill>
          <a:blip r:embed="rId4">
            <a:alphaModFix/>
          </a:blip>
          <a:stretch>
            <a:fillRect/>
          </a:stretch>
        </p:blipFill>
        <p:spPr>
          <a:xfrm>
            <a:off x="986525" y="4802550"/>
            <a:ext cx="6267450" cy="81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a:t>
            </a:r>
            <a:endParaRPr/>
          </a:p>
        </p:txBody>
      </p:sp>
      <p:sp>
        <p:nvSpPr>
          <p:cNvPr id="147" name="Google Shape;147;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8" name="Google Shape;148;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49" name="Google Shape;14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51" name="Google Shape;151;p18"/>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200000"/>
              </a:lnSpc>
              <a:spcBef>
                <a:spcPts val="1000"/>
              </a:spcBef>
              <a:spcAft>
                <a:spcPts val="0"/>
              </a:spcAft>
              <a:buSzPts val="2400"/>
              <a:buFont typeface="Gill Sans"/>
              <a:buChar char="●"/>
            </a:pPr>
            <a:r>
              <a:rPr lang="en-US" sz="2400">
                <a:latin typeface="Gill Sans"/>
                <a:ea typeface="Gill Sans"/>
                <a:cs typeface="Gill Sans"/>
                <a:sym typeface="Gill Sans"/>
              </a:rPr>
              <a:t>How to get rid of manual labeling?</a:t>
            </a:r>
            <a:endParaRPr sz="2400">
              <a:latin typeface="Gill Sans"/>
              <a:ea typeface="Gill Sans"/>
              <a:cs typeface="Gill Sans"/>
              <a:sym typeface="Gill Sans"/>
            </a:endParaRPr>
          </a:p>
          <a:p>
            <a:pPr indent="-381000" lvl="1" marL="914400" rtl="0" algn="l">
              <a:lnSpc>
                <a:spcPct val="200000"/>
              </a:lnSpc>
              <a:spcBef>
                <a:spcPts val="0"/>
              </a:spcBef>
              <a:spcAft>
                <a:spcPts val="0"/>
              </a:spcAft>
              <a:buSzPts val="2400"/>
              <a:buFont typeface="Gill Sans"/>
              <a:buChar char="○"/>
            </a:pPr>
            <a:r>
              <a:rPr lang="en-US" sz="2400">
                <a:latin typeface="Gill Sans"/>
                <a:ea typeface="Gill Sans"/>
                <a:cs typeface="Gill Sans"/>
                <a:sym typeface="Gill Sans"/>
              </a:rPr>
              <a:t>Use other DL systems!</a:t>
            </a:r>
            <a:endParaRPr sz="2400">
              <a:latin typeface="Gill Sans"/>
              <a:ea typeface="Gill Sans"/>
              <a:cs typeface="Gill Sans"/>
              <a:sym typeface="Gill Sans"/>
            </a:endParaRPr>
          </a:p>
          <a:p>
            <a:pPr indent="-381000" lvl="1" marL="914400" rtl="0" algn="l">
              <a:lnSpc>
                <a:spcPct val="200000"/>
              </a:lnSpc>
              <a:spcBef>
                <a:spcPts val="0"/>
              </a:spcBef>
              <a:spcAft>
                <a:spcPts val="0"/>
              </a:spcAft>
              <a:buSzPts val="2400"/>
              <a:buFont typeface="Gill Sans"/>
              <a:buChar char="○"/>
            </a:pPr>
            <a:r>
              <a:rPr lang="en-US" sz="2400">
                <a:latin typeface="Gill Sans"/>
                <a:ea typeface="Gill Sans"/>
                <a:cs typeface="Gill Sans"/>
                <a:sym typeface="Gill Sans"/>
              </a:rPr>
              <a:t>Imagine we have 3 different DL models for identify cars</a:t>
            </a:r>
            <a:endParaRPr sz="2400">
              <a:latin typeface="Gill Sans"/>
              <a:ea typeface="Gill Sans"/>
              <a:cs typeface="Gill Sans"/>
              <a:sym typeface="Gill Sans"/>
            </a:endParaRPr>
          </a:p>
          <a:p>
            <a:pPr indent="-381000" lvl="1" marL="914400" rtl="0" algn="l">
              <a:lnSpc>
                <a:spcPct val="200000"/>
              </a:lnSpc>
              <a:spcBef>
                <a:spcPts val="0"/>
              </a:spcBef>
              <a:spcAft>
                <a:spcPts val="0"/>
              </a:spcAft>
              <a:buSzPts val="2400"/>
              <a:buFont typeface="Gill Sans"/>
              <a:buChar char="○"/>
            </a:pPr>
            <a:r>
              <a:rPr lang="en-US" sz="2400">
                <a:latin typeface="Gill Sans"/>
                <a:ea typeface="Gill Sans"/>
                <a:cs typeface="Gill Sans"/>
                <a:sym typeface="Gill Sans"/>
              </a:rPr>
              <a:t>Take the majority decision as the label</a:t>
            </a:r>
            <a:endParaRPr sz="2400">
              <a:latin typeface="Gill Sans"/>
              <a:ea typeface="Gill Sans"/>
              <a:cs typeface="Gill Sans"/>
              <a:sym typeface="Gill Sans"/>
            </a:endParaRPr>
          </a:p>
          <a:p>
            <a:pPr indent="-381000" lvl="0" marL="457200" rtl="0" algn="l">
              <a:lnSpc>
                <a:spcPct val="200000"/>
              </a:lnSpc>
              <a:spcBef>
                <a:spcPts val="0"/>
              </a:spcBef>
              <a:spcAft>
                <a:spcPts val="0"/>
              </a:spcAft>
              <a:buSzPts val="2400"/>
              <a:buFont typeface="Gill Sans"/>
              <a:buChar char="●"/>
            </a:pPr>
            <a:r>
              <a:rPr lang="en-US" sz="2400">
                <a:latin typeface="Gill Sans"/>
                <a:ea typeface="Gill Sans"/>
                <a:cs typeface="Gill Sans"/>
                <a:sym typeface="Gill Sans"/>
              </a:rPr>
              <a:t>Generates synthetic data that </a:t>
            </a:r>
            <a:r>
              <a:rPr lang="en-US" sz="2400">
                <a:latin typeface="Gill Sans"/>
                <a:ea typeface="Gill Sans"/>
                <a:cs typeface="Gill Sans"/>
                <a:sym typeface="Gill Sans"/>
              </a:rPr>
              <a:t>maximize</a:t>
            </a:r>
            <a:r>
              <a:rPr lang="en-US" sz="2400">
                <a:latin typeface="Gill Sans"/>
                <a:ea typeface="Gill Sans"/>
                <a:cs typeface="Gill Sans"/>
                <a:sym typeface="Gill Sans"/>
              </a:rPr>
              <a:t> differential behavior </a:t>
            </a:r>
            <a:endParaRPr sz="24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 Implementation</a:t>
            </a:r>
            <a:endParaRPr/>
          </a:p>
        </p:txBody>
      </p:sp>
      <p:sp>
        <p:nvSpPr>
          <p:cNvPr id="158" name="Google Shape;158;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9" name="Google Shape;159;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60" name="Google Shape;160;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62" name="Google Shape;162;p19"/>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Inputs:</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A set of test inputs as the seeds</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Several DNNs: F1, F2, F3, …., Fn</a:t>
            </a:r>
            <a:endParaRPr sz="2400">
              <a:latin typeface="Gill Sans"/>
              <a:ea typeface="Gill Sans"/>
              <a:cs typeface="Gill Sans"/>
              <a:sym typeface="Gill Sans"/>
            </a:endParaRPr>
          </a:p>
        </p:txBody>
      </p:sp>
      <p:pic>
        <p:nvPicPr>
          <p:cNvPr id="163" name="Google Shape;163;p19"/>
          <p:cNvPicPr preferRelativeResize="0"/>
          <p:nvPr/>
        </p:nvPicPr>
        <p:blipFill>
          <a:blip r:embed="rId3">
            <a:alphaModFix/>
          </a:blip>
          <a:stretch>
            <a:fillRect/>
          </a:stretch>
        </p:blipFill>
        <p:spPr>
          <a:xfrm>
            <a:off x="2105150" y="3637325"/>
            <a:ext cx="7404825" cy="322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 Implementation</a:t>
            </a:r>
            <a:endParaRPr/>
          </a:p>
        </p:txBody>
      </p:sp>
      <p:sp>
        <p:nvSpPr>
          <p:cNvPr id="170" name="Google Shape;170;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1" name="Google Shape;17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72" name="Google Shape;17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74" name="Google Shape;174;p20"/>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Gradient </a:t>
            </a:r>
            <a:r>
              <a:rPr lang="en-US" sz="2400">
                <a:latin typeface="Gill Sans"/>
                <a:ea typeface="Gill Sans"/>
                <a:cs typeface="Gill Sans"/>
                <a:sym typeface="Gill Sans"/>
              </a:rPr>
              <a:t>Descent</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In training: </a:t>
            </a:r>
            <a:r>
              <a:rPr b="1" lang="en-US" sz="2400">
                <a:latin typeface="Gill Sans"/>
                <a:ea typeface="Gill Sans"/>
                <a:cs typeface="Gill Sans"/>
                <a:sym typeface="Gill Sans"/>
              </a:rPr>
              <a:t>w</a:t>
            </a:r>
            <a:r>
              <a:rPr lang="en-US" sz="2400">
                <a:latin typeface="Gill Sans"/>
                <a:ea typeface="Gill Sans"/>
                <a:cs typeface="Gill Sans"/>
                <a:sym typeface="Gill Sans"/>
              </a:rPr>
              <a:t> = </a:t>
            </a:r>
            <a:r>
              <a:rPr b="1" lang="en-US" sz="2400">
                <a:latin typeface="Gill Sans"/>
                <a:ea typeface="Gill Sans"/>
                <a:cs typeface="Gill Sans"/>
                <a:sym typeface="Gill Sans"/>
              </a:rPr>
              <a:t>w</a:t>
            </a:r>
            <a:r>
              <a:rPr lang="en-US" sz="2400">
                <a:latin typeface="Gill Sans"/>
                <a:ea typeface="Gill Sans"/>
                <a:cs typeface="Gill Sans"/>
                <a:sym typeface="Gill Sans"/>
              </a:rPr>
              <a:t> + step* 𝜗</a:t>
            </a:r>
            <a:r>
              <a:rPr b="1" lang="en-US" sz="2400">
                <a:latin typeface="Gill Sans"/>
                <a:ea typeface="Gill Sans"/>
                <a:cs typeface="Gill Sans"/>
                <a:sym typeface="Gill Sans"/>
              </a:rPr>
              <a:t>OBJ</a:t>
            </a:r>
            <a:r>
              <a:rPr lang="en-US" sz="2400">
                <a:latin typeface="Gill Sans"/>
                <a:ea typeface="Gill Sans"/>
                <a:cs typeface="Gill Sans"/>
                <a:sym typeface="Gill Sans"/>
              </a:rPr>
              <a:t>/𝜗</a:t>
            </a:r>
            <a:r>
              <a:rPr b="1" lang="en-US" sz="2400">
                <a:latin typeface="Gill Sans"/>
                <a:ea typeface="Gill Sans"/>
                <a:cs typeface="Gill Sans"/>
                <a:sym typeface="Gill Sans"/>
              </a:rPr>
              <a:t>w</a:t>
            </a:r>
            <a:endParaRPr b="1"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In DeepXplore: fix the weights, modify the inputs.</a:t>
            </a:r>
            <a:endParaRPr sz="2400">
              <a:latin typeface="Gill Sans"/>
              <a:ea typeface="Gill Sans"/>
              <a:cs typeface="Gill Sans"/>
              <a:sym typeface="Gill Sans"/>
            </a:endParaRPr>
          </a:p>
          <a:p>
            <a:pPr indent="-381000" lvl="2" marL="1371600" rtl="0" algn="l">
              <a:lnSpc>
                <a:spcPct val="150000"/>
              </a:lnSpc>
              <a:spcBef>
                <a:spcPts val="0"/>
              </a:spcBef>
              <a:spcAft>
                <a:spcPts val="0"/>
              </a:spcAft>
              <a:buSzPts val="2400"/>
              <a:buFont typeface="Gill Sans"/>
              <a:buChar char="■"/>
            </a:pPr>
            <a:r>
              <a:rPr b="1" lang="en-US" sz="2400">
                <a:solidFill>
                  <a:schemeClr val="dk1"/>
                </a:solidFill>
                <a:latin typeface="Gill Sans"/>
                <a:ea typeface="Gill Sans"/>
                <a:cs typeface="Gill Sans"/>
                <a:sym typeface="Gill Sans"/>
              </a:rPr>
              <a:t>x</a:t>
            </a:r>
            <a:r>
              <a:rPr lang="en-US" sz="2400">
                <a:solidFill>
                  <a:schemeClr val="dk1"/>
                </a:solidFill>
                <a:latin typeface="Gill Sans"/>
                <a:ea typeface="Gill Sans"/>
                <a:cs typeface="Gill Sans"/>
                <a:sym typeface="Gill Sans"/>
              </a:rPr>
              <a:t> = </a:t>
            </a:r>
            <a:r>
              <a:rPr b="1" lang="en-US" sz="2400">
                <a:solidFill>
                  <a:schemeClr val="dk1"/>
                </a:solidFill>
                <a:latin typeface="Gill Sans"/>
                <a:ea typeface="Gill Sans"/>
                <a:cs typeface="Gill Sans"/>
                <a:sym typeface="Gill Sans"/>
              </a:rPr>
              <a:t>x</a:t>
            </a:r>
            <a:r>
              <a:rPr lang="en-US" sz="2400">
                <a:solidFill>
                  <a:schemeClr val="dk1"/>
                </a:solidFill>
                <a:latin typeface="Gill Sans"/>
                <a:ea typeface="Gill Sans"/>
                <a:cs typeface="Gill Sans"/>
                <a:sym typeface="Gill Sans"/>
              </a:rPr>
              <a:t> + step* 𝜗</a:t>
            </a:r>
            <a:r>
              <a:rPr b="1" lang="en-US" sz="2400">
                <a:solidFill>
                  <a:schemeClr val="dk1"/>
                </a:solidFill>
                <a:latin typeface="Gill Sans"/>
                <a:ea typeface="Gill Sans"/>
                <a:cs typeface="Gill Sans"/>
                <a:sym typeface="Gill Sans"/>
              </a:rPr>
              <a:t>OBJ</a:t>
            </a:r>
            <a:r>
              <a:rPr lang="en-US" sz="2400">
                <a:solidFill>
                  <a:schemeClr val="dk1"/>
                </a:solidFill>
                <a:latin typeface="Gill Sans"/>
                <a:ea typeface="Gill Sans"/>
                <a:cs typeface="Gill Sans"/>
                <a:sym typeface="Gill Sans"/>
              </a:rPr>
              <a:t>/𝜗</a:t>
            </a:r>
            <a:r>
              <a:rPr b="1" lang="en-US" sz="2400">
                <a:solidFill>
                  <a:schemeClr val="dk1"/>
                </a:solidFill>
                <a:latin typeface="Gill Sans"/>
                <a:ea typeface="Gill Sans"/>
                <a:cs typeface="Gill Sans"/>
                <a:sym typeface="Gill Sans"/>
              </a:rPr>
              <a:t>x</a:t>
            </a:r>
            <a:endParaRPr sz="24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DeepXplore Implementation</a:t>
            </a:r>
            <a:endParaRPr/>
          </a:p>
        </p:txBody>
      </p:sp>
      <p:sp>
        <p:nvSpPr>
          <p:cNvPr id="181" name="Google Shape;181;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2" name="Google Shape;18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83" name="Google Shape;18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2/13/2020</a:t>
            </a:r>
            <a:endParaRPr/>
          </a:p>
        </p:txBody>
      </p:sp>
      <p:sp>
        <p:nvSpPr>
          <p:cNvPr id="185" name="Google Shape;185;p21"/>
          <p:cNvSpPr txBox="1"/>
          <p:nvPr/>
        </p:nvSpPr>
        <p:spPr>
          <a:xfrm>
            <a:off x="838200" y="1819140"/>
            <a:ext cx="10515600" cy="466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Gill Sans"/>
              <a:buChar char="●"/>
            </a:pPr>
            <a:r>
              <a:rPr lang="en-US" sz="2400">
                <a:latin typeface="Gill Sans"/>
                <a:ea typeface="Gill Sans"/>
                <a:cs typeface="Gill Sans"/>
                <a:sym typeface="Gill Sans"/>
              </a:rPr>
              <a:t>Maximize </a:t>
            </a:r>
            <a:r>
              <a:rPr lang="en-US" sz="2400">
                <a:latin typeface="Gill Sans"/>
                <a:ea typeface="Gill Sans"/>
                <a:cs typeface="Gill Sans"/>
                <a:sym typeface="Gill Sans"/>
              </a:rPr>
              <a:t>differential</a:t>
            </a:r>
            <a:r>
              <a:rPr lang="en-US" sz="2400">
                <a:latin typeface="Gill Sans"/>
                <a:ea typeface="Gill Sans"/>
                <a:cs typeface="Gill Sans"/>
                <a:sym typeface="Gill Sans"/>
              </a:rPr>
              <a:t> behavior</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Denote Fk (x)[c] be the probability that Fk predicts x to be class c</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rPr lang="en-US" sz="2400">
                <a:latin typeface="Gill Sans"/>
                <a:ea typeface="Gill Sans"/>
                <a:cs typeface="Gill Sans"/>
                <a:sym typeface="Gill Sans"/>
              </a:rPr>
              <a:t>Randomly selects one DL, let’s say Fj</a:t>
            </a:r>
            <a:endParaRPr sz="2400">
              <a:latin typeface="Gill Sans"/>
              <a:ea typeface="Gill Sans"/>
              <a:cs typeface="Gill Sans"/>
              <a:sym typeface="Gill Sans"/>
            </a:endParaRPr>
          </a:p>
          <a:p>
            <a:pPr indent="-381000" lvl="1" marL="914400" rtl="0" algn="l">
              <a:lnSpc>
                <a:spcPct val="150000"/>
              </a:lnSpc>
              <a:spcBef>
                <a:spcPts val="0"/>
              </a:spcBef>
              <a:spcAft>
                <a:spcPts val="0"/>
              </a:spcAft>
              <a:buSzPts val="2400"/>
              <a:buFont typeface="Gill Sans"/>
              <a:buChar char="○"/>
            </a:pPr>
            <a:r>
              <a:t/>
            </a:r>
            <a:endParaRPr sz="2400">
              <a:latin typeface="Gill Sans"/>
              <a:ea typeface="Gill Sans"/>
              <a:cs typeface="Gill Sans"/>
              <a:sym typeface="Gill Sans"/>
            </a:endParaRPr>
          </a:p>
        </p:txBody>
      </p:sp>
      <p:pic>
        <p:nvPicPr>
          <p:cNvPr id="186" name="Google Shape;186;p21"/>
          <p:cNvPicPr preferRelativeResize="0"/>
          <p:nvPr/>
        </p:nvPicPr>
        <p:blipFill>
          <a:blip r:embed="rId3">
            <a:alphaModFix/>
          </a:blip>
          <a:stretch>
            <a:fillRect/>
          </a:stretch>
        </p:blipFill>
        <p:spPr>
          <a:xfrm>
            <a:off x="1807625" y="3635275"/>
            <a:ext cx="5810250"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10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10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10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