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4" r:id="rId4"/>
    <p:sldId id="260" r:id="rId5"/>
    <p:sldId id="261" r:id="rId6"/>
    <p:sldId id="262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8"/>
    <p:restoredTop sz="94570"/>
  </p:normalViewPr>
  <p:slideViewPr>
    <p:cSldViewPr snapToGrid="0" snapToObjects="1">
      <p:cViewPr varScale="1">
        <p:scale>
          <a:sx n="95" d="100"/>
          <a:sy n="95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3C5F-FEEB-2541-80E3-FB3F734653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3BCD9-95B6-184F-BF6F-34483110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5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 is a network feature that allows direct access to the memory of a remote machine. By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RDMA,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30525"/>
          </a:xfrm>
        </p:spPr>
        <p:txBody>
          <a:bodyPr anchor="ctr">
            <a:normAutofit/>
          </a:bodyPr>
          <a:lstStyle>
            <a:lvl1pPr marL="0" indent="685800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0DF-9B95-6A4D-BDBA-5BF349B3F17F}" type="datetime1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779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E4CA-6E96-7441-8C81-C1E595A60A2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AE37-FEE4-2C4E-8744-0BA0EFCD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3"/>
          <p:cNvSpPr txBox="1">
            <a:spLocks/>
          </p:cNvSpPr>
          <p:nvPr/>
        </p:nvSpPr>
        <p:spPr>
          <a:xfrm>
            <a:off x="1579310" y="1917315"/>
            <a:ext cx="8226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pPr algn="ctr"/>
            <a:r>
              <a:rPr lang="en-US" sz="6600" dirty="0" smtClean="0">
                <a:latin typeface="Abril Fatface" charset="0"/>
                <a:ea typeface="Abril Fatface" charset="0"/>
                <a:cs typeface="Abril Fatface" charset="0"/>
              </a:rPr>
              <a:t>A Brief Introduction to </a:t>
            </a:r>
            <a:r>
              <a:rPr lang="en-US" sz="6600" dirty="0">
                <a:latin typeface="Abril Fatface" charset="0"/>
                <a:ea typeface="Abril Fatface" charset="0"/>
                <a:cs typeface="Abril Fatface" charset="0"/>
              </a:rPr>
              <a:t>RDMA </a:t>
            </a:r>
            <a:endParaRPr lang="en-US" sz="6600" dirty="0" smtClean="0">
              <a:solidFill>
                <a:schemeClr val="tx1">
                  <a:lumMod val="95000"/>
                  <a:lumOff val="5000"/>
                </a:schemeClr>
              </a:solidFill>
              <a:latin typeface="Abril Fatface"/>
              <a:ea typeface="ＭＳ Ｐゴシック" charset="-128"/>
              <a:cs typeface="Abril Fatface"/>
            </a:endParaRPr>
          </a:p>
        </p:txBody>
      </p:sp>
      <p:sp>
        <p:nvSpPr>
          <p:cNvPr id="73" name="Subtitle 8"/>
          <p:cNvSpPr txBox="1">
            <a:spLocks/>
          </p:cNvSpPr>
          <p:nvPr/>
        </p:nvSpPr>
        <p:spPr bwMode="auto">
          <a:xfrm>
            <a:off x="4737669" y="4146086"/>
            <a:ext cx="1910124" cy="104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Gill Sans"/>
                <a:ea typeface="ＭＳ Ｐゴシック" pitchFamily="-65" charset="-128"/>
                <a:cs typeface="Gill San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ill Sans"/>
                <a:ea typeface="ＭＳ Ｐゴシック" pitchFamily="-65" charset="-128"/>
                <a:cs typeface="Gill San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ill Sans"/>
                <a:ea typeface="ＭＳ Ｐゴシック" pitchFamily="-65" charset="-128"/>
                <a:cs typeface="Gill San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ill Sans"/>
                <a:ea typeface="ＭＳ Ｐゴシック" pitchFamily="-65" charset="-128"/>
                <a:cs typeface="Gill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Gill Sans Light"/>
                <a:ea typeface="Corbel" charset="0"/>
                <a:cs typeface="Gill Sans Light"/>
              </a:rPr>
              <a:t>Yiwen Zhang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58" y="4497354"/>
            <a:ext cx="1828800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What</a:t>
            </a:r>
            <a:r>
              <a:rPr lang="zh-CN" altLang="en-US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is</a:t>
            </a:r>
            <a:r>
              <a:rPr lang="zh-CN" altLang="en-US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RDMA?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Remote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Direct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Access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Kernel-Bypass &amp;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Zero-Copy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Low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CPU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overhead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High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bandwidth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(100Gbps)</a:t>
            </a:r>
            <a:endParaRPr lang="en-US" altLang="zh-CN" sz="2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Low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latency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(~2us)</a:t>
            </a:r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RDMA-providing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networks: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endParaRPr lang="en-US" altLang="zh-CN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InfiniBand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err="1" smtClean="0">
                <a:latin typeface="Gill Sans Light" charset="0"/>
                <a:ea typeface="Gill Sans Light" charset="0"/>
                <a:cs typeface="Gill Sans Light" charset="0"/>
              </a:rPr>
              <a:t>RoCE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(RDMA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over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Converged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Ethernet)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err="1" smtClean="0">
                <a:latin typeface="Gill Sans Light" charset="0"/>
                <a:ea typeface="Gill Sans Light" charset="0"/>
                <a:cs typeface="Gill Sans Light" charset="0"/>
              </a:rPr>
              <a:t>iWARP</a:t>
            </a:r>
            <a:r>
              <a:rPr lang="zh-CN" altLang="en-US" sz="2800" dirty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(Internet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Wide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Area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RDMA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Protocol)</a:t>
            </a:r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33" y="2638097"/>
            <a:ext cx="4485503" cy="27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Queue Pair</a:t>
            </a:r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Endpoints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of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Communication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A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Send Queue 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&amp;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A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Receive Queue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Applications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have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direct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access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to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QPs;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OS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not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involved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Handle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i="1" dirty="0" smtClean="0">
                <a:latin typeface="Gill Sans Light" charset="0"/>
                <a:ea typeface="Gill Sans Light" charset="0"/>
                <a:cs typeface="Gill Sans Light" charset="0"/>
              </a:rPr>
              <a:t>Work</a:t>
            </a:r>
            <a:r>
              <a:rPr lang="zh-CN" alt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i="1" dirty="0" smtClean="0">
                <a:latin typeface="Gill Sans Light" charset="0"/>
                <a:ea typeface="Gill Sans Light" charset="0"/>
                <a:cs typeface="Gill Sans Light" charset="0"/>
              </a:rPr>
              <a:t>Requests</a:t>
            </a:r>
            <a:endParaRPr lang="en-US" altLang="zh-CN" sz="2800" i="1" dirty="0">
              <a:latin typeface="Gill Sans Light" charset="0"/>
              <a:ea typeface="Gill Sans Light" charset="0"/>
              <a:cs typeface="Gill Sans Light" charset="0"/>
            </a:endParaRPr>
          </a:p>
          <a:p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lang="zh-CN" alt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 smtClean="0">
                <a:latin typeface="Gill Sans" charset="0"/>
                <a:ea typeface="Gill Sans" charset="0"/>
                <a:cs typeface="Gill Sans" charset="0"/>
              </a:rPr>
              <a:t>Work</a:t>
            </a:r>
            <a:r>
              <a:rPr lang="zh-CN" alt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ea typeface="Gill Sans" charset="0"/>
                <a:cs typeface="Gill Sans" charset="0"/>
              </a:rPr>
              <a:t>Request</a:t>
            </a:r>
            <a:r>
              <a:rPr lang="zh-CN" alt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represents a single quantum of work that the application wants to perform</a:t>
            </a:r>
            <a:r>
              <a:rPr lang="en-US" altLang="zh-CN" sz="2800" dirty="0">
                <a:latin typeface="Gill Sans" charset="0"/>
                <a:ea typeface="Gill Sans" charset="0"/>
                <a:cs typeface="Gill Sans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Work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Requests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are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posted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using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RDMA</a:t>
            </a:r>
            <a:r>
              <a:rPr lang="zh-CN" alt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sz="2800" dirty="0" smtClean="0">
                <a:latin typeface="Gill Sans Light" charset="0"/>
                <a:ea typeface="Gill Sans Light" charset="0"/>
                <a:cs typeface="Gill Sans Light" charset="0"/>
              </a:rPr>
              <a:t>verbs</a:t>
            </a:r>
          </a:p>
          <a:p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Memory</a:t>
            </a:r>
            <a:r>
              <a:rPr lang="zh-CN" altLang="en-US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Region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Memory has to be </a:t>
            </a:r>
            <a:r>
              <a:rPr lang="en-US" sz="2800" i="1" dirty="0" smtClean="0">
                <a:latin typeface="Gill Sans" charset="0"/>
                <a:ea typeface="Gill Sans" charset="0"/>
                <a:cs typeface="Gill Sans" charset="0"/>
              </a:rPr>
              <a:t>registered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to allow RDMA device to read and write data.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Region is associated with a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protection domain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Registration will take some time.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Accessed by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Local Key 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and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Remote Key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.</a:t>
            </a:r>
          </a:p>
          <a:p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RDMA</a:t>
            </a:r>
            <a:r>
              <a:rPr lang="zh-CN" altLang="en-US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CN" dirty="0" smtClean="0">
                <a:latin typeface="Gill Sans Light" charset="0"/>
                <a:ea typeface="Gill Sans Light" charset="0"/>
                <a:cs typeface="Gill Sans Light" charset="0"/>
              </a:rPr>
              <a:t>Verbs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0463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Describes how the data is transferred.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One-sided verbs vs. </a:t>
            </a:r>
            <a:r>
              <a:rPr lang="en-US" sz="2800" dirty="0">
                <a:latin typeface="Gill Sans Light" charset="0"/>
                <a:ea typeface="Gill Sans Light" charset="0"/>
                <a:cs typeface="Gill Sans Light" charset="0"/>
              </a:rPr>
              <a:t>t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wo-sided verbs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88" y="2963802"/>
            <a:ext cx="10887431" cy="246221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One-sided verbs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WRITE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READ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ATOMIC_FETCH_AND_ADD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ATOMIC_CMP_AND_SWAP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Two-sided verbs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SEND/RECV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WRITE_WITH_IMM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SEND_WITH_IMM</a:t>
            </a:r>
          </a:p>
          <a:p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Work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Signals completion of a verb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The requester’s RNIC send </a:t>
            </a:r>
            <a:r>
              <a:rPr lang="en-US" sz="2800" dirty="0">
                <a:latin typeface="Gill Sans Light" charset="0"/>
                <a:ea typeface="Gill Sans Light" charset="0"/>
                <a:cs typeface="Gill Sans Light" charset="0"/>
              </a:rPr>
              <a:t>a 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Completion Queue Entry via DMA to </a:t>
            </a:r>
            <a:r>
              <a:rPr lang="en-US" sz="2800" dirty="0">
                <a:latin typeface="Gill Sans Light" charset="0"/>
                <a:ea typeface="Gill Sans Light" charset="0"/>
                <a:cs typeface="Gill Sans Light" charset="0"/>
              </a:rPr>
              <a:t>a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Completion Queue </a:t>
            </a:r>
            <a:r>
              <a:rPr lang="en-US" sz="2800" dirty="0">
                <a:latin typeface="Gill Sans Light" charset="0"/>
                <a:ea typeface="Gill Sans Light" charset="0"/>
                <a:cs typeface="Gill Sans Light" charset="0"/>
              </a:rPr>
              <a:t>(CQ) associated with the 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QP.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Applications are responsible to </a:t>
            </a:r>
            <a:r>
              <a:rPr lang="en-US" sz="2800" i="1" dirty="0" smtClean="0">
                <a:latin typeface="Gill Sans Light" charset="0"/>
                <a:ea typeface="Gill Sans Light" charset="0"/>
                <a:cs typeface="Gill Sans Light" charset="0"/>
              </a:rPr>
              <a:t>poll</a:t>
            </a: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from the Completion Queue by themselves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For a send request, this signaling can be turned off.</a:t>
            </a:r>
          </a:p>
          <a:p>
            <a:endParaRPr lang="en-US" sz="2800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Polling Mechanism: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Busy polling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Event-triggered polling</a:t>
            </a:r>
          </a:p>
        </p:txBody>
      </p:sp>
    </p:spTree>
    <p:extLst>
      <p:ext uri="{BB962C8B-B14F-4D97-AF65-F5344CB8AC3E}">
        <p14:creationId xmlns:p14="http://schemas.microsoft.com/office/powerpoint/2010/main" val="13563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Transport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Reliable Connected (RC)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One RC QP is connected to exactly one remote RC QP.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Guaranteed delivery; at most once, in order, &amp; no corruption.</a:t>
            </a:r>
            <a:endParaRPr lang="en-US" sz="2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Unreliable Connected (UC)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One UC QP is connected to exactly one remote UC QP.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No delivery guarantee as the RC case.</a:t>
            </a:r>
            <a:endParaRPr lang="en-US" sz="2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Unreliable Datagram (UD)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One UD QP to one or many remote UD QP.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No delivery guarantee; message size limited by maximum path MTU.</a:t>
            </a:r>
          </a:p>
          <a:p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Transport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68953"/>
              </p:ext>
            </p:extLst>
          </p:nvPr>
        </p:nvGraphicFramePr>
        <p:xfrm>
          <a:off x="2412225" y="2844800"/>
          <a:ext cx="7367549" cy="219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5620"/>
                <a:gridCol w="1081948"/>
                <a:gridCol w="1116296"/>
                <a:gridCol w="1253685"/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Verb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RC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UC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UD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SEND (w/o immediate)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Write (w/o immediate)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✘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Read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✘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✘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Atomic operations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✔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✘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✘</a:t>
                      </a:r>
                      <a:endParaRPr lang="en-US" sz="2800" b="0" i="0" u="none" strike="noStrike" dirty="0">
                        <a:solidFill>
                          <a:srgbClr val="333333"/>
                        </a:solidFill>
                        <a:effectLst/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smtClean="0">
                <a:latin typeface="Gill Sans Light" charset="0"/>
                <a:ea typeface="Gill Sans Light" charset="0"/>
                <a:cs typeface="Gill Sans Light" charset="0"/>
              </a:rPr>
              <a:t>Life of RDMA WRITE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989" y="2083745"/>
            <a:ext cx="1104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"/>
          <a:stretch/>
        </p:blipFill>
        <p:spPr>
          <a:xfrm>
            <a:off x="1404742" y="1478604"/>
            <a:ext cx="8906510" cy="5184843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5583677" y="6303523"/>
            <a:ext cx="548640" cy="4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7219" y="6550223"/>
            <a:ext cx="596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Source </a:t>
            </a: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of image: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https://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conferences.sigcomm.org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sigcomm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/2014/doc/slides/51.pdf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384</Words>
  <Application>Microsoft Macintosh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Abril Fatface</vt:lpstr>
      <vt:lpstr>Calibri</vt:lpstr>
      <vt:lpstr>Calibri Light</vt:lpstr>
      <vt:lpstr>Corbel</vt:lpstr>
      <vt:lpstr>Gill Sans</vt:lpstr>
      <vt:lpstr>Gill Sans Light</vt:lpstr>
      <vt:lpstr>Mangal</vt:lpstr>
      <vt:lpstr>ＭＳ Ｐゴシック</vt:lpstr>
      <vt:lpstr>Arial</vt:lpstr>
      <vt:lpstr>Office Theme</vt:lpstr>
      <vt:lpstr>PowerPoint Presentation</vt:lpstr>
      <vt:lpstr>What is RDMA?</vt:lpstr>
      <vt:lpstr>Queue Pairs</vt:lpstr>
      <vt:lpstr>Memory Region</vt:lpstr>
      <vt:lpstr>RDMA Verbs</vt:lpstr>
      <vt:lpstr>Work Completion</vt:lpstr>
      <vt:lpstr>Transport Type</vt:lpstr>
      <vt:lpstr>Transport Type</vt:lpstr>
      <vt:lpstr>Life of RDMA WRITE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Yiwen Zhang</dc:creator>
  <cp:lastModifiedBy>Yiwen Zhang</cp:lastModifiedBy>
  <cp:revision>37</cp:revision>
  <dcterms:created xsi:type="dcterms:W3CDTF">2017-11-28T21:44:21Z</dcterms:created>
  <dcterms:modified xsi:type="dcterms:W3CDTF">2017-11-29T16:32:40Z</dcterms:modified>
</cp:coreProperties>
</file>