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5F85AE-BFCB-43B8-950E-F7A375CA9DCD}">
  <a:tblStyle styleId="{AE5F85AE-BFCB-43B8-950E-F7A375CA9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154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Tx/>
              <a:buNone/>
              <a:tabLst/>
              <a:defRPr/>
            </a:pPr>
            <a:endParaRPr lang="en"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4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4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Gill Sans"/>
              <a:buNone/>
              <a:defRPr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516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Spark SQL: Relational Data Processing in Spark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Michael Armbrust†, Reynold S. Xin†, Cheng Lian†, Yin Huai†, Davies Liu†, Joseph K. Bradley†, Xiangrui Meng†, Tomer Kaftan‡, Michael J. Franklin†‡, Ali Ghodsi†, Matei Zaharia†∗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†Databricks Inc. ∗MIT CSAIL ‡AMPLab, UC Berkeley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973553" y="4147075"/>
            <a:ext cx="5196900" cy="276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Presenter: Chung-Wen Liao, Bor-Ka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ang, Hongyu Pang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Native Datasets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73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DataFrame directly against RDDs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765" y="1818807"/>
            <a:ext cx="3972563" cy="139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628650" y="3291053"/>
            <a:ext cx="7886700" cy="373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RDDs with external structured data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765" y="3741621"/>
            <a:ext cx="4940273" cy="37824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In-memory Caching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DataFrame can be materialized using columnar storage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encoding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Run-length encoding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cache()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Functions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API supports inline definition of UDFs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UDFs can be registered inline by passing Scala, Java or Python functions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175" y="2644775"/>
            <a:ext cx="7261374" cy="16319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Catalyst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is an extensible query optimizer.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Query in DataFrame API / SQL → Java bytecode to run on spark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</a:t>
            </a:r>
            <a:r>
              <a:rPr lang="en"/>
              <a:t>for big data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bounded , CPU bounded, what to do?</a:t>
            </a:r>
          </a:p>
          <a:p>
            <a: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variety of data sources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introduce new data type to deal with semi-structured data, perform advanced analytics, etc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add new optimization rules for new data type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external storage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push predicate to external data source</a:t>
            </a:r>
          </a:p>
          <a:p>
            <a:pPr marL="3429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 speed up code execution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datasets are in-memory, where processing is CPU bound  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Takeaway: find the </a:t>
            </a:r>
            <a:r>
              <a:rPr lang="en" sz="1700">
                <a:solidFill>
                  <a:srgbClr val="FF0000"/>
                </a:solidFill>
              </a:rPr>
              <a:t>bottleneck</a:t>
            </a:r>
          </a:p>
          <a:p>
            <a:pPr marL="3429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Library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673273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Syntax tree to represent expression, use rules to transform trees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053547" y="2005195"/>
            <a:ext cx="2010189" cy="276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X+(1+2)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40" y="2549076"/>
            <a:ext cx="3505445" cy="196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2433" y="2063301"/>
            <a:ext cx="5001549" cy="9711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4793146" y="3533205"/>
            <a:ext cx="2765563" cy="276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X+3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From RDBM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uses pattern-matching, a feature of Scala, to express composable rules in a </a:t>
            </a:r>
            <a:r>
              <a:rPr lang="en" sz="21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Turing complete language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matching allows subtrees transformation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do not need to be modified when there are new data types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write,  debug and potential parallelization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1565413" y="2172943"/>
            <a:ext cx="5143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38" name="Shape 338"/>
          <p:cNvSpPr/>
          <p:nvPr/>
        </p:nvSpPr>
        <p:spPr>
          <a:xfrm>
            <a:off x="2079763" y="1653002"/>
            <a:ext cx="924338" cy="10398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Resolved Plan</a:t>
            </a:r>
          </a:p>
        </p:txBody>
      </p:sp>
      <p:cxnSp>
        <p:nvCxnSpPr>
          <p:cNvPr id="339" name="Shape 339"/>
          <p:cNvCxnSpPr>
            <a:stCxn id="338" idx="3"/>
          </p:cNvCxnSpPr>
          <p:nvPr/>
        </p:nvCxnSpPr>
        <p:spPr>
          <a:xfrm>
            <a:off x="3004101" y="2172943"/>
            <a:ext cx="55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40" name="Shape 340"/>
          <p:cNvSpPr/>
          <p:nvPr/>
        </p:nvSpPr>
        <p:spPr>
          <a:xfrm>
            <a:off x="3563178" y="1690274"/>
            <a:ext cx="924338" cy="10026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Optimized Query Plan</a:t>
            </a:r>
          </a:p>
        </p:txBody>
      </p:sp>
      <p:sp>
        <p:nvSpPr>
          <p:cNvPr id="341" name="Shape 341"/>
          <p:cNvSpPr/>
          <p:nvPr/>
        </p:nvSpPr>
        <p:spPr>
          <a:xfrm>
            <a:off x="499441" y="1625049"/>
            <a:ext cx="1140515" cy="11703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Unresolved Logical Plan</a:t>
            </a:r>
          </a:p>
        </p:txBody>
      </p:sp>
      <p:cxnSp>
        <p:nvCxnSpPr>
          <p:cNvPr id="342" name="Shape 342"/>
          <p:cNvCxnSpPr/>
          <p:nvPr/>
        </p:nvCxnSpPr>
        <p:spPr>
          <a:xfrm>
            <a:off x="4487516" y="2172943"/>
            <a:ext cx="4025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43" name="Shape 343"/>
          <p:cNvSpPr/>
          <p:nvPr/>
        </p:nvSpPr>
        <p:spPr>
          <a:xfrm>
            <a:off x="4890052" y="1625049"/>
            <a:ext cx="715617" cy="11330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Plan</a:t>
            </a:r>
          </a:p>
        </p:txBody>
      </p:sp>
      <p:cxnSp>
        <p:nvCxnSpPr>
          <p:cNvPr id="344" name="Shape 344"/>
          <p:cNvCxnSpPr>
            <a:stCxn id="343" idx="3"/>
          </p:cNvCxnSpPr>
          <p:nvPr/>
        </p:nvCxnSpPr>
        <p:spPr>
          <a:xfrm>
            <a:off x="5605669" y="2191579"/>
            <a:ext cx="1155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45" name="Shape 345"/>
          <p:cNvSpPr/>
          <p:nvPr/>
        </p:nvSpPr>
        <p:spPr>
          <a:xfrm>
            <a:off x="6761093" y="1766681"/>
            <a:ext cx="1483415" cy="8870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For RDD</a:t>
            </a:r>
          </a:p>
        </p:txBody>
      </p:sp>
      <p:sp>
        <p:nvSpPr>
          <p:cNvPr id="346" name="Shape 346"/>
          <p:cNvSpPr/>
          <p:nvPr/>
        </p:nvSpPr>
        <p:spPr>
          <a:xfrm>
            <a:off x="2735746" y="3481180"/>
            <a:ext cx="1408872" cy="81997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Logical optimization</a:t>
            </a:r>
          </a:p>
        </p:txBody>
      </p:sp>
      <p:sp>
        <p:nvSpPr>
          <p:cNvPr id="347" name="Shape 347"/>
          <p:cNvSpPr/>
          <p:nvPr/>
        </p:nvSpPr>
        <p:spPr>
          <a:xfrm>
            <a:off x="4025347" y="433285"/>
            <a:ext cx="1669774" cy="60287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planning</a:t>
            </a:r>
          </a:p>
        </p:txBody>
      </p:sp>
      <p:sp>
        <p:nvSpPr>
          <p:cNvPr id="348" name="Shape 348"/>
          <p:cNvSpPr/>
          <p:nvPr/>
        </p:nvSpPr>
        <p:spPr>
          <a:xfrm>
            <a:off x="5859118" y="3259413"/>
            <a:ext cx="1326874" cy="58703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3302276" y="2191579"/>
            <a:ext cx="0" cy="12896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50" name="Shape 350"/>
          <p:cNvCxnSpPr/>
          <p:nvPr/>
        </p:nvCxnSpPr>
        <p:spPr>
          <a:xfrm>
            <a:off x="4688784" y="1058519"/>
            <a:ext cx="0" cy="10440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6127474" y="2266122"/>
            <a:ext cx="55907" cy="9932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3122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Details: Logical Optimization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28650" y="879613"/>
            <a:ext cx="7886700" cy="116287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 add new rule: add arbitrary rules in scala, a general purpose language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compiler hidden in Catalyst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569015" y="183653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Detail: Physical Planning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28650" y="2905253"/>
            <a:ext cx="8063119" cy="172746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multiple plans, and use a cost model to select one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based vs cost based models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 push down(ppd) also happens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Detail: Code Generation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304657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Evaluation Takes Time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using scala parser on an SQL expression tree at runtime, turn an SQL expression tree into a scala Abstract Syntax Tree, compiler can take AST to do optimization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Constructing an AST from expression tree is enabled by a feature of scala called quosiquotes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500" y="3604052"/>
            <a:ext cx="5413951" cy="10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1660493" y="4636579"/>
            <a:ext cx="6984061" cy="276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Add(Literal(1), Attribute("x"))     →       1+row.get("x“) -&gt; scala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Background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Relational interface (e.g. declarative queries) 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Why? </a:t>
            </a:r>
            <a:r>
              <a:rPr lang="en" sz="1700" b="0" i="0" u="none" strike="noStrike" cap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Procedural interface is onerous and require manual optimization to achieve high performance.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Challenges:</a:t>
            </a:r>
          </a:p>
          <a:p>
            <a:pPr marL="863600" marR="0" lvl="2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Performed to and from various semi- or unstructured data sources</a:t>
            </a:r>
          </a:p>
          <a:p>
            <a:pPr marL="863600" marR="0" lvl="2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Advanced analytics are difficult to express in relational systems</a:t>
            </a:r>
          </a:p>
          <a:p>
            <a:pPr marL="863600" marR="0" lvl="2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Relational and procedural systems are disjoint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Shark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Previous relational system on Spark</a:t>
            </a:r>
          </a:p>
          <a:p>
            <a:pPr marL="520700" marR="0" lvl="1" indent="-1841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</a:p>
          <a:p>
            <a:pPr marL="863600" marR="0" lvl="2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 useful for relational queries on data inside a Spark program (ex. RDD)</a:t>
            </a:r>
          </a:p>
          <a:p>
            <a:pPr marL="863600" marR="0" lvl="2" indent="-1778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Difficult to extend and add new features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Generation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260" y="936478"/>
            <a:ext cx="4707678" cy="255854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395081" y="3779354"/>
            <a:ext cx="343645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code generation, expression must be parse at runtime 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987454" y="3779353"/>
            <a:ext cx="3846444" cy="4847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Compiled code, compiler does further optimization  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1825580" y="4353740"/>
            <a:ext cx="5064617" cy="692497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Takeaway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I/O bound: in-memory, </a:t>
            </a:r>
            <a:r>
              <a:rPr lang="en" sz="1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ppd</a:t>
            </a:r>
            <a:r>
              <a:rPr lang="en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many more(Hive)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CPU bound: code generation, and </a:t>
            </a:r>
            <a:r>
              <a:rPr lang="en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many more(Hive)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7133812" y="3593967"/>
            <a:ext cx="1833769" cy="900247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 CPU level optimization inside compiler?  Vectorized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Variety: Data Virtualization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69228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data source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file, JSON, Parquet, etc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have API, where we can push our filters, so we need a standard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meta information: network locality 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more: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partitioning </a:t>
            </a:r>
            <a:r>
              <a:rPr lang="en" sz="1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good technique for improving reading performance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Columnar</a:t>
            </a:r>
            <a:r>
              <a:rPr lang="en" sz="1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at least when brought in memory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       </a:t>
            </a:r>
            <a:r>
              <a:rPr lang="en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example: Hive ORC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Spark SQL allows an application to cache data in an in-memory columnar format from any data source.  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Extension Point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400536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520700" marR="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data programming model, Set up a unified interface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source must implement a </a:t>
            </a:r>
            <a:r>
              <a:rPr lang="en" sz="15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createRelation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and return a </a:t>
            </a:r>
            <a:r>
              <a:rPr lang="en" sz="15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BaseRelation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BaseRelation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implement many interfaces</a:t>
            </a:r>
          </a:p>
          <a:p>
            <a:pPr marL="1206500" marR="0" lvl="3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RDD objects </a:t>
            </a:r>
            <a:r>
              <a:rPr lang="en"/>
              <a:t>: TableScan</a:t>
            </a:r>
          </a:p>
          <a:p>
            <a:pPr marL="1206500" marR="0" lvl="3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predicates: Pruned</a:t>
            </a:r>
            <a:r>
              <a:rPr lang="en"/>
              <a:t>FilteredScan</a:t>
            </a:r>
          </a:p>
          <a:p>
            <a:pPr marL="1206500" marR="0" lvl="3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Virtualization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build a unified abstraction for processing heterogeneous data source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RDD is a good data programming model with many nice features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SparkSQL build a unified interface so other data source can use and benefit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How does MapReduce support external data source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Compare SQL query processing performance against other big data SQL engines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Compare DataFrame API to native Spark APIs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Pipelining computation across relational and procedural code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SQL Performance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1819870"/>
            <a:ext cx="7491689" cy="235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Spark SQL vs. Native Spark Code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Python API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"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DataFrame API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"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1377" y="1810233"/>
            <a:ext cx="3680424" cy="187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856" y="2399419"/>
            <a:ext cx="3896138" cy="69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856" y="3636814"/>
            <a:ext cx="1662708" cy="17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Pipeline Performance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Filter: select a subset of messages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(relational processing)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Word count: computes the most 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frequent words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(procedural processing)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9242" y="1496712"/>
            <a:ext cx="3685253" cy="205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DataFrame API allows relational processing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Catalyst: an extensible optimizer that makes it easy to add optimization rules, data sources, and data types</a:t>
            </a:r>
            <a:br>
              <a:rPr lang="en"/>
            </a:br>
            <a:endParaRPr lang="en"/>
          </a:p>
          <a:p>
            <a:pPr marL="457200" lvl="0" indent="-228600">
              <a:spcBef>
                <a:spcPts val="0"/>
              </a:spcBef>
            </a:pPr>
            <a:r>
              <a:rPr lang="en"/>
              <a:t>Data pipelines that mix relational and procedural processing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516563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4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Major Technical Advancements in Apache Hive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Yin Huai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Ashutosh Chauhan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Alan Gates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Gunther Hagleitner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Eric N. Hanson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Owen O’Malley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Jitendra Pandey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Yuan Yuan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Rubao Lee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Xiaodong Zhang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Ohio State University 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Hortonworks Inc. 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Microsoft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{huai, yuanyu, liru, zhang}@cse.ohio-state.edu 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{ashutosh, gates, ghagleitner, owen, jitendra}@hortonworks.com </a:t>
            </a:r>
            <a:r>
              <a:rPr lang="en" sz="1500" b="0" i="0" u="none" strike="noStrike" cap="none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ehans@microsoft.com 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Background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Hive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translation layer on top of Hadoop MapReduce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Efficient data storage</a:t>
            </a:r>
          </a:p>
          <a:p>
            <a:pPr marL="863600" marR="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Optimized query plans and query execution model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Goals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Relational processing within Spark and on external data sources</a:t>
            </a:r>
          </a:p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 performance </a:t>
            </a:r>
          </a:p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Support new data sources</a:t>
            </a:r>
          </a:p>
          <a:p>
            <a:pPr marL="3810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Extension with advanced analytics algorithms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Hive Architecture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4072139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Font typeface="Gill Sans"/>
            </a:pPr>
            <a:r>
              <a:rPr lang="en" dirty="0"/>
              <a:t>Query </a:t>
            </a:r>
            <a:r>
              <a:rPr lang="en" dirty="0" smtClean="0"/>
              <a:t>p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lanner</a:t>
            </a:r>
            <a:br>
              <a:rPr lang="en" sz="21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2100" b="0" i="0" u="none" strike="noStrike" cap="none" dirty="0" smtClean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Font typeface="Gill Sans"/>
            </a:pPr>
            <a:r>
              <a:rPr lang="en" dirty="0" err="1" smtClean="0"/>
              <a:t>Vectorized</a:t>
            </a:r>
            <a:r>
              <a:rPr lang="en" dirty="0" smtClean="0"/>
              <a:t> execution model </a:t>
            </a:r>
            <a:br>
              <a:rPr lang="en" dirty="0" smtClean="0"/>
            </a:br>
            <a:endParaRPr lang="en-US" dirty="0"/>
          </a:p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Font typeface="Gill Sans"/>
            </a:pPr>
            <a:r>
              <a:rPr lang="en" sz="2100" b="0" i="0" u="none" strike="noStrike" cap="none" dirty="0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 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forma</a:t>
            </a:r>
            <a:r>
              <a:rPr lang="en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 </a:t>
            </a:r>
            <a:r>
              <a:rPr lang="en" dirty="0"/>
              <a:t>(ORC File)</a:t>
            </a:r>
          </a:p>
        </p:txBody>
      </p:sp>
      <p:sp>
        <p:nvSpPr>
          <p:cNvPr id="455" name="Shape 4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30</a:t>
            </a:fld>
            <a:endParaRPr lang="en" sz="900" b="0" i="0" u="none" strike="noStrike" cap="non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675" y="221456"/>
            <a:ext cx="3647261" cy="479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Shortcomings of Hive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Storage efficiency</a:t>
            </a:r>
            <a:r>
              <a:rPr lang="en" sz="1100"/>
              <a:t/>
            </a:r>
            <a:br>
              <a:rPr lang="en" sz="1100"/>
            </a:br>
            <a:endParaRPr lang="en" sz="110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File format component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"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Query planner</a:t>
            </a:r>
            <a:b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"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Query execution component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Optimized Record Columnar File (ORC File)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Table Placement Method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Larger default stripe size</a:t>
            </a:r>
          </a:p>
          <a:p>
            <a:pPr marL="1397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1397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125" y="1079872"/>
            <a:ext cx="3666234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Optimized Record Columnar File (ORC File)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Table Placement Method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Larger default stripe size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Decompose a column with complex </a:t>
            </a:r>
            <a:b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type to multiple child columns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Able to align stripe boundaries with </a:t>
            </a:r>
            <a:br>
              <a:rPr lang="en"/>
            </a:br>
            <a:r>
              <a:rPr lang="en"/>
              <a:t>HDFS block boundaries</a:t>
            </a:r>
            <a:br>
              <a:rPr lang="en"/>
            </a:br>
            <a:endParaRPr lang="en"/>
          </a:p>
          <a:p>
            <a:pPr marL="0" marR="0" lvl="1" indent="-114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1" indent="-1143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0" marR="0" lvl="1" indent="-1143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8700" y="1060847"/>
            <a:ext cx="3666234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3415468"/>
            <a:ext cx="3685254" cy="12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Gill Sans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Optimized Record Columnar File (ORC File)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Indexes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Data statistics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/>
              <a:t>Position pointers</a:t>
            </a:r>
          </a:p>
          <a:p>
            <a: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3333"/>
            </a:pPr>
            <a:r>
              <a:rPr lang="en"/>
              <a:t>Starting point in Metadata and Data Stream</a:t>
            </a:r>
          </a:p>
          <a:p>
            <a: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3333"/>
            </a:pPr>
            <a:r>
              <a:rPr lang="en"/>
              <a:t>Starting point of a stripe in a HDFS block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Memory Manager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Bound the memory consumption</a:t>
            </a:r>
            <a:b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concurrent writers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00" y="1070372"/>
            <a:ext cx="3666234" cy="35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Query Optimization: c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ompare With Catalyst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query plan optimization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make programmer’s life easier. They use simple DataFrame API, query optimization happens inside Catalyst. 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query plan optimization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issue comes from the way map reduce jobs execute. Optimization Specific to MapReduce Framework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issues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28650" y="1848677"/>
            <a:ext cx="7886700" cy="27840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Unnecessary mapping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Unnecessary data loading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Unnecessary data repartitioning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28650" y="1080881"/>
            <a:ext cx="7735128" cy="6232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 each mapreduce job can only shuffle data once, so the query plan is partitioned in a different job whenever a data partitioning is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</a:t>
            </a:r>
            <a:b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517" y="1204547"/>
            <a:ext cx="2240254" cy="320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285" y="1204547"/>
            <a:ext cx="2093237" cy="32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Solution(complicated , </a:t>
            </a:r>
            <a:r>
              <a:rPr lang="en"/>
              <a:t>read paper for detail</a:t>
            </a: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28650" y="2614096"/>
            <a:ext cx="7886700" cy="201505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Introduced Correlation Detection In Optimizer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complicated optimizer that can analyze whether a major operation really needs repartitioning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Coordinator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the optimized query plan is executable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28650" y="1432012"/>
            <a:ext cx="7302776" cy="39241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15900" marR="0" lvl="0" indent="-2095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Map only jobs to its child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70719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 comes from MapReduce framework! So, does Spark suffer from such problem?  If no, why? If yes, how to improve?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Spark runs a query?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DAG of task stages, group tasks into stages </a:t>
            </a:r>
            <a:r>
              <a:rPr lang="en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using shuffling boundaries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 are in-memory, but first operation reads data from disk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uses share-nothing architecture, tasks are separate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 are columnar and partitioned (nice abstraction of ORC)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 faces CPU as a bottleneck, what about Hive?</a:t>
            </a:r>
          </a:p>
          <a:p>
            <a: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Query Execution Optimization In Hive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Interface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159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SQL can be access through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JDBC/ODBC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console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API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1901" y="1945400"/>
            <a:ext cx="4447270" cy="28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 err="1"/>
              <a:t>Vectorized</a:t>
            </a:r>
            <a:r>
              <a:rPr lang="en" dirty="0"/>
              <a:t> </a:t>
            </a:r>
            <a:r>
              <a:rPr lang="en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Execution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90909"/>
              <a:buFont typeface="Arial"/>
              <a:buChar char="•"/>
            </a:pPr>
            <a:r>
              <a:rPr lang="en" dirty="0"/>
              <a:t>Modern </a:t>
            </a:r>
            <a:r>
              <a:rPr lang="en" dirty="0" smtClean="0"/>
              <a:t>CPU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err="1" smtClean="0"/>
              <a:t>Multistaged</a:t>
            </a:r>
            <a:r>
              <a:rPr lang="en" dirty="0" smtClean="0"/>
              <a:t> </a:t>
            </a:r>
            <a:r>
              <a:rPr lang="en" dirty="0"/>
              <a:t>pipelines with large number of stages, and superscalar architectures contain more than one such </a:t>
            </a:r>
            <a:r>
              <a:rPr lang="en" dirty="0" smtClean="0"/>
              <a:t>pipelines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smtClean="0"/>
              <a:t>Avoid </a:t>
            </a:r>
            <a:r>
              <a:rPr lang="en" dirty="0"/>
              <a:t>unnecessary branches in the </a:t>
            </a:r>
            <a:r>
              <a:rPr lang="en" dirty="0" smtClean="0"/>
              <a:t>instructions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smtClean="0"/>
              <a:t>The </a:t>
            </a:r>
            <a:r>
              <a:rPr lang="en" dirty="0"/>
              <a:t>higher the data independence, the more parallelism can be </a:t>
            </a:r>
            <a:r>
              <a:rPr lang="en" dirty="0" smtClean="0"/>
              <a:t>achieved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smtClean="0"/>
              <a:t>processing </a:t>
            </a:r>
            <a:r>
              <a:rPr lang="en" dirty="0"/>
              <a:t>rows in a one-row-at-a-time model causes poor cache </a:t>
            </a:r>
            <a:r>
              <a:rPr lang="en" dirty="0" smtClean="0"/>
              <a:t>performance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smtClean="0"/>
              <a:t>Dataset </a:t>
            </a:r>
            <a:r>
              <a:rPr lang="en" dirty="0"/>
              <a:t>is represented as batches of </a:t>
            </a:r>
            <a:r>
              <a:rPr lang="en" dirty="0" smtClean="0"/>
              <a:t>rows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Pct val="190909"/>
            </a:pPr>
            <a:r>
              <a:rPr lang="en" dirty="0" smtClean="0"/>
              <a:t>Fit </a:t>
            </a:r>
            <a:r>
              <a:rPr lang="en" dirty="0"/>
              <a:t>the entire batch in the processor cache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Vectorized Expressions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155200" y="1268050"/>
            <a:ext cx="4360200" cy="2862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column vectors in a tight loop, minimize branching and method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smtClean="0"/>
              <a:t>Iterations </a:t>
            </a:r>
            <a:r>
              <a:rPr lang="en" dirty="0"/>
              <a:t>are completely independent of each </a:t>
            </a:r>
            <a:r>
              <a:rPr lang="en" dirty="0" smtClean="0"/>
              <a:t>other</a:t>
            </a:r>
            <a:endParaRPr lang="en-US" dirty="0" smtClean="0"/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smtClean="0"/>
              <a:t>More optimizations</a:t>
            </a:r>
            <a:endParaRPr lang="en-US" dirty="0" smtClean="0"/>
          </a:p>
          <a:p>
            <a:pPr lvl="1" indent="-171450">
              <a:spcBef>
                <a:spcPts val="0"/>
              </a:spcBef>
            </a:pPr>
            <a:r>
              <a:rPr lang="en" dirty="0" smtClean="0"/>
              <a:t>No-null flag</a:t>
            </a:r>
            <a:endParaRPr lang="en-US" dirty="0" smtClean="0"/>
          </a:p>
          <a:p>
            <a:pPr lvl="1" indent="-171450">
              <a:spcBef>
                <a:spcPts val="0"/>
              </a:spcBef>
            </a:pPr>
            <a:r>
              <a:rPr lang="en" dirty="0" smtClean="0"/>
              <a:t>Is-repeating </a:t>
            </a:r>
            <a:r>
              <a:rPr lang="en" dirty="0"/>
              <a:t>flag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1" y="1369224"/>
            <a:ext cx="3526550" cy="32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(size of datasets)</a:t>
            </a:r>
          </a:p>
        </p:txBody>
      </p:sp>
      <p:pic>
        <p:nvPicPr>
          <p:cNvPr id="549" name="Shape 5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3178" t="17180" r="16349" b="51728"/>
          <a:stretch/>
        </p:blipFill>
        <p:spPr>
          <a:xfrm>
            <a:off x="2326200" y="2982825"/>
            <a:ext cx="4491600" cy="1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628650" y="1268016"/>
            <a:ext cx="7886700" cy="171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n"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ithout Snappy compression, datasets of SS-DB and TPC-DS have already had smaller sizes than RCFile with Snappy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datasets of SS-DB and TPC-DS, this further reduction on sizes is not as significant as that shown in the dataset of TPC-H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Shape 5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6817800" y="4068825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Unit: GB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(data loading time)</a:t>
            </a:r>
          </a:p>
        </p:txBody>
      </p:sp>
      <p:sp>
        <p:nvSpPr>
          <p:cNvPr id="559" name="Shape 559"/>
          <p:cNvSpPr/>
          <p:nvPr/>
        </p:nvSpPr>
        <p:spPr>
          <a:xfrm>
            <a:off x="2286000" y="2225501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628650" y="1268016"/>
            <a:ext cx="7886700" cy="171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datasets of SS-DB and TPC-DS, the time taken to load a dataset to ORC File was about the same with RCFile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loading time taken to store the TPC-H dataset in ORC File was around two times as long as that taken to store the dataset in RCFile</a:t>
            </a:r>
          </a:p>
        </p:txBody>
      </p:sp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 l="17408" r="16948" b="27797"/>
          <a:stretch/>
        </p:blipFill>
        <p:spPr>
          <a:xfrm>
            <a:off x="2692163" y="2800375"/>
            <a:ext cx="3759674" cy="22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Shape 562"/>
          <p:cNvSpPr txBox="1"/>
          <p:nvPr/>
        </p:nvSpPr>
        <p:spPr>
          <a:xfrm>
            <a:off x="6451825" y="4506325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Unit: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314400" y="273850"/>
            <a:ext cx="85152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(data reading efficiency)</a:t>
            </a:r>
          </a:p>
        </p:txBody>
      </p:sp>
      <p:sp>
        <p:nvSpPr>
          <p:cNvPr id="569" name="Shape 569"/>
          <p:cNvSpPr/>
          <p:nvPr/>
        </p:nvSpPr>
        <p:spPr>
          <a:xfrm>
            <a:off x="2286000" y="2225501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721400" y="4384500"/>
            <a:ext cx="7794000" cy="43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overhead of using indexes is low (indexes are useless 1.hard)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3">
            <a:alphaModFix/>
          </a:blip>
          <a:srcRect l="18257" r="14767" b="60847"/>
          <a:stretch/>
        </p:blipFill>
        <p:spPr>
          <a:xfrm>
            <a:off x="628650" y="1458850"/>
            <a:ext cx="3040375" cy="20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1208625" y="3544275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Unit: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5231988" y="3544275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Unit: GB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l="18257" t="39818" r="14767" b="21028"/>
          <a:stretch/>
        </p:blipFill>
        <p:spPr>
          <a:xfrm>
            <a:off x="4652000" y="1458850"/>
            <a:ext cx="3040380" cy="2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(query planning)</a:t>
            </a:r>
          </a:p>
        </p:txBody>
      </p:sp>
      <p:sp>
        <p:nvSpPr>
          <p:cNvPr id="581" name="Shape 581"/>
          <p:cNvSpPr/>
          <p:nvPr/>
        </p:nvSpPr>
        <p:spPr>
          <a:xfrm>
            <a:off x="2286000" y="2225501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2" name="Shape 582"/>
          <p:cNvPicPr preferRelativeResize="0"/>
          <p:nvPr/>
        </p:nvPicPr>
        <p:blipFill rotWithShape="1">
          <a:blip r:embed="rId3">
            <a:alphaModFix/>
          </a:blip>
          <a:srcRect l="6089" r="2611" b="34036"/>
          <a:stretch/>
        </p:blipFill>
        <p:spPr>
          <a:xfrm>
            <a:off x="628650" y="1268025"/>
            <a:ext cx="3874808" cy="19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4594850" y="3708425"/>
            <a:ext cx="4286100" cy="862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unnecessary Map phases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Optimizer</a:t>
            </a:r>
          </a:p>
        </p:txBody>
      </p:sp>
      <p:graphicFrame>
        <p:nvGraphicFramePr>
          <p:cNvPr id="585" name="Shape 585"/>
          <p:cNvGraphicFramePr/>
          <p:nvPr/>
        </p:nvGraphicFramePr>
        <p:xfrm>
          <a:off x="4688250" y="1336725"/>
          <a:ext cx="3827100" cy="2224920"/>
        </p:xfrm>
        <a:graphic>
          <a:graphicData uri="http://schemas.openxmlformats.org/drawingml/2006/table">
            <a:tbl>
              <a:tblPr>
                <a:noFill/>
                <a:tableStyleId>{AE5F85AE-BFCB-43B8-950E-F7A375CA9DCD}</a:tableStyleId>
              </a:tblPr>
              <a:tblGrid>
                <a:gridCol w="1275700"/>
                <a:gridCol w="1275700"/>
                <a:gridCol w="12757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Map-only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MapReduce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W/ UM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CO=off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W/ UM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CO=on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</a:tr>
              <a:tr h="453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W/o UM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CO=on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86" name="Shape 586"/>
          <p:cNvSpPr txBox="1"/>
          <p:nvPr/>
        </p:nvSpPr>
        <p:spPr>
          <a:xfrm>
            <a:off x="628650" y="3277800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Unit: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Evaluation (query execution)</a:t>
            </a:r>
          </a:p>
        </p:txBody>
      </p:sp>
      <p:sp>
        <p:nvSpPr>
          <p:cNvPr id="593" name="Shape 593"/>
          <p:cNvSpPr/>
          <p:nvPr/>
        </p:nvSpPr>
        <p:spPr>
          <a:xfrm>
            <a:off x="2286000" y="2225501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5520700" y="1268025"/>
            <a:ext cx="2994900" cy="3498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TPC-H query 1 has one predicate and eight aggregations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TPC-H query 6 has four predicates and one aggregation</a:t>
            </a:r>
          </a:p>
        </p:txBody>
      </p:sp>
      <p:pic>
        <p:nvPicPr>
          <p:cNvPr id="595" name="Shape 595"/>
          <p:cNvPicPr preferRelativeResize="0"/>
          <p:nvPr/>
        </p:nvPicPr>
        <p:blipFill rotWithShape="1">
          <a:blip r:embed="rId3">
            <a:alphaModFix/>
          </a:blip>
          <a:srcRect l="3790" b="30848"/>
          <a:stretch/>
        </p:blipFill>
        <p:spPr>
          <a:xfrm>
            <a:off x="628650" y="1268025"/>
            <a:ext cx="4892050" cy="20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28650" y="3346675"/>
            <a:ext cx="1880400" cy="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Unit: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Smaller is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highly efficient file format, ORC File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Eliminating unnecessary Map phases and exploiting correlations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vectorized query execution engine (better utilizing modern CPUs)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manipulated in similar ways to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171450">
              <a:spcBef>
                <a:spcPts val="0"/>
              </a:spcBef>
            </a:pPr>
            <a:r>
              <a:rPr lang="e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of their schema </a:t>
            </a:r>
            <a:endParaRPr lang="en-US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171450">
              <a:spcBef>
                <a:spcPts val="0"/>
              </a:spcBef>
            </a:pPr>
            <a:r>
              <a:rPr lang="en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</a:t>
            </a:r>
            <a:r>
              <a:rPr lang="en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relational operations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Constructed from 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in a system catalog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RDDs of native Java/Python objects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procedural Spark API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API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1133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DataFrames are lazy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a logical plan to compute a dataset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execution occurs until output operation being called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2504626"/>
            <a:ext cx="5333797" cy="1133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628650" y="3739301"/>
            <a:ext cx="7886700" cy="846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and young are DataFrames (logical plan)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count() (physical plan)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Spark SQL uses a nested data model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SQL supports </a:t>
            </a:r>
            <a:r>
              <a:rPr lang="en">
                <a:solidFill>
                  <a:srgbClr val="000000"/>
                </a:solidFill>
              </a:rPr>
              <a:t>all major SQL </a:t>
            </a: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boolean, integer, double, decimal, string, date, and timestamp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structs, arrays, maps, and unions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First-class support for complex data types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support user-de</a:t>
            </a: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fined types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Operations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28650" y="1369224"/>
            <a:ext cx="7886700" cy="160579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relational operations (projection, filter, join, aggregations, …)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up an abstract syntax tree (AST), pass to Catalyst for </a:t>
            </a:r>
            <a:r>
              <a:rPr lang="en" sz="2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 err="1" smtClean="0"/>
              <a:t>DataFrame</a:t>
            </a:r>
            <a:r>
              <a:rPr lang="en" dirty="0" smtClean="0"/>
              <a:t> </a:t>
            </a:r>
            <a:r>
              <a:rPr lang="en" dirty="0"/>
              <a:t>is concise and declarative like SQL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675" y="3365000"/>
            <a:ext cx="6158639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 Operations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1464133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temporary tables in system catalog and queried using SQL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sometimes convenient for multiple aggregates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Unmaterialized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>
              <a:spcBef>
                <a:spcPts val="400"/>
              </a:spcBef>
              <a:buClr>
                <a:srgbClr val="000000"/>
              </a:buClr>
            </a:pPr>
            <a:r>
              <a:rPr lang="en" dirty="0" smtClean="0"/>
              <a:t>Users </a:t>
            </a:r>
            <a:r>
              <a:rPr lang="en" dirty="0"/>
              <a:t>can name intermediate results for </a:t>
            </a:r>
            <a:r>
              <a:rPr lang="en" dirty="0" err="1"/>
              <a:t>DataFrames</a:t>
            </a:r>
            <a:endParaRPr lang="en" dirty="0"/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35" y="3080400"/>
            <a:ext cx="7735590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EECS 598 – F17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1767</Words>
  <Application>Microsoft Macintosh PowerPoint</Application>
  <PresentationFormat>On-screen Show (16:9)</PresentationFormat>
  <Paragraphs>358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Calibri</vt:lpstr>
      <vt:lpstr>Gill Sans</vt:lpstr>
      <vt:lpstr>Helvetica Neue</vt:lpstr>
      <vt:lpstr>Arial</vt:lpstr>
      <vt:lpstr>Simple Light</vt:lpstr>
      <vt:lpstr>Office Theme</vt:lpstr>
      <vt:lpstr>Office Theme</vt:lpstr>
      <vt:lpstr>Spark SQL: Relational Data Processing in Spark</vt:lpstr>
      <vt:lpstr>Background</vt:lpstr>
      <vt:lpstr>Goals</vt:lpstr>
      <vt:lpstr>Programming Interface</vt:lpstr>
      <vt:lpstr>DataFrame</vt:lpstr>
      <vt:lpstr>DataFrame API</vt:lpstr>
      <vt:lpstr>Data Model</vt:lpstr>
      <vt:lpstr>DataFrame Operations</vt:lpstr>
      <vt:lpstr>DataFrame Operations</vt:lpstr>
      <vt:lpstr>Querying Native Datasets</vt:lpstr>
      <vt:lpstr>In-memory Caching</vt:lpstr>
      <vt:lpstr>User-Defined Functions</vt:lpstr>
      <vt:lpstr>What is Catalyst</vt:lpstr>
      <vt:lpstr>Wishlist</vt:lpstr>
      <vt:lpstr>Base Library</vt:lpstr>
      <vt:lpstr>Difference From RDBM</vt:lpstr>
      <vt:lpstr>Pipeline</vt:lpstr>
      <vt:lpstr>Important Details: Logical Optimization</vt:lpstr>
      <vt:lpstr>Important Detail: Code Generation</vt:lpstr>
      <vt:lpstr>Why Code Generation</vt:lpstr>
      <vt:lpstr>Data Source Variety: Data Virtualization</vt:lpstr>
      <vt:lpstr>Catalyst Extension Point</vt:lpstr>
      <vt:lpstr>Evaluation</vt:lpstr>
      <vt:lpstr>SQL Performance</vt:lpstr>
      <vt:lpstr>Spark SQL vs. Native Spark Code</vt:lpstr>
      <vt:lpstr>Pipeline Performance</vt:lpstr>
      <vt:lpstr>Conclusion</vt:lpstr>
      <vt:lpstr>Major Technical Advancements in Apache Hive</vt:lpstr>
      <vt:lpstr>Background</vt:lpstr>
      <vt:lpstr>Hive Architecture</vt:lpstr>
      <vt:lpstr>Shortcomings of Hive</vt:lpstr>
      <vt:lpstr>Optimized Record Columnar File (ORC File)</vt:lpstr>
      <vt:lpstr>Optimized Record Columnar File (ORC File)</vt:lpstr>
      <vt:lpstr>Optimized Record Columnar File (ORC File)</vt:lpstr>
      <vt:lpstr>Query Optimization: compare With Catalyst</vt:lpstr>
      <vt:lpstr>Identify issues</vt:lpstr>
      <vt:lpstr>Illustration </vt:lpstr>
      <vt:lpstr>Solution(complicated , read paper for detail)</vt:lpstr>
      <vt:lpstr>Discussion</vt:lpstr>
      <vt:lpstr>Vectorized Query Execution</vt:lpstr>
      <vt:lpstr>Vectorized Expressions</vt:lpstr>
      <vt:lpstr>Performance Evaluation (size of datasets)</vt:lpstr>
      <vt:lpstr>Performance Evaluation (data loading time)</vt:lpstr>
      <vt:lpstr>Performance Evaluation (data reading efficiency)</vt:lpstr>
      <vt:lpstr>Performance Evaluation (query planning)</vt:lpstr>
      <vt:lpstr>Performance Evaluation (query execution)</vt:lpstr>
      <vt:lpstr>Conclusion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SQL: Relational Data Processing in Spark</dc:title>
  <cp:lastModifiedBy>黃榮進</cp:lastModifiedBy>
  <cp:revision>10</cp:revision>
  <dcterms:modified xsi:type="dcterms:W3CDTF">2017-10-02T21:03:14Z</dcterms:modified>
</cp:coreProperties>
</file>