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87" r:id="rId4"/>
    <p:sldId id="269" r:id="rId5"/>
    <p:sldId id="258" r:id="rId6"/>
    <p:sldId id="260" r:id="rId7"/>
    <p:sldId id="261" r:id="rId8"/>
    <p:sldId id="263" r:id="rId9"/>
    <p:sldId id="262" r:id="rId10"/>
    <p:sldId id="265" r:id="rId11"/>
    <p:sldId id="288" r:id="rId12"/>
    <p:sldId id="266" r:id="rId13"/>
    <p:sldId id="267" r:id="rId14"/>
    <p:sldId id="289" r:id="rId15"/>
    <p:sldId id="268" r:id="rId16"/>
    <p:sldId id="277" r:id="rId17"/>
    <p:sldId id="270" r:id="rId18"/>
    <p:sldId id="278" r:id="rId19"/>
    <p:sldId id="271" r:id="rId20"/>
    <p:sldId id="275" r:id="rId21"/>
    <p:sldId id="276" r:id="rId22"/>
    <p:sldId id="273" r:id="rId23"/>
    <p:sldId id="272" r:id="rId24"/>
    <p:sldId id="290" r:id="rId25"/>
    <p:sldId id="291" r:id="rId26"/>
    <p:sldId id="292" r:id="rId27"/>
    <p:sldId id="293" r:id="rId28"/>
    <p:sldId id="294" r:id="rId29"/>
    <p:sldId id="295" r:id="rId30"/>
    <p:sldId id="296" r:id="rId31"/>
    <p:sldId id="297" r:id="rId32"/>
    <p:sldId id="298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72401"/>
  </p:normalViewPr>
  <p:slideViewPr>
    <p:cSldViewPr snapToGrid="0" snapToObjects="1">
      <p:cViewPr varScale="1">
        <p:scale>
          <a:sx n="80" d="100"/>
          <a:sy n="80" d="100"/>
        </p:scale>
        <p:origin x="18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290234-F3E2-5C44-A2C9-30348AE59201}" type="datetimeFigureOut">
              <a:rPr lang="en-US" smtClean="0"/>
              <a:t>11/28/17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326283-1A6E-314D-9764-5052ADD71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049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326283-1A6E-314D-9764-5052ADD717E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0283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326283-1A6E-314D-9764-5052ADD717E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1321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326283-1A6E-314D-9764-5052ADD717E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0082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326283-1A6E-314D-9764-5052ADD717E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6922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326283-1A6E-314D-9764-5052ADD717E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415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326283-1A6E-314D-9764-5052ADD717E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6306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326283-1A6E-314D-9764-5052ADD717E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7387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326283-1A6E-314D-9764-5052ADD717E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4336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326283-1A6E-314D-9764-5052ADD717E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8492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326283-1A6E-314D-9764-5052ADD717E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2015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326283-1A6E-314D-9764-5052ADD717E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736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326283-1A6E-314D-9764-5052ADD717E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729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】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326283-1A6E-314D-9764-5052ADD717E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968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326283-1A6E-314D-9764-5052ADD717E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160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326283-1A6E-314D-9764-5052ADD717E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3664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326283-1A6E-314D-9764-5052ADD717E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20259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E1D841-21D3-48FC-92FA-A881E464FE5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8701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326283-1A6E-314D-9764-5052ADD717E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11739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.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326283-1A6E-314D-9764-5052ADD717E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26426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326283-1A6E-314D-9764-5052ADD717E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02111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326283-1A6E-314D-9764-5052ADD717E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25674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326283-1A6E-314D-9764-5052ADD717E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5125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326283-1A6E-314D-9764-5052ADD717E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52076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326283-1A6E-314D-9764-5052ADD717E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51844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326283-1A6E-314D-9764-5052ADD717E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27294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326283-1A6E-314D-9764-5052ADD717E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1008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326283-1A6E-314D-9764-5052ADD717E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412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326283-1A6E-314D-9764-5052ADD717E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1297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326283-1A6E-314D-9764-5052ADD717E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532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326283-1A6E-314D-9764-5052ADD717E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992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326283-1A6E-314D-9764-5052ADD717E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2148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326283-1A6E-314D-9764-5052ADD717E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793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D0B7B-3006-DC44-8432-7F430A6622B1}" type="datetimeFigureOut">
              <a:rPr lang="en-US" smtClean="0"/>
              <a:t>11/28/17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CE751-5C82-824D-8E4E-58B3D4F67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511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D0B7B-3006-DC44-8432-7F430A6622B1}" type="datetimeFigureOut">
              <a:rPr lang="en-US" smtClean="0"/>
              <a:t>11/28/17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CE751-5C82-824D-8E4E-58B3D4F67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125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D0B7B-3006-DC44-8432-7F430A6622B1}" type="datetimeFigureOut">
              <a:rPr lang="en-US" smtClean="0"/>
              <a:t>11/28/17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CE751-5C82-824D-8E4E-58B3D4F67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546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D0B7B-3006-DC44-8432-7F430A6622B1}" type="datetimeFigureOut">
              <a:rPr lang="en-US" smtClean="0"/>
              <a:t>11/28/17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CE751-5C82-824D-8E4E-58B3D4F67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02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D0B7B-3006-DC44-8432-7F430A6622B1}" type="datetimeFigureOut">
              <a:rPr lang="en-US" smtClean="0"/>
              <a:t>11/28/17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CE751-5C82-824D-8E4E-58B3D4F67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193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D0B7B-3006-DC44-8432-7F430A6622B1}" type="datetimeFigureOut">
              <a:rPr lang="en-US" smtClean="0"/>
              <a:t>11/28/17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CE751-5C82-824D-8E4E-58B3D4F67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484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D0B7B-3006-DC44-8432-7F430A6622B1}" type="datetimeFigureOut">
              <a:rPr lang="en-US" smtClean="0"/>
              <a:t>11/28/17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CE751-5C82-824D-8E4E-58B3D4F67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1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D0B7B-3006-DC44-8432-7F430A6622B1}" type="datetimeFigureOut">
              <a:rPr lang="en-US" smtClean="0"/>
              <a:t>11/28/17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CE751-5C82-824D-8E4E-58B3D4F67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483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D0B7B-3006-DC44-8432-7F430A6622B1}" type="datetimeFigureOut">
              <a:rPr lang="en-US" smtClean="0"/>
              <a:t>11/28/17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CE751-5C82-824D-8E4E-58B3D4F67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810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D0B7B-3006-DC44-8432-7F430A6622B1}" type="datetimeFigureOut">
              <a:rPr lang="en-US" smtClean="0"/>
              <a:t>11/28/17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CE751-5C82-824D-8E4E-58B3D4F67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956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D0B7B-3006-DC44-8432-7F430A6622B1}" type="datetimeFigureOut">
              <a:rPr lang="en-US" smtClean="0"/>
              <a:t>11/28/17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CE751-5C82-824D-8E4E-58B3D4F67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54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CD0B7B-3006-DC44-8432-7F430A6622B1}" type="datetimeFigureOut">
              <a:rPr lang="en-US" smtClean="0"/>
              <a:t>11/28/17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5CE751-5C82-824D-8E4E-58B3D4F67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352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FaRM</a:t>
            </a:r>
            <a:r>
              <a:rPr lang="en-US" dirty="0"/>
              <a:t>: Fast Remote Memory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Aleksandar</a:t>
            </a:r>
            <a:r>
              <a:rPr lang="en-US" dirty="0"/>
              <a:t> </a:t>
            </a:r>
            <a:r>
              <a:rPr lang="en-US" dirty="0" err="1"/>
              <a:t>Dragojevic</a:t>
            </a:r>
            <a:r>
              <a:rPr lang="en-US" dirty="0"/>
              <a:t> ́, </a:t>
            </a:r>
            <a:r>
              <a:rPr lang="en-US" dirty="0" err="1"/>
              <a:t>Dushyanth</a:t>
            </a:r>
            <a:r>
              <a:rPr lang="en-US" dirty="0"/>
              <a:t> Narayanan, Orion </a:t>
            </a:r>
            <a:r>
              <a:rPr lang="en-US" dirty="0" err="1"/>
              <a:t>Hodson</a:t>
            </a:r>
            <a:r>
              <a:rPr lang="en-US" dirty="0"/>
              <a:t>, Miguel Castro </a:t>
            </a:r>
            <a:endParaRPr lang="en-US" dirty="0" smtClean="0"/>
          </a:p>
          <a:p>
            <a:r>
              <a:rPr lang="en-US" i="1" dirty="0"/>
              <a:t>Microsoft Research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hape 56">
            <a:extLst>
              <a:ext uri="{FF2B5EF4-FFF2-40B4-BE49-F238E27FC236}">
                <a16:creationId xmlns:a16="http://schemas.microsoft.com/office/drawing/2014/main" xmlns="" id="{0BC6058A-F43C-471C-8AD4-71643201C778}"/>
              </a:ext>
            </a:extLst>
          </p:cNvPr>
          <p:cNvSpPr txBox="1">
            <a:spLocks/>
          </p:cNvSpPr>
          <p:nvPr/>
        </p:nvSpPr>
        <p:spPr>
          <a:xfrm>
            <a:off x="4691916" y="4953575"/>
            <a:ext cx="8520600" cy="792600"/>
          </a:xfrm>
          <a:prstGeom prst="rect">
            <a:avLst/>
          </a:prstGeom>
        </p:spPr>
        <p:txBody>
          <a:bodyPr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ct val="100000"/>
              <a:buNone/>
            </a:pPr>
            <a:r>
              <a:rPr lang="en" sz="1500" dirty="0">
                <a:solidFill>
                  <a:schemeClr val="dk2"/>
                </a:solidFill>
                <a:latin typeface="Arial"/>
                <a:cs typeface="Arial"/>
                <a:sym typeface="Arial"/>
              </a:rPr>
              <a:t>Presenters: </a:t>
            </a:r>
            <a:r>
              <a:rPr lang="en-US" sz="1500" dirty="0" err="1">
                <a:solidFill>
                  <a:schemeClr val="dk2"/>
                </a:solidFill>
                <a:latin typeface="Arial"/>
                <a:cs typeface="Arial"/>
                <a:sym typeface="Arial"/>
              </a:rPr>
              <a:t>Qiyang</a:t>
            </a:r>
            <a:r>
              <a:rPr lang="en-US" sz="1500" dirty="0">
                <a:solidFill>
                  <a:schemeClr val="dk2"/>
                </a:solidFill>
                <a:latin typeface="Arial"/>
                <a:cs typeface="Arial"/>
                <a:sym typeface="Arial"/>
              </a:rPr>
              <a:t> Lin, </a:t>
            </a:r>
            <a:r>
              <a:rPr lang="en-US" sz="1500" dirty="0" err="1">
                <a:solidFill>
                  <a:schemeClr val="dk2"/>
                </a:solidFill>
                <a:latin typeface="Arial"/>
                <a:cs typeface="Arial"/>
                <a:sym typeface="Arial"/>
              </a:rPr>
              <a:t>Ruying</a:t>
            </a:r>
            <a:r>
              <a:rPr lang="en-US" sz="1500" dirty="0">
                <a:solidFill>
                  <a:schemeClr val="dk2"/>
                </a:solidFill>
                <a:latin typeface="Arial"/>
                <a:cs typeface="Arial"/>
                <a:sym typeface="Arial"/>
              </a:rPr>
              <a:t> Sun</a:t>
            </a:r>
            <a:endParaRPr lang="en" sz="1500" dirty="0">
              <a:solidFill>
                <a:schemeClr val="dk2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08783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Distributed</a:t>
            </a:r>
            <a:r>
              <a:rPr lang="zh-CN" altLang="en-US" dirty="0" smtClean="0"/>
              <a:t> </a:t>
            </a:r>
            <a:r>
              <a:rPr lang="en-US" altLang="zh-CN" dirty="0" smtClean="0"/>
              <a:t>Memory</a:t>
            </a:r>
            <a:r>
              <a:rPr lang="zh-CN" altLang="en-US" dirty="0" smtClean="0"/>
              <a:t> </a:t>
            </a:r>
            <a:r>
              <a:rPr lang="en-US" altLang="zh-CN" dirty="0" smtClean="0"/>
              <a:t>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Objects are stored in 2GB regions, distributed across cluster </a:t>
            </a:r>
          </a:p>
          <a:p>
            <a:pPr lvl="1"/>
            <a:r>
              <a:rPr lang="en-US" altLang="zh-CN" dirty="0" smtClean="0"/>
              <a:t>High</a:t>
            </a:r>
            <a:r>
              <a:rPr lang="zh-CN" altLang="en-US" dirty="0" smtClean="0"/>
              <a:t> </a:t>
            </a:r>
            <a:r>
              <a:rPr lang="en-US" altLang="zh-CN" dirty="0" smtClean="0"/>
              <a:t>bits</a:t>
            </a:r>
            <a:r>
              <a:rPr lang="zh-CN" altLang="en-US" dirty="0" smtClean="0"/>
              <a:t> </a:t>
            </a:r>
            <a:r>
              <a:rPr lang="en-US" altLang="zh-CN" dirty="0" smtClean="0"/>
              <a:t>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region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ID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low</a:t>
            </a:r>
            <a:r>
              <a:rPr lang="zh-CN" altLang="en-US" dirty="0" smtClean="0"/>
              <a:t> </a:t>
            </a:r>
            <a:r>
              <a:rPr lang="en-US" altLang="zh-CN" dirty="0" smtClean="0"/>
              <a:t>bits</a:t>
            </a:r>
            <a:r>
              <a:rPr lang="zh-CN" altLang="en-US" dirty="0" smtClean="0"/>
              <a:t> </a:t>
            </a:r>
            <a:r>
              <a:rPr lang="en-US" altLang="zh-CN" dirty="0" smtClean="0"/>
              <a:t>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offset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Regions are located using a consistent hashing scheme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remote</a:t>
            </a:r>
            <a:r>
              <a:rPr lang="zh-CN" altLang="en-US" dirty="0" smtClean="0"/>
              <a:t> </a:t>
            </a:r>
            <a:r>
              <a:rPr lang="en-US" altLang="zh-CN" dirty="0" smtClean="0"/>
              <a:t>objects.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7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Consistent</a:t>
            </a:r>
            <a:r>
              <a:rPr lang="zh-CN" altLang="en-US" dirty="0"/>
              <a:t> </a:t>
            </a:r>
            <a:r>
              <a:rPr lang="en-US" altLang="zh-CN" dirty="0"/>
              <a:t>Hashing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en-US" altLang="zh-CN" dirty="0" smtClean="0"/>
              <a:t>A</a:t>
            </a:r>
            <a:r>
              <a:rPr lang="en-US" dirty="0" smtClean="0"/>
              <a:t>llow </a:t>
            </a:r>
            <a:r>
              <a:rPr lang="en-US" dirty="0"/>
              <a:t>multiple </a:t>
            </a:r>
            <a:r>
              <a:rPr lang="en-US" dirty="0" smtClean="0"/>
              <a:t>regions </a:t>
            </a:r>
            <a:r>
              <a:rPr lang="en-US" dirty="0"/>
              <a:t>to be recovered in parallel 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altLang="zh-CN" dirty="0"/>
              <a:t>I</a:t>
            </a:r>
            <a:r>
              <a:rPr lang="en-US" dirty="0" smtClean="0"/>
              <a:t>mprove </a:t>
            </a:r>
            <a:r>
              <a:rPr lang="en-US" dirty="0"/>
              <a:t>load balancing 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508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Consistent</a:t>
            </a:r>
            <a:r>
              <a:rPr lang="zh-CN" altLang="en-US" dirty="0" smtClean="0"/>
              <a:t> </a:t>
            </a:r>
            <a:r>
              <a:rPr lang="en-US" altLang="zh-CN" dirty="0"/>
              <a:t>H</a:t>
            </a:r>
            <a:r>
              <a:rPr lang="en-US" altLang="zh-CN" dirty="0" smtClean="0"/>
              <a:t>ashing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3340" y="1821317"/>
            <a:ext cx="6845300" cy="4470400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85938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Memory</a:t>
            </a:r>
            <a:r>
              <a:rPr lang="zh-CN" altLang="en-US" dirty="0" smtClean="0"/>
              <a:t> </a:t>
            </a:r>
            <a:r>
              <a:rPr lang="en-US" altLang="zh-CN" dirty="0" smtClean="0"/>
              <a:t>Allocation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Three level allocation </a:t>
            </a:r>
          </a:p>
          <a:p>
            <a:pPr lvl="1"/>
            <a:r>
              <a:rPr lang="en-US" altLang="zh-CN" dirty="0" smtClean="0"/>
              <a:t>Region</a:t>
            </a:r>
          </a:p>
          <a:p>
            <a:pPr lvl="1"/>
            <a:r>
              <a:rPr lang="en-US" altLang="zh-CN" dirty="0" smtClean="0"/>
              <a:t>Block</a:t>
            </a:r>
          </a:p>
          <a:p>
            <a:pPr lvl="1"/>
            <a:r>
              <a:rPr lang="en-US" altLang="zh-CN" dirty="0" smtClean="0"/>
              <a:t>Slab</a:t>
            </a:r>
            <a:endParaRPr lang="en-US" dirty="0" smtClean="0"/>
          </a:p>
          <a:p>
            <a:endParaRPr lang="en-US" dirty="0"/>
          </a:p>
          <a:p>
            <a:r>
              <a:rPr lang="en-US" altLang="zh-CN" dirty="0" smtClean="0"/>
              <a:t>Supply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location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hint:</a:t>
            </a:r>
            <a:r>
              <a:rPr lang="zh-CN" altLang="en-US" dirty="0" smtClean="0"/>
              <a:t> </a:t>
            </a:r>
            <a:r>
              <a:rPr lang="en-US" altLang="zh-CN" dirty="0" smtClean="0"/>
              <a:t>collocating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objects.</a:t>
            </a:r>
            <a:endParaRPr lang="en-US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925131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0720" y="473584"/>
            <a:ext cx="8732075" cy="5902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9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Transactions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en-US" altLang="zh-CN" dirty="0" smtClean="0"/>
              <a:t>T</a:t>
            </a:r>
            <a:r>
              <a:rPr lang="en-US" dirty="0" smtClean="0"/>
              <a:t>wo-phase </a:t>
            </a:r>
            <a:r>
              <a:rPr lang="en-US" dirty="0"/>
              <a:t>commit </a:t>
            </a:r>
            <a:endParaRPr lang="en-US" dirty="0" smtClean="0"/>
          </a:p>
          <a:p>
            <a:endParaRPr lang="en-US" dirty="0"/>
          </a:p>
          <a:p>
            <a:r>
              <a:rPr lang="en-US" altLang="zh-CN" dirty="0" smtClean="0"/>
              <a:t>Single</a:t>
            </a:r>
            <a:r>
              <a:rPr lang="zh-CN" altLang="en-US" dirty="0" smtClean="0"/>
              <a:t> </a:t>
            </a:r>
            <a:r>
              <a:rPr lang="en-US" altLang="zh-CN" dirty="0" smtClean="0"/>
              <a:t>machine</a:t>
            </a:r>
            <a:r>
              <a:rPr lang="zh-CN" altLang="en-US" dirty="0" smtClean="0"/>
              <a:t> </a:t>
            </a:r>
            <a:r>
              <a:rPr lang="en-US" altLang="zh-CN" dirty="0" smtClean="0"/>
              <a:t>transaction</a:t>
            </a:r>
          </a:p>
          <a:p>
            <a:endParaRPr lang="en-US" altLang="zh-CN" dirty="0"/>
          </a:p>
          <a:p>
            <a:r>
              <a:rPr lang="en-US" altLang="zh-CN" dirty="0" smtClean="0"/>
              <a:t>L</a:t>
            </a:r>
            <a:r>
              <a:rPr lang="en-US" dirty="0" smtClean="0"/>
              <a:t>ock-free </a:t>
            </a:r>
            <a:r>
              <a:rPr lang="en-US" dirty="0"/>
              <a:t>read-only operations </a:t>
            </a:r>
            <a:endParaRPr lang="en-US" altLang="zh-CN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995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Lock-free </a:t>
            </a:r>
            <a:r>
              <a:rPr lang="en-US" altLang="zh-CN" dirty="0" smtClean="0"/>
              <a:t>O</a:t>
            </a:r>
            <a:r>
              <a:rPr lang="en-US" dirty="0" smtClean="0"/>
              <a:t>perations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218" y="1951476"/>
            <a:ext cx="11471564" cy="4152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148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Lock-free </a:t>
            </a:r>
            <a:r>
              <a:rPr lang="en-US" altLang="zh-CN" dirty="0" smtClean="0"/>
              <a:t>O</a:t>
            </a:r>
            <a:r>
              <a:rPr lang="en-US" dirty="0" smtClean="0"/>
              <a:t>perations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FaRM</a:t>
            </a:r>
            <a:r>
              <a:rPr lang="en-US" dirty="0"/>
              <a:t> provides lock-free reads that are serializable with transactions and are performed using a single RDMA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/>
              <a:t>A </a:t>
            </a:r>
            <a:r>
              <a:rPr lang="en-US" dirty="0" err="1"/>
              <a:t>lockFreeRead</a:t>
            </a:r>
            <a:r>
              <a:rPr lang="en-US" dirty="0"/>
              <a:t> reads the object with RDMA and checks if the header version is unlocked and matches all the cache line versions.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3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Lock-free </a:t>
            </a:r>
            <a:r>
              <a:rPr lang="en-US" altLang="zh-CN" dirty="0" smtClean="0"/>
              <a:t>O</a:t>
            </a:r>
            <a:r>
              <a:rPr lang="en-US" dirty="0" smtClean="0"/>
              <a:t>perations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9281" y="2434440"/>
            <a:ext cx="9993437" cy="2611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604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Hash</a:t>
            </a:r>
            <a:r>
              <a:rPr lang="zh-CN" altLang="en-US" dirty="0" smtClean="0"/>
              <a:t> </a:t>
            </a:r>
            <a:r>
              <a:rPr lang="en-US" altLang="zh-CN" dirty="0"/>
              <a:t>T</a:t>
            </a:r>
            <a:r>
              <a:rPr lang="en-US" altLang="zh-CN" dirty="0" smtClean="0"/>
              <a:t>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</a:t>
            </a:r>
            <a:r>
              <a:rPr lang="en-US" dirty="0" smtClean="0"/>
              <a:t>hained hopscotch </a:t>
            </a:r>
            <a:r>
              <a:rPr lang="en-US" dirty="0" smtClean="0"/>
              <a:t>hashing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dirty="0"/>
              <a:t>achieves a good balance between space efficiency and the size and number of </a:t>
            </a:r>
            <a:r>
              <a:rPr lang="en-US" dirty="0" smtClean="0"/>
              <a:t>RDMA</a:t>
            </a:r>
            <a:r>
              <a:rPr lang="en-US" altLang="zh-CN" dirty="0" smtClean="0"/>
              <a:t>s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5750" y="3017373"/>
            <a:ext cx="654050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66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Decreasing DRAM prices have made it cost effective to build commodity servers with hundreds of gigabytes of </a:t>
            </a:r>
            <a:r>
              <a:rPr lang="en-US" dirty="0" smtClean="0"/>
              <a:t>DRAM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With 128GB of memory per machine, 32 machines can store 4TB of data in RAM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Frequently, a modest sized cluster can fit the entire working set of an application in memory 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085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Hash</a:t>
            </a:r>
            <a:r>
              <a:rPr lang="zh-CN" altLang="en-US" dirty="0" smtClean="0"/>
              <a:t> </a:t>
            </a:r>
            <a:r>
              <a:rPr lang="en-US" altLang="zh-CN" dirty="0"/>
              <a:t>T</a:t>
            </a:r>
            <a:r>
              <a:rPr lang="en-US" altLang="zh-CN" dirty="0" smtClean="0"/>
              <a:t>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</a:t>
            </a:r>
            <a:r>
              <a:rPr lang="en-US" dirty="0" smtClean="0"/>
              <a:t>hained hopscotch hashing 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9100" y="3044124"/>
            <a:ext cx="6273800" cy="252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039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Hash</a:t>
            </a:r>
            <a:r>
              <a:rPr lang="zh-CN" altLang="en-US" dirty="0" smtClean="0"/>
              <a:t> </a:t>
            </a:r>
            <a:r>
              <a:rPr lang="en-US" altLang="zh-CN" dirty="0" smtClean="0"/>
              <a:t>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Associativity:</a:t>
            </a:r>
            <a:r>
              <a:rPr lang="zh-CN" altLang="en-US" dirty="0" smtClean="0"/>
              <a:t> </a:t>
            </a:r>
            <a:r>
              <a:rPr lang="en-US" dirty="0"/>
              <a:t>Each bucket is a </a:t>
            </a:r>
            <a:r>
              <a:rPr lang="en-US" dirty="0" err="1"/>
              <a:t>FaRM</a:t>
            </a:r>
            <a:r>
              <a:rPr lang="en-US" dirty="0"/>
              <a:t> object with </a:t>
            </a:r>
            <a:r>
              <a:rPr lang="en-US" i="1" dirty="0"/>
              <a:t>H</a:t>
            </a:r>
            <a:r>
              <a:rPr lang="en-US" dirty="0"/>
              <a:t>/2 </a:t>
            </a:r>
            <a:r>
              <a:rPr lang="en-US" dirty="0" smtClean="0"/>
              <a:t>slots</a:t>
            </a:r>
            <a:r>
              <a:rPr lang="en-US" altLang="zh-CN" dirty="0" smtClean="0"/>
              <a:t>.</a:t>
            </a:r>
            <a:r>
              <a:rPr lang="zh-CN" altLang="en-US" dirty="0" smtClean="0"/>
              <a:t> </a:t>
            </a:r>
            <a:r>
              <a:rPr lang="en-US" altLang="zh-CN" dirty="0" smtClean="0"/>
              <a:t>It</a:t>
            </a:r>
            <a:r>
              <a:rPr lang="zh-CN" altLang="en-US" dirty="0" smtClean="0"/>
              <a:t> </a:t>
            </a:r>
            <a:r>
              <a:rPr lang="en-US" dirty="0" smtClean="0"/>
              <a:t>amortize </a:t>
            </a:r>
            <a:r>
              <a:rPr lang="en-US" dirty="0"/>
              <a:t>the space overhead of chaining </a:t>
            </a:r>
            <a:r>
              <a:rPr lang="en-US" dirty="0" smtClean="0"/>
              <a:t> </a:t>
            </a:r>
            <a:endParaRPr lang="en-US" dirty="0" smtClean="0"/>
          </a:p>
          <a:p>
            <a:endParaRPr lang="en-US" altLang="zh-CN" dirty="0" smtClean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8097" y="3578348"/>
            <a:ext cx="6718300" cy="143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361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Evaluation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356" y="0"/>
            <a:ext cx="110232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947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688" y="198871"/>
            <a:ext cx="10918371" cy="6506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01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9781" y="1039300"/>
            <a:ext cx="11438626" cy="2975125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No compromises</a:t>
            </a:r>
            <a:r>
              <a:rPr lang="en-US" dirty="0"/>
              <a:t>: distributed transactions with consistency, availability, and performance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 dirty="0"/>
              <a:t>Aleksandar </a:t>
            </a:r>
            <a:r>
              <a:rPr lang="en-US" i="1" dirty="0" err="1"/>
              <a:t>Dragojevi´c</a:t>
            </a:r>
            <a:r>
              <a:rPr lang="en-US" i="1" dirty="0"/>
              <a:t>, </a:t>
            </a:r>
            <a:r>
              <a:rPr lang="en-US" i="1" dirty="0" err="1"/>
              <a:t>Dushyanth</a:t>
            </a:r>
            <a:r>
              <a:rPr lang="en-US" i="1" dirty="0"/>
              <a:t> Narayanan, Edmund B. Nightingale,</a:t>
            </a:r>
          </a:p>
          <a:p>
            <a:r>
              <a:rPr lang="en-US" i="1" dirty="0"/>
              <a:t>Matthew </a:t>
            </a:r>
            <a:r>
              <a:rPr lang="en-US" i="1" dirty="0" err="1"/>
              <a:t>Renzelmann</a:t>
            </a:r>
            <a:r>
              <a:rPr lang="en-US" i="1" dirty="0"/>
              <a:t>, Alex </a:t>
            </a:r>
            <a:r>
              <a:rPr lang="en-US" i="1" dirty="0" err="1"/>
              <a:t>Shamis</a:t>
            </a:r>
            <a:r>
              <a:rPr lang="en-US" i="1" dirty="0"/>
              <a:t>, Anirudh </a:t>
            </a:r>
            <a:r>
              <a:rPr lang="en-US" i="1" dirty="0" err="1"/>
              <a:t>Badam</a:t>
            </a:r>
            <a:r>
              <a:rPr lang="en-US" i="1" dirty="0"/>
              <a:t>, Miguel Castro</a:t>
            </a:r>
          </a:p>
          <a:p>
            <a:r>
              <a:rPr lang="en-US" i="1" dirty="0"/>
              <a:t>Microsoft Research </a:t>
            </a:r>
          </a:p>
          <a:p>
            <a:endParaRPr lang="en-US" dirty="0"/>
          </a:p>
        </p:txBody>
      </p:sp>
      <p:sp>
        <p:nvSpPr>
          <p:cNvPr id="4" name="Shape 56">
            <a:extLst>
              <a:ext uri="{FF2B5EF4-FFF2-40B4-BE49-F238E27FC236}">
                <a16:creationId xmlns:a16="http://schemas.microsoft.com/office/drawing/2014/main" xmlns="" id="{0BC6058A-F43C-471C-8AD4-71643201C778}"/>
              </a:ext>
            </a:extLst>
          </p:cNvPr>
          <p:cNvSpPr txBox="1">
            <a:spLocks/>
          </p:cNvSpPr>
          <p:nvPr/>
        </p:nvSpPr>
        <p:spPr>
          <a:xfrm>
            <a:off x="5067836" y="5532695"/>
            <a:ext cx="8520600" cy="792600"/>
          </a:xfrm>
          <a:prstGeom prst="rect">
            <a:avLst/>
          </a:prstGeom>
        </p:spPr>
        <p:txBody>
          <a:bodyPr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ct val="100000"/>
              <a:buNone/>
            </a:pPr>
            <a:r>
              <a:rPr lang="en" sz="1500" dirty="0">
                <a:solidFill>
                  <a:schemeClr val="dk2"/>
                </a:solidFill>
                <a:latin typeface="Arial"/>
                <a:cs typeface="Arial"/>
                <a:sym typeface="Arial"/>
              </a:rPr>
              <a:t>Presenters: </a:t>
            </a:r>
            <a:r>
              <a:rPr lang="en-US" sz="1500" dirty="0" err="1">
                <a:solidFill>
                  <a:schemeClr val="dk2"/>
                </a:solidFill>
                <a:latin typeface="Arial"/>
                <a:cs typeface="Arial"/>
                <a:sym typeface="Arial"/>
              </a:rPr>
              <a:t>Qiyang</a:t>
            </a:r>
            <a:r>
              <a:rPr lang="en-US" sz="1500" dirty="0">
                <a:solidFill>
                  <a:schemeClr val="dk2"/>
                </a:solidFill>
                <a:latin typeface="Arial"/>
                <a:cs typeface="Arial"/>
                <a:sym typeface="Arial"/>
              </a:rPr>
              <a:t> Lin, </a:t>
            </a:r>
            <a:r>
              <a:rPr lang="en-US" sz="1500" dirty="0" err="1">
                <a:solidFill>
                  <a:schemeClr val="dk2"/>
                </a:solidFill>
                <a:latin typeface="Arial"/>
                <a:cs typeface="Arial"/>
                <a:sym typeface="Arial"/>
              </a:rPr>
              <a:t>Ruying</a:t>
            </a:r>
            <a:r>
              <a:rPr lang="en-US" sz="1500" dirty="0">
                <a:solidFill>
                  <a:schemeClr val="dk2"/>
                </a:solidFill>
                <a:latin typeface="Arial"/>
                <a:cs typeface="Arial"/>
                <a:sym typeface="Arial"/>
              </a:rPr>
              <a:t> Sun</a:t>
            </a:r>
            <a:endParaRPr lang="en" sz="1500" dirty="0">
              <a:solidFill>
                <a:schemeClr val="dk2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10510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71E3DE2B-2306-494E-9555-804088C7D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0223"/>
            <a:ext cx="10515600" cy="1325563"/>
          </a:xfrm>
        </p:spPr>
        <p:txBody>
          <a:bodyPr/>
          <a:lstStyle/>
          <a:p>
            <a:r>
              <a:rPr lang="en-US" altLang="zh-CN" dirty="0"/>
              <a:t>Goal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AD76887D-37CA-4386-B727-424B52F08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41683"/>
            <a:ext cx="10515600" cy="4351338"/>
          </a:xfrm>
        </p:spPr>
        <p:txBody>
          <a:bodyPr/>
          <a:lstStyle/>
          <a:p>
            <a:r>
              <a:rPr lang="en-US" dirty="0"/>
              <a:t>Strictly serializable transactions</a:t>
            </a:r>
          </a:p>
          <a:p>
            <a:r>
              <a:rPr lang="en-US" dirty="0"/>
              <a:t>High throughput</a:t>
            </a:r>
          </a:p>
          <a:p>
            <a:r>
              <a:rPr lang="en-US" dirty="0"/>
              <a:t>Low latency</a:t>
            </a:r>
          </a:p>
          <a:p>
            <a:r>
              <a:rPr lang="en-US" dirty="0"/>
              <a:t>High availability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New protocols in transaction, replication, and recovery phases.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819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71E3DE2B-2306-494E-9555-804088C7D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High performance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AD76887D-37CA-4386-B727-424B52F08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One-sided operations</a:t>
            </a:r>
          </a:p>
          <a:p>
            <a:pPr lvl="1"/>
            <a:r>
              <a:rPr lang="en-US" dirty="0"/>
              <a:t>Read objects </a:t>
            </a:r>
          </a:p>
          <a:p>
            <a:pPr lvl="1"/>
            <a:r>
              <a:rPr lang="en-US" dirty="0"/>
              <a:t>Log updates</a:t>
            </a:r>
          </a:p>
          <a:p>
            <a:endParaRPr lang="en-US" dirty="0"/>
          </a:p>
          <a:p>
            <a:r>
              <a:rPr lang="en-US" dirty="0"/>
              <a:t>Reduce message counts</a:t>
            </a:r>
          </a:p>
          <a:p>
            <a:pPr lvl="1"/>
            <a:r>
              <a:rPr lang="en-US" dirty="0"/>
              <a:t>Primary-backup replication</a:t>
            </a:r>
          </a:p>
          <a:p>
            <a:pPr lvl="1"/>
            <a:r>
              <a:rPr lang="en-US" dirty="0"/>
              <a:t>Optimistic concurrency control</a:t>
            </a:r>
          </a:p>
          <a:p>
            <a:pPr lvl="1"/>
            <a:r>
              <a:rPr lang="en-US" dirty="0"/>
              <a:t>Access </a:t>
            </a:r>
            <a:r>
              <a:rPr lang="en-US" altLang="zh-CN" dirty="0"/>
              <a:t>objects only on primaries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179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71E3DE2B-2306-494E-9555-804088C7D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Two phase commit</a:t>
            </a:r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345D45C8-8895-4851-9996-F43011DDD167}"/>
              </a:ext>
            </a:extLst>
          </p:cNvPr>
          <p:cNvGrpSpPr/>
          <p:nvPr/>
        </p:nvGrpSpPr>
        <p:grpSpPr>
          <a:xfrm>
            <a:off x="1269519" y="2376714"/>
            <a:ext cx="9168442" cy="3479997"/>
            <a:chOff x="838200" y="2088494"/>
            <a:chExt cx="9168442" cy="3479997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xmlns="" id="{A64E5F47-467E-4A5D-831E-FE2F64C02772}"/>
                </a:ext>
              </a:extLst>
            </p:cNvPr>
            <p:cNvSpPr txBox="1"/>
            <p:nvPr/>
          </p:nvSpPr>
          <p:spPr>
            <a:xfrm>
              <a:off x="838200" y="2088494"/>
              <a:ext cx="8534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C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E731B07E-FF13-4EF4-9769-4D5EDA75D5D9}"/>
                </a:ext>
              </a:extLst>
            </p:cNvPr>
            <p:cNvSpPr txBox="1"/>
            <p:nvPr/>
          </p:nvSpPr>
          <p:spPr>
            <a:xfrm>
              <a:off x="838200" y="2833830"/>
              <a:ext cx="9042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P1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AE5059C8-F55C-4857-ACC2-040B058E8DF2}"/>
                </a:ext>
              </a:extLst>
            </p:cNvPr>
            <p:cNvSpPr txBox="1"/>
            <p:nvPr/>
          </p:nvSpPr>
          <p:spPr>
            <a:xfrm>
              <a:off x="838200" y="3579166"/>
              <a:ext cx="8534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B1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97398FB2-D3D0-4184-9598-2ADDCD1B637B}"/>
                </a:ext>
              </a:extLst>
            </p:cNvPr>
            <p:cNvSpPr txBox="1"/>
            <p:nvPr/>
          </p:nvSpPr>
          <p:spPr>
            <a:xfrm>
              <a:off x="838200" y="4334664"/>
              <a:ext cx="8534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P2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FFF26361-A549-48F0-A87B-3FC74FD7E166}"/>
                </a:ext>
              </a:extLst>
            </p:cNvPr>
            <p:cNvSpPr txBox="1"/>
            <p:nvPr/>
          </p:nvSpPr>
          <p:spPr>
            <a:xfrm>
              <a:off x="838200" y="5106826"/>
              <a:ext cx="8534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B2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xmlns="" id="{0E6F2C13-DC07-47C4-9998-9F4E0E9D1D07}"/>
                </a:ext>
              </a:extLst>
            </p:cNvPr>
            <p:cNvCxnSpPr/>
            <p:nvPr/>
          </p:nvCxnSpPr>
          <p:spPr>
            <a:xfrm>
              <a:off x="1897811" y="2319326"/>
              <a:ext cx="810883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xmlns="" id="{73793AB6-D4CF-4EE5-9E27-0AA6CEED53F0}"/>
                </a:ext>
              </a:extLst>
            </p:cNvPr>
            <p:cNvCxnSpPr/>
            <p:nvPr/>
          </p:nvCxnSpPr>
          <p:spPr>
            <a:xfrm>
              <a:off x="1897811" y="3064662"/>
              <a:ext cx="810883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F148928B-E629-4552-9399-CABA20639161}"/>
                </a:ext>
              </a:extLst>
            </p:cNvPr>
            <p:cNvCxnSpPr/>
            <p:nvPr/>
          </p:nvCxnSpPr>
          <p:spPr>
            <a:xfrm>
              <a:off x="1897811" y="3782364"/>
              <a:ext cx="810883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5EC66DE2-E22F-4166-9DD4-5AD2D2CEE251}"/>
                </a:ext>
              </a:extLst>
            </p:cNvPr>
            <p:cNvCxnSpPr/>
            <p:nvPr/>
          </p:nvCxnSpPr>
          <p:spPr>
            <a:xfrm>
              <a:off x="1897811" y="4565496"/>
              <a:ext cx="810883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xmlns="" id="{71D0CC11-382C-416B-B2BF-A1C057BE3E90}"/>
                </a:ext>
              </a:extLst>
            </p:cNvPr>
            <p:cNvCxnSpPr/>
            <p:nvPr/>
          </p:nvCxnSpPr>
          <p:spPr>
            <a:xfrm>
              <a:off x="1897810" y="5344929"/>
              <a:ext cx="810883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46266CB4-0167-4C42-BE35-41244A6CBDDF}"/>
              </a:ext>
            </a:extLst>
          </p:cNvPr>
          <p:cNvSpPr txBox="1"/>
          <p:nvPr/>
        </p:nvSpPr>
        <p:spPr>
          <a:xfrm>
            <a:off x="3444240" y="1696885"/>
            <a:ext cx="1876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Prepare</a:t>
            </a:r>
            <a:endParaRPr lang="en-US" sz="2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0D3ADAD2-873C-4F92-AE3C-2A5A9F3A9156}"/>
              </a:ext>
            </a:extLst>
          </p:cNvPr>
          <p:cNvSpPr txBox="1"/>
          <p:nvPr/>
        </p:nvSpPr>
        <p:spPr>
          <a:xfrm>
            <a:off x="6871310" y="1708664"/>
            <a:ext cx="1876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Commit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xmlns="" id="{24770111-02C5-46E0-AC10-88BDC9D37EEE}"/>
              </a:ext>
            </a:extLst>
          </p:cNvPr>
          <p:cNvGrpSpPr/>
          <p:nvPr/>
        </p:nvGrpSpPr>
        <p:grpSpPr>
          <a:xfrm>
            <a:off x="2962383" y="2629222"/>
            <a:ext cx="603777" cy="2242471"/>
            <a:chOff x="2962383" y="2629222"/>
            <a:chExt cx="603777" cy="2242471"/>
          </a:xfrm>
        </p:grpSpPr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xmlns="" id="{BB31FD87-D1B6-4C96-95FC-3EBD8163ABA7}"/>
                </a:ext>
              </a:extLst>
            </p:cNvPr>
            <p:cNvCxnSpPr>
              <a:cxnSpLocks/>
            </p:cNvCxnSpPr>
            <p:nvPr/>
          </p:nvCxnSpPr>
          <p:spPr>
            <a:xfrm>
              <a:off x="2962383" y="2629222"/>
              <a:ext cx="510852" cy="22424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xmlns="" id="{E25476F9-1796-4B3B-AC24-CBA7154C1B60}"/>
                </a:ext>
              </a:extLst>
            </p:cNvPr>
            <p:cNvCxnSpPr/>
            <p:nvPr/>
          </p:nvCxnSpPr>
          <p:spPr>
            <a:xfrm>
              <a:off x="3444240" y="2629222"/>
              <a:ext cx="121920" cy="7236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xmlns="" id="{913F25A6-8D44-4D2C-B885-D1E2C7187897}"/>
              </a:ext>
            </a:extLst>
          </p:cNvPr>
          <p:cNvGrpSpPr/>
          <p:nvPr/>
        </p:nvGrpSpPr>
        <p:grpSpPr>
          <a:xfrm>
            <a:off x="3473235" y="3334906"/>
            <a:ext cx="421015" cy="2319918"/>
            <a:chOff x="3473235" y="3334906"/>
            <a:chExt cx="421015" cy="2319918"/>
          </a:xfrm>
        </p:grpSpPr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xmlns="" id="{822D81FD-A4AD-4ADA-AF8C-B2F8091B1C7B}"/>
                </a:ext>
              </a:extLst>
            </p:cNvPr>
            <p:cNvCxnSpPr>
              <a:cxnSpLocks/>
            </p:cNvCxnSpPr>
            <p:nvPr/>
          </p:nvCxnSpPr>
          <p:spPr>
            <a:xfrm>
              <a:off x="3473235" y="4871693"/>
              <a:ext cx="421015" cy="7831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xmlns="" id="{07DC08D8-82D0-44C0-8A73-CCC0B6A60E2F}"/>
                </a:ext>
              </a:extLst>
            </p:cNvPr>
            <p:cNvCxnSpPr>
              <a:cxnSpLocks/>
            </p:cNvCxnSpPr>
            <p:nvPr/>
          </p:nvCxnSpPr>
          <p:spPr>
            <a:xfrm>
              <a:off x="3566160" y="3334906"/>
              <a:ext cx="328090" cy="7356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xmlns="" id="{B3266A6A-63D7-441B-BFD9-820E99EA18FE}"/>
              </a:ext>
            </a:extLst>
          </p:cNvPr>
          <p:cNvGrpSpPr/>
          <p:nvPr/>
        </p:nvGrpSpPr>
        <p:grpSpPr>
          <a:xfrm>
            <a:off x="3902925" y="3345744"/>
            <a:ext cx="450255" cy="2287405"/>
            <a:chOff x="3902925" y="3345744"/>
            <a:chExt cx="450255" cy="2287405"/>
          </a:xfrm>
        </p:grpSpPr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xmlns="" id="{AC7E5E3F-80E1-4A30-9261-9F86A177A107}"/>
                </a:ext>
              </a:extLst>
            </p:cNvPr>
            <p:cNvCxnSpPr/>
            <p:nvPr/>
          </p:nvCxnSpPr>
          <p:spPr>
            <a:xfrm flipV="1">
              <a:off x="3902925" y="3345744"/>
              <a:ext cx="354115" cy="7248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xmlns="" id="{9D2E5A58-63AA-408E-AF86-31CA71C31336}"/>
                </a:ext>
              </a:extLst>
            </p:cNvPr>
            <p:cNvCxnSpPr/>
            <p:nvPr/>
          </p:nvCxnSpPr>
          <p:spPr>
            <a:xfrm flipV="1">
              <a:off x="3902925" y="4851868"/>
              <a:ext cx="450255" cy="7812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xmlns="" id="{FD8A6770-1071-4812-BB2F-C2E5A9459D7B}"/>
              </a:ext>
            </a:extLst>
          </p:cNvPr>
          <p:cNvGrpSpPr/>
          <p:nvPr/>
        </p:nvGrpSpPr>
        <p:grpSpPr>
          <a:xfrm>
            <a:off x="4245395" y="2580586"/>
            <a:ext cx="712685" cy="2271282"/>
            <a:chOff x="4245395" y="2580586"/>
            <a:chExt cx="712685" cy="2271282"/>
          </a:xfrm>
        </p:grpSpPr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xmlns="" id="{561A4569-3841-48BF-B571-3528E8CBE4B7}"/>
                </a:ext>
              </a:extLst>
            </p:cNvPr>
            <p:cNvCxnSpPr/>
            <p:nvPr/>
          </p:nvCxnSpPr>
          <p:spPr>
            <a:xfrm flipV="1">
              <a:off x="4382466" y="2580586"/>
              <a:ext cx="575614" cy="22712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xmlns="" id="{B4226A2E-B550-4B56-94D3-B44CD9D48B3B}"/>
                </a:ext>
              </a:extLst>
            </p:cNvPr>
            <p:cNvCxnSpPr/>
            <p:nvPr/>
          </p:nvCxnSpPr>
          <p:spPr>
            <a:xfrm flipV="1">
              <a:off x="4245395" y="2587226"/>
              <a:ext cx="293636" cy="8214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xmlns="" id="{7EE1BDE1-41C3-46B6-8843-E417D4F186F0}"/>
              </a:ext>
            </a:extLst>
          </p:cNvPr>
          <p:cNvGrpSpPr/>
          <p:nvPr/>
        </p:nvGrpSpPr>
        <p:grpSpPr>
          <a:xfrm>
            <a:off x="6589503" y="2629222"/>
            <a:ext cx="603777" cy="2242471"/>
            <a:chOff x="2962383" y="2629222"/>
            <a:chExt cx="603777" cy="2242471"/>
          </a:xfrm>
        </p:grpSpPr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xmlns="" id="{F3440982-C51A-48B9-9307-8F83C60F0EE2}"/>
                </a:ext>
              </a:extLst>
            </p:cNvPr>
            <p:cNvCxnSpPr>
              <a:cxnSpLocks/>
            </p:cNvCxnSpPr>
            <p:nvPr/>
          </p:nvCxnSpPr>
          <p:spPr>
            <a:xfrm>
              <a:off x="2962383" y="2629222"/>
              <a:ext cx="510852" cy="22424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xmlns="" id="{B4B167D2-C750-4A48-9895-6F333E82DF91}"/>
                </a:ext>
              </a:extLst>
            </p:cNvPr>
            <p:cNvCxnSpPr/>
            <p:nvPr/>
          </p:nvCxnSpPr>
          <p:spPr>
            <a:xfrm>
              <a:off x="3444240" y="2629222"/>
              <a:ext cx="121920" cy="7236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xmlns="" id="{13041C89-9B9C-43A5-857D-7F155F634F17}"/>
              </a:ext>
            </a:extLst>
          </p:cNvPr>
          <p:cNvGrpSpPr/>
          <p:nvPr/>
        </p:nvGrpSpPr>
        <p:grpSpPr>
          <a:xfrm>
            <a:off x="7100355" y="3334906"/>
            <a:ext cx="421015" cy="2319918"/>
            <a:chOff x="3473235" y="3334906"/>
            <a:chExt cx="421015" cy="2319918"/>
          </a:xfrm>
        </p:grpSpPr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xmlns="" id="{E32D6D74-2C36-496F-872B-0E0A1CAFFB2D}"/>
                </a:ext>
              </a:extLst>
            </p:cNvPr>
            <p:cNvCxnSpPr>
              <a:cxnSpLocks/>
            </p:cNvCxnSpPr>
            <p:nvPr/>
          </p:nvCxnSpPr>
          <p:spPr>
            <a:xfrm>
              <a:off x="3473235" y="4871693"/>
              <a:ext cx="421015" cy="7831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xmlns="" id="{E3249404-1C2D-4CF9-984B-76FBB74B2652}"/>
                </a:ext>
              </a:extLst>
            </p:cNvPr>
            <p:cNvCxnSpPr>
              <a:cxnSpLocks/>
            </p:cNvCxnSpPr>
            <p:nvPr/>
          </p:nvCxnSpPr>
          <p:spPr>
            <a:xfrm>
              <a:off x="3566160" y="3334906"/>
              <a:ext cx="328090" cy="7356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xmlns="" id="{E5B6E6DE-A85F-4B48-BC40-7D57646539A1}"/>
              </a:ext>
            </a:extLst>
          </p:cNvPr>
          <p:cNvGrpSpPr/>
          <p:nvPr/>
        </p:nvGrpSpPr>
        <p:grpSpPr>
          <a:xfrm>
            <a:off x="7530045" y="3345744"/>
            <a:ext cx="450255" cy="2287405"/>
            <a:chOff x="3902925" y="3345744"/>
            <a:chExt cx="450255" cy="2287405"/>
          </a:xfrm>
        </p:grpSpPr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xmlns="" id="{FF7C754C-EA2B-4E06-B23E-5E603388B8CD}"/>
                </a:ext>
              </a:extLst>
            </p:cNvPr>
            <p:cNvCxnSpPr/>
            <p:nvPr/>
          </p:nvCxnSpPr>
          <p:spPr>
            <a:xfrm flipV="1">
              <a:off x="3902925" y="3345744"/>
              <a:ext cx="354115" cy="7248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xmlns="" id="{EA05D4A1-E09A-494F-9059-9BFC7E65F847}"/>
                </a:ext>
              </a:extLst>
            </p:cNvPr>
            <p:cNvCxnSpPr/>
            <p:nvPr/>
          </p:nvCxnSpPr>
          <p:spPr>
            <a:xfrm flipV="1">
              <a:off x="3902925" y="4851868"/>
              <a:ext cx="450255" cy="7812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xmlns="" id="{67CE0463-1870-4B9F-BDC1-7C10ED0E1360}"/>
              </a:ext>
            </a:extLst>
          </p:cNvPr>
          <p:cNvGrpSpPr/>
          <p:nvPr/>
        </p:nvGrpSpPr>
        <p:grpSpPr>
          <a:xfrm>
            <a:off x="7872515" y="2580586"/>
            <a:ext cx="712685" cy="2271282"/>
            <a:chOff x="4245395" y="2580586"/>
            <a:chExt cx="712685" cy="2271282"/>
          </a:xfrm>
        </p:grpSpPr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xmlns="" id="{CBD1AE28-409B-4B85-A3E2-49084D398BE9}"/>
                </a:ext>
              </a:extLst>
            </p:cNvPr>
            <p:cNvCxnSpPr/>
            <p:nvPr/>
          </p:nvCxnSpPr>
          <p:spPr>
            <a:xfrm flipV="1">
              <a:off x="4382466" y="2580586"/>
              <a:ext cx="575614" cy="22712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xmlns="" id="{6ABD8E35-F852-488F-8A40-41AC660C741A}"/>
                </a:ext>
              </a:extLst>
            </p:cNvPr>
            <p:cNvCxnSpPr/>
            <p:nvPr/>
          </p:nvCxnSpPr>
          <p:spPr>
            <a:xfrm flipV="1">
              <a:off x="4245395" y="2587226"/>
              <a:ext cx="293636" cy="8214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91543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71E3DE2B-2306-494E-9555-804088C7D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 err="1"/>
              <a:t>FaRM</a:t>
            </a:r>
            <a:r>
              <a:rPr lang="en-US" altLang="zh-CN" dirty="0"/>
              <a:t> commit</a:t>
            </a:r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345D45C8-8895-4851-9996-F43011DDD167}"/>
              </a:ext>
            </a:extLst>
          </p:cNvPr>
          <p:cNvGrpSpPr/>
          <p:nvPr/>
        </p:nvGrpSpPr>
        <p:grpSpPr>
          <a:xfrm>
            <a:off x="1269519" y="2376714"/>
            <a:ext cx="9168442" cy="3479997"/>
            <a:chOff x="838200" y="2088494"/>
            <a:chExt cx="9168442" cy="3479997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xmlns="" id="{A64E5F47-467E-4A5D-831E-FE2F64C02772}"/>
                </a:ext>
              </a:extLst>
            </p:cNvPr>
            <p:cNvSpPr txBox="1"/>
            <p:nvPr/>
          </p:nvSpPr>
          <p:spPr>
            <a:xfrm>
              <a:off x="838200" y="2088494"/>
              <a:ext cx="8534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C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E731B07E-FF13-4EF4-9769-4D5EDA75D5D9}"/>
                </a:ext>
              </a:extLst>
            </p:cNvPr>
            <p:cNvSpPr txBox="1"/>
            <p:nvPr/>
          </p:nvSpPr>
          <p:spPr>
            <a:xfrm>
              <a:off x="838200" y="2833830"/>
              <a:ext cx="9042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P1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AE5059C8-F55C-4857-ACC2-040B058E8DF2}"/>
                </a:ext>
              </a:extLst>
            </p:cNvPr>
            <p:cNvSpPr txBox="1"/>
            <p:nvPr/>
          </p:nvSpPr>
          <p:spPr>
            <a:xfrm>
              <a:off x="838200" y="3579166"/>
              <a:ext cx="8534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B1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97398FB2-D3D0-4184-9598-2ADDCD1B637B}"/>
                </a:ext>
              </a:extLst>
            </p:cNvPr>
            <p:cNvSpPr txBox="1"/>
            <p:nvPr/>
          </p:nvSpPr>
          <p:spPr>
            <a:xfrm>
              <a:off x="838200" y="4334664"/>
              <a:ext cx="8534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P2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FFF26361-A549-48F0-A87B-3FC74FD7E166}"/>
                </a:ext>
              </a:extLst>
            </p:cNvPr>
            <p:cNvSpPr txBox="1"/>
            <p:nvPr/>
          </p:nvSpPr>
          <p:spPr>
            <a:xfrm>
              <a:off x="838200" y="5106826"/>
              <a:ext cx="8534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B2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xmlns="" id="{0E6F2C13-DC07-47C4-9998-9F4E0E9D1D07}"/>
                </a:ext>
              </a:extLst>
            </p:cNvPr>
            <p:cNvCxnSpPr/>
            <p:nvPr/>
          </p:nvCxnSpPr>
          <p:spPr>
            <a:xfrm>
              <a:off x="1897811" y="2319326"/>
              <a:ext cx="810883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xmlns="" id="{73793AB6-D4CF-4EE5-9E27-0AA6CEED53F0}"/>
                </a:ext>
              </a:extLst>
            </p:cNvPr>
            <p:cNvCxnSpPr/>
            <p:nvPr/>
          </p:nvCxnSpPr>
          <p:spPr>
            <a:xfrm>
              <a:off x="1897811" y="3064662"/>
              <a:ext cx="810883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F148928B-E629-4552-9399-CABA20639161}"/>
                </a:ext>
              </a:extLst>
            </p:cNvPr>
            <p:cNvCxnSpPr/>
            <p:nvPr/>
          </p:nvCxnSpPr>
          <p:spPr>
            <a:xfrm>
              <a:off x="1897811" y="3782364"/>
              <a:ext cx="810883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5EC66DE2-E22F-4166-9DD4-5AD2D2CEE251}"/>
                </a:ext>
              </a:extLst>
            </p:cNvPr>
            <p:cNvCxnSpPr/>
            <p:nvPr/>
          </p:nvCxnSpPr>
          <p:spPr>
            <a:xfrm>
              <a:off x="1897811" y="4565496"/>
              <a:ext cx="810883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xmlns="" id="{71D0CC11-382C-416B-B2BF-A1C057BE3E90}"/>
                </a:ext>
              </a:extLst>
            </p:cNvPr>
            <p:cNvCxnSpPr/>
            <p:nvPr/>
          </p:nvCxnSpPr>
          <p:spPr>
            <a:xfrm>
              <a:off x="1897810" y="5344929"/>
              <a:ext cx="810883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46266CB4-0167-4C42-BE35-41244A6CBDDF}"/>
              </a:ext>
            </a:extLst>
          </p:cNvPr>
          <p:cNvSpPr txBox="1"/>
          <p:nvPr/>
        </p:nvSpPr>
        <p:spPr>
          <a:xfrm>
            <a:off x="2630318" y="1696885"/>
            <a:ext cx="1876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Lock</a:t>
            </a:r>
            <a:endParaRPr lang="en-US" sz="2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0D3ADAD2-873C-4F92-AE3C-2A5A9F3A9156}"/>
              </a:ext>
            </a:extLst>
          </p:cNvPr>
          <p:cNvSpPr txBox="1"/>
          <p:nvPr/>
        </p:nvSpPr>
        <p:spPr>
          <a:xfrm>
            <a:off x="7980300" y="1631378"/>
            <a:ext cx="25439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Update and unlock</a:t>
            </a:r>
            <a:endParaRPr lang="en-US" sz="2400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xmlns="" id="{BB31FD87-D1B6-4C96-95FC-3EBD8163ABA7}"/>
              </a:ext>
            </a:extLst>
          </p:cNvPr>
          <p:cNvCxnSpPr>
            <a:cxnSpLocks/>
          </p:cNvCxnSpPr>
          <p:nvPr/>
        </p:nvCxnSpPr>
        <p:spPr>
          <a:xfrm>
            <a:off x="2717452" y="2629222"/>
            <a:ext cx="510852" cy="2242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xmlns="" id="{E25476F9-1796-4B3B-AC24-CBA7154C1B60}"/>
              </a:ext>
            </a:extLst>
          </p:cNvPr>
          <p:cNvCxnSpPr>
            <a:cxnSpLocks/>
          </p:cNvCxnSpPr>
          <p:nvPr/>
        </p:nvCxnSpPr>
        <p:spPr>
          <a:xfrm>
            <a:off x="2970707" y="2629222"/>
            <a:ext cx="200975" cy="739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xmlns="" id="{07DC08D8-82D0-44C0-8A73-CCC0B6A60E2F}"/>
              </a:ext>
            </a:extLst>
          </p:cNvPr>
          <p:cNvCxnSpPr>
            <a:cxnSpLocks/>
          </p:cNvCxnSpPr>
          <p:nvPr/>
        </p:nvCxnSpPr>
        <p:spPr>
          <a:xfrm>
            <a:off x="4534339" y="2663304"/>
            <a:ext cx="328090" cy="735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xmlns="" id="{AC7E5E3F-80E1-4A30-9261-9F86A177A107}"/>
              </a:ext>
            </a:extLst>
          </p:cNvPr>
          <p:cNvCxnSpPr/>
          <p:nvPr/>
        </p:nvCxnSpPr>
        <p:spPr>
          <a:xfrm flipV="1">
            <a:off x="4887080" y="2646975"/>
            <a:ext cx="354115" cy="724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xmlns="" id="{561A4569-3841-48BF-B571-3528E8CBE4B7}"/>
              </a:ext>
            </a:extLst>
          </p:cNvPr>
          <p:cNvCxnSpPr>
            <a:cxnSpLocks/>
          </p:cNvCxnSpPr>
          <p:nvPr/>
        </p:nvCxnSpPr>
        <p:spPr>
          <a:xfrm flipV="1">
            <a:off x="3239933" y="2629222"/>
            <a:ext cx="537566" cy="2271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xmlns="" id="{B4226A2E-B550-4B56-94D3-B44CD9D48B3B}"/>
              </a:ext>
            </a:extLst>
          </p:cNvPr>
          <p:cNvCxnSpPr>
            <a:cxnSpLocks/>
          </p:cNvCxnSpPr>
          <p:nvPr/>
        </p:nvCxnSpPr>
        <p:spPr>
          <a:xfrm flipV="1">
            <a:off x="3231258" y="2577778"/>
            <a:ext cx="165405" cy="731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xmlns="" id="{F3440982-C51A-48B9-9307-8F83C60F0EE2}"/>
              </a:ext>
            </a:extLst>
          </p:cNvPr>
          <p:cNvCxnSpPr>
            <a:cxnSpLocks/>
          </p:cNvCxnSpPr>
          <p:nvPr/>
        </p:nvCxnSpPr>
        <p:spPr>
          <a:xfrm>
            <a:off x="6084915" y="2629222"/>
            <a:ext cx="593156" cy="3025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xmlns="" id="{B4B167D2-C750-4A48-9895-6F333E82DF91}"/>
              </a:ext>
            </a:extLst>
          </p:cNvPr>
          <p:cNvCxnSpPr>
            <a:cxnSpLocks/>
          </p:cNvCxnSpPr>
          <p:nvPr/>
        </p:nvCxnSpPr>
        <p:spPr>
          <a:xfrm>
            <a:off x="6387157" y="2629222"/>
            <a:ext cx="350414" cy="1477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xmlns="" id="{CBD1AE28-409B-4B85-A3E2-49084D398BE9}"/>
              </a:ext>
            </a:extLst>
          </p:cNvPr>
          <p:cNvCxnSpPr>
            <a:cxnSpLocks/>
          </p:cNvCxnSpPr>
          <p:nvPr/>
        </p:nvCxnSpPr>
        <p:spPr>
          <a:xfrm flipV="1">
            <a:off x="6711043" y="2629222"/>
            <a:ext cx="885052" cy="300413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xmlns="" id="{6ABD8E35-F852-488F-8A40-41AC660C741A}"/>
              </a:ext>
            </a:extLst>
          </p:cNvPr>
          <p:cNvCxnSpPr>
            <a:cxnSpLocks/>
          </p:cNvCxnSpPr>
          <p:nvPr/>
        </p:nvCxnSpPr>
        <p:spPr>
          <a:xfrm flipV="1">
            <a:off x="6776044" y="2607546"/>
            <a:ext cx="491774" cy="149889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40C33BA1-04B2-48DF-B98E-7026909EDFA5}"/>
              </a:ext>
            </a:extLst>
          </p:cNvPr>
          <p:cNvSpPr txBox="1"/>
          <p:nvPr/>
        </p:nvSpPr>
        <p:spPr>
          <a:xfrm>
            <a:off x="4353893" y="1703830"/>
            <a:ext cx="1876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Validate</a:t>
            </a:r>
            <a:endParaRPr lang="en-US" sz="24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A3E7C8B3-083F-4710-9CF0-B51B996972FE}"/>
              </a:ext>
            </a:extLst>
          </p:cNvPr>
          <p:cNvSpPr txBox="1"/>
          <p:nvPr/>
        </p:nvSpPr>
        <p:spPr>
          <a:xfrm>
            <a:off x="6133134" y="1649651"/>
            <a:ext cx="1876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Replicate</a:t>
            </a:r>
            <a:endParaRPr lang="en-US" sz="2400" dirty="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xmlns="" id="{86C1CF5C-2E02-4B7D-8EB4-F6673DB9BE40}"/>
              </a:ext>
            </a:extLst>
          </p:cNvPr>
          <p:cNvCxnSpPr>
            <a:cxnSpLocks/>
          </p:cNvCxnSpPr>
          <p:nvPr/>
        </p:nvCxnSpPr>
        <p:spPr>
          <a:xfrm>
            <a:off x="8673778" y="2629222"/>
            <a:ext cx="510852" cy="2242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xmlns="" id="{89C9157F-9A0A-46FD-8B3A-C0CD12613639}"/>
              </a:ext>
            </a:extLst>
          </p:cNvPr>
          <p:cNvCxnSpPr>
            <a:cxnSpLocks/>
          </p:cNvCxnSpPr>
          <p:nvPr/>
        </p:nvCxnSpPr>
        <p:spPr>
          <a:xfrm>
            <a:off x="8927033" y="2629222"/>
            <a:ext cx="200975" cy="739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xmlns="" id="{ACEF4C2B-F46A-4F20-9459-43F90CE91604}"/>
              </a:ext>
            </a:extLst>
          </p:cNvPr>
          <p:cNvCxnSpPr>
            <a:cxnSpLocks/>
          </p:cNvCxnSpPr>
          <p:nvPr/>
        </p:nvCxnSpPr>
        <p:spPr>
          <a:xfrm flipV="1">
            <a:off x="9196259" y="2619062"/>
            <a:ext cx="537566" cy="227128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xmlns="" id="{FE1D2649-726B-4C0E-9E00-508BFFD338AA}"/>
              </a:ext>
            </a:extLst>
          </p:cNvPr>
          <p:cNvCxnSpPr>
            <a:cxnSpLocks/>
          </p:cNvCxnSpPr>
          <p:nvPr/>
        </p:nvCxnSpPr>
        <p:spPr>
          <a:xfrm flipV="1">
            <a:off x="9187584" y="2598098"/>
            <a:ext cx="165405" cy="73135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464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71E3DE2B-2306-494E-9555-804088C7D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One-sided operations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AD76887D-37CA-4386-B727-424B52F08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Complicate recovery</a:t>
            </a:r>
          </a:p>
          <a:p>
            <a:pPr lvl="1"/>
            <a:r>
              <a:rPr lang="en-US" dirty="0"/>
              <a:t>CPU does not process remote accesses</a:t>
            </a:r>
          </a:p>
          <a:p>
            <a:pPr lvl="1"/>
            <a:r>
              <a:rPr lang="en-US" dirty="0"/>
              <a:t>Cannot rely on CPU rejecting messages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Changes:</a:t>
            </a:r>
          </a:p>
          <a:p>
            <a:pPr lvl="1"/>
            <a:r>
              <a:rPr lang="en-US" dirty="0"/>
              <a:t>Configuration change: Precise membership</a:t>
            </a:r>
          </a:p>
          <a:p>
            <a:pPr lvl="1"/>
            <a:r>
              <a:rPr lang="en-US" dirty="0"/>
              <a:t>Recovery: Drain logs before recovering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368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FaRM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</a:t>
            </a:r>
            <a:r>
              <a:rPr lang="en-US" dirty="0" smtClean="0"/>
              <a:t> </a:t>
            </a:r>
            <a:r>
              <a:rPr lang="en-US" dirty="0"/>
              <a:t>new main memory distributed computing platform that exploits RDMA to </a:t>
            </a:r>
            <a:r>
              <a:rPr lang="en-US" dirty="0" smtClean="0"/>
              <a:t>improve</a:t>
            </a:r>
            <a:r>
              <a:rPr lang="zh-CN" altLang="en-US" dirty="0"/>
              <a:t> </a:t>
            </a:r>
            <a:r>
              <a:rPr lang="en-US" altLang="zh-CN" dirty="0" smtClean="0"/>
              <a:t>performance</a:t>
            </a:r>
          </a:p>
          <a:p>
            <a:endParaRPr lang="en-US" altLang="zh-CN" dirty="0"/>
          </a:p>
          <a:p>
            <a:r>
              <a:rPr lang="en-US" altLang="zh-CN" dirty="0"/>
              <a:t>T</a:t>
            </a:r>
            <a:r>
              <a:rPr lang="en-US" dirty="0" smtClean="0"/>
              <a:t>wo mechanisms</a:t>
            </a:r>
            <a:r>
              <a:rPr lang="en-US" altLang="zh-CN" dirty="0" smtClean="0"/>
              <a:t>:</a:t>
            </a:r>
            <a:r>
              <a:rPr lang="en-US" dirty="0"/>
              <a:t> </a:t>
            </a:r>
            <a:r>
              <a:rPr lang="en-US" altLang="zh-CN" dirty="0" smtClean="0"/>
              <a:t>L</a:t>
            </a:r>
            <a:r>
              <a:rPr lang="en-US" dirty="0" smtClean="0"/>
              <a:t>ock-free </a:t>
            </a:r>
            <a:r>
              <a:rPr lang="en-US" dirty="0"/>
              <a:t>reads over </a:t>
            </a:r>
            <a:r>
              <a:rPr lang="en-US" dirty="0" smtClean="0"/>
              <a:t>RDMA</a:t>
            </a:r>
            <a:r>
              <a:rPr lang="en-US" altLang="zh-CN" dirty="0" smtClean="0"/>
              <a:t>;</a:t>
            </a:r>
            <a:r>
              <a:rPr lang="zh-CN" altLang="en-US" dirty="0" smtClean="0"/>
              <a:t> </a:t>
            </a:r>
            <a:r>
              <a:rPr lang="en-US" altLang="zh-CN" dirty="0"/>
              <a:t>C</a:t>
            </a:r>
            <a:r>
              <a:rPr lang="en-US" dirty="0" smtClean="0"/>
              <a:t>ollocating </a:t>
            </a:r>
            <a:r>
              <a:rPr lang="en-US" dirty="0"/>
              <a:t>objects </a:t>
            </a:r>
            <a:endParaRPr lang="en-US" dirty="0"/>
          </a:p>
          <a:p>
            <a:endParaRPr lang="en-US" dirty="0" smtClean="0"/>
          </a:p>
          <a:p>
            <a:r>
              <a:rPr lang="en-US" altLang="zh-CN" dirty="0"/>
              <a:t>P</a:t>
            </a:r>
            <a:r>
              <a:rPr lang="en-US" dirty="0"/>
              <a:t>rovide distributed transactions with strict </a:t>
            </a:r>
            <a:r>
              <a:rPr lang="en-US" dirty="0" err="1" smtClean="0"/>
              <a:t>serializability</a:t>
            </a:r>
            <a:r>
              <a:rPr lang="en-US" altLang="zh-CN" dirty="0" smtClean="0"/>
              <a:t>.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Duality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efficient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fault</a:t>
            </a:r>
            <a:r>
              <a:rPr lang="zh-CN" altLang="en-US" dirty="0" smtClean="0"/>
              <a:t> </a:t>
            </a:r>
            <a:r>
              <a:rPr lang="en-US" altLang="zh-CN" dirty="0" smtClean="0"/>
              <a:t>tolerance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during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transaction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402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71E3DE2B-2306-494E-9555-804088C7D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Failure recovery steps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AD76887D-37CA-4386-B727-424B52F08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/>
          <a:p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Detect failure</a:t>
            </a:r>
          </a:p>
          <a:p>
            <a:pPr marL="514350" indent="-514350">
              <a:buAutoNum type="arabicPeriod"/>
            </a:pPr>
            <a:r>
              <a:rPr lang="en-US" dirty="0"/>
              <a:t>Change configuration</a:t>
            </a:r>
          </a:p>
          <a:p>
            <a:pPr marL="514350" indent="-514350">
              <a:buAutoNum type="arabicPeriod"/>
            </a:pPr>
            <a:r>
              <a:rPr lang="en-US" dirty="0"/>
              <a:t>Recover transactions</a:t>
            </a:r>
          </a:p>
          <a:p>
            <a:pPr marL="514350" indent="-514350">
              <a:buAutoNum type="arabicPeriod"/>
            </a:pPr>
            <a:r>
              <a:rPr lang="en-US" dirty="0"/>
              <a:t>Recover data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334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71E3DE2B-2306-494E-9555-804088C7D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Transaction recovery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AD76887D-37CA-4386-B727-424B52F08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9640" y="125333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Use parallelism</a:t>
            </a:r>
          </a:p>
          <a:p>
            <a:r>
              <a:rPr lang="en-US" dirty="0"/>
              <a:t>All message logs in parallel (Draining)</a:t>
            </a:r>
          </a:p>
          <a:p>
            <a:r>
              <a:rPr lang="en-US" dirty="0"/>
              <a:t>All regions in parallel (Find recovery transactions, Lock, Replicate log)</a:t>
            </a:r>
          </a:p>
          <a:p>
            <a:r>
              <a:rPr lang="en-US" dirty="0"/>
              <a:t>All recovering transactions in parallel (</a:t>
            </a:r>
            <a:r>
              <a:rPr lang="en-US" altLang="zh-CN" dirty="0"/>
              <a:t>Vote and Decide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46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71E3DE2B-2306-494E-9555-804088C7D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1973"/>
            <a:ext cx="10515600" cy="1325563"/>
          </a:xfrm>
        </p:spPr>
        <p:txBody>
          <a:bodyPr/>
          <a:lstStyle/>
          <a:p>
            <a:r>
              <a:rPr lang="en-US" altLang="zh-CN" dirty="0"/>
              <a:t>Data recovery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AD76887D-37CA-4386-B727-424B52F08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Parallelize data replication</a:t>
            </a:r>
          </a:p>
          <a:p>
            <a:r>
              <a:rPr lang="en-US" dirty="0"/>
              <a:t>Done in background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959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FaRM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RDMA </a:t>
            </a:r>
            <a:r>
              <a:rPr lang="en-US" altLang="zh-CN" dirty="0" smtClean="0"/>
              <a:t>is</a:t>
            </a:r>
            <a:r>
              <a:rPr lang="en-US" dirty="0" smtClean="0"/>
              <a:t> 23x slower than local memory</a:t>
            </a:r>
          </a:p>
          <a:p>
            <a:endParaRPr lang="en-US" dirty="0"/>
          </a:p>
          <a:p>
            <a:r>
              <a:rPr lang="en-US" altLang="zh-CN" dirty="0" smtClean="0"/>
              <a:t>Locality</a:t>
            </a:r>
            <a:r>
              <a:rPr lang="zh-CN" altLang="en-US" dirty="0" smtClean="0"/>
              <a:t> </a:t>
            </a:r>
            <a:r>
              <a:rPr lang="en-US" altLang="zh-CN" dirty="0" smtClean="0"/>
              <a:t>first,</a:t>
            </a:r>
            <a:r>
              <a:rPr lang="zh-CN" altLang="en-US" dirty="0"/>
              <a:t> </a:t>
            </a:r>
            <a:r>
              <a:rPr lang="en-US" altLang="zh-CN" dirty="0" smtClean="0"/>
              <a:t>then</a:t>
            </a:r>
            <a:r>
              <a:rPr lang="zh-CN" altLang="en-US" dirty="0" smtClean="0"/>
              <a:t> </a:t>
            </a:r>
            <a:r>
              <a:rPr lang="en-US" altLang="zh-CN" dirty="0" smtClean="0"/>
              <a:t>RDMA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904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 primitives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239494" cy="4351338"/>
          </a:xfrm>
        </p:spPr>
        <p:txBody>
          <a:bodyPr/>
          <a:lstStyle/>
          <a:p>
            <a:r>
              <a:rPr lang="en-US" altLang="zh-CN" dirty="0" smtClean="0"/>
              <a:t>O</a:t>
            </a:r>
            <a:r>
              <a:rPr lang="en-US" dirty="0" smtClean="0"/>
              <a:t>ne-sided </a:t>
            </a:r>
            <a:r>
              <a:rPr lang="en-US" dirty="0"/>
              <a:t>RDMA </a:t>
            </a:r>
            <a:r>
              <a:rPr lang="en-US" dirty="0" smtClean="0"/>
              <a:t>read</a:t>
            </a:r>
            <a:r>
              <a:rPr lang="en-US" altLang="zh-CN" dirty="0" smtClean="0"/>
              <a:t>s</a:t>
            </a:r>
            <a:r>
              <a:rPr lang="en-US" dirty="0" smtClean="0"/>
              <a:t> 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 </a:t>
            </a:r>
            <a:r>
              <a:rPr lang="en-US" altLang="zh-CN" dirty="0" smtClean="0"/>
              <a:t>RDMA</a:t>
            </a:r>
            <a:r>
              <a:rPr lang="zh-CN" altLang="en-US" dirty="0" smtClean="0"/>
              <a:t> </a:t>
            </a:r>
            <a:r>
              <a:rPr lang="en-US" altLang="zh-CN" dirty="0" smtClean="0"/>
              <a:t>writes</a:t>
            </a:r>
          </a:p>
          <a:p>
            <a:endParaRPr lang="en-US" altLang="zh-CN" dirty="0"/>
          </a:p>
          <a:p>
            <a:r>
              <a:rPr lang="en-US" altLang="zh-CN" dirty="0" smtClean="0"/>
              <a:t>Circular</a:t>
            </a:r>
            <a:r>
              <a:rPr lang="zh-CN" altLang="en-US" dirty="0" smtClean="0"/>
              <a:t> </a:t>
            </a:r>
            <a:r>
              <a:rPr lang="en-US" altLang="zh-CN" dirty="0"/>
              <a:t>b</a:t>
            </a:r>
            <a:r>
              <a:rPr lang="en-US" altLang="zh-CN" dirty="0" smtClean="0"/>
              <a:t>uffer</a:t>
            </a:r>
            <a:r>
              <a:rPr lang="zh-CN" altLang="en-US" dirty="0" smtClean="0"/>
              <a:t> </a:t>
            </a:r>
            <a:r>
              <a:rPr lang="en-US" altLang="zh-CN" dirty="0" smtClean="0"/>
              <a:t>on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receiver</a:t>
            </a:r>
          </a:p>
          <a:p>
            <a:pPr lvl="1"/>
            <a:r>
              <a:rPr lang="en-US" altLang="zh-CN" dirty="0" smtClean="0"/>
              <a:t>Polls</a:t>
            </a:r>
            <a:r>
              <a:rPr lang="zh-CN" altLang="en-US" dirty="0" smtClean="0"/>
              <a:t> </a:t>
            </a:r>
            <a:r>
              <a:rPr lang="en-US" altLang="zh-CN" dirty="0" smtClean="0"/>
              <a:t>message</a:t>
            </a:r>
            <a:r>
              <a:rPr lang="zh-CN" altLang="en-US" dirty="0" smtClean="0"/>
              <a:t> </a:t>
            </a:r>
            <a:r>
              <a:rPr lang="en-US" altLang="zh-CN" dirty="0" smtClean="0"/>
              <a:t>at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head</a:t>
            </a:r>
          </a:p>
          <a:p>
            <a:pPr lvl="1"/>
            <a:r>
              <a:rPr lang="en-US" altLang="zh-CN" dirty="0" smtClean="0"/>
              <a:t>Writes</a:t>
            </a:r>
            <a:r>
              <a:rPr lang="zh-CN" altLang="en-US" dirty="0" smtClean="0"/>
              <a:t> </a:t>
            </a:r>
            <a:r>
              <a:rPr lang="en-US" altLang="zh-CN" dirty="0" smtClean="0"/>
              <a:t>message</a:t>
            </a:r>
            <a:r>
              <a:rPr lang="zh-CN" altLang="en-US" dirty="0" smtClean="0"/>
              <a:t> </a:t>
            </a:r>
            <a:r>
              <a:rPr lang="en-US" altLang="zh-CN" dirty="0" smtClean="0"/>
              <a:t>at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tail</a:t>
            </a:r>
          </a:p>
          <a:p>
            <a:pPr lvl="1"/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receiver</a:t>
            </a:r>
            <a:r>
              <a:rPr lang="zh-CN" altLang="en-US" dirty="0" smtClean="0"/>
              <a:t> </a:t>
            </a:r>
            <a:r>
              <a:rPr lang="en-US" altLang="zh-CN" dirty="0" smtClean="0"/>
              <a:t>makes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processed</a:t>
            </a:r>
            <a:r>
              <a:rPr lang="zh-CN" altLang="en-US" dirty="0" smtClean="0"/>
              <a:t> </a:t>
            </a:r>
            <a:r>
              <a:rPr lang="en-US" altLang="zh-CN" dirty="0" smtClean="0"/>
              <a:t>space</a:t>
            </a:r>
            <a:r>
              <a:rPr lang="zh-CN" altLang="en-US" dirty="0" smtClean="0"/>
              <a:t> </a:t>
            </a:r>
            <a:r>
              <a:rPr lang="en-US" altLang="zh-CN" dirty="0" smtClean="0"/>
              <a:t>available</a:t>
            </a:r>
            <a:r>
              <a:rPr lang="zh-CN" altLang="en-US" dirty="0" smtClean="0"/>
              <a:t> </a:t>
            </a:r>
            <a:r>
              <a:rPr lang="en-US" altLang="zh-CN" dirty="0" smtClean="0"/>
              <a:t>lazily</a:t>
            </a:r>
            <a:r>
              <a:rPr lang="zh-CN" altLang="en-US" dirty="0" smtClean="0"/>
              <a:t> </a:t>
            </a:r>
            <a:r>
              <a:rPr lang="en-US" altLang="zh-CN" dirty="0" smtClean="0"/>
              <a:t>by</a:t>
            </a:r>
            <a:r>
              <a:rPr lang="zh-CN" altLang="en-US" dirty="0" smtClean="0"/>
              <a:t> </a:t>
            </a:r>
            <a:r>
              <a:rPr lang="en-US" altLang="zh-CN" dirty="0" smtClean="0"/>
              <a:t>sender’s</a:t>
            </a:r>
            <a:r>
              <a:rPr lang="zh-CN" altLang="en-US" dirty="0" smtClean="0"/>
              <a:t> </a:t>
            </a:r>
            <a:r>
              <a:rPr lang="en-US" altLang="zh-CN" dirty="0" smtClean="0"/>
              <a:t>copy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head.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7694" y="1565660"/>
            <a:ext cx="4352553" cy="4611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664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516" y="1027906"/>
            <a:ext cx="8664968" cy="4984134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965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572" y="1027906"/>
            <a:ext cx="9619013" cy="5284519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261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More</a:t>
            </a:r>
            <a:r>
              <a:rPr lang="zh-CN" altLang="en-US" dirty="0" smtClean="0"/>
              <a:t> </a:t>
            </a:r>
            <a:r>
              <a:rPr lang="en-US" altLang="zh-CN" dirty="0" smtClean="0"/>
              <a:t>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0075" y="2506662"/>
            <a:ext cx="10515600" cy="4351338"/>
          </a:xfrm>
        </p:spPr>
        <p:txBody>
          <a:bodyPr/>
          <a:lstStyle/>
          <a:p>
            <a:r>
              <a:rPr lang="en-US" dirty="0" smtClean="0"/>
              <a:t>NIC page table is too small to store large </a:t>
            </a:r>
            <a:r>
              <a:rPr lang="en-US" altLang="zh-CN" dirty="0" smtClean="0"/>
              <a:t>number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dirty="0" smtClean="0"/>
              <a:t>page</a:t>
            </a:r>
            <a:endParaRPr lang="en-US" dirty="0" smtClean="0"/>
          </a:p>
          <a:p>
            <a:pPr marL="0" indent="0">
              <a:buNone/>
            </a:pPr>
            <a:r>
              <a:rPr lang="zh-CN" altLang="en-US" dirty="0"/>
              <a:t> </a:t>
            </a:r>
            <a:r>
              <a:rPr lang="zh-CN" altLang="en-US" dirty="0" smtClean="0"/>
              <a:t> </a:t>
            </a:r>
            <a:r>
              <a:rPr lang="zh-CN" altLang="en-US" dirty="0"/>
              <a:t> 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 </a:t>
            </a:r>
            <a:r>
              <a:rPr lang="en-US" altLang="zh-CN" dirty="0" smtClean="0"/>
              <a:t>larger</a:t>
            </a:r>
            <a:r>
              <a:rPr lang="zh-CN" altLang="en-US" dirty="0" smtClean="0"/>
              <a:t> </a:t>
            </a:r>
            <a:r>
              <a:rPr lang="en-US" altLang="zh-CN" dirty="0" smtClean="0"/>
              <a:t>page</a:t>
            </a:r>
            <a:r>
              <a:rPr lang="zh-CN" altLang="en-US" dirty="0" smtClean="0"/>
              <a:t> </a:t>
            </a:r>
            <a:r>
              <a:rPr lang="en-US" altLang="zh-CN" dirty="0" smtClean="0"/>
              <a:t>by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Phyco</a:t>
            </a:r>
            <a:r>
              <a:rPr lang="zh-CN" altLang="en-US" dirty="0" smtClean="0"/>
              <a:t> </a:t>
            </a:r>
            <a:r>
              <a:rPr lang="en-US" altLang="zh-CN" dirty="0" smtClean="0"/>
              <a:t>(2GB)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NIC can’t cache message queues</a:t>
            </a:r>
          </a:p>
          <a:p>
            <a:pPr marL="0" indent="0">
              <a:buNone/>
            </a:pPr>
            <a:r>
              <a:rPr lang="zh-CN" altLang="en-US" dirty="0" smtClean="0"/>
              <a:t>   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 </a:t>
            </a:r>
            <a:r>
              <a:rPr lang="en-US" dirty="0"/>
              <a:t>using a single connection between a thread and each remote </a:t>
            </a:r>
            <a:r>
              <a:rPr lang="en-US" dirty="0" smtClean="0"/>
              <a:t>	</a:t>
            </a:r>
            <a:r>
              <a:rPr lang="zh-CN" altLang="en-US" dirty="0" smtClean="0"/>
              <a:t> </a:t>
            </a:r>
            <a:r>
              <a:rPr lang="en-US" altLang="zh-CN" dirty="0" smtClean="0"/>
              <a:t>	</a:t>
            </a:r>
            <a:r>
              <a:rPr lang="zh-CN" altLang="en-US" dirty="0" smtClean="0"/>
              <a:t> </a:t>
            </a:r>
            <a:r>
              <a:rPr lang="en-US" dirty="0" smtClean="0"/>
              <a:t>machine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90540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3249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Distributed</a:t>
            </a:r>
            <a:r>
              <a:rPr lang="zh-CN" altLang="en-US" dirty="0" smtClean="0"/>
              <a:t> </a:t>
            </a:r>
            <a:r>
              <a:rPr lang="en-US" altLang="zh-CN" dirty="0" smtClean="0"/>
              <a:t>Memory</a:t>
            </a:r>
            <a:r>
              <a:rPr lang="zh-CN" altLang="en-US" dirty="0" smtClean="0"/>
              <a:t> </a:t>
            </a:r>
            <a:r>
              <a:rPr lang="en-US" altLang="zh-CN" dirty="0" smtClean="0"/>
              <a:t>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Shared</a:t>
            </a:r>
            <a:r>
              <a:rPr lang="zh-CN" altLang="en-US" dirty="0" smtClean="0"/>
              <a:t> </a:t>
            </a:r>
            <a:r>
              <a:rPr lang="en-US" altLang="zh-CN" dirty="0" smtClean="0"/>
              <a:t>address</a:t>
            </a:r>
            <a:r>
              <a:rPr lang="zh-CN" altLang="en-US" dirty="0" smtClean="0"/>
              <a:t> </a:t>
            </a:r>
            <a:r>
              <a:rPr lang="en-US" altLang="zh-CN" dirty="0" smtClean="0"/>
              <a:t>space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4351" y="2328429"/>
            <a:ext cx="7928429" cy="418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678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1125</TotalTime>
  <Words>606</Words>
  <Application>Microsoft Macintosh PowerPoint</Application>
  <PresentationFormat>Widescreen</PresentationFormat>
  <Paragraphs>185</Paragraphs>
  <Slides>32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Calibri</vt:lpstr>
      <vt:lpstr>Calibri Light</vt:lpstr>
      <vt:lpstr>DengXian</vt:lpstr>
      <vt:lpstr>DengXian Light</vt:lpstr>
      <vt:lpstr>Arial</vt:lpstr>
      <vt:lpstr>Office Theme</vt:lpstr>
      <vt:lpstr>FaRM: Fast Remote Memory  </vt:lpstr>
      <vt:lpstr>Background</vt:lpstr>
      <vt:lpstr>FaRM</vt:lpstr>
      <vt:lpstr>FaRM</vt:lpstr>
      <vt:lpstr>Communication primitives </vt:lpstr>
      <vt:lpstr>PowerPoint Presentation</vt:lpstr>
      <vt:lpstr>PowerPoint Presentation</vt:lpstr>
      <vt:lpstr>More optimization</vt:lpstr>
      <vt:lpstr>Distributed Memory Management</vt:lpstr>
      <vt:lpstr>Distributed Memory Management</vt:lpstr>
      <vt:lpstr>Consistent Hashing</vt:lpstr>
      <vt:lpstr>Consistent Hashing</vt:lpstr>
      <vt:lpstr>Memory Allocation</vt:lpstr>
      <vt:lpstr>PowerPoint Presentation</vt:lpstr>
      <vt:lpstr>Transactions</vt:lpstr>
      <vt:lpstr>Lock-free Operations </vt:lpstr>
      <vt:lpstr>Lock-free Operations </vt:lpstr>
      <vt:lpstr>Lock-free Operations </vt:lpstr>
      <vt:lpstr>Hash Table</vt:lpstr>
      <vt:lpstr>Hash Table</vt:lpstr>
      <vt:lpstr>Hash Table</vt:lpstr>
      <vt:lpstr>Evaluation</vt:lpstr>
      <vt:lpstr>PowerPoint Presentation</vt:lpstr>
      <vt:lpstr>No compromises: distributed transactions with consistency, availability, and performance </vt:lpstr>
      <vt:lpstr>Goal</vt:lpstr>
      <vt:lpstr>High performance</vt:lpstr>
      <vt:lpstr>Two phase commit</vt:lpstr>
      <vt:lpstr>FaRM commit</vt:lpstr>
      <vt:lpstr>One-sided operations</vt:lpstr>
      <vt:lpstr>Failure recovery steps</vt:lpstr>
      <vt:lpstr>Transaction recovery</vt:lpstr>
      <vt:lpstr>Data recovery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FaRM: Fast Remote Memory  </dc:title>
  <dc:creator>Qiyang Lin</dc:creator>
  <cp:lastModifiedBy>Qiyang Lin</cp:lastModifiedBy>
  <cp:revision>48</cp:revision>
  <dcterms:created xsi:type="dcterms:W3CDTF">2017-11-28T03:26:21Z</dcterms:created>
  <dcterms:modified xsi:type="dcterms:W3CDTF">2017-11-29T18:36:05Z</dcterms:modified>
</cp:coreProperties>
</file>