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6858000" cx="12192000"/>
  <p:notesSz cx="6858000" cy="9144000"/>
  <p:embeddedFontLst>
    <p:embeddedFont>
      <p:font typeface="Gill Sans"/>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font" Target="fonts/Gill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ef1acd1d4_1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ef1acd1d4_1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many applications (e.g., content recommendation),some predictions are requested frequently. By maintaining a prediction cache, Clipper can serve these frequent queries without evaluating the model. This reduces latency and system load by eliminating the additional cost of model evaluation.</a:t>
            </a:r>
            <a:endParaRPr/>
          </a:p>
          <a:p>
            <a:pPr indent="0" lvl="0" marL="0" rtl="0" algn="l">
              <a:spcBef>
                <a:spcPts val="0"/>
              </a:spcBef>
              <a:spcAft>
                <a:spcPts val="0"/>
              </a:spcAft>
              <a:buNone/>
            </a:pPr>
            <a:r>
              <a:rPr lang="en-US"/>
              <a:t>In addition, caching serves an important role in model selection. Clipper needs to join the original predictions with feedback it receives. So queries can benefit from caching.</a:t>
            </a:r>
            <a:endParaRPr/>
          </a:p>
        </p:txBody>
      </p:sp>
      <p:sp>
        <p:nvSpPr>
          <p:cNvPr id="182" name="Google Shape;182;g4ef1acd1d4_1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ef1acd1d4_1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ef1acd1d4_1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Clipper batching transforms the prediction queries into batches that more closely match the workload assumptions made by machine learning frameworks.</a:t>
            </a:r>
            <a:endParaRPr/>
          </a:p>
          <a:p>
            <a:pPr indent="0" lvl="0" marL="0" rtl="0" algn="l">
              <a:spcBef>
                <a:spcPts val="0"/>
              </a:spcBef>
              <a:spcAft>
                <a:spcPts val="0"/>
              </a:spcAft>
              <a:buNone/>
            </a:pPr>
            <a:r>
              <a:rPr lang="en-US"/>
              <a:t>Batching increases throughput via two mechanisms. First, batching amortizes the cost of RPC calls and internal framework overheads such as copying inputs to GPU memory. Second, batching enables machine learning frameworks to exploit existing data-parallel optimizations</a:t>
            </a:r>
            <a:endParaRPr/>
          </a:p>
          <a:p>
            <a:pPr indent="0" lvl="0" marL="0" rtl="0" algn="l">
              <a:spcBef>
                <a:spcPts val="0"/>
              </a:spcBef>
              <a:spcAft>
                <a:spcPts val="0"/>
              </a:spcAft>
              <a:buNone/>
            </a:pPr>
            <a:r>
              <a:rPr lang="en-US"/>
              <a:t>pic...</a:t>
            </a:r>
            <a:endParaRPr/>
          </a:p>
          <a:p>
            <a:pPr indent="0" lvl="0" marL="0" rtl="0" algn="l">
              <a:spcBef>
                <a:spcPts val="0"/>
              </a:spcBef>
              <a:spcAft>
                <a:spcPts val="0"/>
              </a:spcAft>
              <a:buNone/>
            </a:pPr>
            <a:r>
              <a:rPr lang="en-US"/>
              <a:t>But if we increase throughput, the latency will also become higher. So we set SLO, it means the latency that the users can accept.</a:t>
            </a:r>
            <a:endParaRPr/>
          </a:p>
        </p:txBody>
      </p:sp>
      <p:sp>
        <p:nvSpPr>
          <p:cNvPr id="192" name="Google Shape;192;g4ef1acd1d4_1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ef1acd1d4_1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ef1acd1d4_1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a:t>
            </a:r>
            <a:r>
              <a:rPr lang="en-US"/>
              <a:t>find the optimal maximum batch size, we employ an (AIMD) scheme. Under this scheme, we additively increase the batch size by a fixed amount until the latency exceeds the SLO. At this point, They reducing the batch size by 10%.</a:t>
            </a:r>
            <a:endParaRPr/>
          </a:p>
          <a:p>
            <a:pPr indent="0" lvl="0" marL="0" rtl="0" algn="l">
              <a:spcBef>
                <a:spcPts val="0"/>
              </a:spcBef>
              <a:spcAft>
                <a:spcPts val="0"/>
              </a:spcAft>
              <a:buNone/>
            </a:pPr>
            <a:r>
              <a:rPr lang="en-US"/>
              <a:t>pic…...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g4ef1acd1d4_1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ef1acd1d4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ef1acd1d4_1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Sometimes, </a:t>
            </a:r>
            <a:r>
              <a:rPr lang="en-US"/>
              <a:t>the batching queue may contain less queries than the maximum batch size when the next batch is ready to be dispatched. For some models, briefly delaying the dispatch to allow more queries to arrive can significantly improve throughput.</a:t>
            </a:r>
            <a:endParaRPr/>
          </a:p>
          <a:p>
            <a:pPr indent="0" lvl="0" marL="0" rtl="0" algn="l">
              <a:spcBef>
                <a:spcPts val="0"/>
              </a:spcBef>
              <a:spcAft>
                <a:spcPts val="0"/>
              </a:spcAft>
              <a:buNone/>
            </a:pPr>
            <a:r>
              <a:rPr lang="en-US"/>
              <a:t>pic...</a:t>
            </a:r>
            <a:endParaRPr/>
          </a:p>
        </p:txBody>
      </p:sp>
      <p:sp>
        <p:nvSpPr>
          <p:cNvPr id="214" name="Google Shape;214;g4ef1acd1d4_1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ede27e8cb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ede27e8cb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Model containers encapsulate the diversity of machine learning frameworks and model implementations. To add a new type of model to Clipper, model builders only need to implement the standard interface.</a:t>
            </a:r>
            <a:endParaRPr/>
          </a:p>
          <a:p>
            <a:pPr indent="0" lvl="0" marL="0" rtl="0" algn="l">
              <a:spcBef>
                <a:spcPts val="0"/>
              </a:spcBef>
              <a:spcAft>
                <a:spcPts val="0"/>
              </a:spcAft>
              <a:buNone/>
            </a:pPr>
            <a:r>
              <a:rPr lang="en-US"/>
              <a:t>To achieve process isolation, each model is managed in a separate container. By placing models in separate containers, we ensure that variability in performance and stability of immature machine learning frameworks does not interfere with the overall availability of Clipper.</a:t>
            </a:r>
            <a:endParaRPr/>
          </a:p>
        </p:txBody>
      </p:sp>
      <p:sp>
        <p:nvSpPr>
          <p:cNvPr id="225" name="Google Shape;225;g4ede27e8cb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ef1acd1d4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ef1acd1d4_1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Clipper supports replicating model containers to improve throughput. Because different replicas can have different performance characteristics, particularly when spread across a cluster, Clipper performs adaptive batching independently for each replica.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pic..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bottleneck: GPU speed, network.</a:t>
            </a:r>
            <a:endParaRPr/>
          </a:p>
        </p:txBody>
      </p:sp>
      <p:sp>
        <p:nvSpPr>
          <p:cNvPr id="236" name="Google Shape;236;g4ef1acd1d4_1_1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ef807b02a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ef807b02a_2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Model selection layer sits above Model abstraction layer</a:t>
            </a:r>
            <a:endParaRPr/>
          </a:p>
          <a:p>
            <a:pPr indent="0" lvl="0" marL="0" rtl="0" algn="l">
              <a:spcBef>
                <a:spcPts val="0"/>
              </a:spcBef>
              <a:spcAft>
                <a:spcPts val="0"/>
              </a:spcAft>
              <a:buNone/>
            </a:pPr>
            <a:r>
              <a:rPr lang="en-US"/>
              <a:t>Query request are processed by the selection layer</a:t>
            </a:r>
            <a:endParaRPr/>
          </a:p>
          <a:p>
            <a:pPr indent="0" lvl="0" marL="0" rtl="0" algn="l">
              <a:spcBef>
                <a:spcPts val="0"/>
              </a:spcBef>
              <a:spcAft>
                <a:spcPts val="0"/>
              </a:spcAft>
              <a:buNone/>
            </a:pPr>
            <a:r>
              <a:t/>
            </a:r>
            <a:endParaRPr/>
          </a:p>
        </p:txBody>
      </p:sp>
      <p:sp>
        <p:nvSpPr>
          <p:cNvPr id="247" name="Google Shape;247;g4ef807b02a_2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ef1acd1d4_1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ef1acd1d4_1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Get higher accuracy. Reduce bias and variance.</a:t>
            </a:r>
            <a:endParaRPr/>
          </a:p>
          <a:p>
            <a:pPr indent="0" lvl="0" marL="0" rtl="0" algn="l">
              <a:spcBef>
                <a:spcPts val="0"/>
              </a:spcBef>
              <a:spcAft>
                <a:spcPts val="0"/>
              </a:spcAft>
              <a:buNone/>
            </a:pPr>
            <a:r>
              <a:rPr lang="en-US"/>
              <a:t>Doing jobs like real-time personalized prediction/recommendation </a:t>
            </a:r>
            <a:endParaRPr/>
          </a:p>
          <a:p>
            <a:pPr indent="0" lvl="0" marL="0" rtl="0" algn="l">
              <a:spcBef>
                <a:spcPts val="0"/>
              </a:spcBef>
              <a:spcAft>
                <a:spcPts val="0"/>
              </a:spcAft>
              <a:buNone/>
            </a:pPr>
            <a:r>
              <a:t/>
            </a:r>
            <a:endParaRPr/>
          </a:p>
        </p:txBody>
      </p:sp>
      <p:sp>
        <p:nvSpPr>
          <p:cNvPr id="261" name="Google Shape;261;g4ef1acd1d4_1_2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ef1acd1d4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ef1acd1d4_1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Clipper is the bridge between learning part (models) and inference part (application side)</a:t>
            </a:r>
            <a:endParaRPr/>
          </a:p>
          <a:p>
            <a:pPr indent="0" lvl="0" marL="0" rtl="0" algn="l">
              <a:spcBef>
                <a:spcPts val="0"/>
              </a:spcBef>
              <a:spcAft>
                <a:spcPts val="0"/>
              </a:spcAft>
              <a:buNone/>
            </a:pPr>
            <a:r>
              <a:rPr lang="en-US"/>
              <a:t>Fast feedback asks clipper to quickly adjust to user’s preference and give prediction/recommendation accordingly</a:t>
            </a:r>
            <a:endParaRPr/>
          </a:p>
          <a:p>
            <a:pPr indent="0" lvl="0" marL="0" rtl="0" algn="l">
              <a:spcBef>
                <a:spcPts val="0"/>
              </a:spcBef>
              <a:spcAft>
                <a:spcPts val="0"/>
              </a:spcAft>
              <a:buNone/>
            </a:pPr>
            <a:r>
              <a:rPr lang="en-US"/>
              <a:t>Low feedback -- user’s feedback could in long term become the “new part” of training data, thus changing the resulting model on those data</a:t>
            </a:r>
            <a:endParaRPr/>
          </a:p>
          <a:p>
            <a:pPr indent="0" lvl="0" marL="0" rtl="0" algn="l">
              <a:spcBef>
                <a:spcPts val="0"/>
              </a:spcBef>
              <a:spcAft>
                <a:spcPts val="0"/>
              </a:spcAft>
              <a:buNone/>
            </a:pPr>
            <a:r>
              <a:rPr lang="en-US"/>
              <a:t>Clipper have to act swift, and keep accuracy</a:t>
            </a:r>
            <a:endParaRPr/>
          </a:p>
          <a:p>
            <a:pPr indent="0" lvl="0" marL="0" rtl="0" algn="l">
              <a:spcBef>
                <a:spcPts val="0"/>
              </a:spcBef>
              <a:spcAft>
                <a:spcPts val="0"/>
              </a:spcAft>
              <a:buNone/>
            </a:pPr>
            <a:r>
              <a:t/>
            </a:r>
            <a:endParaRPr/>
          </a:p>
        </p:txBody>
      </p:sp>
      <p:sp>
        <p:nvSpPr>
          <p:cNvPr id="271" name="Google Shape;271;g4ef1acd1d4_1_2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ef807b02a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ef807b02a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4ef807b02a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ede27e8cb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4ede27e8cb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Machine learning is being deployed in a growing number of applications.</a:t>
            </a:r>
            <a:endParaRPr/>
          </a:p>
          <a:p>
            <a:pPr indent="0" lvl="0" marL="0" rtl="0" algn="l">
              <a:spcBef>
                <a:spcPts val="0"/>
              </a:spcBef>
              <a:spcAft>
                <a:spcPts val="0"/>
              </a:spcAft>
              <a:buNone/>
            </a:pPr>
            <a:r>
              <a:rPr lang="en-US"/>
              <a:t>It demands real-time, accurate, and robust predictions under heavy query load. However, most machine learning frameworks and systems only address model training, but not deployment.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it is acceptable for training to take hours to days to complete, but inference must run in real-time, eg, movie recommend, through cookie.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address these challenges, we propose Clipper, a layered architecture system.  pic...</a:t>
            </a:r>
            <a:endParaRPr/>
          </a:p>
          <a:p>
            <a:pPr indent="0" lvl="0" marL="0" rtl="0" algn="l">
              <a:spcBef>
                <a:spcPts val="0"/>
              </a:spcBef>
              <a:spcAft>
                <a:spcPts val="0"/>
              </a:spcAft>
              <a:buNone/>
            </a:pPr>
            <a:r>
              <a:rPr lang="en-US"/>
              <a:t>it  achieves three propertie: low latencies, high throughputs, and improved accuracy.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g4ede27e8cb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ef1fdecb6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ef1fdecb6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4ef1fdecb6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ef1fdecb6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ef1fdecb6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4ef1fdecb6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ef807b02a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ef807b02a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Two matrice</a:t>
            </a:r>
            <a:endParaRPr/>
          </a:p>
          <a:p>
            <a:pPr indent="0" lvl="0" marL="0" rtl="0" algn="l">
              <a:spcBef>
                <a:spcPts val="0"/>
              </a:spcBef>
              <a:spcAft>
                <a:spcPts val="0"/>
              </a:spcAft>
              <a:buNone/>
            </a:pPr>
            <a:r>
              <a:rPr lang="en-US"/>
              <a:t>Using confidence will increase accuracy, “unsure” part could use the default action. </a:t>
            </a:r>
            <a:endParaRPr/>
          </a:p>
          <a:p>
            <a:pPr indent="0" lvl="0" marL="0" rtl="0" algn="l">
              <a:spcBef>
                <a:spcPts val="0"/>
              </a:spcBef>
              <a:spcAft>
                <a:spcPts val="0"/>
              </a:spcAft>
              <a:buNone/>
            </a:pPr>
            <a:r>
              <a:rPr lang="en-US"/>
              <a:t>what’s the meaning of “agree” ? No idea Could be something like “within p% of the prediction result”</a:t>
            </a:r>
            <a:endParaRPr/>
          </a:p>
        </p:txBody>
      </p:sp>
      <p:sp>
        <p:nvSpPr>
          <p:cNvPr id="308" name="Google Shape;308;g4ef807b02a_1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ef807b02a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ef807b02a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p:txBody>
      </p:sp>
      <p:sp>
        <p:nvSpPr>
          <p:cNvPr id="317" name="Google Shape;317;g4ef807b02a_1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ef1fdecb6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ef1fdecb6_3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p:txBody>
      </p:sp>
      <p:sp>
        <p:nvSpPr>
          <p:cNvPr id="328" name="Google Shape;328;g4ef1fdecb6_3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ef807b02a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ef807b02a_1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TensorFlow : static batch size, manually tune to achieve prediction latency objects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p:txBody>
      </p:sp>
      <p:sp>
        <p:nvSpPr>
          <p:cNvPr id="341" name="Google Shape;341;g4ef807b02a_1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ef807b02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ef807b02a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p:txBody>
      </p:sp>
      <p:sp>
        <p:nvSpPr>
          <p:cNvPr id="351" name="Google Shape;351;g4ef807b02a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ef807b02a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ef807b02a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4ef807b02a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ede27e8cb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4ede27e8cb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4ede27e8cb_0_1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efc6a1ff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efc6a1ff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379" name="Google Shape;379;g4efc6a1ff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f1acd1d4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f1acd1d4_1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Clipper is divided into two layers: (1) the model abstraction layer, and (2) the model selection layer.</a:t>
            </a:r>
            <a:endParaRPr/>
          </a:p>
          <a:p>
            <a:pPr indent="0" lvl="0" marL="0" rtl="0" algn="l">
              <a:spcBef>
                <a:spcPts val="0"/>
              </a:spcBef>
              <a:spcAft>
                <a:spcPts val="0"/>
              </a:spcAft>
              <a:buNone/>
            </a:pPr>
            <a:r>
              <a:rPr lang="en-US"/>
              <a:t>details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the model abstraction layer exposes a common API that abstracts away the heterogeneity of existing ML frameworks and models. So models can be modified or swapped transparently to the application.</a:t>
            </a:r>
            <a:endParaRPr/>
          </a:p>
          <a:p>
            <a:pPr indent="0" lvl="0" marL="0" rtl="0" algn="l">
              <a:spcBef>
                <a:spcPts val="0"/>
              </a:spcBef>
              <a:spcAft>
                <a:spcPts val="0"/>
              </a:spcAft>
              <a:buNone/>
            </a:pPr>
            <a:r>
              <a:rPr lang="en-US"/>
              <a:t>The model selection layer sits above the model abstraction layer and dynamically selects and combines predictions across competing models to provide more accurate and robust predictions.]]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Clipper provides support for many widely used machine learning frameworks, like ……</a:t>
            </a:r>
            <a:endParaRPr/>
          </a:p>
          <a:p>
            <a:pPr indent="0" lvl="0" marL="0" rtl="0" algn="l">
              <a:spcBef>
                <a:spcPts val="0"/>
              </a:spcBef>
              <a:spcAft>
                <a:spcPts val="0"/>
              </a:spcAft>
              <a:buNone/>
            </a:pPr>
            <a:r>
              <a:rPr lang="en-US"/>
              <a:t>It is widely used in CV, SR…...</a:t>
            </a:r>
            <a:endParaRPr/>
          </a:p>
          <a:p>
            <a:pPr indent="0" lvl="0" marL="0" rtl="0" algn="l">
              <a:spcBef>
                <a:spcPts val="0"/>
              </a:spcBef>
              <a:spcAft>
                <a:spcPts val="0"/>
              </a:spcAft>
              <a:buNone/>
            </a:pPr>
            <a:r>
              <a:t/>
            </a:r>
            <a:endParaRPr/>
          </a:p>
        </p:txBody>
      </p:sp>
      <p:sp>
        <p:nvSpPr>
          <p:cNvPr id="108" name="Google Shape;108;g4ef1acd1d4_1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ede27e8cb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ede27e8cb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389" name="Google Shape;389;g4ede27e8cb_0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ede27e8cb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ede27e8cb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4ede27e8cb_0_1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ef1acd1d4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ef1acd1d4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1400">
                <a:latin typeface="Gill Sans"/>
                <a:ea typeface="Gill Sans"/>
                <a:cs typeface="Gill Sans"/>
                <a:sym typeface="Gill Sans"/>
              </a:rPr>
              <a:t>Typically the total number of ops in MMs is two to three orders of magnitude larger than the rest combined.</a:t>
            </a:r>
            <a:endParaRPr sz="1400"/>
          </a:p>
        </p:txBody>
      </p:sp>
      <p:sp>
        <p:nvSpPr>
          <p:cNvPr id="409" name="Google Shape;409;g4ef1acd1d4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ef1acd1d4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ef1acd1d4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Before we go a step further, we need to realize that for a serving system, input data is pretty small. So, the computation could not hide the time for data movement. For example, we may just have a sentence as input. Different from training system, we need to consider the time for data movement.</a:t>
            </a:r>
            <a:endParaRPr/>
          </a:p>
        </p:txBody>
      </p:sp>
      <p:sp>
        <p:nvSpPr>
          <p:cNvPr id="420" name="Google Shape;420;g4ef1acd1d4_2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4ef1acd1d4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ef1acd1d4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4ef1acd1d4_2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ef1acd1d4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ef1acd1d4_2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4ef1acd1d4_2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ef807b02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ef807b02a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4ef807b02a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ef807b02a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ef807b02a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partition the whole graph into several phases such that the MMs in each phase are independent.</a:t>
            </a:r>
            <a:endParaRPr/>
          </a:p>
        </p:txBody>
      </p:sp>
      <p:sp>
        <p:nvSpPr>
          <p:cNvPr id="460" name="Google Shape;460;g4ef807b02a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4ef807b02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ef807b02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Two MMs can be fused into a single MM if they share a common input matrix. </a:t>
            </a:r>
            <a:endParaRPr/>
          </a:p>
        </p:txBody>
      </p:sp>
      <p:sp>
        <p:nvSpPr>
          <p:cNvPr id="471" name="Google Shape;471;g4ef807b02a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4ef807b02a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4ef807b02a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a:latin typeface="Arial"/>
                <a:ea typeface="Arial"/>
                <a:cs typeface="Arial"/>
                <a:sym typeface="Arial"/>
              </a:rPr>
              <a:t>As the parallelism increases, either the input or output must be replicated acrossmultipleL2privatecaches,thusincreasingthetotaldatamovement.</a:t>
            </a:r>
            <a:endParaRPr sz="1400">
              <a:latin typeface="Gill Sans"/>
              <a:ea typeface="Gill Sans"/>
              <a:cs typeface="Gill Sans"/>
              <a:sym typeface="Gill Sans"/>
            </a:endParaRPr>
          </a:p>
          <a:p>
            <a:pPr indent="0" lvl="0" marL="0" rtl="0" algn="l">
              <a:lnSpc>
                <a:spcPct val="90000"/>
              </a:lnSpc>
              <a:spcBef>
                <a:spcPts val="1000"/>
              </a:spcBef>
              <a:spcAft>
                <a:spcPts val="0"/>
              </a:spcAft>
              <a:buClr>
                <a:schemeClr val="dk1"/>
              </a:buClr>
              <a:buSzPts val="1100"/>
              <a:buFont typeface="Arial"/>
              <a:buNone/>
            </a:pPr>
            <a:r>
              <a:rPr lang="en-US" sz="1400">
                <a:latin typeface="Gill Sans"/>
                <a:ea typeface="Gill Sans"/>
                <a:cs typeface="Gill Sans"/>
                <a:sym typeface="Gill Sans"/>
              </a:rPr>
              <a:t>Find the best number of cores to parallel so that we could balance computation time and data movement time.</a:t>
            </a:r>
            <a:endParaRPr sz="1400"/>
          </a:p>
        </p:txBody>
      </p:sp>
      <p:sp>
        <p:nvSpPr>
          <p:cNvPr id="495" name="Google Shape;495;g4ef807b02a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ef1acd1d4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ef1acd1d4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Training is often computationally expensive, it requires many large datasets and can take hours or even days to complete.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inference does not involve complex algorithms, so it is  generally assumed to be easy. As a consequence, there is little research studying the process of inference.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paper we focus on the less studied but increasingly important challenges of inference.</a:t>
            </a:r>
            <a:endParaRPr/>
          </a:p>
        </p:txBody>
      </p:sp>
      <p:sp>
        <p:nvSpPr>
          <p:cNvPr id="119" name="Google Shape;119;g4ef1acd1d4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4ef807b02a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ef807b02a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Find the best partition based on the cache size and input &amp; output size of MM operatiotions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For a given MM with parallelism degree P, we show PCP produces a P-partitioning of the computation space such that the total data movement between L3 and L2 cache is minimized.</a:t>
            </a:r>
            <a:endParaRPr sz="1100">
              <a:latin typeface="Arial"/>
              <a:ea typeface="Arial"/>
              <a:cs typeface="Arial"/>
              <a:sym typeface="Arial"/>
            </a:endParaRPr>
          </a:p>
        </p:txBody>
      </p:sp>
      <p:sp>
        <p:nvSpPr>
          <p:cNvPr id="506" name="Google Shape;506;g4ef807b02a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4ef807b02a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4ef807b02a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Maximize data-reuse across phases (Weights are the same for each iteration).</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Idea is really simple, use the unique ID of thread so that the weights are cached.</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517" name="Google Shape;517;g4ef807b02a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4ef1acd1d4_2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ef1acd1d4_2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4ef1acd1d4_2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4ef1acd1d4_2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ef1acd1d4_2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Gigaflops is a unit of measurement used to measure the performance of a computer's floating point unit, commonly referred to as the FPU. One gigaflops is one billion (1,000,000,000) FLOPS, or floating point operations, per second.</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[batchsize,input/hiddendimension]</a:t>
            </a:r>
            <a:endParaRPr sz="1100">
              <a:latin typeface="Arial"/>
              <a:ea typeface="Arial"/>
              <a:cs typeface="Arial"/>
              <a:sym typeface="Arial"/>
            </a:endParaRPr>
          </a:p>
        </p:txBody>
      </p:sp>
      <p:sp>
        <p:nvSpPr>
          <p:cNvPr id="538" name="Google Shape;538;g4ef1acd1d4_2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4ef1acd1d4_2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4ef1acd1d4_2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4ef1acd1d4_2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ef1acd1d4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f1acd1d4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paper </a:t>
            </a:r>
            <a:r>
              <a:rPr lang="en-US"/>
              <a:t>describes two real-world applications of machine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task of identifying and labeling the objects in a picture, used in self-driving cars. eg.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speech recognition model is a function from a spoken audio signal to the corresponding sequence of words. eg. siri cortana</a:t>
            </a:r>
            <a:endParaRPr/>
          </a:p>
        </p:txBody>
      </p:sp>
      <p:sp>
        <p:nvSpPr>
          <p:cNvPr id="130" name="Google Shape;130;g4ef1acd1d4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ef1acd1d4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ef1acd1d4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machine learning frameworks are often developed by machine learning experts,  and they are heavily optimized towards model development, so they paid little attention to the deployment. So, application developers are forced to accept reduced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prediction latency is the time it takes to get a prediction given a query. In many cases accuracy can be improved by combining models but it will increase latency.</a:t>
            </a:r>
            <a:endParaRPr/>
          </a:p>
          <a:p>
            <a:pPr indent="0" lvl="0" marL="0" rtl="0" algn="l">
              <a:spcBef>
                <a:spcPts val="0"/>
              </a:spcBef>
              <a:spcAft>
                <a:spcPts val="0"/>
              </a:spcAft>
              <a:buNone/>
            </a:pPr>
            <a:r>
              <a:rPr lang="en-US"/>
              <a:t>The computational cost of complicated models can impact prediction throughput, For example, a relatively fast neural network which can get 100 predictions per second is still slower than a modern web-server.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developers must decide which of these models to deploy based on offline or online evaluation. But these tests are very inefficient.</a:t>
            </a:r>
            <a:endParaRPr/>
          </a:p>
          <a:p>
            <a:pPr indent="0" lvl="0" marL="0" rtl="0" algn="l">
              <a:spcBef>
                <a:spcPts val="0"/>
              </a:spcBef>
              <a:spcAft>
                <a:spcPts val="0"/>
              </a:spcAft>
              <a:buNone/>
            </a:pPr>
            <a:r>
              <a:t/>
            </a:r>
            <a:endParaRPr/>
          </a:p>
        </p:txBody>
      </p:sp>
      <p:sp>
        <p:nvSpPr>
          <p:cNvPr id="141" name="Google Shape;141;g4ef1acd1d4_1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ef1acd1d4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ef1acd1d4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Clipper introduces a model abstraction layer and common prediction interface,  it can isolate applications from variability in machine learning frameworks, and simplifies the process of deploying a new model or framework to a running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Clipper can  automatically batch prediction requests to maximize the use of batch-oriented system optimizations in machine learning frameworks, and at the same time,  the prediction latency is still met.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Clipper leverages adaptive online model selection and ensembling techniques to incorporate feedback, and it can automatically select and combine predictions from models.</a:t>
            </a:r>
            <a:endParaRPr/>
          </a:p>
        </p:txBody>
      </p:sp>
      <p:sp>
        <p:nvSpPr>
          <p:cNvPr id="151" name="Google Shape;151;g4ef1acd1d4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ef1acd1d4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ef1acd1d4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Clipper is divided into model selection and model abstra</a:t>
            </a:r>
            <a:r>
              <a:rPr lang="en-US"/>
              <a:t>c</a:t>
            </a:r>
            <a:r>
              <a:rPr lang="en-US"/>
              <a:t>tion layers (see Figure 1). </a:t>
            </a:r>
            <a:endParaRPr/>
          </a:p>
          <a:p>
            <a:pPr indent="0" lvl="0" marL="0" rtl="0" algn="l">
              <a:spcBef>
                <a:spcPts val="0"/>
              </a:spcBef>
              <a:spcAft>
                <a:spcPts val="0"/>
              </a:spcAft>
              <a:buNone/>
            </a:pPr>
            <a:r>
              <a:rPr lang="en-US"/>
              <a:t>The model abstraction layer is responsible for providing a common prediction interface, ensuring resource isolation, and optimizing the query workload for batch oriented machine learning frameworks. </a:t>
            </a:r>
            <a:endParaRPr/>
          </a:p>
          <a:p>
            <a:pPr indent="0" lvl="0" marL="0" rtl="0" algn="l">
              <a:spcBef>
                <a:spcPts val="0"/>
              </a:spcBef>
              <a:spcAft>
                <a:spcPts val="0"/>
              </a:spcAft>
              <a:buNone/>
            </a:pPr>
            <a:r>
              <a:rPr lang="en-US"/>
              <a:t>The model selection layer is responsible for dispatching queries to one or more models, and combining their predictions based on feedback to improve accuracy, estimate uncertainty, and provide robust predictions.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path of a prediction request through the system:</a:t>
            </a:r>
            <a:endParaRPr/>
          </a:p>
          <a:p>
            <a:pPr indent="0" lvl="0" marL="0" rtl="0" algn="l">
              <a:spcBef>
                <a:spcPts val="0"/>
              </a:spcBef>
              <a:spcAft>
                <a:spcPts val="0"/>
              </a:spcAft>
              <a:buNone/>
            </a:pPr>
            <a:r>
              <a:rPr lang="en-US"/>
              <a:t>Applications issue prediction requests to Clipper through application facing REST or RPC APIs. Prediction requests are first processed by the model selection layer. Based on properties of the prediction request and recent feedback, the model selection layer dispatches the prediction request to one or more of the models through the model abstraction layer.]]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model abstraction layer first checks the prediction cache for the query before assigning the query to</a:t>
            </a:r>
            <a:r>
              <a:rPr lang="en-US"/>
              <a:t> an adaptive batching queue.</a:t>
            </a:r>
            <a:endParaRPr/>
          </a:p>
          <a:p>
            <a:pPr indent="-317500" lvl="0" marL="457200" rtl="0" algn="l">
              <a:spcBef>
                <a:spcPts val="0"/>
              </a:spcBef>
              <a:spcAft>
                <a:spcPts val="0"/>
              </a:spcAft>
              <a:buSzPts val="1400"/>
              <a:buAutoNum type="arabicPeriod"/>
            </a:pPr>
            <a:r>
              <a:rPr lang="en-US"/>
              <a:t>The adaptive batching queue constructs batches of queries that are suitable for the machine learning framework.</a:t>
            </a:r>
            <a:endParaRPr/>
          </a:p>
          <a:p>
            <a:pPr indent="-317500" lvl="0" marL="457200" rtl="0" algn="l">
              <a:spcBef>
                <a:spcPts val="0"/>
              </a:spcBef>
              <a:spcAft>
                <a:spcPts val="0"/>
              </a:spcAft>
              <a:buSzPts val="1400"/>
              <a:buAutoNum type="arabicPeriod"/>
            </a:pPr>
            <a:r>
              <a:rPr lang="en-US"/>
              <a:t>send batch of queries to a model container hosting the model in its native machine learning framework.</a:t>
            </a:r>
            <a:endParaRPr/>
          </a:p>
          <a:p>
            <a:pPr indent="-317500" lvl="0" marL="457200" rtl="0" algn="l">
              <a:spcBef>
                <a:spcPts val="0"/>
              </a:spcBef>
              <a:spcAft>
                <a:spcPts val="0"/>
              </a:spcAft>
              <a:buSzPts val="1400"/>
              <a:buAutoNum type="arabicPeriod"/>
            </a:pPr>
            <a:r>
              <a:rPr lang="en-US"/>
              <a:t>After evaluating the model on the batch of queries, the predictions are sent back to the model abstraction layer.</a:t>
            </a:r>
            <a:endParaRPr/>
          </a:p>
          <a:p>
            <a:pPr indent="-317500" lvl="0" marL="457200" rtl="0" algn="l">
              <a:spcBef>
                <a:spcPts val="0"/>
              </a:spcBef>
              <a:spcAft>
                <a:spcPts val="0"/>
              </a:spcAft>
              <a:buSzPts val="1400"/>
              <a:buAutoNum type="arabicPeriod"/>
            </a:pPr>
            <a:r>
              <a:rPr lang="en-US"/>
              <a:t>returns the results to the model selection layer.</a:t>
            </a:r>
            <a:endParaRPr/>
          </a:p>
          <a:p>
            <a:pPr indent="-317500" lvl="0" marL="457200" rtl="0" algn="l">
              <a:spcBef>
                <a:spcPts val="0"/>
              </a:spcBef>
              <a:spcAft>
                <a:spcPts val="0"/>
              </a:spcAft>
              <a:buSzPts val="1400"/>
              <a:buAutoNum type="arabicPeriod"/>
            </a:pPr>
            <a:r>
              <a:rPr lang="en-US"/>
              <a:t>The model selection layer then combines one or more of the predictions to get a final prediction and confidence estimate.</a:t>
            </a:r>
            <a:endParaRPr/>
          </a:p>
          <a:p>
            <a:pPr indent="-317500" lvl="0" marL="457200" rtl="0" algn="l">
              <a:spcBef>
                <a:spcPts val="0"/>
              </a:spcBef>
              <a:spcAft>
                <a:spcPts val="0"/>
              </a:spcAft>
              <a:buSzPts val="1400"/>
              <a:buAutoNum type="arabicPeriod"/>
            </a:pPr>
            <a:r>
              <a:rPr lang="en-US"/>
              <a:t>The prediction and confidence estimate are then returned to the application.</a:t>
            </a:r>
            <a:endParaRPr/>
          </a:p>
          <a:p>
            <a:pPr indent="-317500" lvl="0" marL="457200" rtl="0" algn="l">
              <a:spcBef>
                <a:spcPts val="0"/>
              </a:spcBef>
              <a:spcAft>
                <a:spcPts val="0"/>
              </a:spcAft>
              <a:buSzPts val="1400"/>
              <a:buAutoNum type="arabicPeriod"/>
            </a:pPr>
            <a:r>
              <a:rPr lang="en-US"/>
              <a:t>if feedback, Any feedback the application collects about the quality of the predictions is sent back to the model selection layer.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[REST Representational state transfer]</a:t>
            </a:r>
            <a:endParaRPr/>
          </a:p>
        </p:txBody>
      </p:sp>
      <p:sp>
        <p:nvSpPr>
          <p:cNvPr id="161" name="Google Shape;161;g4ef1acd1d4_1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ef1acd1d4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ef1acd1d4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Model Abstraction Layer provides a common interface across machine learning frameworks.</a:t>
            </a:r>
            <a:endParaRPr/>
          </a:p>
          <a:p>
            <a:pPr indent="0" lvl="0" marL="0" rtl="0" algn="l">
              <a:spcBef>
                <a:spcPts val="0"/>
              </a:spcBef>
              <a:spcAft>
                <a:spcPts val="0"/>
              </a:spcAft>
              <a:buNone/>
            </a:pPr>
            <a:r>
              <a:rPr lang="en-US"/>
              <a:t> It is composed of a prediction cache, an adaptive query-batching component, and a set of model containers connected to Clipper via a RPC system.</a:t>
            </a:r>
            <a:endParaRPr/>
          </a:p>
          <a:p>
            <a:pPr indent="0" lvl="0" marL="0" rtl="0" algn="l">
              <a:spcBef>
                <a:spcPts val="0"/>
              </a:spcBef>
              <a:spcAft>
                <a:spcPts val="0"/>
              </a:spcAft>
              <a:buNone/>
            </a:pPr>
            <a:r>
              <a:rPr lang="en-US"/>
              <a:t>At the top of the model abstraction layer is the prediction cache. The prediction caches provides a mechanism for frequent queries,  and it can accelerate the model selection.</a:t>
            </a:r>
            <a:endParaRPr/>
          </a:p>
          <a:p>
            <a:pPr indent="0" lvl="0" marL="0" rtl="0" algn="l">
              <a:spcBef>
                <a:spcPts val="0"/>
              </a:spcBef>
              <a:spcAft>
                <a:spcPts val="0"/>
              </a:spcAft>
              <a:buNone/>
            </a:pPr>
            <a:r>
              <a:rPr lang="en-US"/>
              <a:t>The batching component sits below the prediction cache, it aggregates point queries into mini-batches that are dynamically resized for each model container to maximize throughput.</a:t>
            </a:r>
            <a:endParaRPr/>
          </a:p>
          <a:p>
            <a:pPr indent="0" lvl="0" marL="0" rtl="0" algn="l">
              <a:spcBef>
                <a:spcPts val="0"/>
              </a:spcBef>
              <a:spcAft>
                <a:spcPts val="0"/>
              </a:spcAft>
              <a:buNone/>
            </a:pPr>
            <a:r>
              <a:rPr lang="en-US"/>
              <a:t>Models deployed in Clipper are each encapsulated ML frameworks, communicating with Clipper.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[RPC, Remote procedure call], </a:t>
            </a:r>
            <a:endParaRPr/>
          </a:p>
        </p:txBody>
      </p:sp>
      <p:sp>
        <p:nvSpPr>
          <p:cNvPr id="172" name="Google Shape;172;g4ef1acd1d4_1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ctr"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ctr"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Gill Sans"/>
              <a:buNone/>
              <a:defRPr b="0" i="0" sz="44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ill Sans"/>
                <a:ea typeface="Gill Sans"/>
                <a:cs typeface="Gill Sans"/>
                <a:sym typeface="Gill Sans"/>
              </a:defRPr>
            </a:lvl1pPr>
            <a:lvl2pPr indent="0" lvl="1" marL="0" marR="0" rtl="0" algn="r">
              <a:spcBef>
                <a:spcPts val="0"/>
              </a:spcBef>
              <a:buNone/>
              <a:defRPr b="0" i="0" sz="1200" u="none" cap="none" strike="noStrike">
                <a:solidFill>
                  <a:srgbClr val="888888"/>
                </a:solidFill>
                <a:latin typeface="Gill Sans"/>
                <a:ea typeface="Gill Sans"/>
                <a:cs typeface="Gill Sans"/>
                <a:sym typeface="Gill Sans"/>
              </a:defRPr>
            </a:lvl2pPr>
            <a:lvl3pPr indent="0" lvl="2" marL="0" marR="0" rtl="0" algn="r">
              <a:spcBef>
                <a:spcPts val="0"/>
              </a:spcBef>
              <a:buNone/>
              <a:defRPr b="0" i="0" sz="1200" u="none" cap="none" strike="noStrike">
                <a:solidFill>
                  <a:srgbClr val="888888"/>
                </a:solidFill>
                <a:latin typeface="Gill Sans"/>
                <a:ea typeface="Gill Sans"/>
                <a:cs typeface="Gill Sans"/>
                <a:sym typeface="Gill Sans"/>
              </a:defRPr>
            </a:lvl3pPr>
            <a:lvl4pPr indent="0" lvl="3" marL="0" marR="0" rtl="0" algn="r">
              <a:spcBef>
                <a:spcPts val="0"/>
              </a:spcBef>
              <a:buNone/>
              <a:defRPr b="0" i="0" sz="1200" u="none" cap="none" strike="noStrike">
                <a:solidFill>
                  <a:srgbClr val="888888"/>
                </a:solidFill>
                <a:latin typeface="Gill Sans"/>
                <a:ea typeface="Gill Sans"/>
                <a:cs typeface="Gill Sans"/>
                <a:sym typeface="Gill Sans"/>
              </a:defRPr>
            </a:lvl4pPr>
            <a:lvl5pPr indent="0" lvl="4" marL="0" marR="0" rtl="0" algn="r">
              <a:spcBef>
                <a:spcPts val="0"/>
              </a:spcBef>
              <a:buNone/>
              <a:defRPr b="0" i="0" sz="1200" u="none" cap="none" strike="noStrike">
                <a:solidFill>
                  <a:srgbClr val="888888"/>
                </a:solidFill>
                <a:latin typeface="Gill Sans"/>
                <a:ea typeface="Gill Sans"/>
                <a:cs typeface="Gill Sans"/>
                <a:sym typeface="Gill Sans"/>
              </a:defRPr>
            </a:lvl5pPr>
            <a:lvl6pPr indent="0" lvl="5" marL="0" marR="0" rtl="0" algn="r">
              <a:spcBef>
                <a:spcPts val="0"/>
              </a:spcBef>
              <a:buNone/>
              <a:defRPr b="0" i="0" sz="1200" u="none" cap="none" strike="noStrike">
                <a:solidFill>
                  <a:srgbClr val="888888"/>
                </a:solidFill>
                <a:latin typeface="Gill Sans"/>
                <a:ea typeface="Gill Sans"/>
                <a:cs typeface="Gill Sans"/>
                <a:sym typeface="Gill Sans"/>
              </a:defRPr>
            </a:lvl6pPr>
            <a:lvl7pPr indent="0" lvl="6" marL="0" marR="0" rtl="0" algn="r">
              <a:spcBef>
                <a:spcPts val="0"/>
              </a:spcBef>
              <a:buNone/>
              <a:defRPr b="0" i="0" sz="1200" u="none" cap="none" strike="noStrike">
                <a:solidFill>
                  <a:srgbClr val="888888"/>
                </a:solidFill>
                <a:latin typeface="Gill Sans"/>
                <a:ea typeface="Gill Sans"/>
                <a:cs typeface="Gill Sans"/>
                <a:sym typeface="Gill Sans"/>
              </a:defRPr>
            </a:lvl7pPr>
            <a:lvl8pPr indent="0" lvl="7" marL="0" marR="0" rtl="0" algn="r">
              <a:spcBef>
                <a:spcPts val="0"/>
              </a:spcBef>
              <a:buNone/>
              <a:defRPr b="0" i="0" sz="1200" u="none" cap="none" strike="noStrike">
                <a:solidFill>
                  <a:srgbClr val="888888"/>
                </a:solidFill>
                <a:latin typeface="Gill Sans"/>
                <a:ea typeface="Gill Sans"/>
                <a:cs typeface="Gill Sans"/>
                <a:sym typeface="Gill Sans"/>
              </a:defRPr>
            </a:lvl8pPr>
            <a:lvl9pPr indent="0" lvl="8" marL="0" marR="0" rtl="0" algn="r">
              <a:spcBef>
                <a:spcPts val="0"/>
              </a:spcBef>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045500" y="798775"/>
            <a:ext cx="10101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Gill Sans"/>
              <a:buNone/>
            </a:pPr>
            <a:r>
              <a:rPr lang="en-US"/>
              <a:t>Clipper: A Low-Latency Online Prediction Serving System</a:t>
            </a:r>
            <a:endParaRPr/>
          </a:p>
        </p:txBody>
      </p:sp>
      <p:sp>
        <p:nvSpPr>
          <p:cNvPr id="90" name="Google Shape;9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91" name="Google Shape;9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
        <p:nvSpPr>
          <p:cNvPr id="93" name="Google Shape;93;p13"/>
          <p:cNvSpPr txBox="1"/>
          <p:nvPr/>
        </p:nvSpPr>
        <p:spPr>
          <a:xfrm>
            <a:off x="1524000" y="3812763"/>
            <a:ext cx="9144000" cy="165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2400">
                <a:solidFill>
                  <a:srgbClr val="000000"/>
                </a:solidFill>
                <a:latin typeface="Gill Sans"/>
                <a:ea typeface="Gill Sans"/>
                <a:cs typeface="Gill Sans"/>
                <a:sym typeface="Gill Sans"/>
              </a:rPr>
              <a:t>Yifu Jin, Bochang Wang, Junding Wang</a:t>
            </a:r>
            <a:endParaRPr sz="2400">
              <a:solidFill>
                <a:srgbClr val="00000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5" name="Google Shape;185;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86" name="Google Shape;186;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Caching</a:t>
            </a:r>
            <a:endParaRPr/>
          </a:p>
        </p:txBody>
      </p:sp>
      <p:sp>
        <p:nvSpPr>
          <p:cNvPr id="187" name="Google Shape;187;p22"/>
          <p:cNvSpPr txBox="1"/>
          <p:nvPr>
            <p:ph idx="1" type="body"/>
          </p:nvPr>
        </p:nvSpPr>
        <p:spPr>
          <a:xfrm>
            <a:off x="838200" y="1701052"/>
            <a:ext cx="105156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S</a:t>
            </a:r>
            <a:r>
              <a:rPr lang="en-US"/>
              <a:t>erves frequent queries without evaluating the model</a:t>
            </a:r>
            <a:endParaRPr/>
          </a:p>
          <a:p>
            <a:pPr indent="-342900" lvl="0" marL="457200" rtl="0" algn="l">
              <a:spcBef>
                <a:spcPts val="0"/>
              </a:spcBef>
              <a:spcAft>
                <a:spcPts val="0"/>
              </a:spcAft>
              <a:buSzPts val="1800"/>
              <a:buChar char="•"/>
            </a:pPr>
            <a:r>
              <a:rPr lang="en-US"/>
              <a:t>Serves an important role in model selection</a:t>
            </a:r>
            <a:endParaRPr/>
          </a:p>
        </p:txBody>
      </p:sp>
      <p:sp>
        <p:nvSpPr>
          <p:cNvPr id="188" name="Google Shape;188;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5" name="Google Shape;195;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96" name="Google Shape;196;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Batching</a:t>
            </a:r>
            <a:endParaRPr/>
          </a:p>
        </p:txBody>
      </p:sp>
      <p:sp>
        <p:nvSpPr>
          <p:cNvPr id="197" name="Google Shape;197;p23"/>
          <p:cNvSpPr txBox="1"/>
          <p:nvPr>
            <p:ph idx="1" type="body"/>
          </p:nvPr>
        </p:nvSpPr>
        <p:spPr>
          <a:xfrm>
            <a:off x="838200" y="1021550"/>
            <a:ext cx="10515600" cy="18660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I</a:t>
            </a:r>
            <a:r>
              <a:rPr lang="en-US"/>
              <a:t>ncrease throughput</a:t>
            </a:r>
            <a:endParaRPr/>
          </a:p>
          <a:p>
            <a:pPr indent="-342900" lvl="0" marL="457200" rtl="0" algn="l">
              <a:spcBef>
                <a:spcPts val="0"/>
              </a:spcBef>
              <a:spcAft>
                <a:spcPts val="0"/>
              </a:spcAft>
              <a:buSzPts val="1800"/>
              <a:buChar char="•"/>
            </a:pPr>
            <a:r>
              <a:rPr lang="en-US"/>
              <a:t>Increase latency</a:t>
            </a:r>
            <a:endParaRPr/>
          </a:p>
        </p:txBody>
      </p:sp>
      <p:sp>
        <p:nvSpPr>
          <p:cNvPr id="198" name="Google Shape;198;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199" name="Google Shape;199;p23"/>
          <p:cNvPicPr preferRelativeResize="0"/>
          <p:nvPr/>
        </p:nvPicPr>
        <p:blipFill>
          <a:blip r:embed="rId3">
            <a:alphaModFix/>
          </a:blip>
          <a:stretch>
            <a:fillRect/>
          </a:stretch>
        </p:blipFill>
        <p:spPr>
          <a:xfrm>
            <a:off x="419100" y="2400351"/>
            <a:ext cx="11353800" cy="40052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6" name="Google Shape;206;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07" name="Google Shape;207;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Dynamic Batch Size</a:t>
            </a:r>
            <a:endParaRPr/>
          </a:p>
        </p:txBody>
      </p:sp>
      <p:sp>
        <p:nvSpPr>
          <p:cNvPr id="208" name="Google Shape;208;p24"/>
          <p:cNvSpPr txBox="1"/>
          <p:nvPr>
            <p:ph idx="1" type="body"/>
          </p:nvPr>
        </p:nvSpPr>
        <p:spPr>
          <a:xfrm>
            <a:off x="838200" y="2178850"/>
            <a:ext cx="4114800" cy="32229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A</a:t>
            </a:r>
            <a:r>
              <a:rPr lang="en-US"/>
              <a:t>dditive-increase-multiplicative-decrease (AIMD) scheme</a:t>
            </a:r>
            <a:endParaRPr/>
          </a:p>
          <a:p>
            <a:pPr indent="-342900" lvl="0" marL="457200" rtl="0" algn="l">
              <a:spcBef>
                <a:spcPts val="0"/>
              </a:spcBef>
              <a:spcAft>
                <a:spcPts val="0"/>
              </a:spcAft>
              <a:buSzPts val="1800"/>
              <a:buChar char="•"/>
            </a:pPr>
            <a:r>
              <a:rPr lang="en-US"/>
              <a:t>Reduce the batch size by 10%</a:t>
            </a:r>
            <a:endParaRPr/>
          </a:p>
        </p:txBody>
      </p:sp>
      <p:sp>
        <p:nvSpPr>
          <p:cNvPr id="209" name="Google Shape;209;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210" name="Google Shape;210;p24"/>
          <p:cNvPicPr preferRelativeResize="0"/>
          <p:nvPr/>
        </p:nvPicPr>
        <p:blipFill>
          <a:blip r:embed="rId3">
            <a:alphaModFix/>
          </a:blip>
          <a:stretch>
            <a:fillRect/>
          </a:stretch>
        </p:blipFill>
        <p:spPr>
          <a:xfrm>
            <a:off x="5090075" y="1581763"/>
            <a:ext cx="6949525" cy="4417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7" name="Google Shape;217;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18" name="Google Shape;218;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Delayed Batching</a:t>
            </a:r>
            <a:endParaRPr/>
          </a:p>
        </p:txBody>
      </p:sp>
      <p:sp>
        <p:nvSpPr>
          <p:cNvPr id="219" name="Google Shape;219;p25"/>
          <p:cNvSpPr txBox="1"/>
          <p:nvPr>
            <p:ph idx="1" type="body"/>
          </p:nvPr>
        </p:nvSpPr>
        <p:spPr>
          <a:xfrm>
            <a:off x="838200" y="1701050"/>
            <a:ext cx="45195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D</a:t>
            </a:r>
            <a:r>
              <a:rPr lang="en-US"/>
              <a:t>elay the dispatch to allow more queries</a:t>
            </a:r>
            <a:endParaRPr/>
          </a:p>
          <a:p>
            <a:pPr indent="-342900" lvl="0" marL="457200" rtl="0" algn="l">
              <a:spcBef>
                <a:spcPts val="0"/>
              </a:spcBef>
              <a:spcAft>
                <a:spcPts val="0"/>
              </a:spcAft>
              <a:buSzPts val="1800"/>
              <a:buChar char="•"/>
            </a:pPr>
            <a:r>
              <a:rPr lang="en-US"/>
              <a:t>Improve throughput </a:t>
            </a:r>
            <a:r>
              <a:rPr lang="en-US"/>
              <a:t>significantly</a:t>
            </a:r>
            <a:endParaRPr/>
          </a:p>
        </p:txBody>
      </p:sp>
      <p:sp>
        <p:nvSpPr>
          <p:cNvPr id="220" name="Google Shape;220;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221" name="Google Shape;221;p25"/>
          <p:cNvPicPr preferRelativeResize="0"/>
          <p:nvPr/>
        </p:nvPicPr>
        <p:blipFill>
          <a:blip r:embed="rId3">
            <a:alphaModFix/>
          </a:blip>
          <a:stretch>
            <a:fillRect/>
          </a:stretch>
        </p:blipFill>
        <p:spPr>
          <a:xfrm>
            <a:off x="5357700" y="1421963"/>
            <a:ext cx="6529499" cy="42589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8" name="Google Shape;228;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29" name="Google Shape;229;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Containers</a:t>
            </a:r>
            <a:endParaRPr/>
          </a:p>
        </p:txBody>
      </p:sp>
      <p:sp>
        <p:nvSpPr>
          <p:cNvPr id="230" name="Google Shape;230;p26"/>
          <p:cNvSpPr txBox="1"/>
          <p:nvPr>
            <p:ph idx="1" type="body"/>
          </p:nvPr>
        </p:nvSpPr>
        <p:spPr>
          <a:xfrm>
            <a:off x="838200" y="1701052"/>
            <a:ext cx="105156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E</a:t>
            </a:r>
            <a:r>
              <a:rPr lang="en-US"/>
              <a:t>ncapsulate the diversity of machine learning frameworks </a:t>
            </a:r>
            <a:r>
              <a:rPr lang="en-US"/>
              <a:t>and model implementations</a:t>
            </a:r>
            <a:endParaRPr/>
          </a:p>
          <a:p>
            <a:pPr indent="-342900" lvl="0" marL="457200" rtl="0" algn="l">
              <a:spcBef>
                <a:spcPts val="0"/>
              </a:spcBef>
              <a:spcAft>
                <a:spcPts val="0"/>
              </a:spcAft>
              <a:buSzPts val="1800"/>
              <a:buChar char="•"/>
            </a:pPr>
            <a:r>
              <a:rPr lang="en-US"/>
              <a:t>Process isolation</a:t>
            </a:r>
            <a:endParaRPr/>
          </a:p>
        </p:txBody>
      </p:sp>
      <p:sp>
        <p:nvSpPr>
          <p:cNvPr id="231" name="Google Shape;231;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232" name="Google Shape;232;p26"/>
          <p:cNvPicPr preferRelativeResize="0"/>
          <p:nvPr/>
        </p:nvPicPr>
        <p:blipFill>
          <a:blip r:embed="rId3">
            <a:alphaModFix/>
          </a:blip>
          <a:stretch>
            <a:fillRect/>
          </a:stretch>
        </p:blipFill>
        <p:spPr>
          <a:xfrm>
            <a:off x="2066925" y="4589375"/>
            <a:ext cx="8058150" cy="135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9" name="Google Shape;239;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40" name="Google Shape;240;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Container Replica Scaling</a:t>
            </a:r>
            <a:endParaRPr/>
          </a:p>
        </p:txBody>
      </p:sp>
      <p:sp>
        <p:nvSpPr>
          <p:cNvPr id="241" name="Google Shape;241;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242" name="Google Shape;242;p27"/>
          <p:cNvPicPr preferRelativeResize="0"/>
          <p:nvPr/>
        </p:nvPicPr>
        <p:blipFill>
          <a:blip r:embed="rId3">
            <a:alphaModFix/>
          </a:blip>
          <a:stretch>
            <a:fillRect/>
          </a:stretch>
        </p:blipFill>
        <p:spPr>
          <a:xfrm>
            <a:off x="5017300" y="1415050"/>
            <a:ext cx="7174701" cy="4434475"/>
          </a:xfrm>
          <a:prstGeom prst="rect">
            <a:avLst/>
          </a:prstGeom>
          <a:noFill/>
          <a:ln>
            <a:noFill/>
          </a:ln>
        </p:spPr>
      </p:pic>
      <p:sp>
        <p:nvSpPr>
          <p:cNvPr id="243" name="Google Shape;243;p27"/>
          <p:cNvSpPr txBox="1"/>
          <p:nvPr>
            <p:ph idx="1" type="body"/>
          </p:nvPr>
        </p:nvSpPr>
        <p:spPr>
          <a:xfrm>
            <a:off x="838200" y="1701050"/>
            <a:ext cx="4323300" cy="36747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I</a:t>
            </a:r>
            <a:r>
              <a:rPr lang="en-US"/>
              <a:t>mprove prediction throughput </a:t>
            </a:r>
            <a:endParaRPr/>
          </a:p>
          <a:p>
            <a:pPr indent="-342900" lvl="0" marL="457200" rtl="0" algn="l">
              <a:spcBef>
                <a:spcPts val="0"/>
              </a:spcBef>
              <a:spcAft>
                <a:spcPts val="0"/>
              </a:spcAft>
              <a:buSzPts val="1800"/>
              <a:buChar char="•"/>
            </a:pPr>
            <a:r>
              <a:rPr lang="en-US"/>
              <a:t>Leverage additional hardware accelerators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0" name="Google Shape;250;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51" name="Google Shape;251;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Selection Layer</a:t>
            </a:r>
            <a:endParaRPr/>
          </a:p>
        </p:txBody>
      </p:sp>
      <p:sp>
        <p:nvSpPr>
          <p:cNvPr id="252" name="Google Shape;252;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253" name="Google Shape;253;p28"/>
          <p:cNvPicPr preferRelativeResize="0"/>
          <p:nvPr/>
        </p:nvPicPr>
        <p:blipFill>
          <a:blip r:embed="rId3">
            <a:alphaModFix/>
          </a:blip>
          <a:stretch>
            <a:fillRect/>
          </a:stretch>
        </p:blipFill>
        <p:spPr>
          <a:xfrm>
            <a:off x="646275" y="1504550"/>
            <a:ext cx="11106150" cy="3019425"/>
          </a:xfrm>
          <a:prstGeom prst="rect">
            <a:avLst/>
          </a:prstGeom>
          <a:noFill/>
          <a:ln>
            <a:noFill/>
          </a:ln>
        </p:spPr>
      </p:pic>
      <p:sp>
        <p:nvSpPr>
          <p:cNvPr id="254" name="Google Shape;254;p28"/>
          <p:cNvSpPr/>
          <p:nvPr/>
        </p:nvSpPr>
        <p:spPr>
          <a:xfrm>
            <a:off x="719675" y="3129825"/>
            <a:ext cx="11032800" cy="14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682950" y="2252100"/>
            <a:ext cx="11032800" cy="14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11715750" y="2252100"/>
            <a:ext cx="126900" cy="1018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592775" y="2252100"/>
            <a:ext cx="126900" cy="1018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4" name="Google Shape;264;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65" name="Google Shape;265;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Selection Layer</a:t>
            </a:r>
            <a:endParaRPr/>
          </a:p>
        </p:txBody>
      </p:sp>
      <p:sp>
        <p:nvSpPr>
          <p:cNvPr id="266" name="Google Shape;266;p29"/>
          <p:cNvSpPr txBox="1"/>
          <p:nvPr>
            <p:ph idx="1" type="body"/>
          </p:nvPr>
        </p:nvSpPr>
        <p:spPr>
          <a:xfrm>
            <a:off x="838200" y="1701052"/>
            <a:ext cx="10515600" cy="37008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Goal</a:t>
            </a:r>
            <a:endParaRPr/>
          </a:p>
          <a:p>
            <a:pPr indent="-342900" lvl="0" marL="457200" rtl="0" algn="l">
              <a:spcBef>
                <a:spcPts val="1000"/>
              </a:spcBef>
              <a:spcAft>
                <a:spcPts val="0"/>
              </a:spcAft>
              <a:buSzPts val="1800"/>
              <a:buChar char="-"/>
            </a:pPr>
            <a:r>
              <a:rPr lang="en-US"/>
              <a:t>Maximize accuracy through bandits and ensembles, online learning and personalization</a:t>
            </a:r>
            <a:endParaRPr/>
          </a:p>
          <a:p>
            <a:pPr indent="-342900" lvl="0" marL="457200" rtl="0" algn="l">
              <a:spcBef>
                <a:spcPts val="0"/>
              </a:spcBef>
              <a:spcAft>
                <a:spcPts val="0"/>
              </a:spcAft>
              <a:buSzPts val="1800"/>
              <a:buChar char="-"/>
            </a:pPr>
            <a:r>
              <a:rPr lang="en-US"/>
              <a:t>incorporate feedback in real-time to achieve:</a:t>
            </a:r>
            <a:endParaRPr/>
          </a:p>
          <a:p>
            <a:pPr indent="-342900" lvl="1" marL="914400" rtl="0" algn="l">
              <a:spcBef>
                <a:spcPts val="0"/>
              </a:spcBef>
              <a:spcAft>
                <a:spcPts val="0"/>
              </a:spcAft>
              <a:buSzPts val="1800"/>
              <a:buChar char="-"/>
            </a:pPr>
            <a:r>
              <a:rPr lang="en-US"/>
              <a:t>robust prediction by combining different models and frameworks</a:t>
            </a:r>
            <a:endParaRPr/>
          </a:p>
          <a:p>
            <a:pPr indent="-342900" lvl="1" marL="914400" rtl="0" algn="l">
              <a:spcBef>
                <a:spcPts val="0"/>
              </a:spcBef>
              <a:spcAft>
                <a:spcPts val="0"/>
              </a:spcAft>
              <a:buSzPts val="1800"/>
              <a:buChar char="-"/>
            </a:pPr>
            <a:r>
              <a:rPr lang="en-US"/>
              <a:t>onlines learning and </a:t>
            </a:r>
            <a:r>
              <a:rPr lang="en-US"/>
              <a:t>personalization</a:t>
            </a:r>
            <a:r>
              <a:rPr lang="en-US"/>
              <a:t> by selecting and personalizing predictions in response to feedback</a:t>
            </a:r>
            <a:endParaRPr/>
          </a:p>
          <a:p>
            <a:pPr indent="0" lvl="0" marL="0" rtl="0" algn="l">
              <a:spcBef>
                <a:spcPts val="1000"/>
              </a:spcBef>
              <a:spcAft>
                <a:spcPts val="0"/>
              </a:spcAft>
              <a:buNone/>
            </a:pPr>
            <a:r>
              <a:t/>
            </a:r>
            <a:endParaRPr/>
          </a:p>
        </p:txBody>
      </p:sp>
      <p:sp>
        <p:nvSpPr>
          <p:cNvPr id="267" name="Google Shape;267;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4" name="Google Shape;274;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75" name="Google Shape;275;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Selection Layer</a:t>
            </a:r>
            <a:endParaRPr/>
          </a:p>
        </p:txBody>
      </p:sp>
      <p:sp>
        <p:nvSpPr>
          <p:cNvPr id="276" name="Google Shape;276;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277" name="Google Shape;277;p30"/>
          <p:cNvPicPr preferRelativeResize="0"/>
          <p:nvPr/>
        </p:nvPicPr>
        <p:blipFill>
          <a:blip r:embed="rId3">
            <a:alphaModFix/>
          </a:blip>
          <a:stretch>
            <a:fillRect/>
          </a:stretch>
        </p:blipFill>
        <p:spPr>
          <a:xfrm>
            <a:off x="2176500" y="1458000"/>
            <a:ext cx="8181076" cy="458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Selection Policy</a:t>
            </a:r>
            <a:endParaRPr/>
          </a:p>
        </p:txBody>
      </p:sp>
      <p:sp>
        <p:nvSpPr>
          <p:cNvPr id="284" name="Google Shape;284;p31"/>
          <p:cNvSpPr txBox="1"/>
          <p:nvPr>
            <p:ph idx="1" type="body"/>
          </p:nvPr>
        </p:nvSpPr>
        <p:spPr>
          <a:xfrm>
            <a:off x="838200" y="1825625"/>
            <a:ext cx="58647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Prediction Accuracy Improvement:</a:t>
            </a:r>
            <a:endParaRPr/>
          </a:p>
          <a:p>
            <a:pPr indent="-342900" lvl="0" marL="457200" rtl="0" algn="l">
              <a:spcBef>
                <a:spcPts val="1000"/>
              </a:spcBef>
              <a:spcAft>
                <a:spcPts val="0"/>
              </a:spcAft>
              <a:buSzPts val="1800"/>
              <a:buChar char="-"/>
            </a:pPr>
            <a:r>
              <a:rPr lang="en-US"/>
              <a:t>incorporate real-time feedback</a:t>
            </a:r>
            <a:endParaRPr/>
          </a:p>
          <a:p>
            <a:pPr indent="-342900" lvl="0" marL="457200" rtl="0" algn="l">
              <a:spcBef>
                <a:spcPts val="0"/>
              </a:spcBef>
              <a:spcAft>
                <a:spcPts val="0"/>
              </a:spcAft>
              <a:buSzPts val="1800"/>
              <a:buChar char="-"/>
            </a:pPr>
            <a:r>
              <a:rPr lang="en-US"/>
              <a:t>estimate confidence of prediction</a:t>
            </a:r>
            <a:endParaRPr/>
          </a:p>
          <a:p>
            <a:pPr indent="-342900" lvl="0" marL="457200" rtl="0" algn="l">
              <a:spcBef>
                <a:spcPts val="0"/>
              </a:spcBef>
              <a:spcAft>
                <a:spcPts val="0"/>
              </a:spcAft>
              <a:buSzPts val="1800"/>
              <a:buChar char="-"/>
            </a:pPr>
            <a:r>
              <a:rPr lang="en-US"/>
              <a:t>determine prediction combination </a:t>
            </a:r>
            <a:r>
              <a:rPr lang="en-US"/>
              <a:t>strategy</a:t>
            </a:r>
            <a:r>
              <a:rPr lang="en-US"/>
              <a:t> </a:t>
            </a:r>
            <a:endParaRPr/>
          </a:p>
          <a:p>
            <a:pPr indent="-342900" lvl="1" marL="914400" rtl="0" algn="l">
              <a:spcBef>
                <a:spcPts val="0"/>
              </a:spcBef>
              <a:spcAft>
                <a:spcPts val="0"/>
              </a:spcAft>
              <a:buSzPts val="1800"/>
              <a:buChar char="-"/>
            </a:pPr>
            <a:r>
              <a:rPr lang="en-US"/>
              <a:t>single or ensemble model</a:t>
            </a:r>
            <a:endParaRPr/>
          </a:p>
        </p:txBody>
      </p:sp>
      <p:sp>
        <p:nvSpPr>
          <p:cNvPr id="285" name="Google Shape;285;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6" name="Google Shape;286;p31"/>
          <p:cNvPicPr preferRelativeResize="0"/>
          <p:nvPr/>
        </p:nvPicPr>
        <p:blipFill>
          <a:blip r:embed="rId3">
            <a:alphaModFix/>
          </a:blip>
          <a:stretch>
            <a:fillRect/>
          </a:stretch>
        </p:blipFill>
        <p:spPr>
          <a:xfrm>
            <a:off x="6593775" y="1607588"/>
            <a:ext cx="5467350" cy="4410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00" name="Google Shape;100;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01" name="Google Shape;101;p14"/>
          <p:cNvSpPr txBox="1"/>
          <p:nvPr>
            <p:ph idx="1" type="body"/>
          </p:nvPr>
        </p:nvSpPr>
        <p:spPr>
          <a:xfrm>
            <a:off x="838200" y="1701050"/>
            <a:ext cx="48411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L</a:t>
            </a:r>
            <a:r>
              <a:rPr lang="en-US"/>
              <a:t>ow latencies</a:t>
            </a:r>
            <a:endParaRPr/>
          </a:p>
          <a:p>
            <a:pPr indent="-342900" lvl="0" marL="457200" rtl="0" algn="l">
              <a:spcBef>
                <a:spcPts val="0"/>
              </a:spcBef>
              <a:spcAft>
                <a:spcPts val="0"/>
              </a:spcAft>
              <a:buSzPts val="1800"/>
              <a:buChar char="•"/>
            </a:pPr>
            <a:r>
              <a:rPr lang="en-US"/>
              <a:t>High throughputs</a:t>
            </a:r>
            <a:endParaRPr/>
          </a:p>
          <a:p>
            <a:pPr indent="-342900" lvl="0" marL="457200" rtl="0" algn="l">
              <a:spcBef>
                <a:spcPts val="0"/>
              </a:spcBef>
              <a:spcAft>
                <a:spcPts val="0"/>
              </a:spcAft>
              <a:buSzPts val="1800"/>
              <a:buChar char="•"/>
            </a:pPr>
            <a:r>
              <a:rPr lang="en-US"/>
              <a:t>Improved accuracy</a:t>
            </a:r>
            <a:endParaRPr/>
          </a:p>
        </p:txBody>
      </p:sp>
      <p:sp>
        <p:nvSpPr>
          <p:cNvPr id="102" name="Google Shape;102;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
        <p:nvSpPr>
          <p:cNvPr id="103" name="Google Shape;103;p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a:t>
            </a:r>
            <a:endParaRPr/>
          </a:p>
        </p:txBody>
      </p:sp>
      <p:pic>
        <p:nvPicPr>
          <p:cNvPr id="104" name="Google Shape;104;p14"/>
          <p:cNvPicPr preferRelativeResize="0"/>
          <p:nvPr/>
        </p:nvPicPr>
        <p:blipFill>
          <a:blip r:embed="rId3">
            <a:alphaModFix/>
          </a:blip>
          <a:stretch>
            <a:fillRect/>
          </a:stretch>
        </p:blipFill>
        <p:spPr>
          <a:xfrm>
            <a:off x="5831700" y="1614625"/>
            <a:ext cx="6207899" cy="38619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Selection Policy</a:t>
            </a:r>
            <a:endParaRPr/>
          </a:p>
        </p:txBody>
      </p:sp>
      <p:sp>
        <p:nvSpPr>
          <p:cNvPr id="293" name="Google Shape;293;p32"/>
          <p:cNvSpPr txBox="1"/>
          <p:nvPr>
            <p:ph idx="1" type="body"/>
          </p:nvPr>
        </p:nvSpPr>
        <p:spPr>
          <a:xfrm>
            <a:off x="838200" y="1825625"/>
            <a:ext cx="47499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Single Model Selection</a:t>
            </a:r>
            <a:endParaRPr/>
          </a:p>
          <a:p>
            <a:pPr indent="-342900" lvl="0" marL="457200" rtl="0" algn="l">
              <a:spcBef>
                <a:spcPts val="1000"/>
              </a:spcBef>
              <a:spcAft>
                <a:spcPts val="0"/>
              </a:spcAft>
              <a:buSzPts val="1800"/>
              <a:buChar char="-"/>
            </a:pPr>
            <a:r>
              <a:rPr lang="en-US"/>
              <a:t>multi-armed bandit problem</a:t>
            </a:r>
            <a:endParaRPr/>
          </a:p>
          <a:p>
            <a:pPr indent="-342900" lvl="1" marL="914400" rtl="0" algn="l">
              <a:spcBef>
                <a:spcPts val="0"/>
              </a:spcBef>
              <a:spcAft>
                <a:spcPts val="0"/>
              </a:spcAft>
              <a:buSzPts val="1800"/>
              <a:buChar char="-"/>
            </a:pPr>
            <a:r>
              <a:rPr lang="en-US"/>
              <a:t>lightweight</a:t>
            </a:r>
            <a:endParaRPr/>
          </a:p>
          <a:p>
            <a:pPr indent="-342900" lvl="1" marL="914400" rtl="0" algn="l">
              <a:spcBef>
                <a:spcPts val="0"/>
              </a:spcBef>
              <a:spcAft>
                <a:spcPts val="0"/>
              </a:spcAft>
              <a:buSzPts val="1800"/>
              <a:buChar char="-"/>
            </a:pPr>
            <a:r>
              <a:rPr lang="en-US"/>
              <a:t>robust</a:t>
            </a:r>
            <a:endParaRPr/>
          </a:p>
          <a:p>
            <a:pPr indent="-342900" lvl="1" marL="914400" rtl="0" algn="l">
              <a:spcBef>
                <a:spcPts val="0"/>
              </a:spcBef>
              <a:spcAft>
                <a:spcPts val="0"/>
              </a:spcAft>
              <a:buSzPts val="1800"/>
              <a:buChar char="-"/>
            </a:pPr>
            <a:r>
              <a:rPr lang="en-US"/>
              <a:t>theoretical </a:t>
            </a:r>
            <a:r>
              <a:rPr lang="en-US"/>
              <a:t>guarantee</a:t>
            </a:r>
            <a:r>
              <a:rPr lang="en-US"/>
              <a:t> for fast convergence to optimal solution  </a:t>
            </a:r>
            <a:endParaRPr/>
          </a:p>
        </p:txBody>
      </p:sp>
      <p:sp>
        <p:nvSpPr>
          <p:cNvPr id="294" name="Google Shape;294;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5" name="Google Shape;295;p32"/>
          <p:cNvPicPr preferRelativeResize="0"/>
          <p:nvPr/>
        </p:nvPicPr>
        <p:blipFill>
          <a:blip r:embed="rId3">
            <a:alphaModFix/>
          </a:blip>
          <a:stretch>
            <a:fillRect/>
          </a:stretch>
        </p:blipFill>
        <p:spPr>
          <a:xfrm>
            <a:off x="5588100" y="1690825"/>
            <a:ext cx="6406475" cy="4556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Selection Policy</a:t>
            </a:r>
            <a:endParaRPr/>
          </a:p>
        </p:txBody>
      </p:sp>
      <p:sp>
        <p:nvSpPr>
          <p:cNvPr id="302" name="Google Shape;302;p33"/>
          <p:cNvSpPr txBox="1"/>
          <p:nvPr>
            <p:ph idx="1" type="body"/>
          </p:nvPr>
        </p:nvSpPr>
        <p:spPr>
          <a:xfrm>
            <a:off x="838200" y="1825625"/>
            <a:ext cx="58647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Ensemble Model Selection</a:t>
            </a:r>
            <a:endParaRPr/>
          </a:p>
          <a:p>
            <a:pPr indent="-342900" lvl="0" marL="457200" rtl="0" algn="l">
              <a:spcBef>
                <a:spcPts val="1000"/>
              </a:spcBef>
              <a:spcAft>
                <a:spcPts val="0"/>
              </a:spcAft>
              <a:buSzPts val="1800"/>
              <a:buChar char="-"/>
            </a:pPr>
            <a:r>
              <a:rPr lang="en-US"/>
              <a:t>Ensemble weights estimating</a:t>
            </a:r>
            <a:endParaRPr/>
          </a:p>
          <a:p>
            <a:pPr indent="-342900" lvl="0" marL="457200" rtl="0" algn="l">
              <a:spcBef>
                <a:spcPts val="0"/>
              </a:spcBef>
              <a:spcAft>
                <a:spcPts val="0"/>
              </a:spcAft>
              <a:buSzPts val="1800"/>
              <a:buChar char="-"/>
            </a:pPr>
            <a:r>
              <a:rPr lang="en-US"/>
              <a:t>bandit formulation </a:t>
            </a:r>
            <a:endParaRPr/>
          </a:p>
        </p:txBody>
      </p:sp>
      <p:sp>
        <p:nvSpPr>
          <p:cNvPr id="303" name="Google Shape;303;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04" name="Google Shape;304;p33"/>
          <p:cNvPicPr preferRelativeResize="0"/>
          <p:nvPr/>
        </p:nvPicPr>
        <p:blipFill>
          <a:blip r:embed="rId3">
            <a:alphaModFix/>
          </a:blip>
          <a:stretch>
            <a:fillRect/>
          </a:stretch>
        </p:blipFill>
        <p:spPr>
          <a:xfrm>
            <a:off x="5838925" y="1531225"/>
            <a:ext cx="6003100" cy="493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Selection Policy</a:t>
            </a:r>
            <a:endParaRPr/>
          </a:p>
        </p:txBody>
      </p:sp>
      <p:sp>
        <p:nvSpPr>
          <p:cNvPr id="311" name="Google Shape;311;p34"/>
          <p:cNvSpPr txBox="1"/>
          <p:nvPr>
            <p:ph idx="1" type="body"/>
          </p:nvPr>
        </p:nvSpPr>
        <p:spPr>
          <a:xfrm>
            <a:off x="606775" y="1825625"/>
            <a:ext cx="51081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Prediction Accuracy Improvement:</a:t>
            </a:r>
            <a:endParaRPr/>
          </a:p>
          <a:p>
            <a:pPr indent="-342900" lvl="0" marL="457200" rtl="0" algn="l">
              <a:spcBef>
                <a:spcPts val="1000"/>
              </a:spcBef>
              <a:spcAft>
                <a:spcPts val="0"/>
              </a:spcAft>
              <a:buSzPts val="1800"/>
              <a:buChar char="-"/>
            </a:pPr>
            <a:r>
              <a:rPr lang="en-US"/>
              <a:t>Knowing the confidence</a:t>
            </a:r>
            <a:endParaRPr/>
          </a:p>
          <a:p>
            <a:pPr indent="-342900" lvl="1" marL="914400" rtl="0" algn="l">
              <a:spcBef>
                <a:spcPts val="0"/>
              </a:spcBef>
              <a:spcAft>
                <a:spcPts val="0"/>
              </a:spcAft>
              <a:buSzPts val="1800"/>
              <a:buChar char="-"/>
            </a:pPr>
            <a:r>
              <a:rPr lang="en-US"/>
              <a:t>robust prediction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12" name="Google Shape;312;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3" name="Google Shape;313;p34"/>
          <p:cNvPicPr preferRelativeResize="0"/>
          <p:nvPr/>
        </p:nvPicPr>
        <p:blipFill>
          <a:blip r:embed="rId3">
            <a:alphaModFix/>
          </a:blip>
          <a:stretch>
            <a:fillRect/>
          </a:stretch>
        </p:blipFill>
        <p:spPr>
          <a:xfrm>
            <a:off x="5600700" y="1820000"/>
            <a:ext cx="6591300" cy="4362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0" name="Google Shape;320;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21" name="Google Shape;321;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Cost of Ensembles</a:t>
            </a:r>
            <a:endParaRPr/>
          </a:p>
        </p:txBody>
      </p:sp>
      <p:sp>
        <p:nvSpPr>
          <p:cNvPr id="322" name="Google Shape;322;p35"/>
          <p:cNvSpPr txBox="1"/>
          <p:nvPr>
            <p:ph idx="1" type="body"/>
          </p:nvPr>
        </p:nvSpPr>
        <p:spPr>
          <a:xfrm>
            <a:off x="838200" y="1690825"/>
            <a:ext cx="4961400" cy="36144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latin typeface="Arial"/>
                <a:ea typeface="Arial"/>
                <a:cs typeface="Arial"/>
                <a:sym typeface="Arial"/>
              </a:rPr>
              <a:t>Stragglers</a:t>
            </a:r>
            <a:endParaRPr>
              <a:latin typeface="Arial"/>
              <a:ea typeface="Arial"/>
              <a:cs typeface="Arial"/>
              <a:sym typeface="Arial"/>
            </a:endParaRPr>
          </a:p>
          <a:p>
            <a:pPr indent="-342900" lvl="0" marL="457200" rtl="0" algn="l">
              <a:spcBef>
                <a:spcPts val="1000"/>
              </a:spcBef>
              <a:spcAft>
                <a:spcPts val="0"/>
              </a:spcAft>
              <a:buSzPts val="1800"/>
              <a:buFont typeface="Arial"/>
              <a:buChar char="-"/>
            </a:pPr>
            <a:r>
              <a:rPr lang="en-US">
                <a:latin typeface="Arial"/>
                <a:ea typeface="Arial"/>
                <a:cs typeface="Arial"/>
                <a:sym typeface="Arial"/>
              </a:rPr>
              <a:t>Solutions</a:t>
            </a:r>
            <a:r>
              <a:rPr i="1" lang="en-US">
                <a:latin typeface="Arial"/>
                <a:ea typeface="Arial"/>
                <a:cs typeface="Arial"/>
                <a:sym typeface="Arial"/>
              </a:rPr>
              <a:t>:</a:t>
            </a:r>
            <a:endParaRPr i="1">
              <a:latin typeface="Arial"/>
              <a:ea typeface="Arial"/>
              <a:cs typeface="Arial"/>
              <a:sym typeface="Arial"/>
            </a:endParaRPr>
          </a:p>
          <a:p>
            <a:pPr indent="-381000" lvl="1" marL="914400" rtl="0" algn="l">
              <a:spcBef>
                <a:spcPts val="0"/>
              </a:spcBef>
              <a:spcAft>
                <a:spcPts val="0"/>
              </a:spcAft>
              <a:buSzPts val="2400"/>
              <a:buChar char="-"/>
            </a:pPr>
            <a:r>
              <a:rPr lang="en-US">
                <a:latin typeface="Arial"/>
                <a:ea typeface="Arial"/>
                <a:cs typeface="Arial"/>
                <a:sym typeface="Arial"/>
              </a:rPr>
              <a:t>Selection policy must select/combine from available predictions</a:t>
            </a:r>
            <a:endParaRPr>
              <a:latin typeface="Arial"/>
              <a:ea typeface="Arial"/>
              <a:cs typeface="Arial"/>
              <a:sym typeface="Arial"/>
            </a:endParaRPr>
          </a:p>
          <a:p>
            <a:pPr indent="-381000" lvl="1" marL="914400" rtl="0" algn="l">
              <a:lnSpc>
                <a:spcPct val="115000"/>
              </a:lnSpc>
              <a:spcBef>
                <a:spcPts val="0"/>
              </a:spcBef>
              <a:spcAft>
                <a:spcPts val="0"/>
              </a:spcAft>
              <a:buSzPts val="2400"/>
              <a:buChar char="-"/>
            </a:pPr>
            <a:r>
              <a:rPr lang="en-US">
                <a:latin typeface="Arial"/>
                <a:ea typeface="Arial"/>
                <a:cs typeface="Arial"/>
                <a:sym typeface="Arial"/>
              </a:rPr>
              <a:t>built-in ensemble policy like substitutes expected value</a:t>
            </a:r>
            <a:endParaRPr/>
          </a:p>
          <a:p>
            <a:pPr indent="0" lvl="0" marL="457200" rtl="0" algn="l">
              <a:spcBef>
                <a:spcPts val="1000"/>
              </a:spcBef>
              <a:spcAft>
                <a:spcPts val="0"/>
              </a:spcAft>
              <a:buNone/>
            </a:pPr>
            <a:r>
              <a:t/>
            </a:r>
            <a:endParaRPr/>
          </a:p>
        </p:txBody>
      </p:sp>
      <p:sp>
        <p:nvSpPr>
          <p:cNvPr id="323" name="Google Shape;323;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324" name="Google Shape;324;p35"/>
          <p:cNvPicPr preferRelativeResize="0"/>
          <p:nvPr/>
        </p:nvPicPr>
        <p:blipFill>
          <a:blip r:embed="rId3">
            <a:alphaModFix/>
          </a:blip>
          <a:stretch>
            <a:fillRect/>
          </a:stretch>
        </p:blipFill>
        <p:spPr>
          <a:xfrm>
            <a:off x="6248325" y="1403863"/>
            <a:ext cx="5521697" cy="4360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1" name="Google Shape;331;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32" name="Google Shape;332;p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Cost of Ensembles</a:t>
            </a:r>
            <a:endParaRPr/>
          </a:p>
        </p:txBody>
      </p:sp>
      <p:sp>
        <p:nvSpPr>
          <p:cNvPr id="333" name="Google Shape;333;p36"/>
          <p:cNvSpPr txBox="1"/>
          <p:nvPr>
            <p:ph idx="1" type="body"/>
          </p:nvPr>
        </p:nvSpPr>
        <p:spPr>
          <a:xfrm>
            <a:off x="838200" y="1690825"/>
            <a:ext cx="4961400" cy="36144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latin typeface="Arial"/>
                <a:ea typeface="Arial"/>
                <a:cs typeface="Arial"/>
                <a:sym typeface="Arial"/>
              </a:rPr>
              <a:t>Stragglers</a:t>
            </a:r>
            <a:endParaRPr>
              <a:latin typeface="Arial"/>
              <a:ea typeface="Arial"/>
              <a:cs typeface="Arial"/>
              <a:sym typeface="Arial"/>
            </a:endParaRPr>
          </a:p>
          <a:p>
            <a:pPr indent="-342900" lvl="0" marL="457200" rtl="0" algn="l">
              <a:spcBef>
                <a:spcPts val="1000"/>
              </a:spcBef>
              <a:spcAft>
                <a:spcPts val="0"/>
              </a:spcAft>
              <a:buSzPts val="1800"/>
              <a:buFont typeface="Arial"/>
              <a:buChar char="-"/>
            </a:pPr>
            <a:r>
              <a:rPr lang="en-US">
                <a:latin typeface="Arial"/>
                <a:ea typeface="Arial"/>
                <a:cs typeface="Arial"/>
                <a:sym typeface="Arial"/>
              </a:rPr>
              <a:t>Straggler Mitigation</a:t>
            </a:r>
            <a:endParaRPr>
              <a:latin typeface="Arial"/>
              <a:ea typeface="Arial"/>
              <a:cs typeface="Arial"/>
              <a:sym typeface="Arial"/>
            </a:endParaRPr>
          </a:p>
          <a:p>
            <a:pPr indent="-342900" lvl="1" marL="914400" rtl="0" algn="l">
              <a:spcBef>
                <a:spcPts val="0"/>
              </a:spcBef>
              <a:spcAft>
                <a:spcPts val="0"/>
              </a:spcAft>
              <a:buSzPts val="1800"/>
              <a:buFont typeface="Arial"/>
              <a:buChar char="-"/>
            </a:pPr>
            <a:r>
              <a:rPr lang="en-US">
                <a:latin typeface="Arial"/>
                <a:ea typeface="Arial"/>
                <a:cs typeface="Arial"/>
                <a:sym typeface="Arial"/>
              </a:rPr>
              <a:t>Steady and acceptable latency</a:t>
            </a:r>
            <a:endParaRPr>
              <a:latin typeface="Arial"/>
              <a:ea typeface="Arial"/>
              <a:cs typeface="Arial"/>
              <a:sym typeface="Arial"/>
            </a:endParaRPr>
          </a:p>
          <a:p>
            <a:pPr indent="-342900" lvl="1" marL="914400" rtl="0" algn="l">
              <a:spcBef>
                <a:spcPts val="0"/>
              </a:spcBef>
              <a:spcAft>
                <a:spcPts val="0"/>
              </a:spcAft>
              <a:buSzPts val="1800"/>
              <a:buFont typeface="Arial"/>
              <a:buChar char="-"/>
            </a:pPr>
            <a:r>
              <a:rPr lang="en-US">
                <a:latin typeface="Arial"/>
                <a:ea typeface="Arial"/>
                <a:cs typeface="Arial"/>
                <a:sym typeface="Arial"/>
              </a:rPr>
              <a:t>Reduced ensemble size</a:t>
            </a:r>
            <a:endParaRPr>
              <a:latin typeface="Arial"/>
              <a:ea typeface="Arial"/>
              <a:cs typeface="Arial"/>
              <a:sym typeface="Arial"/>
            </a:endParaRPr>
          </a:p>
          <a:p>
            <a:pPr indent="-342900" lvl="1" marL="914400" rtl="0" algn="l">
              <a:spcBef>
                <a:spcPts val="0"/>
              </a:spcBef>
              <a:spcAft>
                <a:spcPts val="0"/>
              </a:spcAft>
              <a:buSzPts val="1800"/>
              <a:buFont typeface="Arial"/>
              <a:buChar char="-"/>
            </a:pPr>
            <a:r>
              <a:rPr lang="en-US">
                <a:latin typeface="Arial"/>
                <a:ea typeface="Arial"/>
                <a:cs typeface="Arial"/>
                <a:sym typeface="Arial"/>
              </a:rPr>
              <a:t>High accuracy</a:t>
            </a:r>
            <a:endParaRPr>
              <a:latin typeface="Arial"/>
              <a:ea typeface="Arial"/>
              <a:cs typeface="Arial"/>
              <a:sym typeface="Arial"/>
            </a:endParaRPr>
          </a:p>
          <a:p>
            <a:pPr indent="0" lvl="0" marL="457200" rtl="0" algn="l">
              <a:spcBef>
                <a:spcPts val="1000"/>
              </a:spcBef>
              <a:spcAft>
                <a:spcPts val="0"/>
              </a:spcAft>
              <a:buNone/>
            </a:pPr>
            <a:r>
              <a:t/>
            </a:r>
            <a:endParaRPr/>
          </a:p>
        </p:txBody>
      </p:sp>
      <p:sp>
        <p:nvSpPr>
          <p:cNvPr id="334" name="Google Shape;334;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335" name="Google Shape;335;p36"/>
          <p:cNvPicPr preferRelativeResize="0"/>
          <p:nvPr/>
        </p:nvPicPr>
        <p:blipFill>
          <a:blip r:embed="rId3">
            <a:alphaModFix/>
          </a:blip>
          <a:stretch>
            <a:fillRect/>
          </a:stretch>
        </p:blipFill>
        <p:spPr>
          <a:xfrm>
            <a:off x="6657550" y="3783875"/>
            <a:ext cx="4114799" cy="2385162"/>
          </a:xfrm>
          <a:prstGeom prst="rect">
            <a:avLst/>
          </a:prstGeom>
          <a:noFill/>
          <a:ln>
            <a:noFill/>
          </a:ln>
        </p:spPr>
      </p:pic>
      <p:pic>
        <p:nvPicPr>
          <p:cNvPr id="336" name="Google Shape;336;p36"/>
          <p:cNvPicPr preferRelativeResize="0"/>
          <p:nvPr/>
        </p:nvPicPr>
        <p:blipFill>
          <a:blip r:embed="rId4">
            <a:alphaModFix/>
          </a:blip>
          <a:stretch>
            <a:fillRect/>
          </a:stretch>
        </p:blipFill>
        <p:spPr>
          <a:xfrm>
            <a:off x="5038175" y="1394513"/>
            <a:ext cx="3572425" cy="2131825"/>
          </a:xfrm>
          <a:prstGeom prst="rect">
            <a:avLst/>
          </a:prstGeom>
          <a:noFill/>
          <a:ln>
            <a:noFill/>
          </a:ln>
        </p:spPr>
      </p:pic>
      <p:pic>
        <p:nvPicPr>
          <p:cNvPr id="337" name="Google Shape;337;p36"/>
          <p:cNvPicPr preferRelativeResize="0"/>
          <p:nvPr/>
        </p:nvPicPr>
        <p:blipFill>
          <a:blip r:embed="rId5">
            <a:alphaModFix/>
          </a:blip>
          <a:stretch>
            <a:fillRect/>
          </a:stretch>
        </p:blipFill>
        <p:spPr>
          <a:xfrm>
            <a:off x="8483600" y="1267850"/>
            <a:ext cx="3572426" cy="2385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4" name="Google Shape;344;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45" name="Google Shape;345;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Clipper v.s. TensorFlow</a:t>
            </a:r>
            <a:endParaRPr/>
          </a:p>
        </p:txBody>
      </p:sp>
      <p:sp>
        <p:nvSpPr>
          <p:cNvPr id="346" name="Google Shape;346;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347" name="Google Shape;347;p37"/>
          <p:cNvPicPr preferRelativeResize="0"/>
          <p:nvPr/>
        </p:nvPicPr>
        <p:blipFill>
          <a:blip r:embed="rId3">
            <a:alphaModFix/>
          </a:blip>
          <a:stretch>
            <a:fillRect/>
          </a:stretch>
        </p:blipFill>
        <p:spPr>
          <a:xfrm>
            <a:off x="2541938" y="1574800"/>
            <a:ext cx="6543675" cy="472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4" name="Google Shape;354;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55" name="Google Shape;355;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Limitation of </a:t>
            </a:r>
            <a:r>
              <a:rPr lang="en-US">
                <a:latin typeface="Arial"/>
                <a:ea typeface="Arial"/>
                <a:cs typeface="Arial"/>
                <a:sym typeface="Arial"/>
              </a:rPr>
              <a:t>Clipper</a:t>
            </a:r>
            <a:endParaRPr/>
          </a:p>
        </p:txBody>
      </p:sp>
      <p:sp>
        <p:nvSpPr>
          <p:cNvPr id="356" name="Google Shape;356;p38"/>
          <p:cNvSpPr txBox="1"/>
          <p:nvPr>
            <p:ph idx="1" type="body"/>
          </p:nvPr>
        </p:nvSpPr>
        <p:spPr>
          <a:xfrm>
            <a:off x="838200" y="1690825"/>
            <a:ext cx="10515600" cy="3614400"/>
          </a:xfrm>
          <a:prstGeom prst="rect">
            <a:avLst/>
          </a:prstGeom>
        </p:spPr>
        <p:txBody>
          <a:bodyPr anchorCtr="0" anchor="ctr" bIns="45700" lIns="91425" spcFirstLastPara="1" rIns="91425" wrap="square" tIns="45700">
            <a:noAutofit/>
          </a:bodyPr>
          <a:lstStyle/>
          <a:p>
            <a:pPr indent="-342900" lvl="0" marL="457200" rtl="0" algn="l">
              <a:spcBef>
                <a:spcPts val="4000"/>
              </a:spcBef>
              <a:spcAft>
                <a:spcPts val="0"/>
              </a:spcAft>
              <a:buSzPts val="1800"/>
              <a:buFont typeface="Arial"/>
              <a:buChar char="-"/>
            </a:pPr>
            <a:r>
              <a:rPr lang="en-US">
                <a:latin typeface="Arial"/>
                <a:ea typeface="Arial"/>
                <a:cs typeface="Arial"/>
                <a:sym typeface="Arial"/>
              </a:rPr>
              <a:t>Clipper does not address offline model retraining</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US">
                <a:latin typeface="Arial"/>
                <a:ea typeface="Arial"/>
                <a:cs typeface="Arial"/>
                <a:sym typeface="Arial"/>
              </a:rPr>
              <a:t>By treating deployed models as black boxes, Clipper forgoes the opportunity to optimize prediction execution of the models themselves or share computation between models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US">
                <a:latin typeface="Arial"/>
                <a:ea typeface="Arial"/>
                <a:cs typeface="Arial"/>
                <a:sym typeface="Arial"/>
              </a:rPr>
              <a:t>Only performs coarse-grained tradeoffs of accuracy, robustness, and performance.</a:t>
            </a:r>
            <a:endParaRPr>
              <a:latin typeface="Arial"/>
              <a:ea typeface="Arial"/>
              <a:cs typeface="Arial"/>
              <a:sym typeface="Arial"/>
            </a:endParaRPr>
          </a:p>
          <a:p>
            <a:pPr indent="0" lvl="0" marL="0" rtl="0" algn="l">
              <a:spcBef>
                <a:spcPts val="1000"/>
              </a:spcBef>
              <a:spcAft>
                <a:spcPts val="0"/>
              </a:spcAft>
              <a:buNone/>
            </a:pPr>
            <a:r>
              <a:t/>
            </a:r>
            <a:endParaRPr/>
          </a:p>
        </p:txBody>
      </p:sp>
      <p:sp>
        <p:nvSpPr>
          <p:cNvPr id="357" name="Google Shape;357;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Q&amp;A</a:t>
            </a:r>
            <a:endParaRPr/>
          </a:p>
        </p:txBody>
      </p:sp>
      <p:sp>
        <p:nvSpPr>
          <p:cNvPr id="364" name="Google Shape;364;p39"/>
          <p:cNvSpPr txBox="1"/>
          <p:nvPr>
            <p:ph idx="1" type="body"/>
          </p:nvPr>
        </p:nvSpPr>
        <p:spPr>
          <a:xfrm>
            <a:off x="838200" y="1825625"/>
            <a:ext cx="10515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Questions?</a:t>
            </a:r>
            <a:endParaRPr/>
          </a:p>
        </p:txBody>
      </p:sp>
      <p:sp>
        <p:nvSpPr>
          <p:cNvPr id="365" name="Google Shape;365;p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756450" y="823675"/>
            <a:ext cx="106791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Gill Sans"/>
              <a:buNone/>
            </a:pPr>
            <a:r>
              <a:rPr lang="en-US"/>
              <a:t>DeepCPU: Serving RNN-based Deep Learning Models 10x Faster</a:t>
            </a:r>
            <a:endParaRPr/>
          </a:p>
        </p:txBody>
      </p:sp>
      <p:sp>
        <p:nvSpPr>
          <p:cNvPr id="372" name="Google Shape;372;p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73" name="Google Shape;373;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
        <p:nvSpPr>
          <p:cNvPr id="375" name="Google Shape;375;p40"/>
          <p:cNvSpPr txBox="1"/>
          <p:nvPr/>
        </p:nvSpPr>
        <p:spPr>
          <a:xfrm>
            <a:off x="1524000" y="3812763"/>
            <a:ext cx="9144000" cy="165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2400">
                <a:solidFill>
                  <a:srgbClr val="000000"/>
                </a:solidFill>
                <a:latin typeface="Gill Sans"/>
                <a:ea typeface="Gill Sans"/>
                <a:cs typeface="Gill Sans"/>
                <a:sym typeface="Gill Sans"/>
              </a:rPr>
              <a:t>Yifu Jin, Bochang Wang, Junding Wang</a:t>
            </a:r>
            <a:endParaRPr sz="2400">
              <a:solidFill>
                <a:srgbClr val="00000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2" name="Google Shape;382;p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83" name="Google Shape;383;p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t>
            </a:r>
            <a:r>
              <a:rPr lang="en-US"/>
              <a:t>NN structure</a:t>
            </a:r>
            <a:endParaRPr/>
          </a:p>
        </p:txBody>
      </p:sp>
      <p:sp>
        <p:nvSpPr>
          <p:cNvPr id="384" name="Google Shape;384;p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385" name="Google Shape;385;p41"/>
          <p:cNvPicPr preferRelativeResize="0"/>
          <p:nvPr/>
        </p:nvPicPr>
        <p:blipFill>
          <a:blip r:embed="rId3">
            <a:alphaModFix/>
          </a:blip>
          <a:stretch>
            <a:fillRect/>
          </a:stretch>
        </p:blipFill>
        <p:spPr>
          <a:xfrm>
            <a:off x="152400" y="1919425"/>
            <a:ext cx="11887200" cy="3566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1" name="Google Shape;111;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12" name="Google Shape;112;p15"/>
          <p:cNvSpPr txBox="1"/>
          <p:nvPr>
            <p:ph idx="1" type="body"/>
          </p:nvPr>
        </p:nvSpPr>
        <p:spPr>
          <a:xfrm>
            <a:off x="838200" y="1701050"/>
            <a:ext cx="48411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M</a:t>
            </a:r>
            <a:r>
              <a:rPr lang="en-US"/>
              <a:t>odel Abstraction Layer</a:t>
            </a:r>
            <a:endParaRPr/>
          </a:p>
          <a:p>
            <a:pPr indent="-342900" lvl="0" marL="457200" rtl="0" algn="l">
              <a:spcBef>
                <a:spcPts val="0"/>
              </a:spcBef>
              <a:spcAft>
                <a:spcPts val="0"/>
              </a:spcAft>
              <a:buSzPts val="1800"/>
              <a:buFont typeface="Gill Sans"/>
              <a:buChar char="•"/>
            </a:pPr>
            <a:r>
              <a:rPr lang="en-US"/>
              <a:t>Model Selection Layer</a:t>
            </a:r>
            <a:endParaRPr/>
          </a:p>
        </p:txBody>
      </p:sp>
      <p:sp>
        <p:nvSpPr>
          <p:cNvPr id="113" name="Google Shape;113;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
        <p:nvSpPr>
          <p:cNvPr id="114" name="Google Shape;114;p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a:t>
            </a:r>
            <a:endParaRPr/>
          </a:p>
        </p:txBody>
      </p:sp>
      <p:pic>
        <p:nvPicPr>
          <p:cNvPr id="115" name="Google Shape;115;p15"/>
          <p:cNvPicPr preferRelativeResize="0"/>
          <p:nvPr/>
        </p:nvPicPr>
        <p:blipFill>
          <a:blip r:embed="rId3">
            <a:alphaModFix/>
          </a:blip>
          <a:stretch>
            <a:fillRect/>
          </a:stretch>
        </p:blipFill>
        <p:spPr>
          <a:xfrm>
            <a:off x="5831700" y="1614625"/>
            <a:ext cx="6207899" cy="386198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92" name="Google Shape;392;p4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393" name="Google Shape;393;p4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RNN structure</a:t>
            </a:r>
            <a:endParaRPr/>
          </a:p>
        </p:txBody>
      </p:sp>
      <p:sp>
        <p:nvSpPr>
          <p:cNvPr id="394" name="Google Shape;394;p4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395" name="Google Shape;395;p42"/>
          <p:cNvPicPr preferRelativeResize="0"/>
          <p:nvPr/>
        </p:nvPicPr>
        <p:blipFill>
          <a:blip r:embed="rId3">
            <a:alphaModFix/>
          </a:blip>
          <a:stretch>
            <a:fillRect/>
          </a:stretch>
        </p:blipFill>
        <p:spPr>
          <a:xfrm>
            <a:off x="685800" y="2148025"/>
            <a:ext cx="10711150" cy="3330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02" name="Google Shape;402;p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03" name="Google Shape;403;p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LSTM structure</a:t>
            </a:r>
            <a:endParaRPr/>
          </a:p>
        </p:txBody>
      </p:sp>
      <p:sp>
        <p:nvSpPr>
          <p:cNvPr id="404" name="Google Shape;404;p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405" name="Google Shape;405;p43"/>
          <p:cNvPicPr preferRelativeResize="0"/>
          <p:nvPr/>
        </p:nvPicPr>
        <p:blipFill>
          <a:blip r:embed="rId3">
            <a:alphaModFix/>
          </a:blip>
          <a:stretch>
            <a:fillRect/>
          </a:stretch>
        </p:blipFill>
        <p:spPr>
          <a:xfrm>
            <a:off x="1676400" y="1309825"/>
            <a:ext cx="8655424" cy="5146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2" name="Google Shape;412;p4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13" name="Google Shape;413;p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Performance Characteristics</a:t>
            </a:r>
            <a:endParaRPr/>
          </a:p>
        </p:txBody>
      </p:sp>
      <p:sp>
        <p:nvSpPr>
          <p:cNvPr id="414" name="Google Shape;414;p44"/>
          <p:cNvSpPr txBox="1"/>
          <p:nvPr>
            <p:ph idx="1" type="body"/>
          </p:nvPr>
        </p:nvSpPr>
        <p:spPr>
          <a:xfrm>
            <a:off x="838200" y="1701052"/>
            <a:ext cx="10515600" cy="37008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a:t>The total computation is dominated by Matrix Multiplications (MMs).</a:t>
            </a:r>
            <a:endParaRPr/>
          </a:p>
        </p:txBody>
      </p:sp>
      <p:sp>
        <p:nvSpPr>
          <p:cNvPr id="415" name="Google Shape;415;p4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416" name="Google Shape;416;p44"/>
          <p:cNvPicPr preferRelativeResize="0"/>
          <p:nvPr/>
        </p:nvPicPr>
        <p:blipFill>
          <a:blip r:embed="rId3">
            <a:alphaModFix/>
          </a:blip>
          <a:stretch>
            <a:fillRect/>
          </a:stretch>
        </p:blipFill>
        <p:spPr>
          <a:xfrm>
            <a:off x="2228850" y="2890838"/>
            <a:ext cx="7734300" cy="2752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4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3" name="Google Shape;423;p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24" name="Google Shape;424;p4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reuse</a:t>
            </a:r>
            <a:endParaRPr/>
          </a:p>
        </p:txBody>
      </p:sp>
      <p:sp>
        <p:nvSpPr>
          <p:cNvPr id="425" name="Google Shape;425;p45"/>
          <p:cNvSpPr txBox="1"/>
          <p:nvPr>
            <p:ph idx="1" type="body"/>
          </p:nvPr>
        </p:nvSpPr>
        <p:spPr>
          <a:xfrm>
            <a:off x="990600" y="1701050"/>
            <a:ext cx="10176300" cy="3700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Definition</a:t>
            </a:r>
            <a:r>
              <a:rPr lang="en-US"/>
              <a:t> : the number of computational ops that can be executed per data load/store at that level of memory hierarchy.</a:t>
            </a:r>
            <a:endParaRPr/>
          </a:p>
          <a:p>
            <a:pPr indent="0" lvl="0" marL="0" rtl="0" algn="l">
              <a:spcBef>
                <a:spcPts val="1000"/>
              </a:spcBef>
              <a:spcAft>
                <a:spcPts val="0"/>
              </a:spcAft>
              <a:buNone/>
            </a:pPr>
            <a:br>
              <a:rPr lang="en-US"/>
            </a:br>
            <a:endParaRPr/>
          </a:p>
        </p:txBody>
      </p:sp>
      <p:sp>
        <p:nvSpPr>
          <p:cNvPr id="426" name="Google Shape;426;p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3" name="Google Shape;433;p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34" name="Google Shape;434;p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Goal</a:t>
            </a:r>
            <a:endParaRPr/>
          </a:p>
        </p:txBody>
      </p:sp>
      <p:sp>
        <p:nvSpPr>
          <p:cNvPr id="435" name="Google Shape;435;p46"/>
          <p:cNvSpPr txBox="1"/>
          <p:nvPr>
            <p:ph idx="1" type="body"/>
          </p:nvPr>
        </p:nvSpPr>
        <p:spPr>
          <a:xfrm>
            <a:off x="838200" y="1701052"/>
            <a:ext cx="10515600" cy="37008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a:t>Find an efficient search strategy to optimize data reuse within RNN-based models as a serving system.</a:t>
            </a:r>
            <a:endParaRPr/>
          </a:p>
        </p:txBody>
      </p:sp>
      <p:sp>
        <p:nvSpPr>
          <p:cNvPr id="436" name="Google Shape;436;p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43" name="Google Shape;443;p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44" name="Google Shape;444;p4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DeepCPU novel techniques</a:t>
            </a:r>
            <a:endParaRPr/>
          </a:p>
        </p:txBody>
      </p:sp>
      <p:sp>
        <p:nvSpPr>
          <p:cNvPr id="445" name="Google Shape;445;p47"/>
          <p:cNvSpPr txBox="1"/>
          <p:nvPr>
            <p:ph idx="1" type="body"/>
          </p:nvPr>
        </p:nvSpPr>
        <p:spPr>
          <a:xfrm>
            <a:off x="838200" y="1701052"/>
            <a:ext cx="10515600" cy="3700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MM-DAG</a:t>
            </a:r>
            <a:endParaRPr/>
          </a:p>
          <a:p>
            <a:pPr indent="-342900" lvl="0" marL="457200" rtl="0" algn="l">
              <a:spcBef>
                <a:spcPts val="0"/>
              </a:spcBef>
              <a:spcAft>
                <a:spcPts val="0"/>
              </a:spcAft>
              <a:buSzPts val="1800"/>
              <a:buChar char="•"/>
            </a:pPr>
            <a:r>
              <a:rPr lang="en-US"/>
              <a:t>MM-DAG scheduling</a:t>
            </a:r>
            <a:endParaRPr/>
          </a:p>
          <a:p>
            <a:pPr indent="-342900" lvl="0" marL="457200" rtl="0" algn="l">
              <a:spcBef>
                <a:spcPts val="0"/>
              </a:spcBef>
              <a:spcAft>
                <a:spcPts val="0"/>
              </a:spcAft>
              <a:buSzPts val="1800"/>
              <a:buChar char="•"/>
            </a:pPr>
            <a:r>
              <a:rPr lang="en-US"/>
              <a:t>Fusion of MMs</a:t>
            </a:r>
            <a:endParaRPr/>
          </a:p>
          <a:p>
            <a:pPr indent="-342900" lvl="0" marL="457200" rtl="0" algn="l">
              <a:spcBef>
                <a:spcPts val="0"/>
              </a:spcBef>
              <a:spcAft>
                <a:spcPts val="0"/>
              </a:spcAft>
              <a:buSzPts val="1800"/>
              <a:buChar char="•"/>
            </a:pPr>
            <a:r>
              <a:rPr lang="en-US"/>
              <a:t>Reuse-aware parallelism generator</a:t>
            </a:r>
            <a:endParaRPr/>
          </a:p>
          <a:p>
            <a:pPr indent="-342900" lvl="0" marL="457200" rtl="0" algn="l">
              <a:spcBef>
                <a:spcPts val="0"/>
              </a:spcBef>
              <a:spcAft>
                <a:spcPts val="0"/>
              </a:spcAft>
              <a:buSzPts val="1800"/>
              <a:buChar char="•"/>
            </a:pPr>
            <a:r>
              <a:rPr lang="en-US"/>
              <a:t>Private-cache-aware partitioning</a:t>
            </a:r>
            <a:endParaRPr/>
          </a:p>
          <a:p>
            <a:pPr indent="-342900" lvl="0" marL="457200" rtl="0" algn="l">
              <a:spcBef>
                <a:spcPts val="0"/>
              </a:spcBef>
              <a:spcAft>
                <a:spcPts val="0"/>
              </a:spcAft>
              <a:buSzPts val="1800"/>
              <a:buChar char="•"/>
            </a:pPr>
            <a:r>
              <a:rPr lang="en-US"/>
              <a:t>Weight-centric streamlining</a:t>
            </a:r>
            <a:endParaRPr/>
          </a:p>
        </p:txBody>
      </p:sp>
      <p:sp>
        <p:nvSpPr>
          <p:cNvPr id="446" name="Google Shape;446;p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53" name="Google Shape;453;p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54" name="Google Shape;454;p4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MM-DAG</a:t>
            </a:r>
            <a:endParaRPr/>
          </a:p>
        </p:txBody>
      </p:sp>
      <p:sp>
        <p:nvSpPr>
          <p:cNvPr id="455" name="Google Shape;455;p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456" name="Google Shape;456;p48"/>
          <p:cNvPicPr preferRelativeResize="0"/>
          <p:nvPr/>
        </p:nvPicPr>
        <p:blipFill>
          <a:blip r:embed="rId3">
            <a:alphaModFix/>
          </a:blip>
          <a:stretch>
            <a:fillRect/>
          </a:stretch>
        </p:blipFill>
        <p:spPr>
          <a:xfrm>
            <a:off x="1844500" y="1362650"/>
            <a:ext cx="8590625" cy="5107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63" name="Google Shape;463;p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64" name="Google Shape;464;p4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MM-DAG scheduling</a:t>
            </a:r>
            <a:endParaRPr/>
          </a:p>
        </p:txBody>
      </p:sp>
      <p:sp>
        <p:nvSpPr>
          <p:cNvPr id="465" name="Google Shape;465;p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466" name="Google Shape;466;p49"/>
          <p:cNvPicPr preferRelativeResize="0"/>
          <p:nvPr/>
        </p:nvPicPr>
        <p:blipFill>
          <a:blip r:embed="rId3">
            <a:alphaModFix/>
          </a:blip>
          <a:stretch>
            <a:fillRect/>
          </a:stretch>
        </p:blipFill>
        <p:spPr>
          <a:xfrm>
            <a:off x="6192725" y="2058500"/>
            <a:ext cx="5751176" cy="3419375"/>
          </a:xfrm>
          <a:prstGeom prst="rect">
            <a:avLst/>
          </a:prstGeom>
          <a:noFill/>
          <a:ln>
            <a:noFill/>
          </a:ln>
        </p:spPr>
      </p:pic>
      <p:sp>
        <p:nvSpPr>
          <p:cNvPr id="467" name="Google Shape;467;p49"/>
          <p:cNvSpPr txBox="1"/>
          <p:nvPr>
            <p:ph idx="1" type="body"/>
          </p:nvPr>
        </p:nvSpPr>
        <p:spPr>
          <a:xfrm>
            <a:off x="609600" y="2679800"/>
            <a:ext cx="5556300" cy="20253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a:t>A MM-DAG could be scheduled into different order of phases, such that all the MMs in the same phase are independent.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74" name="Google Shape;474;p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75" name="Google Shape;475;p5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Fusion of MMs</a:t>
            </a:r>
            <a:endParaRPr/>
          </a:p>
        </p:txBody>
      </p:sp>
      <p:sp>
        <p:nvSpPr>
          <p:cNvPr id="476" name="Google Shape;476;p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
        <p:nvSpPr>
          <p:cNvPr id="477" name="Google Shape;477;p50"/>
          <p:cNvSpPr/>
          <p:nvPr/>
        </p:nvSpPr>
        <p:spPr>
          <a:xfrm>
            <a:off x="304425" y="3545243"/>
            <a:ext cx="791700" cy="79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A</a:t>
            </a:r>
            <a:endParaRPr sz="2400"/>
          </a:p>
        </p:txBody>
      </p:sp>
      <p:cxnSp>
        <p:nvCxnSpPr>
          <p:cNvPr id="478" name="Google Shape;478;p50"/>
          <p:cNvCxnSpPr/>
          <p:nvPr/>
        </p:nvCxnSpPr>
        <p:spPr>
          <a:xfrm flipH="1" rot="10800000">
            <a:off x="914509" y="3161644"/>
            <a:ext cx="918300" cy="463500"/>
          </a:xfrm>
          <a:prstGeom prst="straightConnector1">
            <a:avLst/>
          </a:prstGeom>
          <a:noFill/>
          <a:ln cap="flat" cmpd="sng" w="9525">
            <a:solidFill>
              <a:schemeClr val="dk2"/>
            </a:solidFill>
            <a:prstDash val="solid"/>
            <a:round/>
            <a:headEnd len="med" w="med" type="none"/>
            <a:tailEnd len="med" w="med" type="triangle"/>
          </a:ln>
        </p:spPr>
      </p:cxnSp>
      <p:cxnSp>
        <p:nvCxnSpPr>
          <p:cNvPr id="479" name="Google Shape;479;p50"/>
          <p:cNvCxnSpPr/>
          <p:nvPr/>
        </p:nvCxnSpPr>
        <p:spPr>
          <a:xfrm>
            <a:off x="977855" y="4232633"/>
            <a:ext cx="871200" cy="383700"/>
          </a:xfrm>
          <a:prstGeom prst="straightConnector1">
            <a:avLst/>
          </a:prstGeom>
          <a:noFill/>
          <a:ln cap="flat" cmpd="sng" w="9525">
            <a:solidFill>
              <a:schemeClr val="dk2"/>
            </a:solidFill>
            <a:prstDash val="solid"/>
            <a:round/>
            <a:headEnd len="med" w="med" type="none"/>
            <a:tailEnd len="med" w="med" type="triangle"/>
          </a:ln>
        </p:spPr>
      </p:cxnSp>
      <p:sp>
        <p:nvSpPr>
          <p:cNvPr id="480" name="Google Shape;480;p50"/>
          <p:cNvSpPr/>
          <p:nvPr/>
        </p:nvSpPr>
        <p:spPr>
          <a:xfrm>
            <a:off x="1817128" y="2746025"/>
            <a:ext cx="791700" cy="79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B1</a:t>
            </a:r>
            <a:endParaRPr sz="2400"/>
          </a:p>
        </p:txBody>
      </p:sp>
      <p:sp>
        <p:nvSpPr>
          <p:cNvPr id="481" name="Google Shape;481;p50"/>
          <p:cNvSpPr/>
          <p:nvPr/>
        </p:nvSpPr>
        <p:spPr>
          <a:xfrm>
            <a:off x="1817128" y="4227408"/>
            <a:ext cx="791700" cy="79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B2</a:t>
            </a:r>
            <a:endParaRPr sz="2400"/>
          </a:p>
        </p:txBody>
      </p:sp>
      <p:cxnSp>
        <p:nvCxnSpPr>
          <p:cNvPr id="482" name="Google Shape;482;p50"/>
          <p:cNvCxnSpPr>
            <a:stCxn id="480" idx="6"/>
            <a:endCxn id="483" idx="2"/>
          </p:cNvCxnSpPr>
          <p:nvPr/>
        </p:nvCxnSpPr>
        <p:spPr>
          <a:xfrm flipH="1" rot="10800000">
            <a:off x="2608828" y="3137525"/>
            <a:ext cx="816300" cy="81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50"/>
          <p:cNvCxnSpPr>
            <a:stCxn id="481" idx="6"/>
            <a:endCxn id="485" idx="2"/>
          </p:cNvCxnSpPr>
          <p:nvPr/>
        </p:nvCxnSpPr>
        <p:spPr>
          <a:xfrm flipH="1" rot="10800000">
            <a:off x="2608828" y="4598508"/>
            <a:ext cx="819900" cy="28500"/>
          </a:xfrm>
          <a:prstGeom prst="straightConnector1">
            <a:avLst/>
          </a:prstGeom>
          <a:noFill/>
          <a:ln cap="flat" cmpd="sng" w="9525">
            <a:solidFill>
              <a:schemeClr val="dk2"/>
            </a:solidFill>
            <a:prstDash val="solid"/>
            <a:round/>
            <a:headEnd len="med" w="med" type="none"/>
            <a:tailEnd len="med" w="med" type="triangle"/>
          </a:ln>
        </p:spPr>
      </p:cxnSp>
      <p:sp>
        <p:nvSpPr>
          <p:cNvPr id="483" name="Google Shape;483;p50"/>
          <p:cNvSpPr/>
          <p:nvPr/>
        </p:nvSpPr>
        <p:spPr>
          <a:xfrm>
            <a:off x="3425098" y="2737925"/>
            <a:ext cx="791700" cy="79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C</a:t>
            </a:r>
            <a:r>
              <a:rPr lang="en-US" sz="2300"/>
              <a:t>1</a:t>
            </a:r>
            <a:endParaRPr sz="2300"/>
          </a:p>
        </p:txBody>
      </p:sp>
      <p:sp>
        <p:nvSpPr>
          <p:cNvPr id="485" name="Google Shape;485;p50"/>
          <p:cNvSpPr/>
          <p:nvPr/>
        </p:nvSpPr>
        <p:spPr>
          <a:xfrm>
            <a:off x="3428664" y="4198957"/>
            <a:ext cx="791700" cy="79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C2</a:t>
            </a:r>
            <a:endParaRPr sz="2300"/>
          </a:p>
        </p:txBody>
      </p:sp>
      <p:sp>
        <p:nvSpPr>
          <p:cNvPr id="486" name="Google Shape;486;p50"/>
          <p:cNvSpPr/>
          <p:nvPr/>
        </p:nvSpPr>
        <p:spPr>
          <a:xfrm>
            <a:off x="6296825" y="3500739"/>
            <a:ext cx="668100" cy="62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A</a:t>
            </a:r>
            <a:endParaRPr sz="2400"/>
          </a:p>
        </p:txBody>
      </p:sp>
      <p:cxnSp>
        <p:nvCxnSpPr>
          <p:cNvPr id="487" name="Google Shape;487;p50"/>
          <p:cNvCxnSpPr>
            <a:stCxn id="486" idx="6"/>
            <a:endCxn id="488" idx="2"/>
          </p:cNvCxnSpPr>
          <p:nvPr/>
        </p:nvCxnSpPr>
        <p:spPr>
          <a:xfrm>
            <a:off x="6964925" y="3815139"/>
            <a:ext cx="679200" cy="0"/>
          </a:xfrm>
          <a:prstGeom prst="straightConnector1">
            <a:avLst/>
          </a:prstGeom>
          <a:noFill/>
          <a:ln cap="flat" cmpd="sng" w="9525">
            <a:solidFill>
              <a:schemeClr val="dk2"/>
            </a:solidFill>
            <a:prstDash val="solid"/>
            <a:round/>
            <a:headEnd len="med" w="med" type="none"/>
            <a:tailEnd len="med" w="med" type="triangle"/>
          </a:ln>
        </p:spPr>
      </p:cxnSp>
      <p:sp>
        <p:nvSpPr>
          <p:cNvPr id="488" name="Google Shape;488;p50"/>
          <p:cNvSpPr/>
          <p:nvPr/>
        </p:nvSpPr>
        <p:spPr>
          <a:xfrm>
            <a:off x="7644111" y="3026775"/>
            <a:ext cx="1676100" cy="157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a:t>
            </a:r>
            <a:r>
              <a:rPr lang="en-US" sz="2400"/>
              <a:t>B1, B2]</a:t>
            </a:r>
            <a:endParaRPr sz="2400"/>
          </a:p>
        </p:txBody>
      </p:sp>
      <p:cxnSp>
        <p:nvCxnSpPr>
          <p:cNvPr id="489" name="Google Shape;489;p50"/>
          <p:cNvCxnSpPr>
            <a:stCxn id="488" idx="6"/>
          </p:cNvCxnSpPr>
          <p:nvPr/>
        </p:nvCxnSpPr>
        <p:spPr>
          <a:xfrm>
            <a:off x="9320211" y="3815025"/>
            <a:ext cx="671400" cy="0"/>
          </a:xfrm>
          <a:prstGeom prst="straightConnector1">
            <a:avLst/>
          </a:prstGeom>
          <a:noFill/>
          <a:ln cap="flat" cmpd="sng" w="9525">
            <a:solidFill>
              <a:schemeClr val="dk2"/>
            </a:solidFill>
            <a:prstDash val="solid"/>
            <a:round/>
            <a:headEnd len="med" w="med" type="none"/>
            <a:tailEnd len="med" w="med" type="triangle"/>
          </a:ln>
        </p:spPr>
      </p:cxnSp>
      <p:sp>
        <p:nvSpPr>
          <p:cNvPr id="490" name="Google Shape;490;p50"/>
          <p:cNvSpPr/>
          <p:nvPr/>
        </p:nvSpPr>
        <p:spPr>
          <a:xfrm>
            <a:off x="9945643" y="3050491"/>
            <a:ext cx="1676100" cy="157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[C1, C2]</a:t>
            </a:r>
            <a:endParaRPr sz="2400"/>
          </a:p>
        </p:txBody>
      </p:sp>
      <p:sp>
        <p:nvSpPr>
          <p:cNvPr id="491" name="Google Shape;491;p50"/>
          <p:cNvSpPr/>
          <p:nvPr/>
        </p:nvSpPr>
        <p:spPr>
          <a:xfrm>
            <a:off x="4680175" y="3559550"/>
            <a:ext cx="1199100" cy="63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98" name="Google Shape;498;p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99" name="Google Shape;499;p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Reuse-aware parallelism generator</a:t>
            </a:r>
            <a:endParaRPr/>
          </a:p>
        </p:txBody>
      </p:sp>
      <p:sp>
        <p:nvSpPr>
          <p:cNvPr id="500" name="Google Shape;500;p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501" name="Google Shape;501;p51"/>
          <p:cNvPicPr preferRelativeResize="0"/>
          <p:nvPr/>
        </p:nvPicPr>
        <p:blipFill>
          <a:blip r:embed="rId3">
            <a:alphaModFix/>
          </a:blip>
          <a:stretch>
            <a:fillRect/>
          </a:stretch>
        </p:blipFill>
        <p:spPr>
          <a:xfrm>
            <a:off x="7038125" y="1453950"/>
            <a:ext cx="4304475" cy="4869700"/>
          </a:xfrm>
          <a:prstGeom prst="rect">
            <a:avLst/>
          </a:prstGeom>
          <a:noFill/>
          <a:ln>
            <a:noFill/>
          </a:ln>
        </p:spPr>
      </p:pic>
      <p:pic>
        <p:nvPicPr>
          <p:cNvPr id="502" name="Google Shape;502;p51"/>
          <p:cNvPicPr preferRelativeResize="0"/>
          <p:nvPr/>
        </p:nvPicPr>
        <p:blipFill>
          <a:blip r:embed="rId4">
            <a:alphaModFix/>
          </a:blip>
          <a:stretch>
            <a:fillRect/>
          </a:stretch>
        </p:blipFill>
        <p:spPr>
          <a:xfrm>
            <a:off x="351673" y="2780598"/>
            <a:ext cx="6019699" cy="161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2" name="Google Shape;122;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23" name="Google Shape;123;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Machine Learning Lifecycle</a:t>
            </a:r>
            <a:endParaRPr/>
          </a:p>
        </p:txBody>
      </p:sp>
      <p:sp>
        <p:nvSpPr>
          <p:cNvPr id="124" name="Google Shape;124;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125" name="Google Shape;125;p16"/>
          <p:cNvPicPr preferRelativeResize="0"/>
          <p:nvPr/>
        </p:nvPicPr>
        <p:blipFill>
          <a:blip r:embed="rId3">
            <a:alphaModFix/>
          </a:blip>
          <a:stretch>
            <a:fillRect/>
          </a:stretch>
        </p:blipFill>
        <p:spPr>
          <a:xfrm>
            <a:off x="4970775" y="2375763"/>
            <a:ext cx="7011676" cy="3295650"/>
          </a:xfrm>
          <a:prstGeom prst="rect">
            <a:avLst/>
          </a:prstGeom>
          <a:noFill/>
          <a:ln>
            <a:noFill/>
          </a:ln>
        </p:spPr>
      </p:pic>
      <p:sp>
        <p:nvSpPr>
          <p:cNvPr id="126" name="Google Shape;126;p16"/>
          <p:cNvSpPr txBox="1"/>
          <p:nvPr>
            <p:ph idx="1" type="body"/>
          </p:nvPr>
        </p:nvSpPr>
        <p:spPr>
          <a:xfrm>
            <a:off x="838200" y="1701050"/>
            <a:ext cx="48411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Training</a:t>
            </a:r>
            <a:endParaRPr/>
          </a:p>
          <a:p>
            <a:pPr indent="-342900" lvl="0" marL="457200" rtl="0" algn="l">
              <a:spcBef>
                <a:spcPts val="0"/>
              </a:spcBef>
              <a:spcAft>
                <a:spcPts val="0"/>
              </a:spcAft>
              <a:buSzPts val="1800"/>
              <a:buFont typeface="Gill Sans"/>
              <a:buChar char="•"/>
            </a:pPr>
            <a:r>
              <a:rPr lang="en-US"/>
              <a:t>Inference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09" name="Google Shape;509;p5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10" name="Google Shape;510;p5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Private-cache-aware partitioning</a:t>
            </a:r>
            <a:endParaRPr/>
          </a:p>
        </p:txBody>
      </p:sp>
      <p:sp>
        <p:nvSpPr>
          <p:cNvPr id="511" name="Google Shape;511;p52"/>
          <p:cNvSpPr txBox="1"/>
          <p:nvPr>
            <p:ph idx="1" type="body"/>
          </p:nvPr>
        </p:nvSpPr>
        <p:spPr>
          <a:xfrm>
            <a:off x="762000" y="2463050"/>
            <a:ext cx="6019800" cy="3143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Maximize data reuse within a phase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A estimation function for data reuse based on size of L2 cache and size of MMs within this phase.</a:t>
            </a:r>
            <a:endParaRPr/>
          </a:p>
        </p:txBody>
      </p:sp>
      <p:sp>
        <p:nvSpPr>
          <p:cNvPr id="512" name="Google Shape;512;p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513" name="Google Shape;513;p52"/>
          <p:cNvPicPr preferRelativeResize="0"/>
          <p:nvPr/>
        </p:nvPicPr>
        <p:blipFill>
          <a:blip r:embed="rId3">
            <a:alphaModFix/>
          </a:blip>
          <a:stretch>
            <a:fillRect/>
          </a:stretch>
        </p:blipFill>
        <p:spPr>
          <a:xfrm>
            <a:off x="7038125" y="1453950"/>
            <a:ext cx="4304475" cy="4869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20" name="Google Shape;520;p5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21" name="Google Shape;521;p5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Weight-centric streamlining</a:t>
            </a:r>
            <a:endParaRPr/>
          </a:p>
        </p:txBody>
      </p:sp>
      <p:sp>
        <p:nvSpPr>
          <p:cNvPr id="522" name="Google Shape;522;p53"/>
          <p:cNvSpPr txBox="1"/>
          <p:nvPr>
            <p:ph idx="1" type="body"/>
          </p:nvPr>
        </p:nvSpPr>
        <p:spPr>
          <a:xfrm>
            <a:off x="838200" y="1701050"/>
            <a:ext cx="60198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Improve data reuse across phases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Keep the same thread computing with the same weights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Save the time to open and close parallel region during each step.</a:t>
            </a:r>
            <a:endParaRPr/>
          </a:p>
        </p:txBody>
      </p:sp>
      <p:sp>
        <p:nvSpPr>
          <p:cNvPr id="523" name="Google Shape;523;p5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524" name="Google Shape;524;p53"/>
          <p:cNvPicPr preferRelativeResize="0"/>
          <p:nvPr/>
        </p:nvPicPr>
        <p:blipFill>
          <a:blip r:embed="rId3">
            <a:alphaModFix/>
          </a:blip>
          <a:stretch>
            <a:fillRect/>
          </a:stretch>
        </p:blipFill>
        <p:spPr>
          <a:xfrm>
            <a:off x="7038125" y="1453950"/>
            <a:ext cx="4304475" cy="4869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31" name="Google Shape;531;p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32" name="Google Shape;532;p5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DeepCPU optimization structure</a:t>
            </a:r>
            <a:endParaRPr/>
          </a:p>
        </p:txBody>
      </p:sp>
      <p:sp>
        <p:nvSpPr>
          <p:cNvPr id="533" name="Google Shape;533;p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534" name="Google Shape;534;p54"/>
          <p:cNvPicPr preferRelativeResize="0"/>
          <p:nvPr/>
        </p:nvPicPr>
        <p:blipFill>
          <a:blip r:embed="rId3">
            <a:alphaModFix/>
          </a:blip>
          <a:stretch>
            <a:fillRect/>
          </a:stretch>
        </p:blipFill>
        <p:spPr>
          <a:xfrm>
            <a:off x="3733800" y="1309825"/>
            <a:ext cx="4419600" cy="507585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5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41" name="Google Shape;541;p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42" name="Google Shape;542;p5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Performance of LSTM</a:t>
            </a:r>
            <a:endParaRPr/>
          </a:p>
        </p:txBody>
      </p:sp>
      <p:sp>
        <p:nvSpPr>
          <p:cNvPr id="543" name="Google Shape;543;p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544" name="Google Shape;544;p55"/>
          <p:cNvPicPr preferRelativeResize="0"/>
          <p:nvPr/>
        </p:nvPicPr>
        <p:blipFill rotWithShape="1">
          <a:blip r:embed="rId3">
            <a:alphaModFix/>
          </a:blip>
          <a:srcRect b="8525" l="0" r="37339" t="0"/>
          <a:stretch/>
        </p:blipFill>
        <p:spPr>
          <a:xfrm>
            <a:off x="228600" y="1843225"/>
            <a:ext cx="11725775" cy="3538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5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51" name="Google Shape;551;p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52" name="Google Shape;552;p5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a:t>
            </a:r>
            <a:endParaRPr/>
          </a:p>
        </p:txBody>
      </p:sp>
      <p:sp>
        <p:nvSpPr>
          <p:cNvPr id="553" name="Google Shape;553;p56"/>
          <p:cNvSpPr txBox="1"/>
          <p:nvPr>
            <p:ph idx="1" type="body"/>
          </p:nvPr>
        </p:nvSpPr>
        <p:spPr>
          <a:xfrm>
            <a:off x="838200" y="1701052"/>
            <a:ext cx="10515600" cy="37008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p:txBody>
      </p:sp>
      <p:sp>
        <p:nvSpPr>
          <p:cNvPr id="554" name="Google Shape;554;p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3" name="Google Shape;13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34" name="Google Shape;134;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Workloads</a:t>
            </a:r>
            <a:endParaRPr/>
          </a:p>
        </p:txBody>
      </p:sp>
      <p:sp>
        <p:nvSpPr>
          <p:cNvPr id="135" name="Google Shape;135;p17"/>
          <p:cNvSpPr txBox="1"/>
          <p:nvPr>
            <p:ph idx="1" type="body"/>
          </p:nvPr>
        </p:nvSpPr>
        <p:spPr>
          <a:xfrm>
            <a:off x="838200" y="1945400"/>
            <a:ext cx="42183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Object Recognition</a:t>
            </a:r>
            <a:endParaRPr/>
          </a:p>
          <a:p>
            <a:pPr indent="-342900" lvl="0" marL="457200" rtl="0" algn="l">
              <a:spcBef>
                <a:spcPts val="0"/>
              </a:spcBef>
              <a:spcAft>
                <a:spcPts val="0"/>
              </a:spcAft>
              <a:buSzPts val="1800"/>
              <a:buChar char="•"/>
            </a:pPr>
            <a:r>
              <a:rPr lang="en-US"/>
              <a:t>Automatic Speech Recognition</a:t>
            </a:r>
            <a:endParaRPr/>
          </a:p>
        </p:txBody>
      </p:sp>
      <p:sp>
        <p:nvSpPr>
          <p:cNvPr id="136" name="Google Shape;136;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137" name="Google Shape;137;p17"/>
          <p:cNvPicPr preferRelativeResize="0"/>
          <p:nvPr/>
        </p:nvPicPr>
        <p:blipFill>
          <a:blip r:embed="rId3">
            <a:alphaModFix/>
          </a:blip>
          <a:stretch>
            <a:fillRect/>
          </a:stretch>
        </p:blipFill>
        <p:spPr>
          <a:xfrm>
            <a:off x="5316650" y="2473700"/>
            <a:ext cx="6550950" cy="264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4" name="Google Shape;144;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45" name="Google Shape;145;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a:t>
            </a:r>
            <a:endParaRPr/>
          </a:p>
        </p:txBody>
      </p:sp>
      <p:sp>
        <p:nvSpPr>
          <p:cNvPr id="146" name="Google Shape;146;p18"/>
          <p:cNvSpPr txBox="1"/>
          <p:nvPr>
            <p:ph idx="1" type="body"/>
          </p:nvPr>
        </p:nvSpPr>
        <p:spPr>
          <a:xfrm>
            <a:off x="838200" y="1701052"/>
            <a:ext cx="105156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Complexity of Deploying Machine Learning</a:t>
            </a:r>
            <a:endParaRPr/>
          </a:p>
          <a:p>
            <a:pPr indent="-342900" lvl="0" marL="457200" rtl="0" algn="l">
              <a:spcBef>
                <a:spcPts val="0"/>
              </a:spcBef>
              <a:spcAft>
                <a:spcPts val="0"/>
              </a:spcAft>
              <a:buSzPts val="1800"/>
              <a:buChar char="•"/>
            </a:pPr>
            <a:r>
              <a:rPr lang="en-US"/>
              <a:t>Prediction Latency and Throughput</a:t>
            </a:r>
            <a:endParaRPr/>
          </a:p>
          <a:p>
            <a:pPr indent="-342900" lvl="0" marL="457200" rtl="0" algn="l">
              <a:spcBef>
                <a:spcPts val="0"/>
              </a:spcBef>
              <a:spcAft>
                <a:spcPts val="0"/>
              </a:spcAft>
              <a:buSzPts val="1800"/>
              <a:buChar char="•"/>
            </a:pPr>
            <a:r>
              <a:rPr lang="en-US"/>
              <a:t>Model Selection</a:t>
            </a:r>
            <a:endParaRPr/>
          </a:p>
        </p:txBody>
      </p:sp>
      <p:sp>
        <p:nvSpPr>
          <p:cNvPr id="147" name="Google Shape;147;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4" name="Google Shape;154;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55" name="Google Shape;155;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Solution</a:t>
            </a:r>
            <a:endParaRPr/>
          </a:p>
        </p:txBody>
      </p:sp>
      <p:sp>
        <p:nvSpPr>
          <p:cNvPr id="156" name="Google Shape;156;p19"/>
          <p:cNvSpPr txBox="1"/>
          <p:nvPr>
            <p:ph idx="1" type="body"/>
          </p:nvPr>
        </p:nvSpPr>
        <p:spPr>
          <a:xfrm>
            <a:off x="838200" y="1701052"/>
            <a:ext cx="105156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I</a:t>
            </a:r>
            <a:r>
              <a:rPr lang="en-US"/>
              <a:t>ntroduce model abstraction layer and common prediction interface</a:t>
            </a:r>
            <a:endParaRPr/>
          </a:p>
          <a:p>
            <a:pPr indent="-342900" lvl="0" marL="457200" rtl="0" algn="l">
              <a:spcBef>
                <a:spcPts val="0"/>
              </a:spcBef>
              <a:spcAft>
                <a:spcPts val="0"/>
              </a:spcAft>
              <a:buSzPts val="1800"/>
              <a:buChar char="•"/>
            </a:pPr>
            <a:r>
              <a:rPr lang="en-US"/>
              <a:t>Batch prediction requests</a:t>
            </a:r>
            <a:endParaRPr/>
          </a:p>
          <a:p>
            <a:pPr indent="-342900" lvl="0" marL="457200" rtl="0" algn="l">
              <a:spcBef>
                <a:spcPts val="0"/>
              </a:spcBef>
              <a:spcAft>
                <a:spcPts val="0"/>
              </a:spcAft>
              <a:buSzPts val="1800"/>
              <a:buChar char="•"/>
            </a:pPr>
            <a:r>
              <a:rPr lang="en-US"/>
              <a:t>Adaptive online model selection and ensembling techniques</a:t>
            </a:r>
            <a:endParaRPr/>
          </a:p>
        </p:txBody>
      </p:sp>
      <p:sp>
        <p:nvSpPr>
          <p:cNvPr id="157" name="Google Shape;157;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4" name="Google Shape;164;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65" name="Google Shape;165;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Architecture</a:t>
            </a:r>
            <a:endParaRPr/>
          </a:p>
        </p:txBody>
      </p:sp>
      <p:sp>
        <p:nvSpPr>
          <p:cNvPr id="166" name="Google Shape;166;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167" name="Google Shape;167;p20"/>
          <p:cNvPicPr preferRelativeResize="0"/>
          <p:nvPr/>
        </p:nvPicPr>
        <p:blipFill>
          <a:blip r:embed="rId3">
            <a:alphaModFix/>
          </a:blip>
          <a:stretch>
            <a:fillRect/>
          </a:stretch>
        </p:blipFill>
        <p:spPr>
          <a:xfrm>
            <a:off x="5831700" y="1614625"/>
            <a:ext cx="6207899" cy="3861984"/>
          </a:xfrm>
          <a:prstGeom prst="rect">
            <a:avLst/>
          </a:prstGeom>
          <a:noFill/>
          <a:ln>
            <a:noFill/>
          </a:ln>
        </p:spPr>
      </p:pic>
      <p:sp>
        <p:nvSpPr>
          <p:cNvPr id="168" name="Google Shape;168;p20"/>
          <p:cNvSpPr txBox="1"/>
          <p:nvPr>
            <p:ph idx="1" type="body"/>
          </p:nvPr>
        </p:nvSpPr>
        <p:spPr>
          <a:xfrm>
            <a:off x="838200" y="1701050"/>
            <a:ext cx="4841100" cy="3700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Model Abstraction Layer</a:t>
            </a:r>
            <a:endParaRPr/>
          </a:p>
          <a:p>
            <a:pPr indent="-342900" lvl="0" marL="457200" rtl="0" algn="l">
              <a:spcBef>
                <a:spcPts val="0"/>
              </a:spcBef>
              <a:spcAft>
                <a:spcPts val="0"/>
              </a:spcAft>
              <a:buSzPts val="1800"/>
              <a:buFont typeface="Gill Sans"/>
              <a:buChar char="•"/>
            </a:pPr>
            <a:r>
              <a:rPr lang="en-US"/>
              <a:t>Model Selection 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5" name="Google Shape;175;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76" name="Google Shape;176;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Abstraction Layer</a:t>
            </a:r>
            <a:endParaRPr/>
          </a:p>
        </p:txBody>
      </p:sp>
      <p:sp>
        <p:nvSpPr>
          <p:cNvPr id="177" name="Google Shape;177;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2/13/19</a:t>
            </a:r>
            <a:endParaRPr/>
          </a:p>
        </p:txBody>
      </p:sp>
      <p:pic>
        <p:nvPicPr>
          <p:cNvPr id="178" name="Google Shape;178;p21"/>
          <p:cNvPicPr preferRelativeResize="0"/>
          <p:nvPr/>
        </p:nvPicPr>
        <p:blipFill>
          <a:blip r:embed="rId3">
            <a:alphaModFix/>
          </a:blip>
          <a:stretch>
            <a:fillRect/>
          </a:stretch>
        </p:blipFill>
        <p:spPr>
          <a:xfrm>
            <a:off x="152400" y="1843225"/>
            <a:ext cx="11334750" cy="390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