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19" r:id="rId3"/>
    <p:sldId id="298" r:id="rId4"/>
    <p:sldId id="299" r:id="rId5"/>
    <p:sldId id="300" r:id="rId6"/>
    <p:sldId id="308" r:id="rId7"/>
    <p:sldId id="267" r:id="rId8"/>
    <p:sldId id="270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71" r:id="rId17"/>
    <p:sldId id="301" r:id="rId18"/>
    <p:sldId id="316" r:id="rId19"/>
    <p:sldId id="317" r:id="rId20"/>
    <p:sldId id="302" r:id="rId21"/>
    <p:sldId id="306" r:id="rId22"/>
    <p:sldId id="307" r:id="rId23"/>
    <p:sldId id="318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4"/>
    <p:restoredTop sz="95701"/>
  </p:normalViewPr>
  <p:slideViewPr>
    <p:cSldViewPr snapToGrid="0" snapToObjects="1">
      <p:cViewPr varScale="1">
        <p:scale>
          <a:sx n="91" d="100"/>
          <a:sy n="91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AD-8443-B7FF-98DCE9DCC2A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FAD-8443-B7FF-98DCE9DCC2A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AD-8443-B7FF-98DCE9DCC2A2}"/>
              </c:ext>
            </c:extLst>
          </c:dPt>
          <c:dPt>
            <c:idx val="1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FAD-8443-B7FF-98DCE9DCC2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Gill Sans" panose="020B0502020104020203" pitchFamily="34" charset="-79"/>
                    <a:ea typeface="+mn-ea"/>
                    <a:cs typeface="Gill Sans" panose="020B0502020104020203" pitchFamily="34" charset="-79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Sheet1!$C$3:$C$22</c:f>
              <c:strCache>
                <c:ptCount val="20"/>
                <c:pt idx="0">
                  <c:v>Spark</c:v>
                </c:pt>
                <c:pt idx="1">
                  <c:v>PS</c:v>
                </c:pt>
                <c:pt idx="2">
                  <c:v>Chameleon</c:v>
                </c:pt>
                <c:pt idx="3">
                  <c:v>MapReduce</c:v>
                </c:pt>
                <c:pt idx="4">
                  <c:v>Clipper</c:v>
                </c:pt>
                <c:pt idx="5">
                  <c:v>Spark-Streaming</c:v>
                </c:pt>
                <c:pt idx="6">
                  <c:v>GFS</c:v>
                </c:pt>
                <c:pt idx="7">
                  <c:v>TensorFlow</c:v>
                </c:pt>
                <c:pt idx="8">
                  <c:v>SparkSQL</c:v>
                </c:pt>
                <c:pt idx="9">
                  <c:v>PowerGraph</c:v>
                </c:pt>
                <c:pt idx="10">
                  <c:v>DRF</c:v>
                </c:pt>
                <c:pt idx="11">
                  <c:v>Tiresias</c:v>
                </c:pt>
                <c:pt idx="12">
                  <c:v>Flink</c:v>
                </c:pt>
                <c:pt idx="13">
                  <c:v>Borg</c:v>
                </c:pt>
                <c:pt idx="14">
                  <c:v>Infiniswap</c:v>
                </c:pt>
                <c:pt idx="15">
                  <c:v>FDS</c:v>
                </c:pt>
                <c:pt idx="16">
                  <c:v>BlinkDB</c:v>
                </c:pt>
                <c:pt idx="17">
                  <c:v>TPU</c:v>
                </c:pt>
                <c:pt idx="18">
                  <c:v>TVM</c:v>
                </c:pt>
                <c:pt idx="19">
                  <c:v>Storm</c:v>
                </c:pt>
              </c:strCache>
            </c:strRef>
          </c:cat>
          <c:val>
            <c:numRef>
              <c:f>Sheet1!$D$3:$D$22</c:f>
              <c:numCache>
                <c:formatCode>General</c:formatCode>
                <c:ptCount val="2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2.93</c:v>
                </c:pt>
                <c:pt idx="4">
                  <c:v>2.92</c:v>
                </c:pt>
                <c:pt idx="5">
                  <c:v>2.91</c:v>
                </c:pt>
                <c:pt idx="6">
                  <c:v>2.87</c:v>
                </c:pt>
                <c:pt idx="7">
                  <c:v>2.85</c:v>
                </c:pt>
                <c:pt idx="8">
                  <c:v>2.85</c:v>
                </c:pt>
                <c:pt idx="9">
                  <c:v>2.85</c:v>
                </c:pt>
                <c:pt idx="10">
                  <c:v>2.77</c:v>
                </c:pt>
                <c:pt idx="11">
                  <c:v>2.75</c:v>
                </c:pt>
                <c:pt idx="12">
                  <c:v>2.75</c:v>
                </c:pt>
                <c:pt idx="13">
                  <c:v>2.71</c:v>
                </c:pt>
                <c:pt idx="14">
                  <c:v>2.7</c:v>
                </c:pt>
                <c:pt idx="15">
                  <c:v>2.65</c:v>
                </c:pt>
                <c:pt idx="16">
                  <c:v>2.5</c:v>
                </c:pt>
                <c:pt idx="17">
                  <c:v>2.5</c:v>
                </c:pt>
                <c:pt idx="18">
                  <c:v>2.44</c:v>
                </c:pt>
                <c:pt idx="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D-8443-B7FF-98DCE9DCC2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1618095"/>
        <c:axId val="1451553391"/>
      </c:barChart>
      <c:catAx>
        <c:axId val="1451618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Gill Sans" panose="020B0502020104020203" pitchFamily="34" charset="-79"/>
                <a:ea typeface="+mn-ea"/>
                <a:cs typeface="Gill Sans" panose="020B0502020104020203" pitchFamily="34" charset="-79"/>
              </a:defRPr>
            </a:pPr>
            <a:endParaRPr lang="en-US"/>
          </a:p>
        </c:txPr>
        <c:crossAx val="1451553391"/>
        <c:crosses val="autoZero"/>
        <c:auto val="1"/>
        <c:lblAlgn val="ctr"/>
        <c:lblOffset val="100"/>
        <c:noMultiLvlLbl val="0"/>
      </c:catAx>
      <c:valAx>
        <c:axId val="145155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Gill Sans" panose="020B0502020104020203" pitchFamily="34" charset="-79"/>
                    <a:ea typeface="+mn-ea"/>
                    <a:cs typeface="Gill Sans" panose="020B0502020104020203" pitchFamily="34" charset="-79"/>
                  </a:defRPr>
                </a:pPr>
                <a:r>
                  <a:rPr lang="en-US"/>
                  <a:t>Average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Gill Sans" panose="020B0502020104020203" pitchFamily="34" charset="-79"/>
                  <a:ea typeface="+mn-ea"/>
                  <a:cs typeface="Gill Sans" panose="020B0502020104020203" pitchFamily="34" charset="-79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Gill Sans" panose="020B0502020104020203" pitchFamily="34" charset="-79"/>
                <a:ea typeface="+mn-ea"/>
                <a:cs typeface="Gill Sans" panose="020B0502020104020203" pitchFamily="34" charset="-79"/>
              </a:defRPr>
            </a:pPr>
            <a:endParaRPr lang="en-US"/>
          </a:p>
        </c:txPr>
        <c:crossAx val="1451618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Gill Sans" panose="020B0502020104020203" pitchFamily="34" charset="-79"/>
          <a:cs typeface="Gill Sans" panose="020B0502020104020203" pitchFamily="34" charset="-79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598 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940-C706-354C-9AD3-196351BB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for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9044-5B31-414A-BDA1-F1FB48D1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  <a:p>
            <a:pPr lvl="1"/>
            <a:r>
              <a:rPr lang="en-US" dirty="0"/>
              <a:t>Large-scale training</a:t>
            </a:r>
          </a:p>
          <a:p>
            <a:pPr lvl="1"/>
            <a:r>
              <a:rPr lang="en-US" dirty="0"/>
              <a:t>Low-latency serving</a:t>
            </a:r>
          </a:p>
          <a:p>
            <a:pPr lvl="1"/>
            <a:r>
              <a:rPr lang="en-US" dirty="0"/>
              <a:t>Common abstraction for heterogeneous hardware</a:t>
            </a:r>
          </a:p>
          <a:p>
            <a:pPr lvl="1"/>
            <a:r>
              <a:rPr lang="en-US" dirty="0"/>
              <a:t>Distributed execution</a:t>
            </a:r>
          </a:p>
          <a:p>
            <a:r>
              <a:rPr lang="en-US" dirty="0"/>
              <a:t>Ray</a:t>
            </a:r>
          </a:p>
          <a:p>
            <a:pPr lvl="1"/>
            <a:r>
              <a:rPr lang="en-US" dirty="0"/>
              <a:t>Reinforcement learning framework</a:t>
            </a:r>
          </a:p>
          <a:p>
            <a:pPr lvl="1"/>
            <a:r>
              <a:rPr lang="en-US" dirty="0"/>
              <a:t>Simulation, in addition to training and inference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B8271-5F5F-7D49-9AE9-9BCE6A35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EAD5-DAEE-8F45-8694-AFB3C2CD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A048-A541-9F41-80BF-40350FA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AB95-68EF-5B43-811E-AB3984B7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for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9335-BEE6-754C-A77F-54FA4FEC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Server</a:t>
            </a:r>
          </a:p>
          <a:p>
            <a:pPr lvl="1"/>
            <a:r>
              <a:rPr lang="en-US" dirty="0"/>
              <a:t>Focused on data parallelism</a:t>
            </a:r>
          </a:p>
          <a:p>
            <a:pPr lvl="1"/>
            <a:r>
              <a:rPr lang="en-US" dirty="0"/>
              <a:t>Shard/partition the model across many parameter servers</a:t>
            </a:r>
          </a:p>
          <a:p>
            <a:pPr lvl="1"/>
            <a:r>
              <a:rPr lang="en-US" dirty="0"/>
              <a:t>Allows for scale-out design</a:t>
            </a:r>
          </a:p>
          <a:p>
            <a:r>
              <a:rPr lang="en-US" dirty="0"/>
              <a:t>STRADS</a:t>
            </a:r>
          </a:p>
          <a:p>
            <a:pPr lvl="1"/>
            <a:r>
              <a:rPr lang="en-US" dirty="0"/>
              <a:t>Focused on model parallelism</a:t>
            </a:r>
          </a:p>
          <a:p>
            <a:pPr lvl="1"/>
            <a:r>
              <a:rPr lang="en-US" dirty="0"/>
              <a:t>Considers how to best partition the model</a:t>
            </a:r>
          </a:p>
          <a:p>
            <a:pPr lvl="1"/>
            <a:r>
              <a:rPr lang="en-US" dirty="0"/>
              <a:t>Considers how to schedule comp. and comm. to improve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3EBF-A85B-2D4C-8B96-1303ABC3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1552-AD46-7E4A-87D7-CFBE5E27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92E9E-DB9C-2748-9C13-49693D1B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E86F-27B6-F944-A6DD-24D9021A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for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4B12-763E-C244-98A5-F256931E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Clipper</a:t>
            </a:r>
          </a:p>
          <a:p>
            <a:pPr lvl="1"/>
            <a:r>
              <a:rPr lang="en-US" dirty="0"/>
              <a:t>Cluster manager for prediction serving/inference</a:t>
            </a:r>
          </a:p>
          <a:p>
            <a:pPr lvl="1"/>
            <a:r>
              <a:rPr lang="en-US" dirty="0"/>
              <a:t>Dynamically scale the number of model replicas</a:t>
            </a:r>
          </a:p>
          <a:p>
            <a:pPr lvl="1"/>
            <a:r>
              <a:rPr lang="en-US" dirty="0"/>
              <a:t>Take SLOs into account and relies on caching and batching</a:t>
            </a:r>
          </a:p>
          <a:p>
            <a:r>
              <a:rPr lang="en-US" dirty="0" err="1"/>
              <a:t>DeepCPU</a:t>
            </a:r>
            <a:endParaRPr lang="en-US" dirty="0"/>
          </a:p>
          <a:p>
            <a:pPr lvl="1"/>
            <a:r>
              <a:rPr lang="en-US" dirty="0"/>
              <a:t>Focuses on serving RNNs that are often CPU-bound</a:t>
            </a:r>
          </a:p>
          <a:p>
            <a:pPr lvl="1"/>
            <a:r>
              <a:rPr lang="en-US" dirty="0"/>
              <a:t>Increase data reuse to improve performance</a:t>
            </a:r>
          </a:p>
          <a:p>
            <a:pPr lvl="1"/>
            <a:r>
              <a:rPr lang="en-US" dirty="0"/>
              <a:t>Co-designed with CPU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9D3B-9664-5D46-8929-CE51F24D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F659-7492-D743-A335-10D22255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B8D6-45F4-9A4D-A7B2-5B7B0DAC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0747-3BCB-AD4A-B9CF-FF020B49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for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AA08-7BE1-AB4E-9B3A-A45C0C3F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TVM</a:t>
            </a:r>
          </a:p>
          <a:p>
            <a:pPr lvl="1"/>
            <a:r>
              <a:rPr lang="en-US" dirty="0"/>
              <a:t>Decouple frameworks from hardware via an intermediate representation</a:t>
            </a:r>
          </a:p>
          <a:p>
            <a:pPr lvl="1"/>
            <a:r>
              <a:rPr lang="en-US" dirty="0"/>
              <a:t>Allows for easy hardware-specific optimization w/o changing high-level program</a:t>
            </a:r>
          </a:p>
          <a:p>
            <a:pPr lvl="1"/>
            <a:r>
              <a:rPr lang="en-US" dirty="0"/>
              <a:t>Techniques include operator fusion, memory latency hiding, etc.</a:t>
            </a:r>
          </a:p>
          <a:p>
            <a:r>
              <a:rPr lang="en-US" dirty="0"/>
              <a:t>Janus</a:t>
            </a:r>
          </a:p>
          <a:p>
            <a:pPr lvl="1"/>
            <a:r>
              <a:rPr lang="en-US" dirty="0"/>
              <a:t>Transparently switch imperative DL programs to graph-based ones</a:t>
            </a:r>
          </a:p>
          <a:p>
            <a:pPr lvl="1"/>
            <a:r>
              <a:rPr lang="en-US" dirty="0"/>
              <a:t>Ease of usage while having graph optimizations</a:t>
            </a:r>
          </a:p>
          <a:p>
            <a:pPr lvl="1"/>
            <a:r>
              <a:rPr lang="en-US" dirty="0"/>
              <a:t>Speculative graph execution to learn and execute the ultimate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8F49-661D-DA4E-87FC-D63FB8E0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B7DD-3A7A-A94B-9B85-341D39E4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C1429-614F-D14C-989C-709BB620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A2A5-4A4F-FC40-A173-4068BE5C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for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41C8-09EC-C945-88E6-D3DC90CA3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Tiresias</a:t>
            </a:r>
          </a:p>
          <a:p>
            <a:pPr lvl="1"/>
            <a:r>
              <a:rPr lang="en-US" dirty="0"/>
              <a:t>GPU cluster scheduler that does not rely on any knowledge of DL jobs</a:t>
            </a:r>
          </a:p>
          <a:p>
            <a:pPr lvl="1"/>
            <a:r>
              <a:rPr lang="en-US" dirty="0"/>
              <a:t>Profiling and non-clairvoyant scheduling to perform placement and scheduling</a:t>
            </a:r>
          </a:p>
          <a:p>
            <a:r>
              <a:rPr lang="en-US" dirty="0"/>
              <a:t>Optimus</a:t>
            </a:r>
          </a:p>
          <a:p>
            <a:pPr lvl="1"/>
            <a:r>
              <a:rPr lang="en-US" dirty="0"/>
              <a:t>Relies on regular shapes of loss curves to predict completion time</a:t>
            </a:r>
          </a:p>
          <a:p>
            <a:pPr lvl="1"/>
            <a:r>
              <a:rPr lang="en-US" dirty="0"/>
              <a:t>Approximates shortest-job-first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56F0-7DE1-7844-84F1-876A5DB9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8DE0-C430-0A4A-AA29-24FBB44D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07B6-7376-3146-8265-144DA28F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6045-D249-944F-9C5A-29952394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Analytics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EC32-9922-2240-B919-1A9F515C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Chameleon</a:t>
            </a:r>
          </a:p>
          <a:p>
            <a:pPr lvl="1"/>
            <a:r>
              <a:rPr lang="en-US" dirty="0"/>
              <a:t>Online video analytics</a:t>
            </a:r>
          </a:p>
          <a:p>
            <a:pPr lvl="1"/>
            <a:r>
              <a:rPr lang="en-US" dirty="0"/>
              <a:t>Dynamically select best model over time via continuous profiling</a:t>
            </a:r>
          </a:p>
          <a:p>
            <a:pPr lvl="1"/>
            <a:r>
              <a:rPr lang="en-US" dirty="0"/>
              <a:t>Cross-camera correlation</a:t>
            </a:r>
          </a:p>
          <a:p>
            <a:r>
              <a:rPr lang="en-US" dirty="0"/>
              <a:t>Focus</a:t>
            </a:r>
          </a:p>
          <a:p>
            <a:pPr lvl="1"/>
            <a:r>
              <a:rPr lang="en-US" dirty="0"/>
              <a:t>Offline video analytics</a:t>
            </a:r>
          </a:p>
          <a:p>
            <a:pPr lvl="1"/>
            <a:r>
              <a:rPr lang="en-US" dirty="0"/>
              <a:t>Approximate indexing using a cheap ingest CNN</a:t>
            </a:r>
          </a:p>
          <a:p>
            <a:pPr lvl="1"/>
            <a:r>
              <a:rPr lang="en-US" dirty="0"/>
              <a:t>Redundancy elimination via clustering</a:t>
            </a:r>
          </a:p>
          <a:p>
            <a:pPr lvl="1"/>
            <a:r>
              <a:rPr lang="en-US" dirty="0"/>
              <a:t>Trading off ingest cost vs. query latency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B623-CC2B-FD4E-8651-3F90C6E9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9DAB-0FAA-ED41-830F-B17EF839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8CFB-86C5-7643-9F3E-20714965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SparkSQL</a:t>
            </a:r>
          </a:p>
          <a:p>
            <a:pPr lvl="1"/>
            <a:r>
              <a:rPr lang="en-US" dirty="0"/>
              <a:t>SQL on top of Spark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abstraction emulates tables on top of RDDs</a:t>
            </a:r>
          </a:p>
          <a:p>
            <a:pPr lvl="1"/>
            <a:r>
              <a:rPr lang="en-US" dirty="0"/>
              <a:t>Catalyst optimizer supports both rule- and cost-based optimizations</a:t>
            </a:r>
          </a:p>
          <a:p>
            <a:r>
              <a:rPr lang="en-US" dirty="0"/>
              <a:t>Impala</a:t>
            </a:r>
          </a:p>
          <a:p>
            <a:pPr lvl="1"/>
            <a:r>
              <a:rPr lang="en-US" dirty="0"/>
              <a:t>Runtime code generation</a:t>
            </a:r>
          </a:p>
          <a:p>
            <a:pPr lvl="1"/>
            <a:r>
              <a:rPr lang="en-US" dirty="0"/>
              <a:t>C/C++ backend for speed</a:t>
            </a:r>
          </a:p>
          <a:p>
            <a:pPr lvl="1"/>
            <a:r>
              <a:rPr lang="en-US" dirty="0"/>
              <a:t>Decentralized design, especially in terms of resource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</p:spTree>
    <p:extLst>
      <p:ext uri="{BB962C8B-B14F-4D97-AF65-F5344CB8AC3E}">
        <p14:creationId xmlns:p14="http://schemas.microsoft.com/office/powerpoint/2010/main" val="8725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Streaming</a:t>
            </a:r>
          </a:p>
          <a:p>
            <a:pPr lvl="1"/>
            <a:r>
              <a:rPr lang="en-US" dirty="0"/>
              <a:t>Micro batches instead of tuples to simplify scalability and fault tolerance</a:t>
            </a:r>
          </a:p>
          <a:p>
            <a:pPr lvl="1"/>
            <a:r>
              <a:rPr lang="en-US" dirty="0"/>
              <a:t>Checkpoints to truncate lineages</a:t>
            </a:r>
          </a:p>
          <a:p>
            <a:pPr lvl="1"/>
            <a:r>
              <a:rPr lang="en-US" dirty="0"/>
              <a:t>Higher latency than tuple-by-tuple in perfect cluster conditions</a:t>
            </a:r>
          </a:p>
          <a:p>
            <a:r>
              <a:rPr lang="en-US" dirty="0"/>
              <a:t>Drizzle</a:t>
            </a:r>
          </a:p>
          <a:p>
            <a:pPr lvl="1"/>
            <a:r>
              <a:rPr lang="en-US" dirty="0"/>
              <a:t>Micro batches are repeated many times</a:t>
            </a:r>
          </a:p>
          <a:p>
            <a:pPr lvl="1"/>
            <a:r>
              <a:rPr lang="en-US" dirty="0"/>
              <a:t>Cache and reuse schedules</a:t>
            </a:r>
          </a:p>
          <a:p>
            <a:pPr lvl="1"/>
            <a:r>
              <a:rPr lang="en-US" dirty="0"/>
              <a:t>Push work to increase throughput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AEA6-D1A5-F548-A65B-1DF9035A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BFE3-67EB-CF40-A028-AA1D46EF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Storm</a:t>
            </a:r>
          </a:p>
          <a:p>
            <a:pPr lvl="1"/>
            <a:r>
              <a:rPr lang="en-US" dirty="0"/>
              <a:t>Continuous operator model instead of micro batching</a:t>
            </a:r>
          </a:p>
          <a:p>
            <a:pPr lvl="1"/>
            <a:r>
              <a:rPr lang="en-US" dirty="0"/>
              <a:t>Fixed DAG</a:t>
            </a:r>
          </a:p>
          <a:p>
            <a:pPr lvl="1"/>
            <a:r>
              <a:rPr lang="en-US" dirty="0"/>
              <a:t>Fault tolerance via checkpointing</a:t>
            </a:r>
          </a:p>
          <a:p>
            <a:r>
              <a:rPr lang="en-US" dirty="0"/>
              <a:t>Heron</a:t>
            </a:r>
          </a:p>
          <a:p>
            <a:pPr lvl="1"/>
            <a:r>
              <a:rPr lang="en-US" dirty="0"/>
              <a:t>Storm-compatible extension at Twitter</a:t>
            </a:r>
          </a:p>
          <a:p>
            <a:pPr lvl="1"/>
            <a:r>
              <a:rPr lang="en-US" dirty="0"/>
              <a:t>Better visibility into execution via monitoring</a:t>
            </a:r>
          </a:p>
          <a:p>
            <a:pPr lvl="1"/>
            <a:r>
              <a:rPr lang="en-US" dirty="0"/>
              <a:t>Backpressure across the DAG to better handle congestion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75EC-86FF-184E-89C9-6A253369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6FF3-37A0-274D-AAA9-A52F6F8B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8631-BB47-E84A-9797-9E5BCD5B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6199-F9AF-C943-93E8-0D9605CE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0885-E42C-6A4B-B2CB-DEFF9F54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/>
              <a:t>Streaming-first design</a:t>
            </a:r>
          </a:p>
          <a:p>
            <a:pPr lvl="1"/>
            <a:r>
              <a:rPr lang="en-US" dirty="0"/>
              <a:t>Asynchronous barrier snapshotting with halting</a:t>
            </a:r>
          </a:p>
          <a:p>
            <a:r>
              <a:rPr lang="en-US" dirty="0"/>
              <a:t>Naiad</a:t>
            </a:r>
          </a:p>
          <a:p>
            <a:pPr lvl="1"/>
            <a:r>
              <a:rPr lang="en-US" dirty="0"/>
              <a:t>Timely dataflow attempts to balance between batch and streaming models</a:t>
            </a:r>
          </a:p>
          <a:p>
            <a:pPr lvl="1"/>
            <a:r>
              <a:rPr lang="en-US" dirty="0"/>
              <a:t>Distributed progress tracking to avoid identical </a:t>
            </a:r>
            <a:r>
              <a:rPr lang="en-US" dirty="0" err="1"/>
              <a:t>pointstamp</a:t>
            </a:r>
            <a:r>
              <a:rPr lang="en-US" dirty="0"/>
              <a:t> in multiple machines</a:t>
            </a:r>
          </a:p>
          <a:p>
            <a:pPr lvl="1"/>
            <a:r>
              <a:rPr lang="en-US" dirty="0"/>
              <a:t>Full checkpoints and replay for failure recovery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601F-C167-6F4C-8261-A577048E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44F5-83BA-E74C-9771-464198A2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0AF3-A5C6-6341-95CD-785242A1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2CFF-0199-6B46-9AF6-AD8460F6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We’ve 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A2C0-0FB2-0341-8CFA-0249C951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EEA0-826E-3749-9D8F-1D83A855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6BBBF-3B6A-3642-8856-1D0AB07E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7F320FF-966D-F54D-9F9A-703BD9F8E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241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1C72327-6B36-C743-B431-3442E4B019DD}"/>
              </a:ext>
            </a:extLst>
          </p:cNvPr>
          <p:cNvSpPr/>
          <p:nvPr/>
        </p:nvSpPr>
        <p:spPr>
          <a:xfrm>
            <a:off x="970671" y="4895557"/>
            <a:ext cx="10383129" cy="1281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PowerGraph</a:t>
            </a:r>
          </a:p>
          <a:p>
            <a:pPr lvl="1"/>
            <a:r>
              <a:rPr lang="en-US" dirty="0"/>
              <a:t>GAS: Gather, Apply, Scatter programming model</a:t>
            </a:r>
          </a:p>
          <a:p>
            <a:pPr lvl="1"/>
            <a:r>
              <a:rPr lang="en-US" dirty="0"/>
              <a:t>Supports BSP and asynchronous computation</a:t>
            </a:r>
          </a:p>
          <a:p>
            <a:pPr lvl="1"/>
            <a:r>
              <a:rPr lang="en-US" dirty="0"/>
              <a:t>Delta caching</a:t>
            </a:r>
          </a:p>
          <a:p>
            <a:pPr lvl="1"/>
            <a:r>
              <a:rPr lang="en-US" dirty="0"/>
              <a:t>Vertex cut instead of edge cut for graph partitioning</a:t>
            </a:r>
          </a:p>
          <a:p>
            <a:r>
              <a:rPr lang="en-US" dirty="0"/>
              <a:t>GraphX</a:t>
            </a:r>
          </a:p>
          <a:p>
            <a:pPr lvl="1"/>
            <a:r>
              <a:rPr lang="en-US" dirty="0"/>
              <a:t>Graph processing on Apache Spark</a:t>
            </a:r>
          </a:p>
          <a:p>
            <a:pPr lvl="1"/>
            <a:r>
              <a:rPr lang="en-US" dirty="0"/>
              <a:t>Represent graphs in terms of tables</a:t>
            </a:r>
          </a:p>
          <a:p>
            <a:pPr lvl="1"/>
            <a:r>
              <a:rPr lang="en-US" dirty="0"/>
              <a:t>Capture GAS via triplets and </a:t>
            </a:r>
            <a:r>
              <a:rPr lang="en-US" dirty="0" err="1"/>
              <a:t>mrTriplets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BlinkDB</a:t>
            </a:r>
            <a:endParaRPr lang="en-US" dirty="0"/>
          </a:p>
          <a:p>
            <a:pPr lvl="1"/>
            <a:r>
              <a:rPr lang="en-US" dirty="0"/>
              <a:t>A priori stratified sampling based on known query patterns</a:t>
            </a:r>
          </a:p>
          <a:p>
            <a:pPr lvl="1"/>
            <a:r>
              <a:rPr lang="en-US" dirty="0"/>
              <a:t>Bounded response time or bounded error</a:t>
            </a:r>
          </a:p>
          <a:p>
            <a:pPr lvl="1"/>
            <a:r>
              <a:rPr lang="en-US" dirty="0"/>
              <a:t>Limited set of SQL-style queries</a:t>
            </a:r>
          </a:p>
          <a:p>
            <a:pPr lvl="1"/>
            <a:r>
              <a:rPr lang="en-US" dirty="0"/>
              <a:t>Sacrifice storage for performance</a:t>
            </a:r>
          </a:p>
          <a:p>
            <a:r>
              <a:rPr lang="en-US" dirty="0" err="1"/>
              <a:t>BlinkML</a:t>
            </a:r>
            <a:endParaRPr lang="en-US" dirty="0"/>
          </a:p>
          <a:p>
            <a:pPr lvl="1"/>
            <a:r>
              <a:rPr lang="en-US" dirty="0"/>
              <a:t>Error-computation tradeoff</a:t>
            </a:r>
          </a:p>
          <a:p>
            <a:pPr lvl="1"/>
            <a:r>
              <a:rPr lang="en-US" dirty="0"/>
              <a:t>Finds models that are close to the full model in terms of accuracy</a:t>
            </a:r>
          </a:p>
          <a:p>
            <a:pPr lvl="1"/>
            <a:r>
              <a:rPr lang="en-US" dirty="0"/>
              <a:t>Limited to specific convex optimization</a:t>
            </a:r>
          </a:p>
          <a:p>
            <a:pPr lvl="1"/>
            <a:r>
              <a:rPr lang="en-US" dirty="0"/>
              <a:t>Good for hyperparameter exploration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Infiniswap</a:t>
            </a:r>
          </a:p>
          <a:p>
            <a:pPr lvl="1"/>
            <a:r>
              <a:rPr lang="en-US" dirty="0"/>
              <a:t>Transparent memory disaggregation without software/hardware modification</a:t>
            </a:r>
          </a:p>
          <a:p>
            <a:pPr lvl="1"/>
            <a:r>
              <a:rPr lang="en-US" dirty="0"/>
              <a:t>Decentralized design using power-of-many choices</a:t>
            </a:r>
          </a:p>
          <a:p>
            <a:pPr lvl="1"/>
            <a:r>
              <a:rPr lang="en-US" dirty="0"/>
              <a:t>Fault-tolerance via disk-backup, which can be slow</a:t>
            </a:r>
          </a:p>
          <a:p>
            <a:r>
              <a:rPr lang="en-US" dirty="0"/>
              <a:t>RDMA-DB</a:t>
            </a:r>
          </a:p>
          <a:p>
            <a:pPr lvl="1"/>
            <a:r>
              <a:rPr lang="en-US" dirty="0"/>
              <a:t>Application-aware remote memory</a:t>
            </a:r>
          </a:p>
          <a:p>
            <a:pPr lvl="1"/>
            <a:r>
              <a:rPr lang="en-US" dirty="0"/>
              <a:t>Centralized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74DD-F946-7C43-9495-E570E3EA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Hardware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8737-6FEA-D949-A8D4-AA95ADA9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TPU</a:t>
            </a:r>
          </a:p>
          <a:p>
            <a:pPr lvl="1"/>
            <a:r>
              <a:rPr lang="en-US" dirty="0"/>
              <a:t>Tradeoff generality for performance</a:t>
            </a:r>
          </a:p>
          <a:p>
            <a:pPr lvl="1"/>
            <a:r>
              <a:rPr lang="en-US" dirty="0"/>
              <a:t>Specialized hardware for inference</a:t>
            </a:r>
          </a:p>
          <a:p>
            <a:pPr lvl="1"/>
            <a:r>
              <a:rPr lang="en-US" dirty="0"/>
              <a:t>Supports training in TPUv2</a:t>
            </a:r>
          </a:p>
          <a:p>
            <a:r>
              <a:rPr lang="en-US" dirty="0"/>
              <a:t>DUA</a:t>
            </a:r>
          </a:p>
          <a:p>
            <a:pPr lvl="1"/>
            <a:r>
              <a:rPr lang="en-US" dirty="0"/>
              <a:t>Tradeoff device capacity for usability</a:t>
            </a:r>
          </a:p>
          <a:p>
            <a:pPr lvl="1"/>
            <a:r>
              <a:rPr lang="en-US" dirty="0"/>
              <a:t>Software layer for FPGA-based datacenters</a:t>
            </a:r>
          </a:p>
          <a:p>
            <a:pPr lvl="1"/>
            <a:r>
              <a:rPr lang="en-US" dirty="0"/>
              <a:t>Transparently access all FPGA via global resource namespace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088D-880D-9B4B-B41E-7083A4DC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C94B-FD0A-FF40-9130-A36BC98E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433B-EBCC-4347-A67A-360DE6C8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Paper (and Surveys)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presentations</a:t>
            </a:r>
          </a:p>
          <a:p>
            <a:pPr lvl="1"/>
            <a:r>
              <a:rPr lang="en-US" dirty="0"/>
              <a:t>Next week</a:t>
            </a:r>
          </a:p>
          <a:p>
            <a:pPr lvl="1"/>
            <a:r>
              <a:rPr lang="en-US" dirty="0"/>
              <a:t>5-minute per survey</a:t>
            </a:r>
          </a:p>
          <a:p>
            <a:pPr lvl="1"/>
            <a:r>
              <a:rPr lang="en-US" dirty="0"/>
              <a:t>20-minute for research presentation</a:t>
            </a:r>
          </a:p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similar to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</p:spTree>
    <p:extLst>
      <p:ext uri="{BB962C8B-B14F-4D97-AF65-F5344CB8AC3E}">
        <p14:creationId xmlns:p14="http://schemas.microsoft.com/office/powerpoint/2010/main" val="152367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as a Computer</a:t>
            </a:r>
          </a:p>
          <a:p>
            <a:pPr lvl="1"/>
            <a:r>
              <a:rPr lang="en-US" dirty="0"/>
              <a:t>Scale-out architecture but has all the same components as a single machine</a:t>
            </a:r>
          </a:p>
          <a:p>
            <a:pPr lvl="1"/>
            <a:r>
              <a:rPr lang="en-US" dirty="0"/>
              <a:t>High parallelism, diverse workloads, heterogeneous resources, failures, and communication-driven performance</a:t>
            </a:r>
          </a:p>
          <a:p>
            <a:pPr lvl="1"/>
            <a:endParaRPr lang="en-US" dirty="0"/>
          </a:p>
          <a:p>
            <a:r>
              <a:rPr lang="en-US" dirty="0"/>
              <a:t>VL2</a:t>
            </a:r>
          </a:p>
          <a:p>
            <a:pPr lvl="1"/>
            <a:r>
              <a:rPr lang="en-US" dirty="0"/>
              <a:t>Clos topology emulating a fat tree</a:t>
            </a:r>
          </a:p>
          <a:p>
            <a:pPr lvl="1"/>
            <a:r>
              <a:rPr lang="en-US" dirty="0"/>
              <a:t>Two primary types of traffic: partition-aggregate and coflows</a:t>
            </a:r>
          </a:p>
          <a:p>
            <a:pPr lvl="1"/>
            <a:r>
              <a:rPr lang="en-US" dirty="0"/>
              <a:t>Flow-based load balancing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Sharding/partitioning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Health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Integrity</a:t>
                      </a:r>
                      <a:r>
                        <a:rPr lang="en-US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checks</a:t>
                      </a:r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Compression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Eventual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Centralized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Canaries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Redundant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GFS</a:t>
            </a:r>
          </a:p>
          <a:p>
            <a:pPr lvl="1"/>
            <a:r>
              <a:rPr lang="en-US" dirty="0"/>
              <a:t>Workload-guided design: appends and large reads with small number of huge files</a:t>
            </a:r>
          </a:p>
          <a:p>
            <a:pPr lvl="1"/>
            <a:r>
              <a:rPr lang="en-US" dirty="0"/>
              <a:t>Centralized design with replication for fault tolerance</a:t>
            </a:r>
          </a:p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Exposes scalability and fault tolerance with little programming experience</a:t>
            </a:r>
          </a:p>
          <a:p>
            <a:pPr lvl="1"/>
            <a:r>
              <a:rPr lang="en-US" dirty="0"/>
              <a:t>Limited interface: Map and Reduce</a:t>
            </a:r>
          </a:p>
          <a:p>
            <a:pPr lvl="1"/>
            <a:r>
              <a:rPr lang="en-US" dirty="0"/>
              <a:t>Doesn’t work for well for iterative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5474-A85E-184D-8F9E-0EEFD066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1DA8-8825-954D-8B7E-644AE963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Datacenter Storage (FDS)</a:t>
            </a:r>
          </a:p>
          <a:p>
            <a:pPr lvl="1"/>
            <a:r>
              <a:rPr lang="en-US" dirty="0"/>
              <a:t>Disk locality is irrelevant when network is fast</a:t>
            </a:r>
          </a:p>
          <a:p>
            <a:pPr lvl="1"/>
            <a:r>
              <a:rPr lang="en-US" dirty="0"/>
              <a:t>Disaggregated storage</a:t>
            </a:r>
          </a:p>
          <a:p>
            <a:r>
              <a:rPr lang="en-US" dirty="0"/>
              <a:t>EC-Cache</a:t>
            </a:r>
          </a:p>
          <a:p>
            <a:pPr lvl="1"/>
            <a:r>
              <a:rPr lang="en-US" dirty="0"/>
              <a:t>Replace replication with erasure coding to save storage</a:t>
            </a:r>
          </a:p>
          <a:p>
            <a:pPr lvl="1"/>
            <a:r>
              <a:rPr lang="en-US" dirty="0"/>
              <a:t>Get better load balancing for free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0329D-8F90-C642-9438-FEDE19F1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D68B-168F-A946-8282-CEBBE754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04B2-6AB6-164B-B2B0-F7021635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4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  <a:p>
            <a:pPr lvl="1"/>
            <a:r>
              <a:rPr lang="en-US" dirty="0"/>
              <a:t>RDDs suits iterative workloads well</a:t>
            </a:r>
          </a:p>
          <a:p>
            <a:pPr lvl="1"/>
            <a:r>
              <a:rPr lang="en-US" dirty="0"/>
              <a:t>Lineage for fault tolerance allows avoiding checkpointing</a:t>
            </a:r>
          </a:p>
          <a:p>
            <a:pPr lvl="1"/>
            <a:r>
              <a:rPr lang="en-US" dirty="0"/>
              <a:t>Ease of usability</a:t>
            </a:r>
          </a:p>
          <a:p>
            <a:r>
              <a:rPr lang="en-US" dirty="0" err="1"/>
              <a:t>Ciel</a:t>
            </a:r>
            <a:endParaRPr lang="en-US" dirty="0"/>
          </a:p>
          <a:p>
            <a:pPr lvl="1"/>
            <a:r>
              <a:rPr lang="en-US" dirty="0"/>
              <a:t>Dynamic computation DAG instead of static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</p:spTree>
    <p:extLst>
      <p:ext uri="{BB962C8B-B14F-4D97-AF65-F5344CB8AC3E}">
        <p14:creationId xmlns:p14="http://schemas.microsoft.com/office/powerpoint/2010/main" val="19806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Borg</a:t>
            </a:r>
          </a:p>
          <a:p>
            <a:pPr lvl="1"/>
            <a:r>
              <a:rPr lang="en-US" dirty="0"/>
              <a:t>Tested in production at Google for 10 years</a:t>
            </a:r>
          </a:p>
          <a:p>
            <a:pPr lvl="1"/>
            <a:r>
              <a:rPr lang="en-US" dirty="0"/>
              <a:t>Highly scalable and resilient</a:t>
            </a:r>
          </a:p>
          <a:p>
            <a:pPr lvl="1"/>
            <a:r>
              <a:rPr lang="en-US" dirty="0"/>
              <a:t>Separate failure domains via “cells”</a:t>
            </a:r>
          </a:p>
          <a:p>
            <a:pPr lvl="1"/>
            <a:r>
              <a:rPr lang="en-US" dirty="0"/>
              <a:t>Task scheduling to share resources</a:t>
            </a:r>
          </a:p>
          <a:p>
            <a:pPr lvl="1"/>
            <a:r>
              <a:rPr lang="en-US" dirty="0"/>
              <a:t>Reclaims unused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</p:spTree>
    <p:extLst>
      <p:ext uri="{BB962C8B-B14F-4D97-AF65-F5344CB8AC3E}">
        <p14:creationId xmlns:p14="http://schemas.microsoft.com/office/powerpoint/2010/main" val="67720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DRF</a:t>
            </a:r>
          </a:p>
          <a:p>
            <a:pPr lvl="1"/>
            <a:r>
              <a:rPr lang="en-US" dirty="0"/>
              <a:t>Generalization of max-min allocation to multiple resources and heterogeneous clusters</a:t>
            </a:r>
          </a:p>
          <a:p>
            <a:pPr lvl="1"/>
            <a:r>
              <a:rPr lang="en-US" dirty="0"/>
              <a:t>Many properties to maximize utilization and fairness without cheating</a:t>
            </a:r>
          </a:p>
          <a:p>
            <a:r>
              <a:rPr lang="en-US" dirty="0"/>
              <a:t>Carbyne</a:t>
            </a:r>
          </a:p>
          <a:p>
            <a:pPr lvl="1"/>
            <a:r>
              <a:rPr lang="en-US" dirty="0"/>
              <a:t>Long-term fairness instead of short-term fairness</a:t>
            </a:r>
          </a:p>
          <a:p>
            <a:pPr lvl="1"/>
            <a:r>
              <a:rPr lang="en-US" dirty="0"/>
              <a:t>Allows for altruism that improves overall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4/15/19</a:t>
            </a:r>
          </a:p>
        </p:txBody>
      </p:sp>
    </p:spTree>
    <p:extLst>
      <p:ext uri="{BB962C8B-B14F-4D97-AF65-F5344CB8AC3E}">
        <p14:creationId xmlns:p14="http://schemas.microsoft.com/office/powerpoint/2010/main" val="17469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1059</Words>
  <Application>Microsoft Macintosh PowerPoint</Application>
  <PresentationFormat>Widescreen</PresentationFormat>
  <Paragraphs>288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</vt:lpstr>
      <vt:lpstr>Gill Sans Light</vt:lpstr>
      <vt:lpstr>Office Theme</vt:lpstr>
      <vt:lpstr>EECS 598 Recap</vt:lpstr>
      <vt:lpstr>Papers We’ve Read</vt:lpstr>
      <vt:lpstr>Background</vt:lpstr>
      <vt:lpstr>Common Techniques</vt:lpstr>
      <vt:lpstr>Background</vt:lpstr>
      <vt:lpstr>Storage</vt:lpstr>
      <vt:lpstr>Programming Models</vt:lpstr>
      <vt:lpstr>Resource Management</vt:lpstr>
      <vt:lpstr>Resource Scheduler</vt:lpstr>
      <vt:lpstr>Systems for AI</vt:lpstr>
      <vt:lpstr>Systems for AI</vt:lpstr>
      <vt:lpstr>Systems for AI</vt:lpstr>
      <vt:lpstr>Systems for AI</vt:lpstr>
      <vt:lpstr>Systems for AI</vt:lpstr>
      <vt:lpstr>Video Analytics </vt:lpstr>
      <vt:lpstr>Batch Processing</vt:lpstr>
      <vt:lpstr>Stream Processing</vt:lpstr>
      <vt:lpstr>Stream Processing</vt:lpstr>
      <vt:lpstr>Stream Processing</vt:lpstr>
      <vt:lpstr>Graph Processing</vt:lpstr>
      <vt:lpstr>Approximate Big Data</vt:lpstr>
      <vt:lpstr>RDMA Systems</vt:lpstr>
      <vt:lpstr>New Hardware Trends</vt:lpstr>
      <vt:lpstr>Final Paper (and Surveys)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Microsoft Office User</cp:lastModifiedBy>
  <cp:revision>267</cp:revision>
  <dcterms:created xsi:type="dcterms:W3CDTF">2015-12-27T15:42:19Z</dcterms:created>
  <dcterms:modified xsi:type="dcterms:W3CDTF">2019-04-15T15:54:15Z</dcterms:modified>
</cp:coreProperties>
</file>