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4" r:id="rId15"/>
    <p:sldId id="272" r:id="rId16"/>
    <p:sldId id="275" r:id="rId17"/>
    <p:sldId id="268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4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 autoAdjust="0"/>
    <p:restoredTop sz="88971" autoAdjust="0"/>
  </p:normalViewPr>
  <p:slideViewPr>
    <p:cSldViewPr snapToGrid="0">
      <p:cViewPr varScale="1">
        <p:scale>
          <a:sx n="93" d="100"/>
          <a:sy n="93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82F9-8AE0-4C52-8CB6-7C2E3F58826E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18365-90DC-4469-9269-1500AA35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Selection depends on columns in Q, selectivity, and data distribution in cluster</a:t>
            </a:r>
          </a:p>
          <a:p>
            <a:r>
              <a:rPr lang="en-US" sz="1400" dirty="0"/>
              <a:t>Sample size depends on physical location on cluster, time/error bound, computation complexity, &amp; cluster availability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selectivity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defied as the ratio of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the number of rows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(ii) the number of rows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rows in that sample)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18365-90DC-4469-9269-1500AA3515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0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35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660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06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359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831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55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376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932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892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1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of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 on the physical placement of input data (disk vs. memory), the query structure and complexity, and the degree of parallelism</a:t>
            </a:r>
            <a:r>
              <a:rPr lang="en-US" dirty="0"/>
              <a:t>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BlinkDB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simply predicts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assuming that latency scales linearly with input size,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18365-90DC-4469-9269-1500AA3515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651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398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44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optimization framework attempts to minimize expected error, rather than per-query errors, and therefore for some QCS single-dimensional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stratied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samples behave better than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multi-dimensional samples.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8365-90DC-4469-9269-1500AA3515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larger error bound request, the results error bound also increase because sample size required to it decreases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18365-90DC-4469-9269-1500AA3515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5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933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58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160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390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95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71F7-3813-4E2E-ACF5-738C6655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09763-817F-4806-8C52-135950E37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896C-A9A3-4728-B0C8-5CC2A8B5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67F1-1852-42F7-AD3B-47F1EDFDE4A4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9B2B-6DED-4DF2-9B2D-449F6BF4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E490C-1B6B-4D7E-A3CF-857563A5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0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AA89-EF92-4EE9-A6E2-3F52E9C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FF7BB-6713-4AB9-8462-FB82AC12B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C2F5F-80A6-468B-BF49-C4EFCCBD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6E0F-4596-418C-9B17-0B531C707144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1735-1C8E-407D-BA37-D5B101F7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095D-AEF0-42A0-8246-6C745B79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0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FDC9F-4B1C-4124-A5A2-22458FBD9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312C0-C9AF-49E9-8F41-ED77632A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AC85-8B1B-4041-856F-6CC16D31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79E-C462-4D3E-A769-49CB205B670C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EE83-1E2D-4203-A542-09592939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A589-E466-43AC-BAA0-164CFDC3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7EFE-0251-43A1-88A5-A530E305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8F3F-D012-4A5F-AA29-E97C73C5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C775F-CB8D-420F-B0B8-9A789C98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B9D7-9CC7-42E5-9255-E04C56ABB997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B97-952F-4018-9FA2-742D0831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598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8602-F68F-4A2D-8411-4FEBC0A4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62C9-3C8F-4681-A0B4-DDC799D5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61B97-E5D9-485C-92D9-883FFDFD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4DAC-C0EB-428D-85A0-1A338620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CDE9-280B-40CA-A0CC-79965EC9851A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2568-BD66-4A92-B503-1D7DE105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FC10-450E-4896-B347-8B058D9C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D71F-B9DD-421D-BC31-50A9A403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7C2C-1C9B-4F66-A5F2-DE90D5350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FC1C4-25B5-4F35-868C-D01698B0B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76F07-496A-4613-9CA8-E793EF67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BA4D-F3D9-46E3-9BE4-F6AC7D0AE680}" type="datetime1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DED1D-DF8C-41EF-9695-91CE6C3E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C57E4-954B-4B06-9D29-3D56A9FF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FAC1-488E-4C7B-9262-6F0A6CEF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F3CB1-8378-4CC8-846E-CE261C4F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CB87D-8344-49A1-A55E-46F519BF3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58512-03CF-4429-A1C4-6FA041EEF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5E081-8E00-4B10-BD98-CB9B4F901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FFC4D-B4F3-44B3-A7AF-A985634C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F4E3-B086-46AB-AE96-7E3302FFD829}" type="datetime1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61C3B-F5B6-4960-A205-4C94C51C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49A2A-A2A5-46B0-B6ED-B76AEDDF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C7D7-D89A-4C65-A9E7-5B1DC34B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03E95-B062-4D6B-8C95-18EC1301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9D8F-E784-42C2-8D50-03E1FB5B9AFC}" type="datetime1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08816-33E9-4B66-AE7C-406C30E5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6077F-3FA8-4AD1-8952-10385B03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9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B7F25-C4D2-4BC1-B88E-51F08B8B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5D25-AB33-4308-AAA4-A4D61C5929AA}" type="datetime1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D9267-AACD-4CE1-A78E-3ACFEC6D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921CD-81E5-4A53-8AB5-04FF6E41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8125-C64E-4849-B33A-AD33E0EA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F955-530A-429D-848A-D0352918B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C6C8-53F8-4022-AADB-87F90455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4D329-E379-42FE-9D03-81AF2F09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446F-DA74-4FA5-8F60-6FC7CB24BF27}" type="datetime1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9BEC7-2B28-47BA-B2FA-B77CC322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437CF-7A14-4847-A4B2-2D9C614B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A302-831E-46AE-B9E1-A64363A7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774E6-9BF5-44CA-8AFB-047857771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8BDBC-BB53-4EC2-92D7-E6CFA66FD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1155-AE61-4895-A2A5-D36EB94E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DE0E-A4B4-4498-888C-8A4C7535F34D}" type="datetime1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5B7AC-DCDA-4027-945F-3FACEA34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DA85-0AB0-4F19-8967-9FB0B1C7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9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14AE2-6F1D-40ED-B977-D84C82B5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02D7A-E211-487C-B2DF-BD9BDB1D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651F-035F-4BEC-903F-2ACD8F243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BA5E-3910-43C0-B1C6-A1E263EAF152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D2E3-D2AC-49BE-AC16-85FCD77D7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598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D2C1-9D7F-458E-935E-E40B57F8C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F4E03-FA85-4649-AF18-C16650A1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5CE6-0A63-4434-82A3-3CF4675A8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123" y="1122363"/>
            <a:ext cx="10477849" cy="1655762"/>
          </a:xfrm>
        </p:spPr>
        <p:txBody>
          <a:bodyPr>
            <a:noAutofit/>
          </a:bodyPr>
          <a:lstStyle/>
          <a:p>
            <a:r>
              <a:rPr lang="en-US" sz="44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BlinkDB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Queries with Bounded Errors and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 Response Times on Very Large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BBF7-889F-4B17-A1CE-713FDE798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889" y="2947697"/>
            <a:ext cx="9144000" cy="936406"/>
          </a:xfrm>
        </p:spPr>
        <p:txBody>
          <a:bodyPr/>
          <a:lstStyle/>
          <a:p>
            <a:r>
              <a:rPr lang="en-US" dirty="0"/>
              <a:t>Sameer Agarwal, </a:t>
            </a:r>
            <a:r>
              <a:rPr lang="en-US" dirty="0" err="1"/>
              <a:t>Barzan</a:t>
            </a:r>
            <a:r>
              <a:rPr lang="en-US" dirty="0"/>
              <a:t> </a:t>
            </a:r>
            <a:r>
              <a:rPr lang="en-US" dirty="0" err="1"/>
              <a:t>Mozafari</a:t>
            </a:r>
            <a:r>
              <a:rPr lang="en-US" dirty="0"/>
              <a:t>○, </a:t>
            </a:r>
            <a:r>
              <a:rPr lang="en-US" dirty="0" err="1"/>
              <a:t>Aurojit</a:t>
            </a:r>
            <a:r>
              <a:rPr lang="en-US" dirty="0"/>
              <a:t> Panda, Henry Milner, Samuel Madden○, Ion </a:t>
            </a:r>
            <a:r>
              <a:rPr lang="en-US" dirty="0" err="1"/>
              <a:t>Stoica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7894" y="4462605"/>
            <a:ext cx="278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By Zerihun Bekele</a:t>
            </a:r>
          </a:p>
        </p:txBody>
      </p:sp>
    </p:spTree>
    <p:extLst>
      <p:ext uri="{BB962C8B-B14F-4D97-AF65-F5344CB8AC3E}">
        <p14:creationId xmlns:p14="http://schemas.microsoft.com/office/powerpoint/2010/main" val="355138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42D4-B239-48BE-843A-9241BE4B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BlinkDB</a:t>
            </a:r>
            <a:r>
              <a:rPr lang="en-US" dirty="0"/>
              <a:t>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0DBD-9AF0-4A58-9717-29439470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168"/>
            <a:ext cx="10515600" cy="4842294"/>
          </a:xfrm>
        </p:spPr>
        <p:txBody>
          <a:bodyPr>
            <a:normAutofit/>
          </a:bodyPr>
          <a:lstStyle/>
          <a:p>
            <a:r>
              <a:rPr lang="en-US" dirty="0"/>
              <a:t>Given a query </a:t>
            </a:r>
            <a:r>
              <a:rPr lang="en-US" i="1" dirty="0"/>
              <a:t>Q</a:t>
            </a:r>
            <a:r>
              <a:rPr lang="en-US" dirty="0"/>
              <a:t>, select one (or more) sample(s) at </a:t>
            </a:r>
            <a:r>
              <a:rPr lang="en-US" i="1" dirty="0"/>
              <a:t>run-time </a:t>
            </a:r>
            <a:r>
              <a:rPr lang="en-US" dirty="0"/>
              <a:t>that meet the specified time or error constraints</a:t>
            </a:r>
          </a:p>
          <a:p>
            <a:r>
              <a:rPr lang="en-US" b="1" dirty="0"/>
              <a:t>Strategy: </a:t>
            </a:r>
            <a:r>
              <a:rPr lang="en-US" dirty="0"/>
              <a:t>executing the query on a </a:t>
            </a:r>
            <a:r>
              <a:rPr lang="en-US" i="1" dirty="0"/>
              <a:t>subsample</a:t>
            </a:r>
            <a:r>
              <a:rPr lang="en-US" dirty="0"/>
              <a:t> of one or more samples and gathering statistics on query’s selectivity, complexity and the underlying placement &amp; distribution of its inputs.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Sample selection</a:t>
            </a:r>
            <a:r>
              <a:rPr lang="en-US" dirty="0">
                <a:sym typeface="Symbol" panose="05050102010706020507" pitchFamily="18" charset="2"/>
              </a:rPr>
              <a:t>: If </a:t>
            </a:r>
            <a:r>
              <a:rPr lang="en-US" dirty="0" err="1">
                <a:sym typeface="Symbol" panose="05050102010706020507" pitchFamily="18" charset="2"/>
              </a:rPr>
              <a:t>q</a:t>
            </a:r>
            <a:r>
              <a:rPr lang="en-US" baseline="-25000" dirty="0" err="1">
                <a:sym typeface="Symbol" panose="05050102010706020507" pitchFamily="18" charset="2"/>
              </a:rPr>
              <a:t>j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 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, </a:t>
            </a:r>
            <a:r>
              <a:rPr lang="en-US" dirty="0"/>
              <a:t>simply pick </a:t>
            </a:r>
            <a:r>
              <a:rPr lang="en-US" dirty="0">
                <a:sym typeface="Symbol" panose="05050102010706020507" pitchFamily="18" charset="2"/>
              </a:rPr>
              <a:t>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with the smallest number of columns, and run the query on S</a:t>
            </a:r>
            <a:r>
              <a:rPr lang="en-US" dirty="0">
                <a:sym typeface="Symbol" panose="05050102010706020507" pitchFamily="18" charset="2"/>
              </a:rPr>
              <a:t> 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, K). Otherwise, run Q in parallel on subsets of all sample, and select the one with high selectivity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Sample Size</a:t>
            </a:r>
            <a:r>
              <a:rPr lang="en-US" i="1" dirty="0"/>
              <a:t>: </a:t>
            </a:r>
            <a:r>
              <a:rPr lang="en-US" dirty="0"/>
              <a:t>Construct</a:t>
            </a:r>
            <a:r>
              <a:rPr lang="en-US" i="1" dirty="0"/>
              <a:t> </a:t>
            </a:r>
            <a:r>
              <a:rPr lang="en-US" i="1" u="sng" dirty="0"/>
              <a:t>Error Latency Profile </a:t>
            </a:r>
            <a:r>
              <a:rPr lang="en-US" u="sng" dirty="0"/>
              <a:t>(ELP) </a:t>
            </a:r>
            <a:r>
              <a:rPr lang="en-US" dirty="0"/>
              <a:t>of the query for each sample, assuming different subset sizes.</a:t>
            </a:r>
          </a:p>
          <a:p>
            <a:pPr lvl="2"/>
            <a:r>
              <a:rPr lang="en-US" dirty="0"/>
              <a:t>Used to predict sample size that satisfies error bound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1A67-E24F-4D68-B209-2C45FED76AF7}" type="datetime1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8868-DF85-4AFA-BF36-B27B5981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Latency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719F-5F29-42F4-BD79-40F57A49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2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Error profile</a:t>
            </a:r>
            <a:r>
              <a:rPr lang="en-US" dirty="0"/>
              <a:t>: Uses closed-form formulas</a:t>
            </a:r>
          </a:p>
          <a:p>
            <a:pPr lvl="1"/>
            <a:r>
              <a:rPr lang="en-US" dirty="0"/>
              <a:t>variance ∼ 1/</a:t>
            </a:r>
            <a:r>
              <a:rPr lang="en-US" i="1" dirty="0"/>
              <a:t>n</a:t>
            </a:r>
            <a:r>
              <a:rPr lang="en-US" dirty="0"/>
              <a:t>, and standard deviation (statistical error)  ∼ 1/√</a:t>
            </a:r>
            <a:r>
              <a:rPr lang="en-US" i="1" dirty="0"/>
              <a:t>n</a:t>
            </a:r>
            <a:endParaRPr lang="en-US" dirty="0"/>
          </a:p>
          <a:p>
            <a:pPr lvl="2"/>
            <a:r>
              <a:rPr lang="en-US" dirty="0"/>
              <a:t>where </a:t>
            </a:r>
            <a:r>
              <a:rPr lang="en-US" i="1" dirty="0"/>
              <a:t>n </a:t>
            </a:r>
            <a:r>
              <a:rPr lang="en-US" dirty="0"/>
              <a:t>is the number of rows from a sample of size </a:t>
            </a:r>
            <a:r>
              <a:rPr lang="en-US" i="1" dirty="0"/>
              <a:t>N </a:t>
            </a:r>
            <a:r>
              <a:rPr lang="en-US" dirty="0"/>
              <a:t>that match </a:t>
            </a:r>
            <a:r>
              <a:rPr lang="en-US" i="1" dirty="0"/>
              <a:t>Q</a:t>
            </a:r>
            <a:r>
              <a:rPr lang="en-US" dirty="0"/>
              <a:t>’s filter predicates. </a:t>
            </a:r>
          </a:p>
          <a:p>
            <a:pPr lvl="1"/>
            <a:r>
              <a:rPr lang="en-US" i="1" dirty="0"/>
              <a:t>Selectivity, </a:t>
            </a:r>
            <a:r>
              <a:rPr lang="en-US" i="1" dirty="0" err="1"/>
              <a:t>s</a:t>
            </a:r>
            <a:r>
              <a:rPr lang="en-US" i="1" baseline="-25000" dirty="0" err="1"/>
              <a:t>q</a:t>
            </a:r>
            <a:r>
              <a:rPr lang="en-US" i="1" dirty="0"/>
              <a:t> </a:t>
            </a:r>
            <a:r>
              <a:rPr lang="en-US" dirty="0"/>
              <a:t>of the query = </a:t>
            </a:r>
            <a:r>
              <a:rPr lang="en-US" i="1" dirty="0"/>
              <a:t>n selected</a:t>
            </a:r>
            <a:r>
              <a:rPr lang="en-US" dirty="0"/>
              <a:t>/</a:t>
            </a:r>
            <a:r>
              <a:rPr lang="en-US" i="1" dirty="0"/>
              <a:t>N read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Latency profile</a:t>
            </a:r>
            <a:r>
              <a:rPr lang="en-US" dirty="0"/>
              <a:t>: select n rows within the time bound specified</a:t>
            </a:r>
          </a:p>
          <a:p>
            <a:pPr lvl="1"/>
            <a:r>
              <a:rPr lang="en-US" dirty="0"/>
              <a:t>Assumes linearity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FCDBD-2823-4C1A-9FDC-6FA71EB0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1" y="3921351"/>
            <a:ext cx="11268824" cy="271022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7DD2-2EA0-46DF-85F3-4E2ECA8F567D}" type="datetime1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3B9D-450B-44EF-8F71-976B1D3F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Stratified Sampling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979C-662B-427E-8E22-64C0B49C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344"/>
            <a:ext cx="10515600" cy="1588771"/>
          </a:xfrm>
        </p:spPr>
        <p:txBody>
          <a:bodyPr/>
          <a:lstStyle/>
          <a:p>
            <a:r>
              <a:rPr lang="en-US" b="1" dirty="0"/>
              <a:t>Uniform Samples</a:t>
            </a:r>
            <a:r>
              <a:rPr lang="en-US" dirty="0"/>
              <a:t>. </a:t>
            </a:r>
            <a:r>
              <a:rPr lang="en-US" sz="2400" dirty="0"/>
              <a:t>50% of the entire data, chosen uniformly at random.</a:t>
            </a:r>
            <a:endParaRPr lang="en-US" dirty="0"/>
          </a:p>
          <a:p>
            <a:r>
              <a:rPr lang="en-US" b="1" dirty="0"/>
              <a:t>Single-Dimensional Stratified Samples</a:t>
            </a:r>
            <a:r>
              <a:rPr lang="en-US" dirty="0"/>
              <a:t>. </a:t>
            </a:r>
          </a:p>
          <a:p>
            <a:r>
              <a:rPr lang="en-US" b="1" dirty="0"/>
              <a:t>Multi-Dimensional (3) Stratified Samples</a:t>
            </a:r>
            <a:r>
              <a:rPr lang="en-US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ABC46F-C37E-45E6-BED3-81F8DC297239}"/>
              </a:ext>
            </a:extLst>
          </p:cNvPr>
          <p:cNvGrpSpPr/>
          <p:nvPr/>
        </p:nvGrpSpPr>
        <p:grpSpPr>
          <a:xfrm>
            <a:off x="381944" y="3598885"/>
            <a:ext cx="11428111" cy="2644007"/>
            <a:chOff x="414068" y="3429000"/>
            <a:chExt cx="11428111" cy="26440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F124F7-806D-4CCE-B5B7-1338F55F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068" y="3429000"/>
              <a:ext cx="7723516" cy="264400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4A3C1E-E480-4B51-A092-AB824C08F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0015" y="3429000"/>
              <a:ext cx="3802164" cy="264400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E3D0E88-C6AF-47C5-8281-E3C56AA4EA11}"/>
              </a:ext>
            </a:extLst>
          </p:cNvPr>
          <p:cNvSpPr txBox="1"/>
          <p:nvPr/>
        </p:nvSpPr>
        <p:spPr>
          <a:xfrm>
            <a:off x="7832784" y="2326981"/>
            <a:ext cx="3027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BlinkDB’s</a:t>
            </a:r>
            <a:r>
              <a:rPr lang="en-US" sz="2000" dirty="0"/>
              <a:t> </a:t>
            </a:r>
          </a:p>
          <a:p>
            <a:r>
              <a:rPr lang="en-US" sz="2000" dirty="0"/>
              <a:t>optimization framework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7E7BAEC-7DE2-46EF-9F6C-AFA1BE8277E2}"/>
              </a:ext>
            </a:extLst>
          </p:cNvPr>
          <p:cNvSpPr/>
          <p:nvPr/>
        </p:nvSpPr>
        <p:spPr>
          <a:xfrm>
            <a:off x="7401464" y="2290844"/>
            <a:ext cx="250166" cy="7801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CAF2-078D-46C8-88D4-730FD06B6A94}" type="datetime1">
              <a:rPr lang="en-US" smtClean="0"/>
              <a:t>4/3/19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6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5CBA-D57F-404A-9091-4451B7AF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and latency guarantee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A54B8-35C1-4044-A07F-8442A484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86" y="2378283"/>
            <a:ext cx="9681713" cy="324602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440D-83FA-40C9-B01D-4358DCFEE1D6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274D-8F4C-43CA-AC65-8EA70169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A52B-6DAA-4197-B80A-C60460A4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763677"/>
          </a:xfrm>
        </p:spPr>
        <p:txBody>
          <a:bodyPr>
            <a:normAutofit/>
          </a:bodyPr>
          <a:lstStyle/>
          <a:p>
            <a:r>
              <a:rPr lang="en-US" dirty="0"/>
              <a:t>Using more resources to decrease latency: Spark, Dremel and Shark</a:t>
            </a:r>
          </a:p>
          <a:p>
            <a:r>
              <a:rPr lang="en-US" dirty="0"/>
              <a:t>Approximate Query Processing in relational database systems</a:t>
            </a:r>
          </a:p>
          <a:p>
            <a:pPr lvl="1"/>
            <a:r>
              <a:rPr lang="en-US" b="1" dirty="0"/>
              <a:t>Sampling approaches</a:t>
            </a:r>
          </a:p>
          <a:p>
            <a:pPr lvl="2"/>
            <a:r>
              <a:rPr lang="en-US" dirty="0"/>
              <a:t>STRAT: minimize error assuming future tuple sets are fixed</a:t>
            </a:r>
          </a:p>
          <a:p>
            <a:pPr lvl="2"/>
            <a:r>
              <a:rPr lang="en-US" dirty="0" err="1"/>
              <a:t>SciBORQ</a:t>
            </a:r>
            <a:r>
              <a:rPr lang="en-US" dirty="0"/>
              <a:t>: tuples based on past query results and provides time bound only</a:t>
            </a:r>
          </a:p>
          <a:p>
            <a:pPr lvl="2"/>
            <a:r>
              <a:rPr lang="en-US" dirty="0"/>
              <a:t>AQUA: single stratified sample &amp; considers the sizes of groups of all subsets</a:t>
            </a:r>
          </a:p>
          <a:p>
            <a:pPr lvl="2"/>
            <a:r>
              <a:rPr lang="en-US" dirty="0"/>
              <a:t>Babcock et al: uses multiple single stratified columns and joins result</a:t>
            </a:r>
          </a:p>
          <a:p>
            <a:pPr lvl="2"/>
            <a:r>
              <a:rPr lang="en-US" i="1" dirty="0" err="1"/>
              <a:t>Olston</a:t>
            </a:r>
            <a:r>
              <a:rPr lang="en-US" i="1" dirty="0"/>
              <a:t> et al</a:t>
            </a:r>
            <a:r>
              <a:rPr lang="en-US" dirty="0"/>
              <a:t>: interactive data analysis, but uses new sample for each query</a:t>
            </a:r>
          </a:p>
          <a:p>
            <a:pPr lvl="1"/>
            <a:r>
              <a:rPr lang="en-US" b="1" dirty="0"/>
              <a:t>Online aggregation</a:t>
            </a:r>
            <a:r>
              <a:rPr lang="en-US" dirty="0"/>
              <a:t>: answers are constantly refined during execution. Streams data at random imposing I/O overhead</a:t>
            </a:r>
          </a:p>
          <a:p>
            <a:pPr lvl="1"/>
            <a:r>
              <a:rPr lang="en-US" b="1" dirty="0"/>
              <a:t>Materialized views, Data cubes, Wavelets, Synopses, Sketches, Histograms</a:t>
            </a:r>
          </a:p>
          <a:p>
            <a:pPr lvl="2"/>
            <a:r>
              <a:rPr lang="en-US" dirty="0"/>
              <a:t>Work for specific sets of queries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896D-5D3E-4800-B54C-0D513A465ADA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7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2D7A-64D3-4F32-B0FA-B22B7588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BB68-DFA3-4E03-B8C6-704DBC621993}" type="datetime1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B9D7-9CC7-42E5-9255-E04C56ABB997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46" y="2074985"/>
            <a:ext cx="89820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CA52-4A7C-47C8-ABD1-097BD8A8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BlinkDB</a:t>
            </a:r>
            <a:r>
              <a:rPr lang="en-US" dirty="0"/>
              <a:t> vs no 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8812C-13C4-411F-91F7-E6A4239F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85" y="1793633"/>
            <a:ext cx="6470350" cy="395057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B495-9458-40CA-9E9E-23C04C5A2DBE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BCBE-906D-44E1-80D7-7CA5040E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B15A-6A82-45A9-BD8D-A9496CFA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BD9D8-63B8-41B0-A1AA-4ED30ECF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42" y="1825625"/>
            <a:ext cx="6162316" cy="424467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78EE-729E-4143-B2D3-7072F26DC1EE}" type="datetime1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 Math"/>
              <a:buNone/>
            </a:pPr>
            <a:r>
              <a:rPr lang="en-US" sz="5400">
                <a:latin typeface="Cambria Math"/>
                <a:ea typeface="Cambria Math"/>
                <a:cs typeface="Cambria Math"/>
                <a:sym typeface="Cambria Math"/>
              </a:rPr>
              <a:t>BlinkML: Efficient Maximum Likelihood Estimation with Probabilistic Guarantees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Yongjoo Park, Jingyi Qing, Xiaoyang Shen, Barzan Mozafari 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69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B29B-C1F9-4D59-86BA-CC831336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CB8B-8AED-4277-8EB0-F3AF0304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 </a:t>
            </a:r>
            <a:r>
              <a:rPr lang="en-US" dirty="0"/>
              <a:t>How can we compute queries on big data with an interactive response times?</a:t>
            </a:r>
          </a:p>
          <a:p>
            <a:r>
              <a:rPr lang="en-US" b="1" dirty="0"/>
              <a:t>Previous techniques: </a:t>
            </a:r>
            <a:r>
              <a:rPr lang="en-US" dirty="0"/>
              <a:t>sampling, sketches and aggregation</a:t>
            </a:r>
          </a:p>
          <a:p>
            <a:pPr lvl="1"/>
            <a:r>
              <a:rPr lang="en-US" dirty="0"/>
              <a:t>trading accuracy for response time and space. </a:t>
            </a:r>
          </a:p>
          <a:p>
            <a:r>
              <a:rPr lang="en-US" dirty="0"/>
              <a:t>Sampling and sketches</a:t>
            </a:r>
          </a:p>
          <a:p>
            <a:pPr lvl="1"/>
            <a:r>
              <a:rPr lang="en-US" dirty="0"/>
              <a:t>Low space &amp; time complexity, but make strong assumptions about query</a:t>
            </a:r>
          </a:p>
          <a:p>
            <a:r>
              <a:rPr lang="en-US" dirty="0"/>
              <a:t>Online aggregation</a:t>
            </a:r>
          </a:p>
          <a:p>
            <a:pPr lvl="1"/>
            <a:r>
              <a:rPr lang="en-US" dirty="0"/>
              <a:t>Few assumptions, but highly variable performance 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52F5-4F6F-417E-BBBB-BC35A9F3FEE8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30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Background – Sampling for ML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In literature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Sampling has been extensively studied for a specific type of model, such as linear regression, logistic regression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too specific to be generalized or does not offer error guarantees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In practice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Sampling is used extensively to help analysts explore model in early stage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Ad-hoc not well-understand how sampling may affect the model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Not optimized or reusable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148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Background – Hyperparameter tuning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Current auto-hyperparameter-tuning mostly focus on how to find an optimal sequence of hyper-parameters to test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Sampling instead tries to minimize the data-size to speed up exploration stage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11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3772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A system that helps analysts to request error-computation trade-offs for several ML models.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To bound the deviation of the approximate model’s prediction from full model given sample size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To predict the minimum sample size to achieve the required prediction error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l="7263" r="4335"/>
          <a:stretch/>
        </p:blipFill>
        <p:spPr>
          <a:xfrm>
            <a:off x="5616880" y="2259634"/>
            <a:ext cx="5736920" cy="328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84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3772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To estimate the error without training multiple model.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To bound the deviation as tight as possible.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6275540" y="1825625"/>
            <a:ext cx="50782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Not to optimize a sampling strategy to cover various queries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Not to select a suitable sample during run time to speed up data retrieving process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6275540" y="354361"/>
            <a:ext cx="55897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Difference with BlinkDB</a:t>
            </a:r>
            <a:endParaRPr sz="4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35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System - Architecture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Model Trainer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to train a initial model on a sample of size 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Model Accuracy Estimator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to estimate the deviation of initial model’s error from the full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Sample Size Estimator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to predict the minimum sample size satisfied the user requirement</a:t>
            </a: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39" name="Google Shape;139;p1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2899045"/>
            <a:ext cx="5181600" cy="2204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411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Architecture Comparison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1080022" y="14842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7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All run-time modules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Offline sampling module + run-time sampling selection module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Focus on error constraint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Support both time-constraint and error constraint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25" y="1484250"/>
            <a:ext cx="5274500" cy="32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4525" y="1484250"/>
            <a:ext cx="4999274" cy="325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411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System - User Interface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6155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>
                <a:latin typeface="Cambria Math"/>
                <a:ea typeface="Cambria Math"/>
                <a:cs typeface="Cambria Math"/>
                <a:sym typeface="Cambria Math"/>
              </a:rPr>
              <a:t>BlinkML needs to specified an error bound and a confidence level in addition to the input of traditional ML tools.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BlinkML returns a model that satisfies user-specified or default error constraints in probability</a:t>
            </a:r>
            <a:endParaRPr b="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0" name="Google Shape;16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6630791" y="1591953"/>
            <a:ext cx="4216402" cy="3147347"/>
            <a:chOff x="6630791" y="1591953"/>
            <a:chExt cx="4216402" cy="3147347"/>
          </a:xfrm>
        </p:grpSpPr>
        <p:pic>
          <p:nvPicPr>
            <p:cNvPr id="164" name="Google Shape;164;p20"/>
            <p:cNvPicPr preferRelativeResize="0"/>
            <p:nvPr/>
          </p:nvPicPr>
          <p:blipFill rotWithShape="1">
            <a:blip r:embed="rId3">
              <a:alphaModFix/>
            </a:blip>
            <a:srcRect b="4856"/>
            <a:stretch/>
          </p:blipFill>
          <p:spPr>
            <a:xfrm>
              <a:off x="6630792" y="1591953"/>
              <a:ext cx="4216400" cy="28395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0"/>
            <p:cNvSpPr txBox="1"/>
            <p:nvPr/>
          </p:nvSpPr>
          <p:spPr>
            <a:xfrm>
              <a:off x="6630791" y="4431523"/>
              <a:ext cx="42164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Fig. BlinkML API</a:t>
              </a:r>
              <a:endParaRPr/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6355219" y="4939681"/>
            <a:ext cx="4723009" cy="1184077"/>
            <a:chOff x="6630791" y="4952207"/>
            <a:chExt cx="4723009" cy="1184077"/>
          </a:xfrm>
        </p:grpSpPr>
        <p:pic>
          <p:nvPicPr>
            <p:cNvPr id="167" name="Google Shape;167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30791" y="4952207"/>
              <a:ext cx="4723009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0"/>
            <p:cNvSpPr txBox="1"/>
            <p:nvPr/>
          </p:nvSpPr>
          <p:spPr>
            <a:xfrm>
              <a:off x="6926893" y="5828507"/>
              <a:ext cx="410853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Fig. Model Objectives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247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System - Supported Model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838201" y="2057400"/>
            <a:ext cx="3721274" cy="349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BlinkML supports any models that can be trained by solving the following convex optimization problem, i.e. by using maximum likelihood estimation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l="10414"/>
          <a:stretch/>
        </p:blipFill>
        <p:spPr>
          <a:xfrm>
            <a:off x="5942601" y="3120568"/>
            <a:ext cx="5335997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486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Model Trainer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187" name="Google Shape;187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94400" y="2227817"/>
            <a:ext cx="43180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864296" y="2227817"/>
            <a:ext cx="3870543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BlinkML trains model at most two times (initial model + final model)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It is designed to train a model both locally or using system Apache Spark.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0269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Model Accuracy Estimator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71083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Model Accuracy Estimator estimates the accuracy of an approximate model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To estimate the accuracy without training the full model, we have to understand the distribution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9030" y="2205451"/>
            <a:ext cx="5467328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9030" y="3710401"/>
            <a:ext cx="5502563" cy="1112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49030" y="4927803"/>
            <a:ext cx="580477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27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3DAD-A929-4B15-949E-1B74BB13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BlinkDB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50DE-F57D-4DAD-9189-D59C8B92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BlinkDB</a:t>
            </a:r>
            <a:r>
              <a:rPr lang="en-US" dirty="0"/>
              <a:t>: a distributed sampling based approximate query processing system by balancing between efficiency and generality. </a:t>
            </a:r>
          </a:p>
          <a:p>
            <a:r>
              <a:rPr lang="en-US" b="1" dirty="0"/>
              <a:t>SQL-based aggregation queries </a:t>
            </a:r>
            <a:r>
              <a:rPr lang="en-US" dirty="0"/>
              <a:t>over stored data, along with response</a:t>
            </a:r>
            <a:br>
              <a:rPr lang="en-US" dirty="0"/>
            </a:br>
            <a:r>
              <a:rPr lang="en-US" dirty="0"/>
              <a:t>time or error bound constraints. </a:t>
            </a:r>
          </a:p>
          <a:p>
            <a:r>
              <a:rPr lang="en-US" b="1" dirty="0"/>
              <a:t>Assumption</a:t>
            </a:r>
            <a:r>
              <a:rPr lang="en-US" dirty="0"/>
              <a:t>: sets of columns used by queries in WHERE, GROUP BY,</a:t>
            </a:r>
            <a:br>
              <a:rPr lang="en-US" dirty="0"/>
            </a:br>
            <a:r>
              <a:rPr lang="en-US" dirty="0"/>
              <a:t>and HAVING clauses are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stable over time</a:t>
            </a:r>
            <a:r>
              <a:rPr lang="en-US" dirty="0"/>
              <a:t>. </a:t>
            </a:r>
          </a:p>
          <a:p>
            <a:r>
              <a:rPr lang="en-US" dirty="0"/>
              <a:t>Two modules</a:t>
            </a:r>
          </a:p>
          <a:p>
            <a:pPr lvl="1"/>
            <a:r>
              <a:rPr lang="en-US" b="1" dirty="0"/>
              <a:t>Sample creation</a:t>
            </a:r>
            <a:r>
              <a:rPr lang="en-US" dirty="0"/>
              <a:t>: </a:t>
            </a:r>
            <a:r>
              <a:rPr lang="en-US" i="1" dirty="0"/>
              <a:t>stratified</a:t>
            </a:r>
            <a:r>
              <a:rPr lang="en-US" dirty="0"/>
              <a:t> samples on frequently</a:t>
            </a:r>
          </a:p>
          <a:p>
            <a:pPr marL="457200" lvl="1" indent="0">
              <a:buNone/>
            </a:pPr>
            <a:r>
              <a:rPr lang="en-US" dirty="0"/>
              <a:t> used QCS to minimize storage</a:t>
            </a:r>
          </a:p>
          <a:p>
            <a:pPr lvl="1"/>
            <a:r>
              <a:rPr lang="en-US" b="1" dirty="0"/>
              <a:t>Sample selection</a:t>
            </a:r>
            <a:r>
              <a:rPr lang="en-US" dirty="0"/>
              <a:t>: pick randomly from subsamples </a:t>
            </a:r>
          </a:p>
          <a:p>
            <a:pPr marL="457200" lvl="1" indent="0">
              <a:buNone/>
            </a:pPr>
            <a:r>
              <a:rPr lang="en-US" dirty="0"/>
              <a:t>to satisfy time/error constraints based on </a:t>
            </a:r>
          </a:p>
          <a:p>
            <a:pPr marL="457200" lvl="1" indent="0">
              <a:buNone/>
            </a:pPr>
            <a:r>
              <a:rPr lang="en-US" dirty="0"/>
              <a:t>error-latency heuristics</a:t>
            </a:r>
          </a:p>
          <a:p>
            <a:r>
              <a:rPr lang="en-US" dirty="0"/>
              <a:t>Built on top of Hive/Hadoop/Shark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8812C-13C4-411F-91F7-E6A4239F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572" y="3636963"/>
            <a:ext cx="4160080" cy="2540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061-E48D-46D3-9722-230DF8C6CFEA}" type="datetime1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3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Model Accuracy Estimator</a:t>
            </a: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Computing Necessary Statistics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Closed Form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Analytically derive the formula from the optimization model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Accurate but computation heavy and only applied to certain case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Inverse Gradients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Taylor expansion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ObservedFisher (Default)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Information matrix equality (covariance matrix of grads is approximate J)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459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Model Accuracy Estimator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2841380" y="2016691"/>
            <a:ext cx="4706037" cy="2480153"/>
          </a:xfrm>
          <a:custGeom>
            <a:avLst/>
            <a:gdLst/>
            <a:ahLst/>
            <a:cxnLst/>
            <a:rect l="l" t="t" r="r" b="b"/>
            <a:pathLst>
              <a:path w="4706037" h="3457184" extrusionOk="0">
                <a:moveTo>
                  <a:pt x="985" y="582472"/>
                </a:moveTo>
                <a:cubicBezTo>
                  <a:pt x="985" y="267700"/>
                  <a:pt x="-31940" y="25052"/>
                  <a:pt x="282832" y="25052"/>
                </a:cubicBezTo>
                <a:lnTo>
                  <a:pt x="4429968" y="0"/>
                </a:lnTo>
                <a:cubicBezTo>
                  <a:pt x="4744740" y="0"/>
                  <a:pt x="4699289" y="267700"/>
                  <a:pt x="4699289" y="582472"/>
                </a:cubicBezTo>
                <a:lnTo>
                  <a:pt x="4699289" y="2862186"/>
                </a:lnTo>
                <a:cubicBezTo>
                  <a:pt x="4699289" y="3176958"/>
                  <a:pt x="4769792" y="3432132"/>
                  <a:pt x="4455020" y="3432132"/>
                </a:cubicBezTo>
                <a:lnTo>
                  <a:pt x="295358" y="3457184"/>
                </a:lnTo>
                <a:cubicBezTo>
                  <a:pt x="-19414" y="3457184"/>
                  <a:pt x="985" y="3176958"/>
                  <a:pt x="985" y="2862186"/>
                </a:cubicBezTo>
                <a:lnTo>
                  <a:pt x="985" y="582472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2842366" y="2141952"/>
            <a:ext cx="4698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Model Accuracy Estimator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1265130" y="3087107"/>
            <a:ext cx="1177447" cy="3947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603332" y="2736194"/>
            <a:ext cx="501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en-US" sz="1800" baseline="-25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3296434" y="2698006"/>
            <a:ext cx="3840271" cy="5918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Statistics Computer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4993711" y="3284672"/>
            <a:ext cx="363255" cy="454957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3657079" y="3806720"/>
            <a:ext cx="3068875" cy="52719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 / Scipy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7239003" y="2818357"/>
            <a:ext cx="877866" cy="36344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8385133" y="2730336"/>
            <a:ext cx="2600195" cy="8896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Spark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5034941" y="4375253"/>
            <a:ext cx="363255" cy="454957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3691771" y="4950020"/>
            <a:ext cx="3068875" cy="4792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data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8451937" y="4938550"/>
            <a:ext cx="2600195" cy="5022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data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9532307" y="3752155"/>
            <a:ext cx="362211" cy="95763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849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Sample Size Estimator</a:t>
            </a:r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838200" y="1292225"/>
            <a:ext cx="49275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09" r="-359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4">
            <a:alphaModFix/>
          </a:blip>
          <a:srcRect l="9262" r="3044"/>
          <a:stretch/>
        </p:blipFill>
        <p:spPr>
          <a:xfrm>
            <a:off x="5765800" y="1989395"/>
            <a:ext cx="5891408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6641" y="4712622"/>
            <a:ext cx="4927600" cy="58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721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Experiments - Training Time Savings </a:t>
            </a:r>
            <a:endParaRPr/>
          </a:p>
        </p:txBody>
      </p:sp>
      <p:pic>
        <p:nvPicPr>
          <p:cNvPr id="247" name="Google Shape;24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9762" y="1825625"/>
            <a:ext cx="1031247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0589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Experiments - Accuracy Guarantees </a:t>
            </a:r>
            <a:endParaRPr/>
          </a:p>
        </p:txBody>
      </p:sp>
      <p:pic>
        <p:nvPicPr>
          <p:cNvPr id="256" name="Google Shape;256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45545"/>
            <a:ext cx="10515600" cy="431149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5540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Experiments – Sample Size Estimation</a:t>
            </a:r>
            <a:endParaRPr/>
          </a:p>
        </p:txBody>
      </p:sp>
      <p:pic>
        <p:nvPicPr>
          <p:cNvPr id="265" name="Google Shape;265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818537"/>
            <a:ext cx="10515600" cy="236551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2666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Experiments - Hyperparameter Optimization </a:t>
            </a: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4/3/19</a:t>
            </a:r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277" name="Google Shape;277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98750" y="2515394"/>
            <a:ext cx="67945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6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CAEB-DD64-42FC-94EF-2CAE8352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Taxonomy of query 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E39B-F784-4F81-B209-79FEBC37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561" y="4970809"/>
            <a:ext cx="1413165" cy="7736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BlinkDB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AQUA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7D272-49D2-4140-BE13-A117B145B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3" y="1954731"/>
            <a:ext cx="10273147" cy="235638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BA01BA-16DD-4044-8D3B-22808F094161}"/>
              </a:ext>
            </a:extLst>
          </p:cNvPr>
          <p:cNvSpPr txBox="1">
            <a:spLocks/>
          </p:cNvSpPr>
          <p:nvPr/>
        </p:nvSpPr>
        <p:spPr>
          <a:xfrm>
            <a:off x="9794898" y="4899811"/>
            <a:ext cx="1413165" cy="457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OLA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EB4A35-346E-487F-8614-1143C25F9867}"/>
              </a:ext>
            </a:extLst>
          </p:cNvPr>
          <p:cNvSpPr txBox="1">
            <a:spLocks/>
          </p:cNvSpPr>
          <p:nvPr/>
        </p:nvSpPr>
        <p:spPr>
          <a:xfrm>
            <a:off x="4123236" y="4970809"/>
            <a:ext cx="1413165" cy="95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STRAT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SciBORQ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99A99D-424E-48A2-8611-1ABA9B88A80E}"/>
              </a:ext>
            </a:extLst>
          </p:cNvPr>
          <p:cNvSpPr txBox="1">
            <a:spLocks/>
          </p:cNvSpPr>
          <p:nvPr/>
        </p:nvSpPr>
        <p:spPr>
          <a:xfrm>
            <a:off x="1302930" y="4970809"/>
            <a:ext cx="1534422" cy="109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Traditional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2930" y="3821031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All future queries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94636" y="4190363"/>
            <a:ext cx="1878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nionPro-Regular" panose="02040503050306020203" pitchFamily="18" charset="0"/>
              </a:rPr>
              <a:t>group and filter columns &amp; values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4905" y="4190362"/>
            <a:ext cx="1878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nionPro-Regular" panose="02040503050306020203" pitchFamily="18" charset="0"/>
              </a:rPr>
              <a:t>Frequencies of column sets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F287-29EE-4945-8F6A-F3D7190E168A}" type="datetime1">
              <a:rPr lang="en-US" smtClean="0"/>
              <a:t>4/3/19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8F1C-4E79-44BB-83A9-DDC76A1B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Patterns in a Production Cluster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49E9-A128-4331-A844-D657A636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854" y="4995949"/>
            <a:ext cx="9815945" cy="573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QCSs are relatively stable overtime!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84556-BC12-4D80-A8A0-02A368EC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96" y="2189267"/>
            <a:ext cx="10403607" cy="2479466"/>
          </a:xfrm>
          <a:prstGeom prst="rect">
            <a:avLst/>
          </a:prstGeom>
        </p:spPr>
      </p:pic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19054B0B-78E7-40AD-B0B3-30317C3DC2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196" y="4995949"/>
            <a:ext cx="457200" cy="4572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CB41-F20F-4D22-AB40-85B0AAAB58B0}" type="datetime1">
              <a:rPr lang="en-US" smtClean="0"/>
              <a:t>4/3/19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8205FF-5102-45F1-86F1-64C73B144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3357"/>
            <a:ext cx="6525453" cy="41454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FD5FC-126F-4162-B826-C7F8172F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BlinkDB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FFC5-E412-47F0-8032-EB27E6C7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663" y="5159001"/>
            <a:ext cx="1055715" cy="432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Offline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08E09C-2EDA-439A-AD3A-3485ABF0BF04}"/>
              </a:ext>
            </a:extLst>
          </p:cNvPr>
          <p:cNvSpPr txBox="1">
            <a:spLocks/>
          </p:cNvSpPr>
          <p:nvPr/>
        </p:nvSpPr>
        <p:spPr>
          <a:xfrm>
            <a:off x="4100926" y="1862745"/>
            <a:ext cx="1155469" cy="3676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92D050"/>
                </a:solidFill>
              </a:rPr>
              <a:t>Runtime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C9D44-E78A-43E8-B580-1FD635A57A32}"/>
              </a:ext>
            </a:extLst>
          </p:cNvPr>
          <p:cNvSpPr/>
          <p:nvPr/>
        </p:nvSpPr>
        <p:spPr>
          <a:xfrm>
            <a:off x="7789026" y="3192948"/>
            <a:ext cx="4048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inionPro-Regular"/>
              </a:rPr>
              <a:t>Supports standard SQL aggregate queries involving </a:t>
            </a:r>
            <a:r>
              <a:rPr lang="en-US" dirty="0">
                <a:solidFill>
                  <a:srgbClr val="000000"/>
                </a:solidFill>
                <a:latin typeface="CMTT10"/>
              </a:rPr>
              <a:t>COUNT, AVG, SUM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MTT10"/>
              </a:rPr>
              <a:t>QUANTILE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inionPro-Regular"/>
              </a:rPr>
              <a:t>Joins if it fits memory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1B6-7B1E-40F8-B691-44878DC9B563}" type="datetime1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7B5D-5D24-48AC-BC7B-6CAC3D63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Optimizing a stratified sample for a single query</a:t>
            </a:r>
            <a:r>
              <a:rPr lang="en-US" sz="4000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A603C-6D54-44E8-99D6-CD6F40BC6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515600" cy="4351338"/>
          </a:xfrm>
        </p:spPr>
        <p:txBody>
          <a:bodyPr/>
          <a:lstStyle/>
          <a:p>
            <a:r>
              <a:rPr lang="en-US" dirty="0"/>
              <a:t>Random uniform sampling doesn’t work</a:t>
            </a:r>
          </a:p>
          <a:p>
            <a:pPr lvl="1"/>
            <a:r>
              <a:rPr lang="en-US" dirty="0"/>
              <a:t>Poor on filtered or grouped queries</a:t>
            </a:r>
          </a:p>
          <a:p>
            <a:pPr lvl="2"/>
            <a:r>
              <a:rPr lang="en-US" dirty="0"/>
              <a:t>Under representing rare groups</a:t>
            </a:r>
          </a:p>
          <a:p>
            <a:r>
              <a:rPr lang="en-US" dirty="0"/>
              <a:t>Best choice is assign equal sample size: stratified sampling</a:t>
            </a:r>
          </a:p>
          <a:p>
            <a:pPr lvl="1"/>
            <a:r>
              <a:rPr lang="en-US" dirty="0"/>
              <a:t>Compute group count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Take samples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MinionPro-Regular"/>
              </a:rPr>
              <a:t>Uniformly at random without replacement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Sampling from a stratified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2891C-D9CF-444D-9460-675EC2FB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50" y="3828264"/>
            <a:ext cx="6350923" cy="46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82000-58C8-4A49-BB1C-16DFD542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619" y="3445304"/>
            <a:ext cx="3309331" cy="92846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909FB2C-2B6C-4DF6-A7AB-47C359E2CC10}"/>
              </a:ext>
            </a:extLst>
          </p:cNvPr>
          <p:cNvSpPr/>
          <p:nvPr/>
        </p:nvSpPr>
        <p:spPr>
          <a:xfrm>
            <a:off x="7977448" y="3982451"/>
            <a:ext cx="423949" cy="299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B5C384-8444-457A-8E3E-9E306B3AADBF}"/>
              </a:ext>
            </a:extLst>
          </p:cNvPr>
          <p:cNvSpPr/>
          <p:nvPr/>
        </p:nvSpPr>
        <p:spPr>
          <a:xfrm>
            <a:off x="6309361" y="3445304"/>
            <a:ext cx="2435629" cy="361464"/>
          </a:xfrm>
          <a:custGeom>
            <a:avLst/>
            <a:gdLst>
              <a:gd name="connsiteX0" fmla="*/ 2452477 w 2452477"/>
              <a:gd name="connsiteY0" fmla="*/ 325782 h 325782"/>
              <a:gd name="connsiteX1" fmla="*/ 2186469 w 2452477"/>
              <a:gd name="connsiteY1" fmla="*/ 34836 h 325782"/>
              <a:gd name="connsiteX2" fmla="*/ 889684 w 2452477"/>
              <a:gd name="connsiteY2" fmla="*/ 9898 h 325782"/>
              <a:gd name="connsiteX3" fmla="*/ 116600 w 2452477"/>
              <a:gd name="connsiteY3" fmla="*/ 76400 h 325782"/>
              <a:gd name="connsiteX4" fmla="*/ 16848 w 2452477"/>
              <a:gd name="connsiteY4" fmla="*/ 309156 h 325782"/>
              <a:gd name="connsiteX0" fmla="*/ 2441156 w 2441156"/>
              <a:gd name="connsiteY0" fmla="*/ 324402 h 324402"/>
              <a:gd name="connsiteX1" fmla="*/ 2175148 w 2441156"/>
              <a:gd name="connsiteY1" fmla="*/ 33456 h 324402"/>
              <a:gd name="connsiteX2" fmla="*/ 878363 w 2441156"/>
              <a:gd name="connsiteY2" fmla="*/ 8518 h 324402"/>
              <a:gd name="connsiteX3" fmla="*/ 174617 w 2441156"/>
              <a:gd name="connsiteY3" fmla="*/ 53352 h 324402"/>
              <a:gd name="connsiteX4" fmla="*/ 5527 w 2441156"/>
              <a:gd name="connsiteY4" fmla="*/ 307776 h 324402"/>
              <a:gd name="connsiteX0" fmla="*/ 2435669 w 2435669"/>
              <a:gd name="connsiteY0" fmla="*/ 324402 h 324402"/>
              <a:gd name="connsiteX1" fmla="*/ 2169661 w 2435669"/>
              <a:gd name="connsiteY1" fmla="*/ 33456 h 324402"/>
              <a:gd name="connsiteX2" fmla="*/ 872876 w 2435669"/>
              <a:gd name="connsiteY2" fmla="*/ 8518 h 324402"/>
              <a:gd name="connsiteX3" fmla="*/ 169130 w 2435669"/>
              <a:gd name="connsiteY3" fmla="*/ 53352 h 324402"/>
              <a:gd name="connsiteX4" fmla="*/ 40 w 2435669"/>
              <a:gd name="connsiteY4" fmla="*/ 307776 h 324402"/>
              <a:gd name="connsiteX0" fmla="*/ 2435669 w 2449889"/>
              <a:gd name="connsiteY0" fmla="*/ 316628 h 316628"/>
              <a:gd name="connsiteX1" fmla="*/ 2169661 w 2449889"/>
              <a:gd name="connsiteY1" fmla="*/ 25682 h 316628"/>
              <a:gd name="connsiteX2" fmla="*/ 169130 w 2449889"/>
              <a:gd name="connsiteY2" fmla="*/ 45578 h 316628"/>
              <a:gd name="connsiteX3" fmla="*/ 40 w 2449889"/>
              <a:gd name="connsiteY3" fmla="*/ 300002 h 316628"/>
              <a:gd name="connsiteX0" fmla="*/ 2476310 w 2476310"/>
              <a:gd name="connsiteY0" fmla="*/ 329509 h 329509"/>
              <a:gd name="connsiteX1" fmla="*/ 2036956 w 2476310"/>
              <a:gd name="connsiteY1" fmla="*/ 21228 h 329509"/>
              <a:gd name="connsiteX2" fmla="*/ 209771 w 2476310"/>
              <a:gd name="connsiteY2" fmla="*/ 58459 h 329509"/>
              <a:gd name="connsiteX3" fmla="*/ 40681 w 2476310"/>
              <a:gd name="connsiteY3" fmla="*/ 312883 h 329509"/>
              <a:gd name="connsiteX0" fmla="*/ 2435641 w 2435641"/>
              <a:gd name="connsiteY0" fmla="*/ 339976 h 339976"/>
              <a:gd name="connsiteX1" fmla="*/ 1996287 w 2435641"/>
              <a:gd name="connsiteY1" fmla="*/ 31695 h 339976"/>
              <a:gd name="connsiteX2" fmla="*/ 424788 w 2435641"/>
              <a:gd name="connsiteY2" fmla="*/ 42924 h 339976"/>
              <a:gd name="connsiteX3" fmla="*/ 12 w 2435641"/>
              <a:gd name="connsiteY3" fmla="*/ 323350 h 339976"/>
              <a:gd name="connsiteX0" fmla="*/ 2435629 w 2435629"/>
              <a:gd name="connsiteY0" fmla="*/ 339976 h 339976"/>
              <a:gd name="connsiteX1" fmla="*/ 1996275 w 2435629"/>
              <a:gd name="connsiteY1" fmla="*/ 31695 h 339976"/>
              <a:gd name="connsiteX2" fmla="*/ 424776 w 2435629"/>
              <a:gd name="connsiteY2" fmla="*/ 42924 h 339976"/>
              <a:gd name="connsiteX3" fmla="*/ 0 w 2435629"/>
              <a:gd name="connsiteY3" fmla="*/ 323350 h 339976"/>
              <a:gd name="connsiteX0" fmla="*/ 2435629 w 2435629"/>
              <a:gd name="connsiteY0" fmla="*/ 373036 h 373036"/>
              <a:gd name="connsiteX1" fmla="*/ 1996275 w 2435629"/>
              <a:gd name="connsiteY1" fmla="*/ 64755 h 373036"/>
              <a:gd name="connsiteX2" fmla="*/ 489781 w 2435629"/>
              <a:gd name="connsiteY2" fmla="*/ 23980 h 373036"/>
              <a:gd name="connsiteX3" fmla="*/ 0 w 2435629"/>
              <a:gd name="connsiteY3" fmla="*/ 356410 h 373036"/>
              <a:gd name="connsiteX0" fmla="*/ 2435629 w 2435629"/>
              <a:gd name="connsiteY0" fmla="*/ 367264 h 367264"/>
              <a:gd name="connsiteX1" fmla="*/ 1996275 w 2435629"/>
              <a:gd name="connsiteY1" fmla="*/ 58983 h 367264"/>
              <a:gd name="connsiteX2" fmla="*/ 489781 w 2435629"/>
              <a:gd name="connsiteY2" fmla="*/ 18208 h 367264"/>
              <a:gd name="connsiteX3" fmla="*/ 0 w 2435629"/>
              <a:gd name="connsiteY3" fmla="*/ 350638 h 367264"/>
              <a:gd name="connsiteX0" fmla="*/ 2435629 w 2435629"/>
              <a:gd name="connsiteY0" fmla="*/ 381776 h 381776"/>
              <a:gd name="connsiteX1" fmla="*/ 1879266 w 2435629"/>
              <a:gd name="connsiteY1" fmla="*/ 51827 h 381776"/>
              <a:gd name="connsiteX2" fmla="*/ 489781 w 2435629"/>
              <a:gd name="connsiteY2" fmla="*/ 32720 h 381776"/>
              <a:gd name="connsiteX3" fmla="*/ 0 w 2435629"/>
              <a:gd name="connsiteY3" fmla="*/ 365150 h 381776"/>
              <a:gd name="connsiteX0" fmla="*/ 2435629 w 2435629"/>
              <a:gd name="connsiteY0" fmla="*/ 377913 h 377913"/>
              <a:gd name="connsiteX1" fmla="*/ 1879266 w 2435629"/>
              <a:gd name="connsiteY1" fmla="*/ 47964 h 377913"/>
              <a:gd name="connsiteX2" fmla="*/ 489781 w 2435629"/>
              <a:gd name="connsiteY2" fmla="*/ 28857 h 377913"/>
              <a:gd name="connsiteX3" fmla="*/ 0 w 2435629"/>
              <a:gd name="connsiteY3" fmla="*/ 361287 h 377913"/>
              <a:gd name="connsiteX0" fmla="*/ 2435629 w 2435629"/>
              <a:gd name="connsiteY0" fmla="*/ 377913 h 377913"/>
              <a:gd name="connsiteX1" fmla="*/ 1879266 w 2435629"/>
              <a:gd name="connsiteY1" fmla="*/ 47964 h 377913"/>
              <a:gd name="connsiteX2" fmla="*/ 489781 w 2435629"/>
              <a:gd name="connsiteY2" fmla="*/ 28857 h 377913"/>
              <a:gd name="connsiteX3" fmla="*/ 0 w 2435629"/>
              <a:gd name="connsiteY3" fmla="*/ 361287 h 377913"/>
              <a:gd name="connsiteX0" fmla="*/ 2435629 w 2435629"/>
              <a:gd name="connsiteY0" fmla="*/ 377913 h 377913"/>
              <a:gd name="connsiteX1" fmla="*/ 1879266 w 2435629"/>
              <a:gd name="connsiteY1" fmla="*/ 47964 h 377913"/>
              <a:gd name="connsiteX2" fmla="*/ 489781 w 2435629"/>
              <a:gd name="connsiteY2" fmla="*/ 28857 h 377913"/>
              <a:gd name="connsiteX3" fmla="*/ 0 w 2435629"/>
              <a:gd name="connsiteY3" fmla="*/ 361287 h 377913"/>
              <a:gd name="connsiteX0" fmla="*/ 2435629 w 2435629"/>
              <a:gd name="connsiteY0" fmla="*/ 361464 h 361464"/>
              <a:gd name="connsiteX1" fmla="*/ 1879266 w 2435629"/>
              <a:gd name="connsiteY1" fmla="*/ 31515 h 361464"/>
              <a:gd name="connsiteX2" fmla="*/ 489781 w 2435629"/>
              <a:gd name="connsiteY2" fmla="*/ 12408 h 361464"/>
              <a:gd name="connsiteX3" fmla="*/ 0 w 2435629"/>
              <a:gd name="connsiteY3" fmla="*/ 344838 h 36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5629" h="361464">
                <a:moveTo>
                  <a:pt x="2435629" y="361464"/>
                </a:moveTo>
                <a:cubicBezTo>
                  <a:pt x="2428523" y="159974"/>
                  <a:pt x="2199240" y="76690"/>
                  <a:pt x="1879266" y="31515"/>
                </a:cubicBezTo>
                <a:cubicBezTo>
                  <a:pt x="1559292" y="-13660"/>
                  <a:pt x="846329" y="-809"/>
                  <a:pt x="489781" y="12408"/>
                </a:cubicBezTo>
                <a:cubicBezTo>
                  <a:pt x="133233" y="25625"/>
                  <a:pt x="3141" y="54050"/>
                  <a:pt x="0" y="3448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30F09A-F39D-4807-8CF8-3B4A460339FD}"/>
              </a:ext>
            </a:extLst>
          </p:cNvPr>
          <p:cNvCxnSpPr/>
          <p:nvPr/>
        </p:nvCxnSpPr>
        <p:spPr>
          <a:xfrm>
            <a:off x="9567949" y="3077308"/>
            <a:ext cx="1130531" cy="66086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55011"/>
            <a:ext cx="4409001" cy="16414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798A-F2C5-49AB-85B4-CC8E88BFCEB6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0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E553-EFB9-40C7-902F-DE4C91C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framework for multiple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D41F-6AED-4325-B794-FF67DCBC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68"/>
            <a:ext cx="10515600" cy="4351338"/>
          </a:xfrm>
        </p:spPr>
        <p:txBody>
          <a:bodyPr/>
          <a:lstStyle/>
          <a:p>
            <a:r>
              <a:rPr lang="en-US" dirty="0"/>
              <a:t>To determine the subset of columns with minimum storage cost</a:t>
            </a:r>
          </a:p>
          <a:p>
            <a:r>
              <a:rPr lang="en-US" dirty="0"/>
              <a:t>Three factors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sparsity =						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no. of groups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Workload: QCSs have historical multinomial distribution</a:t>
            </a:r>
          </a:p>
          <a:p>
            <a:pPr lvl="2">
              <a:lnSpc>
                <a:spcPct val="150000"/>
              </a:lnSpc>
            </a:pP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is simply the frequency of queries with QCS </a:t>
            </a:r>
            <a:r>
              <a:rPr lang="en-US" i="1" dirty="0" err="1"/>
              <a:t>q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in past queries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Storage cost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AB957-1421-44A3-91CD-015315D0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748" y="4262789"/>
            <a:ext cx="2107647" cy="849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17C7C-9898-4690-8AAE-0DCF442D8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61" y="2689624"/>
            <a:ext cx="4938773" cy="50585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3133-2D6B-4A03-BC56-8858C386768C}" type="datetime1">
              <a:rPr lang="en-US" smtClean="0"/>
              <a:t>4/3/19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9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E553-EFB9-40C7-902F-DE4C91C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D41F-6AED-4325-B794-FF67DCBC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432"/>
            <a:ext cx="10515600" cy="4351338"/>
          </a:xfrm>
        </p:spPr>
        <p:txBody>
          <a:bodyPr/>
          <a:lstStyle/>
          <a:p>
            <a:r>
              <a:rPr lang="en-US" dirty="0"/>
              <a:t>Maximize the following mixed integer linear program (MILP) in which </a:t>
            </a:r>
            <a:r>
              <a:rPr lang="en-US" i="1" dirty="0"/>
              <a:t>j </a:t>
            </a:r>
            <a:r>
              <a:rPr lang="en-US" dirty="0"/>
              <a:t>indexes over all queries and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indexes over all possible column sets: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3C891-BBFF-41AC-A330-925B01003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468" y="2474237"/>
            <a:ext cx="6095205" cy="3061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3ACE0-46AD-4502-BFA7-B6A2239F5EC7}"/>
              </a:ext>
            </a:extLst>
          </p:cNvPr>
          <p:cNvSpPr txBox="1"/>
          <p:nvPr/>
        </p:nvSpPr>
        <p:spPr>
          <a:xfrm>
            <a:off x="3799207" y="5875788"/>
            <a:ext cx="212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Coverage probability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62B38C-885B-49A4-BEA3-3B9B7611DE1C}"/>
              </a:ext>
            </a:extLst>
          </p:cNvPr>
          <p:cNvCxnSpPr/>
          <p:nvPr/>
        </p:nvCxnSpPr>
        <p:spPr>
          <a:xfrm flipH="1" flipV="1">
            <a:off x="4035105" y="5583983"/>
            <a:ext cx="151001" cy="29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B7E-E8FF-404A-852D-DD2F190CDEC2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W19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4E03-FA85-4649-AF18-C16650A13E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1511</Words>
  <Application>Microsoft Macintosh PowerPoint</Application>
  <PresentationFormat>Widescreen</PresentationFormat>
  <Paragraphs>286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CMTT10</vt:lpstr>
      <vt:lpstr>MinionPro-Regular</vt:lpstr>
      <vt:lpstr>Arial</vt:lpstr>
      <vt:lpstr>Calibri</vt:lpstr>
      <vt:lpstr>Calibri Light</vt:lpstr>
      <vt:lpstr>Cambria Math</vt:lpstr>
      <vt:lpstr>Gill Sans</vt:lpstr>
      <vt:lpstr>Office Theme</vt:lpstr>
      <vt:lpstr>BlinkDB: Queries with Bounded Errors and Bounded Response Times on Very Large Data </vt:lpstr>
      <vt:lpstr>Approximation systems</vt:lpstr>
      <vt:lpstr>BlinkDB Overview</vt:lpstr>
      <vt:lpstr>Taxonomy of query workloads</vt:lpstr>
      <vt:lpstr>Query Patterns in a Production Cluster </vt:lpstr>
      <vt:lpstr>BlinkDB architecture</vt:lpstr>
      <vt:lpstr>Optimizing a stratified sample for a single query </vt:lpstr>
      <vt:lpstr>Optimization framework for multiple samples</vt:lpstr>
      <vt:lpstr>Optimization framework</vt:lpstr>
      <vt:lpstr>BlinkDB runtime</vt:lpstr>
      <vt:lpstr>Error Latency Profile</vt:lpstr>
      <vt:lpstr>Multi-Dimensional Stratified Sampling </vt:lpstr>
      <vt:lpstr>Error and latency guarantee </vt:lpstr>
      <vt:lpstr>Related works</vt:lpstr>
      <vt:lpstr>Thank you!</vt:lpstr>
      <vt:lpstr>PowerPoint Presentation</vt:lpstr>
      <vt:lpstr>BlinkDB vs no sampling</vt:lpstr>
      <vt:lpstr>Scaling Up </vt:lpstr>
      <vt:lpstr>BlinkML: Efficient Maximum Likelihood Estimation with Probabilistic Guarantees</vt:lpstr>
      <vt:lpstr>Background – Sampling for ML</vt:lpstr>
      <vt:lpstr>Background – Hyperparameter tuning</vt:lpstr>
      <vt:lpstr>Goal</vt:lpstr>
      <vt:lpstr>Challenges</vt:lpstr>
      <vt:lpstr>System - Architecture</vt:lpstr>
      <vt:lpstr>Architecture Comparison</vt:lpstr>
      <vt:lpstr>System - User Interface</vt:lpstr>
      <vt:lpstr>System - Supported Model</vt:lpstr>
      <vt:lpstr>Model Trainer</vt:lpstr>
      <vt:lpstr>Model Accuracy Estimator</vt:lpstr>
      <vt:lpstr>Model Accuracy Estimator</vt:lpstr>
      <vt:lpstr>Model Accuracy Estimator</vt:lpstr>
      <vt:lpstr>Sample Size Estimator</vt:lpstr>
      <vt:lpstr>Experiments - Training Time Savings </vt:lpstr>
      <vt:lpstr>Experiments - Accuracy Guarantees </vt:lpstr>
      <vt:lpstr>Experiments – Sample Size Estimation</vt:lpstr>
      <vt:lpstr>Experiments - Hyperparameter Optimization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BlinkDB: Queries with Bounded Errors and Bounded Response Times on Very Large Data </dc:title>
  <dc:creator>Zerihun Bekele</dc:creator>
  <cp:lastModifiedBy>NgCielo</cp:lastModifiedBy>
  <cp:revision>18</cp:revision>
  <dcterms:created xsi:type="dcterms:W3CDTF">2019-04-03T06:52:44Z</dcterms:created>
  <dcterms:modified xsi:type="dcterms:W3CDTF">2019-04-03T18:12:16Z</dcterms:modified>
</cp:coreProperties>
</file>