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Ubuntu"/>
      <p:regular r:id="rId45"/>
      <p:bold r:id="rId46"/>
      <p:italic r:id="rId47"/>
      <p:boldItalic r:id="rId48"/>
    </p:embeddedFon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Ubuntu-bold.fntdata"/><Relationship Id="rId45" Type="http://schemas.openxmlformats.org/officeDocument/2006/relationships/font" Target="fonts/Ubuntu-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Ubuntu-boldItalic.fntdata"/><Relationship Id="rId47" Type="http://schemas.openxmlformats.org/officeDocument/2006/relationships/font" Target="fonts/Ubuntu-italic.fntdata"/><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Users at Yahoo had little knowledge of how many nodes there jobs required, and so they would ask for multiples of 10 to their natural intuition to ensure their jobs ran. Think about it, how can we assume that people will be altruistic and not hog all of the resources for their own jobs?</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Users at Yahoo had little knowledge of how many nodes there jobs required, and so they would ask for multiples of 10 to their natural intuition to ensure their jobs ran. Think about it, how can we assume that people will be altruistic and not hog all of the resources for their own jobs?</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Clr>
                <a:schemeClr val="dk1"/>
              </a:buClr>
              <a:buSzPct val="91666"/>
              <a:buFont typeface="Arial"/>
              <a:buNone/>
            </a:pPr>
            <a:r>
              <a:rPr lang="en" sz="1200">
                <a:solidFill>
                  <a:schemeClr val="dk1"/>
                </a:solidFill>
              </a:rPr>
              <a:t>Fault tolerance is critical to any big data system, and Hadoop and YARN are no different. However, the fault tolerance that was built into Hadoop also caused performance problems, and thus it was important that YARN provided efficient fault tolerance.  </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Clr>
                <a:schemeClr val="dk1"/>
              </a:buClr>
              <a:buSzPct val="91666"/>
              <a:buFont typeface="Arial"/>
              <a:buNone/>
            </a:pPr>
            <a:r>
              <a:rPr lang="en" sz="1200">
                <a:solidFill>
                  <a:schemeClr val="dk1"/>
                </a:solidFill>
              </a:rPr>
              <a:t>The reason that Hadoop had performance issues is that the Job Tracker has strict admission control logic to safeguard its own availability, which delays allocating free cluster resources when it begins to be overwhelmed from client requests.</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sz="1400">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While Hadoop also had these characteristics, it is important that YARN must be secure to support multi-tenant clusters and also auditable to assist in debugging.</a:t>
            </a:r>
          </a:p>
          <a:p>
            <a:pPr lvl="0" rtl="0">
              <a:spcBef>
                <a:spcPts val="0"/>
              </a:spcBef>
              <a:buNone/>
            </a:pPr>
            <a:r>
              <a:t/>
            </a:r>
            <a:endParaRPr sz="1400">
              <a:solidFill>
                <a:srgbClr val="FF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While MapReduce is efficient for many jobs, it is not an end all solution for big data programs. However, Hadoop users were bound to use MapReduce jobs because this was the only programming framework that it supported.</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sz="1400">
              <a:solidFill>
                <a:srgbClr val="FF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Users often abused the system, for example, with machine learning algorithms that required multiple passes over the dataset or when graph algorithms that would work better with message passing to communicate between vertices were expressed as map-only jobs even though they radically different resource requirement. This caused poor utilization.</a:t>
            </a:r>
          </a:p>
          <a:p>
            <a:pPr lvl="0" rtl="0">
              <a:spcBef>
                <a:spcPts val="0"/>
              </a:spcBef>
              <a:buNone/>
            </a:pPr>
            <a:r>
              <a:t/>
            </a:r>
            <a:endParaRPr sz="1400">
              <a:solidFill>
                <a:srgbClr val="FF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By statically partitioning Map and Reduce tasks, full utilization is not reached because when a map task completes, this fallow node will not be used for reduce tasks. Therefore, no configuration will ever be perfectly balanced.</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sz="1400">
              <a:solidFill>
                <a:srgbClr val="FF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By statically partitioning Map and Reduce tasks, full utilization is not reached because when a map task completes, this fallow node will not be used for reduce tasks. Therefore, no configuration will ever be perfectly balanced.</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sz="1400">
              <a:solidFill>
                <a:srgbClr val="FF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It was important to the developers of YARN to ensure that their system was backwards compatible with Hadoop to ensure that old jobs that run on Hadoop were still able to be executed on YARN. This avoided what the authors refer to as “second system syndrome”.</a:t>
            </a:r>
          </a:p>
          <a:p>
            <a:pPr lvl="0" rtl="0">
              <a:spcBef>
                <a:spcPts val="0"/>
              </a:spcBef>
              <a:buNone/>
            </a:pPr>
            <a:r>
              <a:t/>
            </a:r>
            <a:endParaRPr sz="1400">
              <a:solidFill>
                <a:srgbClr val="FF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SzPct val="100000"/>
              <a:buFont typeface="Arial"/>
              <a:buNone/>
            </a:pPr>
            <a:r>
              <a:rPr lang="en" sz="1100">
                <a:solidFill>
                  <a:schemeClr val="dk1"/>
                </a:solidFill>
              </a:rPr>
              <a:t>Start talking about the state of the art. </a:t>
            </a:r>
          </a:p>
          <a:p>
            <a:pPr lvl="0">
              <a:spcBef>
                <a:spcPts val="0"/>
              </a:spcBef>
              <a:buClr>
                <a:schemeClr val="dk1"/>
              </a:buClr>
              <a:buSzPct val="100000"/>
              <a:buFont typeface="Arial"/>
              <a:buNone/>
            </a:pPr>
            <a:r>
              <a:rPr lang="en" sz="1100">
                <a:solidFill>
                  <a:schemeClr val="dk1"/>
                </a:solidFill>
              </a:rPr>
              <a:t>Hadoop 1.0 being used for mr for web crawls. </a:t>
            </a:r>
            <a:br>
              <a:rPr lang="en" sz="1100">
                <a:solidFill>
                  <a:schemeClr val="dk1"/>
                </a:solidFill>
              </a:rPr>
            </a:br>
            <a:r>
              <a:rPr lang="en" sz="1100">
                <a:solidFill>
                  <a:schemeClr val="dk1"/>
                </a:solidFill>
              </a:rPr>
              <a:t>However as the size and the complexitiy of the web increased</a:t>
            </a:r>
          </a:p>
          <a:p>
            <a:pPr lvl="0">
              <a:spcBef>
                <a:spcPts val="0"/>
              </a:spcBef>
              <a:buClr>
                <a:schemeClr val="dk1"/>
              </a:buClr>
              <a:buSzPct val="100000"/>
              <a:buFont typeface="Arial"/>
              <a:buNone/>
            </a:pPr>
            <a:r>
              <a:rPr lang="en" sz="1100">
                <a:solidFill>
                  <a:schemeClr val="dk1"/>
                </a:solidFill>
              </a:rPr>
              <a:t>Major shortcomings - tight coupling, leading to abuse of mapreduce apis. Clever workarounds, sidestep apis. </a:t>
            </a:r>
          </a:p>
          <a:p>
            <a:pPr indent="-298450" lvl="0" marL="457200" rtl="0">
              <a:spcBef>
                <a:spcPts val="0"/>
              </a:spcBef>
              <a:buClr>
                <a:schemeClr val="dk1"/>
              </a:buClr>
              <a:buSzPct val="100000"/>
              <a:buChar char="-"/>
            </a:pPr>
            <a:r>
              <a:rPr lang="en" sz="1100">
                <a:solidFill>
                  <a:schemeClr val="dk1"/>
                </a:solidFill>
              </a:rPr>
              <a:t>Centralized handling of jobs’ control flow. </a:t>
            </a:r>
          </a:p>
          <a:p>
            <a:pPr lvl="0" rtl="0">
              <a:spcBef>
                <a:spcPts val="0"/>
              </a:spcBef>
              <a:buNone/>
            </a:pPr>
            <a:r>
              <a:t/>
            </a:r>
            <a:endParaRPr/>
          </a:p>
        </p:txBody>
      </p:sp>
      <p:sp>
        <p:nvSpPr>
          <p:cNvPr id="136" name="Shape 1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
              <a:t>The RM was totally ignorant about the semantics of the job</a:t>
            </a:r>
          </a:p>
          <a:p>
            <a:pPr lvl="0" rtl="0">
              <a:spcBef>
                <a:spcPts val="0"/>
              </a:spcBef>
              <a:buNone/>
            </a:pPr>
            <a:r>
              <a:rPr lang="en"/>
              <a:t>And the AM was totally ignorant about the resource management. </a:t>
            </a:r>
          </a:p>
        </p:txBody>
      </p:sp>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
              <a:t>RM had two public APIs, one for client, one for AM dynamically negotiating access to resources. RM has a global view of all the resources in the cluster. NM monitors the health of the node. </a:t>
            </a:r>
            <a:br>
              <a:rPr lang="en"/>
            </a:br>
            <a:r>
              <a:rPr lang="en"/>
              <a:t>The NM can also provide a number of auxillary tasks like being able to aggregrate logs and run certain log analysis tasks. </a:t>
            </a:r>
          </a:p>
        </p:txBody>
      </p:sp>
      <p:sp>
        <p:nvSpPr>
          <p:cNvPr id="258" name="Shape 2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I’d like to quickly contrast yarn with mesos.</a:t>
            </a:r>
            <a:br>
              <a:rPr lang="en"/>
            </a:br>
            <a:r>
              <a:rPr lang="en"/>
              <a:t>Primary difference lies in their design and how they approach scheduling. </a:t>
            </a:r>
          </a:p>
          <a:p>
            <a:pPr lvl="0">
              <a:spcBef>
                <a:spcPts val="0"/>
              </a:spcBef>
              <a:buNone/>
            </a:pPr>
            <a:r>
              <a:rPr lang="en"/>
              <a:t>Both enables support for multiple frameworks on shared clusters.</a:t>
            </a:r>
            <a:br>
              <a:rPr lang="en"/>
            </a:br>
            <a:br>
              <a:rPr lang="en"/>
            </a:br>
            <a:r>
              <a:rPr lang="en"/>
              <a:t>Also note, that yarn was specifically designed to run mapreduce jobs which are more like batch jobs. </a:t>
            </a:r>
            <a:br>
              <a:rPr lang="en"/>
            </a:br>
            <a:br>
              <a:rPr lang="en"/>
            </a:br>
            <a:r>
              <a:rPr lang="en"/>
              <a:t>However interesting even though they kind of target the same space, they can be made to work together.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No external RM as every scheduler has direct access to the resources, and every scheduler has a copy of the cluster state. </a:t>
            </a:r>
            <a:br>
              <a:rPr lang="en"/>
            </a:br>
            <a:br>
              <a:rPr lang="en"/>
            </a:br>
            <a:r>
              <a:rPr lang="en"/>
              <a:t>Google first started with Borg and then moved to Omega.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Myriad: </a:t>
            </a:r>
            <a:r>
              <a:rPr lang="en">
                <a:solidFill>
                  <a:srgbClr val="404040"/>
                </a:solidFill>
                <a:highlight>
                  <a:srgbClr val="FFFFFF"/>
                </a:highlight>
              </a:rPr>
              <a:t>both a Mesos framework and a YARN scheduler that enables Mesos to manage YARN resource requests. When a job comes into YARN, it will schedule it via the Myriad Scheduler, which will match the request to incoming Mesos resource offers. Mesos, in turn, will pass it on to the Mesos worker nodes. </a:t>
            </a:r>
          </a:p>
          <a:p>
            <a:pPr lvl="0">
              <a:spcBef>
                <a:spcPts val="0"/>
              </a:spcBef>
              <a:buNone/>
            </a:pPr>
            <a:r>
              <a:t/>
            </a:r>
            <a:endParaRPr>
              <a:solidFill>
                <a:srgbClr val="404040"/>
              </a:solidFill>
              <a:highlight>
                <a:srgbClr val="FFFFFF"/>
              </a:highlight>
            </a:endParaRPr>
          </a:p>
          <a:p>
            <a:pPr lvl="0">
              <a:spcBef>
                <a:spcPts val="0"/>
              </a:spcBef>
              <a:buNone/>
            </a:pPr>
            <a:r>
              <a:rPr lang="en" sz="1350">
                <a:solidFill>
                  <a:srgbClr val="404041"/>
                </a:solidFill>
                <a:highlight>
                  <a:srgbClr val="FFFFFF"/>
                </a:highlight>
                <a:latin typeface="Roboto"/>
                <a:ea typeface="Roboto"/>
                <a:cs typeface="Roboto"/>
                <a:sym typeface="Roboto"/>
              </a:rPr>
              <a:t>Kubernetes Master allocating resources (to run Docker containers) from YARN.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84" name="Shape 2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SzPct val="100000"/>
              <a:buFont typeface="Arial"/>
              <a:buNone/>
            </a:pPr>
            <a:r>
              <a:rPr lang="en" sz="1100">
                <a:solidFill>
                  <a:schemeClr val="dk1"/>
                </a:solidFill>
              </a:rPr>
              <a:t>This is the most important aspect of YARN in our opinion (the decoupling of programming paradigms and the resource manager).</a:t>
            </a:r>
          </a:p>
          <a:p>
            <a:pPr lvl="0">
              <a:spcBef>
                <a:spcPts val="0"/>
              </a:spcBef>
              <a:buClr>
                <a:schemeClr val="dk1"/>
              </a:buClr>
              <a:buSzPct val="100000"/>
              <a:buFont typeface="Arial"/>
              <a:buNone/>
            </a:pPr>
            <a:r>
              <a:rPr lang="en" sz="1100">
                <a:solidFill>
                  <a:schemeClr val="dk1"/>
                </a:solidFill>
              </a:rPr>
              <a:t>The Application Manager manages application-specific semantics to allow various programming frameworks to run on YARN (MapReduce, Dryad, Tex, Reef, Spark, etc.)</a:t>
            </a:r>
          </a:p>
          <a:p>
            <a:pPr lvl="0">
              <a:spcBef>
                <a:spcPts val="0"/>
              </a:spcBef>
              <a:buClr>
                <a:schemeClr val="dk1"/>
              </a:buClr>
              <a:buSzPct val="100000"/>
              <a:buFont typeface="Arial"/>
              <a:buNone/>
            </a:pPr>
            <a:r>
              <a:rPr lang="en" sz="1100">
                <a:solidFill>
                  <a:schemeClr val="dk1"/>
                </a:solidFill>
              </a:rPr>
              <a:t>The AM can run arbitrary user code, written in any programming language, which allows the user full control of the application’s framework.</a:t>
            </a:r>
          </a:p>
          <a:p>
            <a:pPr lvl="0" rtl="0">
              <a:spcBef>
                <a:spcPts val="0"/>
              </a:spcBef>
              <a:buNone/>
            </a:pPr>
            <a:r>
              <a:t/>
            </a:r>
            <a:endParaRPr/>
          </a:p>
        </p:txBody>
      </p:sp>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 sz="2000"/>
              <a:t>In terms of locality awareness, torque in Hadoop on Demand does not</a:t>
            </a:r>
            <a:r>
              <a:rPr lang="en" sz="2000"/>
              <a:t> have a notion of locality and does not account for data locality in a node allocation stage. </a:t>
            </a:r>
          </a:p>
          <a:p>
            <a:pPr lvl="0">
              <a:spcBef>
                <a:spcPts val="0"/>
              </a:spcBef>
              <a:buNone/>
            </a:pPr>
            <a:r>
              <a:rPr lang="en" sz="2000"/>
              <a:t>That means, an input data of map task can be </a:t>
            </a:r>
            <a:r>
              <a:rPr lang="en" sz="2000"/>
              <a:t>arbitrarily</a:t>
            </a:r>
            <a:r>
              <a:rPr lang="en" sz="2000"/>
              <a:t> scheduled on any node.</a:t>
            </a:r>
          </a:p>
          <a:p>
            <a:pPr lvl="0">
              <a:spcBef>
                <a:spcPts val="0"/>
              </a:spcBef>
              <a:buNone/>
            </a:pPr>
            <a:r>
              <a:t/>
            </a:r>
            <a:endParaRPr sz="2000"/>
          </a:p>
          <a:p>
            <a:pPr lvl="0">
              <a:spcBef>
                <a:spcPts val="0"/>
              </a:spcBef>
              <a:buNone/>
            </a:pPr>
            <a:r>
              <a:rPr lang="en" sz="2000"/>
              <a:t>One of YARN’s requirements were exposing locality awareness, under an assumption that </a:t>
            </a:r>
          </a:p>
          <a:p>
            <a:pPr lvl="0">
              <a:spcBef>
                <a:spcPts val="0"/>
              </a:spcBef>
              <a:buNone/>
            </a:pPr>
            <a:r>
              <a:rPr lang="en" sz="2000"/>
              <a:t>“Application wants tasks to be scheduled on container which is closer to its input data in HDFS”.</a:t>
            </a:r>
          </a:p>
          <a:p>
            <a:pPr lvl="0">
              <a:spcBef>
                <a:spcPts val="0"/>
              </a:spcBef>
              <a:buNone/>
            </a:pPr>
            <a:r>
              <a:t/>
            </a:r>
            <a:endParaRPr sz="2000"/>
          </a:p>
          <a:p>
            <a:pPr lvl="0">
              <a:spcBef>
                <a:spcPts val="0"/>
              </a:spcBef>
              <a:buNone/>
            </a:pPr>
            <a:r>
              <a:rPr lang="en" sz="2000"/>
              <a:t>In YARN, application masters can express locality preference when resource requests are sent to resource manager.</a:t>
            </a:r>
          </a:p>
          <a:p>
            <a:pPr lvl="0">
              <a:spcBef>
                <a:spcPts val="0"/>
              </a:spcBef>
              <a:buNone/>
            </a:pPr>
            <a:r>
              <a:rPr lang="en" sz="2000"/>
              <a:t>This allows locality among map tasks with identical resource requirements. </a:t>
            </a:r>
          </a:p>
          <a:p>
            <a:pPr lvl="0">
              <a:spcBef>
                <a:spcPts val="0"/>
              </a:spcBef>
              <a:buNone/>
            </a:pPr>
            <a:r>
              <a:rPr lang="en" sz="2000"/>
              <a:t>Locality is achieved by a global resource manager that has notion of locality across distributed nodes. </a:t>
            </a:r>
          </a:p>
          <a:p>
            <a:pPr lvl="0">
              <a:spcBef>
                <a:spcPts val="0"/>
              </a:spcBef>
              <a:buNone/>
            </a:pPr>
            <a:r>
              <a:t/>
            </a:r>
            <a:endParaRPr sz="2000"/>
          </a:p>
          <a:p>
            <a:pPr lvl="0">
              <a:spcBef>
                <a:spcPts val="0"/>
              </a:spcBef>
              <a:buNone/>
            </a:pPr>
            <a:r>
              <a:rPr lang="en" sz="2000"/>
              <a:t>Prior system called Mesos also schedules tasks based on data locality.</a:t>
            </a:r>
          </a:p>
          <a:p>
            <a:pPr lvl="0">
              <a:spcBef>
                <a:spcPts val="0"/>
              </a:spcBef>
              <a:buNone/>
            </a:pPr>
            <a:r>
              <a:rPr lang="en" sz="2000"/>
              <a:t>Mesos uses delay scheduling to get locality, by waiting a short time to acquire data-local nodes, instead of placing tasks randomly.</a:t>
            </a:r>
          </a:p>
          <a:p>
            <a:pPr lvl="0" rtl="0">
              <a:spcBef>
                <a:spcPts val="0"/>
              </a:spcBef>
              <a:buNone/>
            </a:pPr>
            <a:r>
              <a:t/>
            </a:r>
            <a:endParaRPr sz="2000"/>
          </a:p>
        </p:txBody>
      </p:sp>
      <p:sp>
        <p:nvSpPr>
          <p:cNvPr id="299" name="Shape 2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Font typeface="Arial"/>
              <a:buNone/>
            </a:pPr>
            <a:r>
              <a:rPr lang="en">
                <a:solidFill>
                  <a:schemeClr val="dk1"/>
                </a:solidFill>
              </a:rPr>
              <a:t>Moving to serviceability, Hadoop v1 was very difficult to run multiple versions of Hadoop in a single cluster.</a:t>
            </a:r>
          </a:p>
          <a:p>
            <a:pPr lvl="0">
              <a:spcBef>
                <a:spcPts val="0"/>
              </a:spcBef>
              <a:buClr>
                <a:schemeClr val="dk1"/>
              </a:buClr>
              <a:buFont typeface="Arial"/>
              <a:buNone/>
            </a:pPr>
            <a:r>
              <a:rPr lang="en">
                <a:solidFill>
                  <a:schemeClr val="dk1"/>
                </a:solidFill>
              </a:rPr>
              <a:t>Also, it was nearly impossible to update the framework without taking cluster down.</a:t>
            </a:r>
          </a:p>
          <a:p>
            <a:pPr lvl="0">
              <a:spcBef>
                <a:spcPts val="0"/>
              </a:spcBef>
              <a:buClr>
                <a:schemeClr val="dk1"/>
              </a:buClr>
              <a:buFont typeface="Arial"/>
              <a:buNone/>
            </a:pPr>
            <a:r>
              <a:rPr lang="en">
                <a:solidFill>
                  <a:schemeClr val="dk1"/>
                </a:solidFill>
              </a:rPr>
              <a:t>That means, availability is significantly decreased in Hadoop v1.</a:t>
            </a:r>
          </a:p>
          <a:p>
            <a:pPr lvl="0">
              <a:spcBef>
                <a:spcPts val="0"/>
              </a:spcBef>
              <a:buClr>
                <a:schemeClr val="dk1"/>
              </a:buClr>
              <a:buFont typeface="Arial"/>
              <a:buNone/>
            </a:pPr>
            <a:r>
              <a:rPr lang="en">
                <a:solidFill>
                  <a:schemeClr val="dk1"/>
                </a:solidFill>
              </a:rPr>
              <a:t>On the other hands, YARN allows users to update the application master without taking down the entire cluster.</a:t>
            </a:r>
          </a:p>
          <a:p>
            <a:pPr lvl="0" rtl="0">
              <a:spcBef>
                <a:spcPts val="0"/>
              </a:spcBef>
              <a:buClr>
                <a:schemeClr val="dk1"/>
              </a:buClr>
              <a:buFont typeface="Arial"/>
              <a:buNone/>
            </a:pPr>
            <a:r>
              <a:rPr lang="en">
                <a:solidFill>
                  <a:schemeClr val="dk1"/>
                </a:solidFill>
              </a:rPr>
              <a:t>This enables various frameworks to run concurrently and to be upgraded without hurting availability.</a:t>
            </a:r>
          </a:p>
        </p:txBody>
      </p:sp>
      <p:sp>
        <p:nvSpPr>
          <p:cNvPr id="307" name="Shape 3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spcAft>
                <a:spcPts val="0"/>
              </a:spcAft>
              <a:buNone/>
            </a:pPr>
            <a:r>
              <a:rPr lang="en">
                <a:solidFill>
                  <a:schemeClr val="dk1"/>
                </a:solidFill>
              </a:rPr>
              <a:t>In Hadoop, statically partitioned resources for map and reduce tasks were a bottleneck in resource utilization. Especially, when a map tasks complete, the fallow node will not be used for reduce tasks. </a:t>
            </a:r>
          </a:p>
          <a:p>
            <a:pPr lvl="0">
              <a:spcBef>
                <a:spcPts val="0"/>
              </a:spcBef>
              <a:spcAft>
                <a:spcPts val="0"/>
              </a:spcAft>
              <a:buNone/>
            </a:pPr>
            <a:r>
              <a:rPr lang="en">
                <a:solidFill>
                  <a:schemeClr val="dk1"/>
                </a:solidFill>
              </a:rPr>
              <a:t>Therefore, no configuration will ever be perfectly balanced.</a:t>
            </a:r>
          </a:p>
          <a:p>
            <a:pPr lvl="0">
              <a:spcBef>
                <a:spcPts val="0"/>
              </a:spcBef>
              <a:spcAft>
                <a:spcPts val="0"/>
              </a:spcAft>
              <a:buClr>
                <a:schemeClr val="dk1"/>
              </a:buClr>
              <a:buFont typeface="Arial"/>
              <a:buNone/>
            </a:pPr>
            <a:r>
              <a:t/>
            </a:r>
            <a:endParaRPr>
              <a:solidFill>
                <a:schemeClr val="dk1"/>
              </a:solidFill>
            </a:endParaRPr>
          </a:p>
          <a:p>
            <a:pPr lvl="0">
              <a:spcBef>
                <a:spcPts val="0"/>
              </a:spcBef>
              <a:spcAft>
                <a:spcPts val="0"/>
              </a:spcAft>
              <a:buClr>
                <a:schemeClr val="dk1"/>
              </a:buClr>
              <a:buFont typeface="Arial"/>
              <a:buNone/>
            </a:pPr>
            <a:r>
              <a:rPr lang="en">
                <a:solidFill>
                  <a:schemeClr val="dk1"/>
                </a:solidFill>
              </a:rPr>
              <a:t>In YARN, the authors show the need for the resource can be dynamic depending on the tasks progress.</a:t>
            </a:r>
          </a:p>
          <a:p>
            <a:pPr lvl="0">
              <a:spcBef>
                <a:spcPts val="0"/>
              </a:spcBef>
              <a:spcAft>
                <a:spcPts val="0"/>
              </a:spcAft>
              <a:buNone/>
            </a:pPr>
            <a:r>
              <a:rPr lang="en">
                <a:solidFill>
                  <a:schemeClr val="dk1"/>
                </a:solidFill>
              </a:rPr>
              <a:t>This is enabled by mapping between logical and physical resources. </a:t>
            </a:r>
          </a:p>
          <a:p>
            <a:pPr lvl="0">
              <a:spcBef>
                <a:spcPts val="0"/>
              </a:spcBef>
              <a:spcAft>
                <a:spcPts val="0"/>
              </a:spcAft>
              <a:buNone/>
            </a:pPr>
            <a:r>
              <a:rPr lang="en">
                <a:solidFill>
                  <a:schemeClr val="dk1"/>
                </a:solidFill>
              </a:rPr>
              <a:t>Application masters “requests” for resources and Resource manager returns available resources.</a:t>
            </a:r>
          </a:p>
          <a:p>
            <a:pPr lvl="0">
              <a:spcBef>
                <a:spcPts val="0"/>
              </a:spcBef>
              <a:spcAft>
                <a:spcPts val="0"/>
              </a:spcAft>
              <a:buNone/>
            </a:pPr>
            <a:r>
              <a:rPr lang="en">
                <a:solidFill>
                  <a:schemeClr val="dk1"/>
                </a:solidFill>
              </a:rPr>
              <a:t>That means, there is no absolute guarantee of requested physical resources. </a:t>
            </a:r>
          </a:p>
          <a:p>
            <a:pPr lvl="0">
              <a:spcBef>
                <a:spcPts val="0"/>
              </a:spcBef>
              <a:spcAft>
                <a:spcPts val="0"/>
              </a:spcAft>
              <a:buNone/>
            </a:pPr>
            <a:r>
              <a:rPr lang="en">
                <a:solidFill>
                  <a:schemeClr val="dk1"/>
                </a:solidFill>
              </a:rPr>
              <a:t>Also, preemption is handled at application master level. </a:t>
            </a:r>
          </a:p>
          <a:p>
            <a:pPr lvl="0">
              <a:spcBef>
                <a:spcPts val="0"/>
              </a:spcBef>
              <a:spcAft>
                <a:spcPts val="0"/>
              </a:spcAft>
              <a:buNone/>
            </a:pPr>
            <a:r>
              <a:rPr lang="en">
                <a:solidFill>
                  <a:schemeClr val="dk1"/>
                </a:solidFill>
              </a:rPr>
              <a:t>This gives application to prioritize tasks based on diverse heuristics. </a:t>
            </a:r>
          </a:p>
          <a:p>
            <a:pPr lvl="0">
              <a:spcBef>
                <a:spcPts val="0"/>
              </a:spcBef>
              <a:spcAft>
                <a:spcPts val="0"/>
              </a:spcAft>
              <a:buNone/>
            </a:pPr>
            <a:r>
              <a:rPr lang="en">
                <a:solidFill>
                  <a:schemeClr val="dk1"/>
                </a:solidFill>
              </a:rPr>
              <a:t>However, Application Master is responsible for bringing back the tasks that were preempted. </a:t>
            </a:r>
          </a:p>
          <a:p>
            <a:pPr lvl="0" rtl="0">
              <a:spcBef>
                <a:spcPts val="0"/>
              </a:spcBef>
              <a:spcAft>
                <a:spcPts val="0"/>
              </a:spcAft>
              <a:buNone/>
            </a:pPr>
            <a:r>
              <a:t/>
            </a:r>
            <a:endParaRPr>
              <a:solidFill>
                <a:schemeClr val="dk1"/>
              </a:solidFill>
            </a:endParaRPr>
          </a:p>
        </p:txBody>
      </p:sp>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46" name="Shape 14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
              <a:t>Similar to YARN, Mesos points out that Hadoop does not scale out because of statically partitioned resources for map-reduce tasks. </a:t>
            </a:r>
          </a:p>
          <a:p>
            <a:pPr lvl="0">
              <a:spcBef>
                <a:spcPts val="0"/>
              </a:spcBef>
              <a:buNone/>
            </a:pPr>
            <a:r>
              <a:t/>
            </a:r>
            <a:endParaRPr/>
          </a:p>
          <a:p>
            <a:pPr lvl="0">
              <a:spcBef>
                <a:spcPts val="0"/>
              </a:spcBef>
              <a:buNone/>
            </a:pPr>
            <a:r>
              <a:rPr lang="en"/>
              <a:t>As Ayush mentioned, Mesos is designed with a consideration of flexible resource model. </a:t>
            </a:r>
          </a:p>
          <a:p>
            <a:pPr lvl="0">
              <a:spcBef>
                <a:spcPts val="0"/>
              </a:spcBef>
              <a:buNone/>
            </a:pPr>
            <a:r>
              <a:rPr lang="en"/>
              <a:t>In the paper, the authors use the term “elasticity”. </a:t>
            </a:r>
          </a:p>
          <a:p>
            <a:pPr lvl="0">
              <a:spcBef>
                <a:spcPts val="0"/>
              </a:spcBef>
              <a:buNone/>
            </a:pPr>
            <a:r>
              <a:rPr lang="en"/>
              <a:t>Mesos is designed as “Small microkernel-like core that pushes scheduling logic to frameworks” to meet the elasticity.</a:t>
            </a:r>
          </a:p>
          <a:p>
            <a:pPr lvl="0">
              <a:spcBef>
                <a:spcPts val="0"/>
              </a:spcBef>
              <a:buNone/>
            </a:pPr>
            <a:r>
              <a:t/>
            </a:r>
            <a:endParaRPr/>
          </a:p>
          <a:p>
            <a:pPr lvl="0">
              <a:spcBef>
                <a:spcPts val="0"/>
              </a:spcBef>
              <a:buNone/>
            </a:pPr>
            <a:r>
              <a:rPr lang="en"/>
              <a:t>The key difference is “resource offers” instead of resource request.</a:t>
            </a:r>
          </a:p>
          <a:p>
            <a:pPr lvl="0">
              <a:spcBef>
                <a:spcPts val="0"/>
              </a:spcBef>
              <a:buNone/>
            </a:pPr>
            <a:r>
              <a:rPr lang="en"/>
              <a:t>Mesos offers available resources to frameworks and let them choose which resources to use. </a:t>
            </a:r>
          </a:p>
          <a:p>
            <a:pPr lvl="0">
              <a:spcBef>
                <a:spcPts val="0"/>
              </a:spcBef>
              <a:buNone/>
            </a:pPr>
            <a:r>
              <a:rPr lang="en"/>
              <a:t>This is very important difference between YARN and Mesos.</a:t>
            </a:r>
          </a:p>
          <a:p>
            <a:pPr lvl="0">
              <a:spcBef>
                <a:spcPts val="0"/>
              </a:spcBef>
              <a:buNone/>
            </a:pPr>
            <a:r>
              <a:t/>
            </a:r>
            <a:endParaRPr/>
          </a:p>
          <a:p>
            <a:pPr lvl="0">
              <a:spcBef>
                <a:spcPts val="0"/>
              </a:spcBef>
              <a:buNone/>
            </a:pPr>
            <a:r>
              <a:rPr lang="en"/>
              <a:t>In YARN, applications “request” desired resources and take lease whereas Mesos offers resources to the frameworks, treating frameworks like customers.</a:t>
            </a:r>
          </a:p>
          <a:p>
            <a:pPr lvl="0">
              <a:spcBef>
                <a:spcPts val="0"/>
              </a:spcBef>
              <a:buNone/>
            </a:pPr>
            <a:r>
              <a:rPr lang="en"/>
              <a:t>Mesos supports “filter” functionality, which somewhat functions like resource requests at coarse-grained manner. </a:t>
            </a:r>
          </a:p>
          <a:p>
            <a:pPr lvl="0" rtl="0">
              <a:spcBef>
                <a:spcPts val="0"/>
              </a:spcBef>
              <a:buNone/>
            </a:pPr>
            <a:r>
              <a:rPr lang="en"/>
              <a:t> </a:t>
            </a: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Font typeface="Arial"/>
              <a:buNone/>
            </a:pPr>
            <a:r>
              <a:rPr lang="en">
                <a:solidFill>
                  <a:schemeClr val="dk1"/>
                </a:solidFill>
              </a:rPr>
              <a:t>Many map-reduce job runs on distributed commodity clusters. </a:t>
            </a:r>
          </a:p>
          <a:p>
            <a:pPr lvl="0">
              <a:spcBef>
                <a:spcPts val="0"/>
              </a:spcBef>
              <a:buClr>
                <a:schemeClr val="dk1"/>
              </a:buClr>
              <a:buFont typeface="Arial"/>
              <a:buNone/>
            </a:pPr>
            <a:r>
              <a:rPr lang="en">
                <a:solidFill>
                  <a:schemeClr val="dk1"/>
                </a:solidFill>
              </a:rPr>
              <a:t>That means hardware and software failure is frequent. </a:t>
            </a: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rPr lang="en">
                <a:solidFill>
                  <a:schemeClr val="dk1"/>
                </a:solidFill>
              </a:rPr>
              <a:t>YARN’s approach to have fault-tolerance is by isolating each application master to be responsible for restoring.</a:t>
            </a:r>
          </a:p>
          <a:p>
            <a:pPr lvl="0">
              <a:spcBef>
                <a:spcPts val="0"/>
              </a:spcBef>
              <a:buClr>
                <a:schemeClr val="dk1"/>
              </a:buClr>
              <a:buFont typeface="Arial"/>
              <a:buNone/>
            </a:pPr>
            <a:r>
              <a:rPr lang="en">
                <a:solidFill>
                  <a:schemeClr val="dk1"/>
                </a:solidFill>
              </a:rPr>
              <a:t>Upon failure, resource manager simply restarts application masters.</a:t>
            </a:r>
          </a:p>
          <a:p>
            <a:pPr lvl="0">
              <a:spcBef>
                <a:spcPts val="0"/>
              </a:spcBef>
              <a:buClr>
                <a:schemeClr val="dk1"/>
              </a:buClr>
              <a:buFont typeface="Arial"/>
              <a:buNone/>
            </a:pPr>
            <a:r>
              <a:rPr lang="en">
                <a:solidFill>
                  <a:schemeClr val="dk1"/>
                </a:solidFill>
              </a:rPr>
              <a:t>For failure in the cluster level, a record of the accepted application is written to persistent storage and recovered in case of resource manager restart or failure. </a:t>
            </a: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rPr lang="en">
                <a:solidFill>
                  <a:schemeClr val="dk1"/>
                </a:solidFill>
              </a:rPr>
              <a:t>Similarly, in Mesos, master maintains soft state, which is a list of currently running frameworks and tasks.</a:t>
            </a:r>
          </a:p>
          <a:p>
            <a:pPr lvl="0">
              <a:spcBef>
                <a:spcPts val="0"/>
              </a:spcBef>
              <a:buClr>
                <a:schemeClr val="dk1"/>
              </a:buClr>
              <a:buFont typeface="Arial"/>
              <a:buNone/>
            </a:pPr>
            <a:r>
              <a:rPr lang="en">
                <a:solidFill>
                  <a:schemeClr val="dk1"/>
                </a:solidFill>
              </a:rPr>
              <a:t>Master simply rebuilds the states when frameworks and slaves re-register with a new master.</a:t>
            </a:r>
          </a:p>
          <a:p>
            <a:pPr lvl="0" rtl="0">
              <a:spcBef>
                <a:spcPts val="0"/>
              </a:spcBef>
              <a:buNone/>
            </a:pPr>
            <a:r>
              <a:t/>
            </a:r>
            <a:endParaRPr/>
          </a:p>
        </p:txBody>
      </p:sp>
      <p:sp>
        <p:nvSpPr>
          <p:cNvPr id="331" name="Shape 3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Clr>
                <a:schemeClr val="dk1"/>
              </a:buClr>
              <a:buFont typeface="Arial"/>
              <a:buNone/>
            </a:pPr>
            <a:r>
              <a:rPr lang="en">
                <a:solidFill>
                  <a:schemeClr val="dk1"/>
                </a:solidFill>
              </a:rPr>
              <a:t>Next is scalability. </a:t>
            </a:r>
          </a:p>
          <a:p>
            <a:pPr lvl="0">
              <a:spcBef>
                <a:spcPts val="0"/>
              </a:spcBef>
              <a:buClr>
                <a:schemeClr val="dk1"/>
              </a:buClr>
              <a:buFont typeface="Arial"/>
              <a:buNone/>
            </a:pPr>
            <a:r>
              <a:rPr lang="en">
                <a:solidFill>
                  <a:schemeClr val="dk1"/>
                </a:solidFill>
              </a:rPr>
              <a:t>In Hadoop v1, JobTracker can be overloaded and results in a single point of failure.</a:t>
            </a:r>
          </a:p>
          <a:p>
            <a:pPr lvl="0">
              <a:spcBef>
                <a:spcPts val="0"/>
              </a:spcBef>
              <a:buClr>
                <a:schemeClr val="dk1"/>
              </a:buClr>
              <a:buFont typeface="Arial"/>
              <a:buNone/>
            </a:pPr>
            <a:r>
              <a:rPr lang="en">
                <a:solidFill>
                  <a:schemeClr val="dk1"/>
                </a:solidFill>
              </a:rPr>
              <a:t>Also, due to overloaded JobTracker, Hadoop v1 could not run on more than 4000 nodes, with max of 40000 concurrent tasks. </a:t>
            </a: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rPr lang="en">
                <a:solidFill>
                  <a:schemeClr val="dk1"/>
                </a:solidFill>
              </a:rPr>
              <a:t>In YARN, the Application Master manages the application’s execution in the cluster, and can be customized from user provided code. </a:t>
            </a:r>
          </a:p>
          <a:p>
            <a:pPr lvl="0">
              <a:spcBef>
                <a:spcPts val="0"/>
              </a:spcBef>
              <a:buClr>
                <a:schemeClr val="dk1"/>
              </a:buClr>
              <a:buFont typeface="Arial"/>
              <a:buNone/>
            </a:pPr>
            <a:r>
              <a:t/>
            </a:r>
            <a:endParaRPr>
              <a:solidFill>
                <a:schemeClr val="dk1"/>
              </a:solidFill>
            </a:endParaRPr>
          </a:p>
          <a:p>
            <a:pPr lvl="0" rtl="0">
              <a:spcBef>
                <a:spcPts val="0"/>
              </a:spcBef>
              <a:spcAft>
                <a:spcPts val="1000"/>
              </a:spcAft>
              <a:buNone/>
            </a:pPr>
            <a:r>
              <a:rPr lang="en">
                <a:solidFill>
                  <a:schemeClr val="dk1"/>
                </a:solidFill>
              </a:rPr>
              <a:t>YARN delegates many responsibilities to the Application Master.</a:t>
            </a:r>
          </a:p>
          <a:p>
            <a:pPr indent="-228600" lvl="1" marL="914400" rtl="0">
              <a:spcBef>
                <a:spcPts val="0"/>
              </a:spcBef>
              <a:buClr>
                <a:schemeClr val="dk1"/>
              </a:buClr>
            </a:pPr>
            <a:r>
              <a:rPr lang="en">
                <a:solidFill>
                  <a:schemeClr val="dk1"/>
                </a:solidFill>
              </a:rPr>
              <a:t>Resource consumption management</a:t>
            </a:r>
          </a:p>
          <a:p>
            <a:pPr indent="-228600" lvl="1" marL="914400" rtl="0">
              <a:spcBef>
                <a:spcPts val="0"/>
              </a:spcBef>
              <a:buClr>
                <a:schemeClr val="dk1"/>
              </a:buClr>
            </a:pPr>
            <a:r>
              <a:rPr lang="en">
                <a:solidFill>
                  <a:schemeClr val="dk1"/>
                </a:solidFill>
              </a:rPr>
              <a:t>Flow execution</a:t>
            </a:r>
          </a:p>
          <a:p>
            <a:pPr indent="-228600" lvl="1" marL="914400" rtl="0">
              <a:spcBef>
                <a:spcPts val="0"/>
              </a:spcBef>
              <a:buClr>
                <a:schemeClr val="dk1"/>
              </a:buClr>
            </a:pPr>
            <a:r>
              <a:rPr lang="en">
                <a:solidFill>
                  <a:schemeClr val="dk1"/>
                </a:solidFill>
              </a:rPr>
              <a:t>Handling faults</a:t>
            </a:r>
          </a:p>
          <a:p>
            <a:pPr indent="-228600" lvl="1" marL="914400" rtl="0">
              <a:spcBef>
                <a:spcPts val="0"/>
              </a:spcBef>
              <a:buClr>
                <a:schemeClr val="dk1"/>
              </a:buClr>
            </a:pPr>
            <a:r>
              <a:rPr lang="en">
                <a:solidFill>
                  <a:schemeClr val="dk1"/>
                </a:solidFill>
              </a:rPr>
              <a:t>Computation skew</a:t>
            </a:r>
          </a:p>
          <a:p>
            <a:pPr lvl="0" rtl="0">
              <a:spcBef>
                <a:spcPts val="0"/>
              </a:spcBef>
              <a:spcAft>
                <a:spcPts val="1000"/>
              </a:spcAft>
              <a:buNone/>
            </a:pPr>
            <a:r>
              <a:rPr lang="en">
                <a:solidFill>
                  <a:schemeClr val="dk1"/>
                </a:solidFill>
              </a:rPr>
              <a:t>Communication messages via heartbeat and scheduler state are made compact.</a:t>
            </a:r>
          </a:p>
          <a:p>
            <a:pPr lvl="0" rtl="0">
              <a:spcBef>
                <a:spcPts val="0"/>
              </a:spcBef>
              <a:spcAft>
                <a:spcPts val="1000"/>
              </a:spcAft>
              <a:buNone/>
            </a:pPr>
            <a:r>
              <a:rPr lang="en">
                <a:solidFill>
                  <a:schemeClr val="dk1"/>
                </a:solidFill>
              </a:rPr>
              <a:t>This results in running more than 7000 nodes. </a:t>
            </a:r>
          </a:p>
          <a:p>
            <a:pPr lvl="0" rtl="0">
              <a:spcBef>
                <a:spcPts val="0"/>
              </a:spcBef>
              <a:buNone/>
            </a:pPr>
            <a:r>
              <a:t/>
            </a:r>
            <a:endParaRPr/>
          </a:p>
        </p:txBody>
      </p:sp>
      <p:sp>
        <p:nvSpPr>
          <p:cNvPr id="339" name="Shape 3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sz="2000"/>
          </a:p>
        </p:txBody>
      </p:sp>
      <p:sp>
        <p:nvSpPr>
          <p:cNvPr id="348" name="Shape 3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57" name="Shape 3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400"/>
              </a:spcBef>
              <a:buNone/>
            </a:pPr>
            <a:r>
              <a:rPr lang="en">
                <a:solidFill>
                  <a:schemeClr val="dk1"/>
                </a:solidFill>
              </a:rPr>
              <a:t>You can see where most of the frameworks are able to finish their jobs sooner when run on Mesos since they can occasionally get more than their fair share of the CPU. Torque, on the other hand, doesn’t accept more resources once it has reached its </a:t>
            </a:r>
            <a:r>
              <a:rPr i="1" lang="en">
                <a:solidFill>
                  <a:schemeClr val="dk1"/>
                </a:solidFill>
              </a:rPr>
              <a:t>Safe Allocation</a:t>
            </a:r>
          </a:p>
          <a:p>
            <a:pPr lvl="0" rtl="0">
              <a:lnSpc>
                <a:spcPct val="115000"/>
              </a:lnSpc>
              <a:spcBef>
                <a:spcPts val="1200"/>
              </a:spcBef>
              <a:buNone/>
            </a:pPr>
            <a:r>
              <a:rPr lang="en">
                <a:solidFill>
                  <a:schemeClr val="dk1"/>
                </a:solidFill>
              </a:rPr>
              <a:t>Mesos only performs </a:t>
            </a:r>
            <a:r>
              <a:rPr i="1" lang="en">
                <a:solidFill>
                  <a:schemeClr val="dk1"/>
                </a:solidFill>
              </a:rPr>
              <a:t>inter-framework</a:t>
            </a:r>
            <a:r>
              <a:rPr lang="en">
                <a:solidFill>
                  <a:schemeClr val="dk1"/>
                </a:solidFill>
              </a:rPr>
              <a:t> scheduling (e.g. fair sharing), which is easier than intra-framework scheduling.</a:t>
            </a:r>
          </a:p>
          <a:p>
            <a:pPr lvl="0" rtl="0">
              <a:lnSpc>
                <a:spcPct val="115000"/>
              </a:lnSpc>
              <a:spcBef>
                <a:spcPts val="1200"/>
              </a:spcBef>
              <a:buClr>
                <a:schemeClr val="dk1"/>
              </a:buClr>
              <a:buFont typeface="Arial"/>
              <a:buNone/>
            </a:pPr>
            <a:r>
              <a:rPr lang="en">
                <a:solidFill>
                  <a:schemeClr val="dk1"/>
                </a:solidFill>
              </a:rPr>
              <a:t>Mesos scales up to 50000 nodes with 100K tasks. </a:t>
            </a:r>
          </a:p>
          <a:p>
            <a:pPr lvl="0" rtl="0">
              <a:spcBef>
                <a:spcPts val="0"/>
              </a:spcBef>
              <a:buNone/>
            </a:pPr>
            <a:r>
              <a:t/>
            </a:r>
            <a:endParaRPr/>
          </a:p>
        </p:txBody>
      </p:sp>
      <p:sp>
        <p:nvSpPr>
          <p:cNvPr id="371" name="Shape 3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81" name="Shape 3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91" name="Shape 3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99" name="Shape 3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08" name="Shape 4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78571"/>
              <a:buFont typeface="Arial"/>
              <a:buNone/>
            </a:pPr>
            <a:r>
              <a:rPr lang="en" sz="1400">
                <a:solidFill>
                  <a:srgbClr val="FF0000"/>
                </a:solidFill>
              </a:rPr>
              <a:t>Scalability was a requirement with Hadoop and continues to be of the utmost importance to YARN as well. The system must be able to scale out as you add more nodes in order to be an effective solution for large datacenters with commodity hardware. So can someone explain the difference between scaling up vs scaling out? </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The second requirement, which also was met by Hadoop and needed to be continued in YARN, was to provide Multi-Tenancy. Multi-Tenancy is the ability for multiple jobs to run on the same node. This allows for increased utilization of every computing resource, similar to renting out all of the rooms in an apartment so that the space can be maximized effectively. </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Serviceability is the decoupling of upgrade dependencies on the system. For example, being able to migrate a mini-cluster, or a cluster within a cluster, from Hadoop 1.0 to Hadoop 2.0 without having service delays or any critical changes in the architecture itself. </a:t>
            </a:r>
          </a:p>
          <a:p>
            <a:pPr lvl="0">
              <a:spcBef>
                <a:spcPts val="0"/>
              </a:spcBef>
              <a:buClr>
                <a:schemeClr val="dk1"/>
              </a:buClr>
              <a:buSzPct val="100000"/>
              <a:buFont typeface="Arial"/>
              <a:buNone/>
            </a:pPr>
            <a:r>
              <a:rPr lang="en">
                <a:solidFill>
                  <a:schemeClr val="dk1"/>
                </a:solidFill>
              </a:rPr>
              <a:t>Developers at Yahoo used multiple tools including Torque and Maui to create Hadoop on Demand, which allowed for users to set up their own mini clusters for every job, and thus use older versions of Hadoop.</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By default, Hadoop does not allow for upgrades to the system without downtime, and most systems were using a single version of Hadoop throughout the cluster, thus increasing the workload on the user who must account for these version changes and downtime. </a:t>
            </a:r>
          </a:p>
          <a:p>
            <a:pPr lvl="0">
              <a:spcBef>
                <a:spcPts val="0"/>
              </a:spcBef>
              <a:buClr>
                <a:schemeClr val="dk1"/>
              </a:buClr>
              <a:buSzPct val="100000"/>
              <a:buFont typeface="Arial"/>
              <a:buNone/>
            </a:pPr>
            <a:r>
              <a:rPr lang="en">
                <a:solidFill>
                  <a:schemeClr val="dk1"/>
                </a:solidFill>
              </a:rPr>
              <a:t>Developers at Yahoo overcame this by using multiple tools including Torque and Maui to create Hadoop on Demand, which allowed for users to set up their own mini clusters for every job, and thus use older versions of Hadoop. However, this led to problems in Locality Awareness.</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Note that this is not a shortcoming of Hadoop, but rather the full system that Yahoo was attempting to build.</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While Hadoop provided Locality Awareness, with the Job Tracker being aware of the locale of the data and assigning computation to this data, when Yahoo built Hadoop on Demand, Torque was no longer ware of the location of the data and thus they lost the ability to bring the computation to the data. </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685800" y="1597818"/>
            <a:ext cx="7772400" cy="11025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8" name="Shape 58"/>
          <p:cNvSpPr txBox="1"/>
          <p:nvPr>
            <p:ph idx="1" type="subTitle"/>
          </p:nvPr>
        </p:nvSpPr>
        <p:spPr>
          <a:xfrm>
            <a:off x="1371600" y="2914650"/>
            <a:ext cx="6400800" cy="1314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59" name="Shape 59"/>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457200" y="228600"/>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4" name="Shape 64"/>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
        <p:nvSpPr>
          <p:cNvPr id="68" name="Shape 68"/>
          <p:cNvSpPr/>
          <p:nvPr/>
        </p:nvSpPr>
        <p:spPr>
          <a:xfrm>
            <a:off x="-304800" y="205978"/>
            <a:ext cx="9220200" cy="857400"/>
          </a:xfrm>
          <a:prstGeom prst="roundRect">
            <a:avLst>
              <a:gd fmla="val 16667" name="adj"/>
            </a:avLst>
          </a:prstGeom>
          <a:solidFill>
            <a:srgbClr val="0F243E"/>
          </a:solidFill>
          <a:ln>
            <a:noFill/>
          </a:ln>
          <a:effectLst>
            <a:outerShdw blurRad="39999" rotWithShape="0" dir="5400000" dist="23000">
              <a:srgbClr val="000000">
                <a:alpha val="34900"/>
              </a:srgbClr>
            </a:outerShdw>
          </a:effectLst>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descr="UM" id="69" name="Shape 69"/>
          <p:cNvPicPr preferRelativeResize="0"/>
          <p:nvPr/>
        </p:nvPicPr>
        <p:blipFill rotWithShape="1">
          <a:blip r:embed="rId2">
            <a:alphaModFix/>
          </a:blip>
          <a:srcRect b="0" l="0" r="0" t="0"/>
          <a:stretch/>
        </p:blipFill>
        <p:spPr>
          <a:xfrm>
            <a:off x="457200" y="4771508"/>
            <a:ext cx="615300" cy="290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0" name="Shape 70"/>
        <p:cNvGrpSpPr/>
        <p:nvPr/>
      </p:nvGrpSpPr>
      <p:grpSpPr>
        <a:xfrm>
          <a:off x="0" y="0"/>
          <a:ext cx="0" cy="0"/>
          <a:chOff x="0" y="0"/>
          <a:chExt cx="0" cy="0"/>
        </a:xfrm>
      </p:grpSpPr>
      <p:sp>
        <p:nvSpPr>
          <p:cNvPr id="71" name="Shape 71"/>
          <p:cNvSpPr txBox="1"/>
          <p:nvPr>
            <p:ph type="title"/>
          </p:nvPr>
        </p:nvSpPr>
        <p:spPr>
          <a:xfrm>
            <a:off x="722312" y="3305175"/>
            <a:ext cx="7772400" cy="1021500"/>
          </a:xfrm>
          <a:prstGeom prst="rect">
            <a:avLst/>
          </a:prstGeom>
          <a:noFill/>
          <a:ln>
            <a:noFill/>
          </a:ln>
        </p:spPr>
        <p:txBody>
          <a:bodyPr anchorCtr="0" anchor="t" bIns="91425" lIns="91425" rIns="91425" wrap="square" tIns="91425"/>
          <a:lstStyle>
            <a:lvl1pPr indent="0" lvl="0" marL="0" marR="0" rtl="0" algn="l">
              <a:spcBef>
                <a:spcPts val="0"/>
              </a:spcBef>
              <a:buClr>
                <a:schemeClr val="lt1"/>
              </a:buClr>
              <a:buFont typeface="Calibri"/>
              <a:buNone/>
              <a:defRPr b="1" i="0" sz="4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2" name="Shape 72"/>
          <p:cNvSpPr txBox="1"/>
          <p:nvPr>
            <p:ph idx="1" type="body"/>
          </p:nvPr>
        </p:nvSpPr>
        <p:spPr>
          <a:xfrm>
            <a:off x="722312" y="2180034"/>
            <a:ext cx="7772400" cy="1125300"/>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73" name="Shape 73"/>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6" name="Shape 76"/>
        <p:cNvGrpSpPr/>
        <p:nvPr/>
      </p:nvGrpSpPr>
      <p:grpSpPr>
        <a:xfrm>
          <a:off x="0" y="0"/>
          <a:ext cx="0" cy="0"/>
          <a:chOff x="0" y="0"/>
          <a:chExt cx="0" cy="0"/>
        </a:xfrm>
      </p:grpSpPr>
      <p:sp>
        <p:nvSpPr>
          <p:cNvPr id="77" name="Shape 77"/>
          <p:cNvSpPr txBox="1"/>
          <p:nvPr>
            <p:ph type="title"/>
          </p:nvPr>
        </p:nvSpPr>
        <p:spPr>
          <a:xfrm>
            <a:off x="457200" y="228600"/>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8" name="Shape 78"/>
          <p:cNvSpPr txBox="1"/>
          <p:nvPr>
            <p:ph idx="1" type="body"/>
          </p:nvPr>
        </p:nvSpPr>
        <p:spPr>
          <a:xfrm>
            <a:off x="457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2" type="body"/>
          </p:nvPr>
        </p:nvSpPr>
        <p:spPr>
          <a:xfrm>
            <a:off x="4648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3" name="Shape 83"/>
        <p:cNvGrpSpPr/>
        <p:nvPr/>
      </p:nvGrpSpPr>
      <p:grpSpPr>
        <a:xfrm>
          <a:off x="0" y="0"/>
          <a:ext cx="0" cy="0"/>
          <a:chOff x="0" y="0"/>
          <a:chExt cx="0" cy="0"/>
        </a:xfrm>
      </p:grpSpPr>
      <p:sp>
        <p:nvSpPr>
          <p:cNvPr id="84" name="Shape 84"/>
          <p:cNvSpPr txBox="1"/>
          <p:nvPr>
            <p:ph type="title"/>
          </p:nvPr>
        </p:nvSpPr>
        <p:spPr>
          <a:xfrm>
            <a:off x="457200" y="228600"/>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5" name="Shape 85"/>
          <p:cNvSpPr txBox="1"/>
          <p:nvPr>
            <p:ph idx="1" type="body"/>
          </p:nvPr>
        </p:nvSpPr>
        <p:spPr>
          <a:xfrm>
            <a:off x="457200" y="1151334"/>
            <a:ext cx="4040100" cy="480000"/>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3" type="body"/>
          </p:nvPr>
        </p:nvSpPr>
        <p:spPr>
          <a:xfrm>
            <a:off x="4645025" y="1151334"/>
            <a:ext cx="4041900" cy="480000"/>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88" name="Shape 88"/>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2" name="Shape 92"/>
        <p:cNvGrpSpPr/>
        <p:nvPr/>
      </p:nvGrpSpPr>
      <p:grpSpPr>
        <a:xfrm>
          <a:off x="0" y="0"/>
          <a:ext cx="0" cy="0"/>
          <a:chOff x="0" y="0"/>
          <a:chExt cx="0" cy="0"/>
        </a:xfrm>
      </p:grpSpPr>
      <p:sp>
        <p:nvSpPr>
          <p:cNvPr id="93" name="Shape 93"/>
          <p:cNvSpPr txBox="1"/>
          <p:nvPr>
            <p:ph type="title"/>
          </p:nvPr>
        </p:nvSpPr>
        <p:spPr>
          <a:xfrm>
            <a:off x="457200" y="228600"/>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4" name="Shape 9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7" name="Shape 97"/>
        <p:cNvGrpSpPr/>
        <p:nvPr/>
      </p:nvGrpSpPr>
      <p:grpSpPr>
        <a:xfrm>
          <a:off x="0" y="0"/>
          <a:ext cx="0" cy="0"/>
          <a:chOff x="0" y="0"/>
          <a:chExt cx="0" cy="0"/>
        </a:xfrm>
      </p:grpSpPr>
      <p:sp>
        <p:nvSpPr>
          <p:cNvPr id="98" name="Shape 9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01" name="Shape 101"/>
        <p:cNvGrpSpPr/>
        <p:nvPr/>
      </p:nvGrpSpPr>
      <p:grpSpPr>
        <a:xfrm>
          <a:off x="0" y="0"/>
          <a:ext cx="0" cy="0"/>
          <a:chOff x="0" y="0"/>
          <a:chExt cx="0" cy="0"/>
        </a:xfrm>
      </p:grpSpPr>
      <p:sp>
        <p:nvSpPr>
          <p:cNvPr id="102" name="Shape 102"/>
          <p:cNvSpPr txBox="1"/>
          <p:nvPr>
            <p:ph type="title"/>
          </p:nvPr>
        </p:nvSpPr>
        <p:spPr>
          <a:xfrm>
            <a:off x="457200" y="204787"/>
            <a:ext cx="3008400" cy="8715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3" name="Shape 103"/>
          <p:cNvSpPr txBox="1"/>
          <p:nvPr>
            <p:ph idx="1" type="body"/>
          </p:nvPr>
        </p:nvSpPr>
        <p:spPr>
          <a:xfrm>
            <a:off x="3575050" y="204787"/>
            <a:ext cx="5111700" cy="438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Shape 104"/>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05" name="Shape 105"/>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8" name="Shape 108"/>
        <p:cNvGrpSpPr/>
        <p:nvPr/>
      </p:nvGrpSpPr>
      <p:grpSpPr>
        <a:xfrm>
          <a:off x="0" y="0"/>
          <a:ext cx="0" cy="0"/>
          <a:chOff x="0" y="0"/>
          <a:chExt cx="0" cy="0"/>
        </a:xfrm>
      </p:grpSpPr>
      <p:sp>
        <p:nvSpPr>
          <p:cNvPr id="109" name="Shape 109"/>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Font typeface="Calibri"/>
              <a:buNone/>
              <a:defRPr b="1" i="0" sz="20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0" name="Shape 110"/>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11" name="Shape 111"/>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12" name="Shape 112"/>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3" name="Shape 113"/>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5" name="Shape 115"/>
        <p:cNvGrpSpPr/>
        <p:nvPr/>
      </p:nvGrpSpPr>
      <p:grpSpPr>
        <a:xfrm>
          <a:off x="0" y="0"/>
          <a:ext cx="0" cy="0"/>
          <a:chOff x="0" y="0"/>
          <a:chExt cx="0" cy="0"/>
        </a:xfrm>
      </p:grpSpPr>
      <p:sp>
        <p:nvSpPr>
          <p:cNvPr id="116" name="Shape 116"/>
          <p:cNvSpPr txBox="1"/>
          <p:nvPr>
            <p:ph type="title"/>
          </p:nvPr>
        </p:nvSpPr>
        <p:spPr>
          <a:xfrm>
            <a:off x="457200" y="228600"/>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7" name="Shape 117"/>
          <p:cNvSpPr txBox="1"/>
          <p:nvPr>
            <p:ph idx="1" type="body"/>
          </p:nvPr>
        </p:nvSpPr>
        <p:spPr>
          <a:xfrm rot="5400000">
            <a:off x="2874750" y="-1217400"/>
            <a:ext cx="3394500"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5463750" y="1371628"/>
            <a:ext cx="4388700" cy="20574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 type="body"/>
          </p:nvPr>
        </p:nvSpPr>
        <p:spPr>
          <a:xfrm rot="5400000">
            <a:off x="1272750" y="-609571"/>
            <a:ext cx="4388700"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4" name="Shape 12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28600"/>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lt1"/>
              </a:buClr>
              <a:buFont typeface="Calibri"/>
              <a:buNone/>
              <a:defRPr b="1" i="0" sz="4400" u="none" cap="none" strike="noStrike">
                <a:solidFill>
                  <a:schemeClr val="lt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000000"/>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ctrTitle"/>
          </p:nvPr>
        </p:nvSpPr>
        <p:spPr>
          <a:xfrm>
            <a:off x="304800" y="1028700"/>
            <a:ext cx="8534400" cy="1314599"/>
          </a:xfrm>
          <a:prstGeom prst="rect">
            <a:avLst/>
          </a:prstGeom>
          <a:noFill/>
          <a:ln>
            <a:noFill/>
          </a:ln>
        </p:spPr>
        <p:txBody>
          <a:bodyPr anchorCtr="0" anchor="ctr" bIns="45700" lIns="91425" rIns="91425" wrap="square" tIns="45700">
            <a:noAutofit/>
          </a:bodyPr>
          <a:lstStyle/>
          <a:p>
            <a:pPr lvl="0" rtl="0">
              <a:spcBef>
                <a:spcPts val="0"/>
              </a:spcBef>
              <a:buClr>
                <a:schemeClr val="dk1"/>
              </a:buClr>
              <a:buSzPct val="31428"/>
              <a:buFont typeface="Arial"/>
              <a:buNone/>
            </a:pPr>
            <a:r>
              <a:rPr lang="en" sz="3500">
                <a:solidFill>
                  <a:schemeClr val="dk1"/>
                </a:solidFill>
                <a:latin typeface="Ubuntu"/>
                <a:ea typeface="Ubuntu"/>
                <a:cs typeface="Ubuntu"/>
                <a:sym typeface="Ubuntu"/>
              </a:rPr>
              <a:t>YARN: Yet Another Resource Negotiator</a:t>
            </a:r>
          </a:p>
        </p:txBody>
      </p:sp>
      <p:sp>
        <p:nvSpPr>
          <p:cNvPr id="132" name="Shape 132"/>
          <p:cNvSpPr txBox="1"/>
          <p:nvPr/>
        </p:nvSpPr>
        <p:spPr>
          <a:xfrm>
            <a:off x="311700" y="2354206"/>
            <a:ext cx="8520600" cy="1180800"/>
          </a:xfrm>
          <a:prstGeom prst="rect">
            <a:avLst/>
          </a:prstGeom>
          <a:noFill/>
          <a:ln>
            <a:noFill/>
          </a:ln>
        </p:spPr>
        <p:txBody>
          <a:bodyPr anchorCtr="0" anchor="t" bIns="91425" lIns="91425" rIns="91425" wrap="square" tIns="91425">
            <a:noAutofit/>
          </a:bodyPr>
          <a:lstStyle/>
          <a:p>
            <a:pPr lvl="0" rtl="0" algn="ctr">
              <a:spcBef>
                <a:spcPts val="0"/>
              </a:spcBef>
              <a:buNone/>
            </a:pPr>
            <a:r>
              <a:rPr lang="en" sz="1500">
                <a:latin typeface="Ubuntu"/>
                <a:ea typeface="Ubuntu"/>
                <a:cs typeface="Ubuntu"/>
                <a:sym typeface="Ubuntu"/>
              </a:rPr>
              <a:t>Vinod Kumar Vavilapalli et al. </a:t>
            </a:r>
          </a:p>
          <a:p>
            <a:pPr lvl="0" rtl="0" algn="ctr">
              <a:spcBef>
                <a:spcPts val="0"/>
              </a:spcBef>
              <a:buNone/>
            </a:pPr>
            <a:r>
              <a:rPr lang="en" sz="1500">
                <a:latin typeface="Ubuntu"/>
                <a:ea typeface="Ubuntu"/>
                <a:cs typeface="Ubuntu"/>
                <a:sym typeface="Ubuntu"/>
              </a:rPr>
              <a:t>Hortonworks, Yahoo, Microsoft, Inmobi and Facebook</a:t>
            </a:r>
          </a:p>
          <a:p>
            <a:pPr lvl="0" rtl="0" algn="ctr">
              <a:spcBef>
                <a:spcPts val="0"/>
              </a:spcBef>
              <a:buNone/>
            </a:pPr>
            <a:r>
              <a:rPr lang="en" sz="1500">
                <a:solidFill>
                  <a:srgbClr val="000000"/>
                </a:solidFill>
                <a:latin typeface="Ubuntu"/>
                <a:ea typeface="Ubuntu"/>
                <a:cs typeface="Ubuntu"/>
                <a:sym typeface="Ubuntu"/>
              </a:rPr>
              <a:t>[</a:t>
            </a:r>
            <a:r>
              <a:rPr lang="en" sz="1500">
                <a:latin typeface="Ubuntu"/>
                <a:ea typeface="Ubuntu"/>
                <a:cs typeface="Ubuntu"/>
                <a:sym typeface="Ubuntu"/>
              </a:rPr>
              <a:t>SoCC’13</a:t>
            </a:r>
            <a:r>
              <a:rPr lang="en" sz="1500">
                <a:solidFill>
                  <a:srgbClr val="000000"/>
                </a:solidFill>
                <a:latin typeface="Ubuntu"/>
                <a:ea typeface="Ubuntu"/>
                <a:cs typeface="Ubuntu"/>
                <a:sym typeface="Ubuntu"/>
              </a:rPr>
              <a:t>]</a:t>
            </a:r>
          </a:p>
        </p:txBody>
      </p:sp>
      <p:sp>
        <p:nvSpPr>
          <p:cNvPr id="133" name="Shape 133"/>
          <p:cNvSpPr txBox="1"/>
          <p:nvPr/>
        </p:nvSpPr>
        <p:spPr>
          <a:xfrm>
            <a:off x="311700" y="4411593"/>
            <a:ext cx="8520600" cy="594300"/>
          </a:xfrm>
          <a:prstGeom prst="rect">
            <a:avLst/>
          </a:prstGeom>
          <a:noFill/>
          <a:ln>
            <a:noFill/>
          </a:ln>
        </p:spPr>
        <p:txBody>
          <a:bodyPr anchorCtr="0" anchor="ctr" bIns="91425" lIns="91425" rIns="91425" wrap="square" tIns="91425">
            <a:noAutofit/>
          </a:bodyPr>
          <a:lstStyle/>
          <a:p>
            <a:pPr lvl="0" rtl="0" algn="ctr">
              <a:spcBef>
                <a:spcPts val="0"/>
              </a:spcBef>
              <a:buNone/>
            </a:pPr>
            <a:r>
              <a:rPr lang="en" sz="1000">
                <a:solidFill>
                  <a:srgbClr val="000000"/>
                </a:solidFill>
                <a:latin typeface="Ubuntu"/>
                <a:ea typeface="Ubuntu"/>
                <a:cs typeface="Ubuntu"/>
                <a:sym typeface="Ubuntu"/>
              </a:rPr>
              <a:t>Presented by Matthew Furlong, Ayush Goel, HyunJong (Joseph) Lee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193" name="Shape 193"/>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199" name="Shape 199"/>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355600" lvl="1" marL="914400" rtl="0">
              <a:lnSpc>
                <a:spcPct val="115000"/>
              </a:lnSpc>
              <a:spcBef>
                <a:spcPts val="0"/>
              </a:spcBef>
              <a:spcAft>
                <a:spcPts val="1600"/>
              </a:spcAft>
              <a:buClr>
                <a:srgbClr val="FF0000"/>
              </a:buClr>
              <a:buSzPct val="100000"/>
              <a:buAutoNum type="alphaLcPeriod"/>
            </a:pPr>
            <a:r>
              <a:rPr lang="en" sz="2000">
                <a:solidFill>
                  <a:srgbClr val="FF0000"/>
                </a:solidFill>
                <a:latin typeface="Arial"/>
                <a:ea typeface="Arial"/>
                <a:cs typeface="Arial"/>
                <a:sym typeface="Arial"/>
              </a:rPr>
              <a:t>Jobs used many more nodes than required.</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05" name="Shape 205"/>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Reliability/Availability</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11" name="Shape 211"/>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Reliability/Availability</a:t>
            </a:r>
          </a:p>
          <a:p>
            <a:pPr indent="-355600" lvl="1" marL="914400" rtl="0">
              <a:lnSpc>
                <a:spcPct val="115000"/>
              </a:lnSpc>
              <a:spcBef>
                <a:spcPts val="0"/>
              </a:spcBef>
              <a:spcAft>
                <a:spcPts val="1600"/>
              </a:spcAft>
              <a:buClr>
                <a:srgbClr val="FF0000"/>
              </a:buClr>
              <a:buSzPct val="100000"/>
              <a:buAutoNum type="alphaLcPeriod"/>
            </a:pPr>
            <a:r>
              <a:rPr lang="en" sz="2000">
                <a:solidFill>
                  <a:srgbClr val="FF0000"/>
                </a:solidFill>
                <a:latin typeface="Arial"/>
                <a:ea typeface="Arial"/>
                <a:cs typeface="Arial"/>
                <a:sym typeface="Arial"/>
              </a:rPr>
              <a:t>JT potentially delays allocation of cluster resources.</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0" lvl="0" marL="0" rtl="0">
              <a:spcBef>
                <a:spcPts val="0"/>
              </a:spcBef>
              <a:buNone/>
            </a:pPr>
            <a:r>
              <a:t/>
            </a:r>
            <a:endParaRPr sz="2400">
              <a:solidFill>
                <a:srgbClr val="59595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17" name="Shape 217"/>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Reliability/Availability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Secure and Auditable Operations</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0" lvl="0" marL="0" rtl="0">
              <a:spcBef>
                <a:spcPts val="0"/>
              </a:spcBef>
              <a:buNone/>
            </a:pPr>
            <a:r>
              <a:t/>
            </a:r>
            <a:endParaRPr sz="2400">
              <a:solidFill>
                <a:srgbClr val="59595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23" name="Shape 223"/>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Reliability/Availability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Secure and Auditable Operations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Support for Programming Model Diversity</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0" lvl="0" marL="0" rtl="0">
              <a:spcBef>
                <a:spcPts val="0"/>
              </a:spcBef>
              <a:buNone/>
            </a:pPr>
            <a:r>
              <a:t/>
            </a:r>
            <a:endParaRPr sz="2400">
              <a:solidFill>
                <a:srgbClr val="59595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29" name="Shape 229"/>
          <p:cNvSpPr txBox="1"/>
          <p:nvPr>
            <p:ph idx="1" type="body"/>
          </p:nvPr>
        </p:nvSpPr>
        <p:spPr>
          <a:xfrm>
            <a:off x="457200" y="10477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Reliability/Availability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Secure and Auditable Operations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Support for Programming Model Diversity</a:t>
            </a:r>
          </a:p>
          <a:p>
            <a:pPr indent="-355600" lvl="1" marL="914400" rtl="0">
              <a:lnSpc>
                <a:spcPct val="115000"/>
              </a:lnSpc>
              <a:spcBef>
                <a:spcPts val="0"/>
              </a:spcBef>
              <a:spcAft>
                <a:spcPts val="1600"/>
              </a:spcAft>
              <a:buClr>
                <a:srgbClr val="FF0000"/>
              </a:buClr>
              <a:buSzPct val="100000"/>
              <a:buAutoNum type="alphaLcPeriod"/>
            </a:pPr>
            <a:r>
              <a:rPr lang="en" sz="2000">
                <a:solidFill>
                  <a:srgbClr val="FF0000"/>
                </a:solidFill>
                <a:latin typeface="Arial"/>
                <a:ea typeface="Arial"/>
                <a:cs typeface="Arial"/>
                <a:sym typeface="Arial"/>
              </a:rPr>
              <a:t>Hadoop is tied to the MapReduce framework.</a:t>
            </a:r>
          </a:p>
          <a:p>
            <a:pPr indent="-69850" lvl="0" marL="45720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0" lvl="0" marL="0" rtl="0">
              <a:spcBef>
                <a:spcPts val="0"/>
              </a:spcBef>
              <a:buNone/>
            </a:pPr>
            <a:r>
              <a:t/>
            </a:r>
            <a:endParaRPr sz="2400">
              <a:solidFill>
                <a:srgbClr val="59595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35" name="Shape 235"/>
          <p:cNvSpPr txBox="1"/>
          <p:nvPr>
            <p:ph idx="1" type="body"/>
          </p:nvPr>
        </p:nvSpPr>
        <p:spPr>
          <a:xfrm>
            <a:off x="457200" y="9715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High Cluster Utilization</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Reliability/Availability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Secure and Auditable Operations</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Support for Programming Model Diversity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Flexible Resource Model</a:t>
            </a:r>
          </a:p>
          <a:p>
            <a:pPr indent="-69850" lvl="0" marL="45720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0" lvl="0" marL="0" rtl="0">
              <a:spcBef>
                <a:spcPts val="0"/>
              </a:spcBef>
              <a:buNone/>
            </a:pPr>
            <a:r>
              <a:t/>
            </a:r>
            <a:endParaRPr sz="2400">
              <a:solidFill>
                <a:srgbClr val="59595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41" name="Shape 241"/>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Scalability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Multi-Tenancy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Serviceability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Locality Awareness</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High Cluster Utilization</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Reliability/Availability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Secure and Auditable Operations</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Support for Programming Model Diversity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Flexible Resource Model</a:t>
            </a:r>
          </a:p>
          <a:p>
            <a:pPr indent="-342900" lvl="1" marL="914400" rtl="0">
              <a:lnSpc>
                <a:spcPct val="115000"/>
              </a:lnSpc>
              <a:spcBef>
                <a:spcPts val="0"/>
              </a:spcBef>
              <a:spcAft>
                <a:spcPts val="1600"/>
              </a:spcAft>
              <a:buClr>
                <a:srgbClr val="FF0000"/>
              </a:buClr>
              <a:buSzPct val="100000"/>
              <a:buAutoNum type="alphaLcPeriod"/>
            </a:pPr>
            <a:r>
              <a:rPr lang="en" sz="1800">
                <a:solidFill>
                  <a:srgbClr val="FF0000"/>
                </a:solidFill>
                <a:latin typeface="Arial"/>
                <a:ea typeface="Arial"/>
                <a:cs typeface="Arial"/>
                <a:sym typeface="Arial"/>
              </a:rPr>
              <a:t>Hadoop statically partitions Map and Reduce tasks.</a:t>
            </a:r>
          </a:p>
          <a:p>
            <a:pPr indent="-69850" lvl="0" marL="45720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indent="0" lvl="0" marL="0" rtl="0">
              <a:spcBef>
                <a:spcPts val="0"/>
              </a:spcBef>
              <a:buNone/>
            </a:pPr>
            <a:r>
              <a:t/>
            </a:r>
            <a:endParaRPr sz="2400">
              <a:solidFill>
                <a:srgbClr val="595959"/>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247" name="Shape 247"/>
          <p:cNvSpPr txBox="1"/>
          <p:nvPr>
            <p:ph idx="1" type="body"/>
          </p:nvPr>
        </p:nvSpPr>
        <p:spPr>
          <a:xfrm>
            <a:off x="457200" y="1047750"/>
            <a:ext cx="8229600" cy="3394500"/>
          </a:xfrm>
          <a:prstGeom prst="rect">
            <a:avLst/>
          </a:prstGeom>
        </p:spPr>
        <p:txBody>
          <a:bodyPr anchorCtr="0" anchor="t" bIns="91425" lIns="91425" rIns="91425" wrap="square" tIns="91425">
            <a:noAutofit/>
          </a:bodyPr>
          <a:lstStyle/>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Scalability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Multi-Tenancy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Serviceability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Locality Awareness</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High Cluster Utilization</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Reliability/Availability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Secure and Auditable Operations</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Support for Programming Model Diversity</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Flexible Resource Model</a:t>
            </a:r>
          </a:p>
          <a:p>
            <a:pPr indent="-355600" lvl="0" marL="457200" rtl="0">
              <a:lnSpc>
                <a:spcPct val="115000"/>
              </a:lnSpc>
              <a:spcBef>
                <a:spcPts val="0"/>
              </a:spcBef>
              <a:spcAft>
                <a:spcPts val="1600"/>
              </a:spcAft>
              <a:buClr>
                <a:srgbClr val="595959"/>
              </a:buClr>
              <a:buSzPct val="100000"/>
              <a:buAutoNum type="arabicPeriod"/>
            </a:pPr>
            <a:r>
              <a:rPr lang="en" sz="2000">
                <a:solidFill>
                  <a:srgbClr val="595959"/>
                </a:solidFill>
                <a:latin typeface="Arial"/>
                <a:ea typeface="Arial"/>
                <a:cs typeface="Arial"/>
                <a:sym typeface="Arial"/>
              </a:rPr>
              <a:t>Backward Compatibility</a:t>
            </a:r>
          </a:p>
          <a:p>
            <a:pPr indent="-69850" lvl="0" marL="457200" rtl="0">
              <a:lnSpc>
                <a:spcPct val="115000"/>
              </a:lnSpc>
              <a:spcBef>
                <a:spcPts val="0"/>
              </a:spcBef>
              <a:spcAft>
                <a:spcPts val="1600"/>
              </a:spcAft>
              <a:buClr>
                <a:schemeClr val="dk1"/>
              </a:buClr>
              <a:buSzPct val="55000"/>
              <a:buFont typeface="Arial"/>
              <a:buNone/>
            </a:pPr>
            <a:r>
              <a:t/>
            </a:r>
            <a:endParaRPr sz="2000">
              <a:solidFill>
                <a:srgbClr val="595959"/>
              </a:solidFill>
              <a:latin typeface="Arial"/>
              <a:ea typeface="Arial"/>
              <a:cs typeface="Arial"/>
              <a:sym typeface="Arial"/>
            </a:endParaRPr>
          </a:p>
          <a:p>
            <a:pPr indent="0" lvl="0" marL="0" rtl="0">
              <a:spcBef>
                <a:spcPts val="0"/>
              </a:spcBef>
              <a:buNone/>
            </a:pPr>
            <a:r>
              <a:t/>
            </a:r>
            <a:endParaRPr sz="2000">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Background: Hadoop 1.0</a:t>
            </a:r>
          </a:p>
        </p:txBody>
      </p:sp>
      <p:sp>
        <p:nvSpPr>
          <p:cNvPr id="139" name="Shape 139"/>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31800" lvl="0" marL="457200" rtl="0">
              <a:lnSpc>
                <a:spcPct val="115000"/>
              </a:lnSpc>
              <a:spcBef>
                <a:spcPts val="0"/>
              </a:spcBef>
              <a:spcAft>
                <a:spcPts val="1600"/>
              </a:spcAft>
              <a:buClr>
                <a:schemeClr val="dk1"/>
              </a:buClr>
              <a:buSzPct val="100000"/>
              <a:buFont typeface="Arial"/>
              <a:buChar char="●"/>
            </a:pPr>
            <a:r>
              <a:rPr lang="en"/>
              <a:t>JobTracker (JT)</a:t>
            </a:r>
          </a:p>
          <a:p>
            <a:pPr indent="-431800" lvl="1" marL="914400" rtl="0">
              <a:lnSpc>
                <a:spcPct val="115000"/>
              </a:lnSpc>
              <a:spcBef>
                <a:spcPts val="0"/>
              </a:spcBef>
              <a:spcAft>
                <a:spcPts val="1600"/>
              </a:spcAft>
              <a:buClr>
                <a:schemeClr val="dk1"/>
              </a:buClr>
              <a:buSzPct val="100000"/>
              <a:buFont typeface="Courier New"/>
              <a:buChar char="o"/>
            </a:pPr>
            <a:r>
              <a:rPr lang="en" sz="3200"/>
              <a:t>Single master</a:t>
            </a:r>
          </a:p>
          <a:p>
            <a:pPr indent="-431800" lvl="1" marL="914400" rtl="0">
              <a:lnSpc>
                <a:spcPct val="115000"/>
              </a:lnSpc>
              <a:spcBef>
                <a:spcPts val="0"/>
              </a:spcBef>
              <a:spcAft>
                <a:spcPts val="1600"/>
              </a:spcAft>
              <a:buClr>
                <a:schemeClr val="dk1"/>
              </a:buClr>
              <a:buSzPct val="100000"/>
              <a:buFont typeface="Courier New"/>
              <a:buChar char="o"/>
            </a:pPr>
            <a:r>
              <a:rPr lang="en" sz="3200"/>
              <a:t>Manages … </a:t>
            </a:r>
          </a:p>
          <a:p>
            <a:pPr indent="-431800" lvl="0" marL="457200" rtl="0">
              <a:lnSpc>
                <a:spcPct val="115000"/>
              </a:lnSpc>
              <a:spcBef>
                <a:spcPts val="0"/>
              </a:spcBef>
              <a:spcAft>
                <a:spcPts val="1600"/>
              </a:spcAft>
              <a:buClr>
                <a:schemeClr val="dk1"/>
              </a:buClr>
              <a:buSzPct val="100000"/>
              <a:buFont typeface="Arial"/>
              <a:buChar char="●"/>
            </a:pPr>
            <a:r>
              <a:rPr lang="en"/>
              <a:t>TaskTracker (TT)</a:t>
            </a:r>
          </a:p>
          <a:p>
            <a:pPr indent="-431800" lvl="1" marL="914400" rtl="0">
              <a:lnSpc>
                <a:spcPct val="115000"/>
              </a:lnSpc>
              <a:spcBef>
                <a:spcPts val="0"/>
              </a:spcBef>
              <a:spcAft>
                <a:spcPts val="1600"/>
              </a:spcAft>
              <a:buClr>
                <a:schemeClr val="dk1"/>
              </a:buClr>
              <a:buSzPct val="100000"/>
              <a:buFont typeface="Courier New"/>
              <a:buChar char="o"/>
            </a:pPr>
            <a:r>
              <a:rPr lang="en" sz="3200"/>
              <a:t>Executes jobs</a:t>
            </a:r>
          </a:p>
          <a:p>
            <a:pPr indent="-431800" lvl="0" marL="457200" rtl="0">
              <a:lnSpc>
                <a:spcPct val="115000"/>
              </a:lnSpc>
              <a:spcBef>
                <a:spcPts val="0"/>
              </a:spcBef>
              <a:spcAft>
                <a:spcPts val="1600"/>
              </a:spcAft>
              <a:buClr>
                <a:schemeClr val="dk1"/>
              </a:buClr>
              <a:buSzPct val="100000"/>
              <a:buFont typeface="Arial"/>
              <a:buChar char="●"/>
            </a:pPr>
            <a:r>
              <a:rPr lang="en"/>
              <a:t>User submits MapReduce jobs to JTs</a:t>
            </a:r>
          </a:p>
          <a:p>
            <a:pPr indent="-69850" lvl="0" marL="0" rtl="0">
              <a:lnSpc>
                <a:spcPct val="115000"/>
              </a:lnSpc>
              <a:spcBef>
                <a:spcPts val="0"/>
              </a:spcBef>
              <a:spcAft>
                <a:spcPts val="1600"/>
              </a:spcAft>
              <a:buClr>
                <a:schemeClr val="dk1"/>
              </a:buClr>
              <a:buSzPct val="34375"/>
              <a:buFont typeface="Arial"/>
              <a:buNone/>
            </a:pPr>
            <a:r>
              <a:t/>
            </a:r>
            <a:endParaRPr/>
          </a:p>
          <a:p>
            <a:pPr indent="-342900" lvl="0" marL="342900" marR="0" rtl="0" algn="l">
              <a:spcBef>
                <a:spcPts val="0"/>
              </a:spcBef>
              <a:buClr>
                <a:schemeClr val="dk1"/>
              </a:buClr>
              <a:buSzPct val="100000"/>
              <a:buFont typeface="Arial"/>
              <a:buNone/>
            </a:pPr>
            <a:r>
              <a:t/>
            </a:r>
            <a:endParaRPr/>
          </a:p>
        </p:txBody>
      </p:sp>
      <p:sp>
        <p:nvSpPr>
          <p:cNvPr id="140" name="Shape 140"/>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141" name="Shape 141"/>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lvl="0" rtl="0">
              <a:spcBef>
                <a:spcPts val="0"/>
              </a:spcBef>
              <a:buClr>
                <a:srgbClr val="000000"/>
              </a:buClr>
              <a:buSzPct val="25000"/>
              <a:buFont typeface="Arial"/>
              <a:buNone/>
            </a:pPr>
            <a:fld id="{00000000-1234-1234-1234-123412341234}" type="slidenum">
              <a:rPr lang="en"/>
              <a:t>‹#›</a:t>
            </a:fld>
          </a:p>
        </p:txBody>
      </p:sp>
      <p:pic>
        <p:nvPicPr>
          <p:cNvPr id="142" name="Shape 142"/>
          <p:cNvPicPr preferRelativeResize="0"/>
          <p:nvPr/>
        </p:nvPicPr>
        <p:blipFill>
          <a:blip r:embed="rId3">
            <a:alphaModFix/>
          </a:blip>
          <a:stretch>
            <a:fillRect/>
          </a:stretch>
        </p:blipFill>
        <p:spPr>
          <a:xfrm>
            <a:off x="9816350" y="1416025"/>
            <a:ext cx="4425925" cy="3178625"/>
          </a:xfrm>
          <a:prstGeom prst="rect">
            <a:avLst/>
          </a:prstGeom>
          <a:noFill/>
          <a:ln>
            <a:noFill/>
          </a:ln>
        </p:spPr>
      </p:pic>
      <p:pic>
        <p:nvPicPr>
          <p:cNvPr id="143" name="Shape 143"/>
          <p:cNvPicPr preferRelativeResize="0"/>
          <p:nvPr/>
        </p:nvPicPr>
        <p:blipFill rotWithShape="1">
          <a:blip r:embed="rId4">
            <a:alphaModFix/>
          </a:blip>
          <a:srcRect b="0" l="0" r="19756" t="0"/>
          <a:stretch/>
        </p:blipFill>
        <p:spPr>
          <a:xfrm>
            <a:off x="4613799" y="1271587"/>
            <a:ext cx="4257299" cy="2600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YARN Design Principles</a:t>
            </a:r>
          </a:p>
        </p:txBody>
      </p:sp>
      <p:sp>
        <p:nvSpPr>
          <p:cNvPr id="253" name="Shape 253"/>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355600" lvl="0" marL="457200" rtl="0">
              <a:lnSpc>
                <a:spcPct val="115000"/>
              </a:lnSpc>
              <a:spcBef>
                <a:spcPts val="0"/>
              </a:spcBef>
              <a:spcAft>
                <a:spcPts val="1600"/>
              </a:spcAft>
              <a:buClr>
                <a:schemeClr val="dk1"/>
              </a:buClr>
              <a:buSzPct val="100000"/>
              <a:buFont typeface="Arial"/>
              <a:buChar char="●"/>
            </a:pPr>
            <a:r>
              <a:rPr lang="en" sz="2000"/>
              <a:t>Decouples programming languages from resource management</a:t>
            </a:r>
          </a:p>
          <a:p>
            <a:pPr indent="-355600" lvl="1" marL="914400" rtl="0">
              <a:lnSpc>
                <a:spcPct val="115000"/>
              </a:lnSpc>
              <a:spcBef>
                <a:spcPts val="0"/>
              </a:spcBef>
              <a:spcAft>
                <a:spcPts val="1600"/>
              </a:spcAft>
              <a:buClr>
                <a:schemeClr val="dk1"/>
              </a:buClr>
              <a:buSzPct val="100000"/>
              <a:buFont typeface="Courier New"/>
              <a:buChar char="o"/>
            </a:pPr>
            <a:r>
              <a:rPr lang="en" sz="2000"/>
              <a:t>Per-cluster Resource Manager</a:t>
            </a:r>
          </a:p>
          <a:p>
            <a:pPr indent="-355600" lvl="2" marL="1371600" rtl="0">
              <a:lnSpc>
                <a:spcPct val="115000"/>
              </a:lnSpc>
              <a:spcBef>
                <a:spcPts val="0"/>
              </a:spcBef>
              <a:spcAft>
                <a:spcPts val="1600"/>
              </a:spcAft>
              <a:buClr>
                <a:schemeClr val="dk1"/>
              </a:buClr>
              <a:buSzPct val="100000"/>
              <a:buFont typeface="Wingdings"/>
              <a:buChar char="§"/>
            </a:pPr>
            <a:r>
              <a:rPr lang="en" sz="2000"/>
              <a:t>Tracks resource usage, node liveness, allocation invariants</a:t>
            </a:r>
          </a:p>
          <a:p>
            <a:pPr indent="-355600" lvl="1" marL="914400" rtl="0">
              <a:lnSpc>
                <a:spcPct val="115000"/>
              </a:lnSpc>
              <a:spcBef>
                <a:spcPts val="0"/>
              </a:spcBef>
              <a:spcAft>
                <a:spcPts val="1600"/>
              </a:spcAft>
              <a:buClr>
                <a:schemeClr val="dk1"/>
              </a:buClr>
              <a:buSzPct val="100000"/>
              <a:buFont typeface="Courier New"/>
              <a:buChar char="o"/>
            </a:pPr>
            <a:r>
              <a:rPr lang="en" sz="2000"/>
              <a:t>Application Master</a:t>
            </a:r>
          </a:p>
          <a:p>
            <a:pPr indent="-355600" lvl="2" marL="1371600" rtl="0">
              <a:lnSpc>
                <a:spcPct val="115000"/>
              </a:lnSpc>
              <a:spcBef>
                <a:spcPts val="0"/>
              </a:spcBef>
              <a:spcAft>
                <a:spcPts val="1600"/>
              </a:spcAft>
              <a:buClr>
                <a:schemeClr val="dk1"/>
              </a:buClr>
              <a:buSzPct val="100000"/>
              <a:buFont typeface="Wingdings"/>
              <a:buChar char="§"/>
            </a:pPr>
            <a:r>
              <a:rPr lang="en" sz="2000"/>
              <a:t>Head of the job</a:t>
            </a:r>
          </a:p>
          <a:p>
            <a:pPr indent="-355600" lvl="2" marL="1371600" rtl="0">
              <a:lnSpc>
                <a:spcPct val="115000"/>
              </a:lnSpc>
              <a:spcBef>
                <a:spcPts val="0"/>
              </a:spcBef>
              <a:spcAft>
                <a:spcPts val="1600"/>
              </a:spcAft>
              <a:buClr>
                <a:schemeClr val="dk1"/>
              </a:buClr>
              <a:buSzPct val="100000"/>
              <a:buFont typeface="Wingdings"/>
              <a:buChar char="§"/>
            </a:pPr>
            <a:r>
              <a:rPr lang="en" sz="2000"/>
              <a:t>Prepares a logical, physical and execution plan for every job</a:t>
            </a:r>
          </a:p>
          <a:p>
            <a:pPr indent="-355600" lvl="1" marL="914400" rtl="0">
              <a:lnSpc>
                <a:spcPct val="115000"/>
              </a:lnSpc>
              <a:spcBef>
                <a:spcPts val="0"/>
              </a:spcBef>
              <a:spcAft>
                <a:spcPts val="1600"/>
              </a:spcAft>
              <a:buClr>
                <a:schemeClr val="dk1"/>
              </a:buClr>
              <a:buSzPct val="100000"/>
              <a:buFont typeface="Courier New"/>
              <a:buChar char="o"/>
            </a:pPr>
            <a:r>
              <a:rPr lang="en" sz="2000"/>
              <a:t>NodeManager</a:t>
            </a:r>
          </a:p>
          <a:p>
            <a:pPr indent="-355600" lvl="2" marL="1371600" rtl="0">
              <a:lnSpc>
                <a:spcPct val="115000"/>
              </a:lnSpc>
              <a:spcBef>
                <a:spcPts val="0"/>
              </a:spcBef>
              <a:spcAft>
                <a:spcPts val="1600"/>
              </a:spcAft>
              <a:buClr>
                <a:schemeClr val="dk1"/>
              </a:buClr>
              <a:buSzPct val="100000"/>
              <a:buFont typeface="Wingdings"/>
              <a:buChar char="§"/>
            </a:pPr>
            <a:r>
              <a:rPr lang="en" sz="2000"/>
              <a:t>Tracks resources per nodes and communicates the information to the RM</a:t>
            </a:r>
          </a:p>
          <a:p>
            <a:pPr indent="-69850" lvl="0" marL="0" rtl="0">
              <a:lnSpc>
                <a:spcPct val="115000"/>
              </a:lnSpc>
              <a:spcBef>
                <a:spcPts val="0"/>
              </a:spcBef>
              <a:spcAft>
                <a:spcPts val="1600"/>
              </a:spcAft>
              <a:buClr>
                <a:schemeClr val="dk1"/>
              </a:buClr>
              <a:buSzPct val="55000"/>
              <a:buFont typeface="Arial"/>
              <a:buNone/>
            </a:pPr>
            <a:r>
              <a:t/>
            </a:r>
            <a:endParaRPr sz="2000"/>
          </a:p>
          <a:p>
            <a:pPr indent="-342900" lvl="0" marL="342900" marR="0" rtl="0" algn="l">
              <a:spcBef>
                <a:spcPts val="0"/>
              </a:spcBef>
              <a:buClr>
                <a:schemeClr val="dk1"/>
              </a:buClr>
              <a:buSzPct val="100000"/>
              <a:buFont typeface="Arial"/>
              <a:buNone/>
            </a:pPr>
            <a:r>
              <a:t/>
            </a:r>
            <a:endParaRPr/>
          </a:p>
        </p:txBody>
      </p:sp>
      <p:sp>
        <p:nvSpPr>
          <p:cNvPr id="254" name="Shape 254"/>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255" name="Shape 255"/>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YARN Architecture</a:t>
            </a:r>
          </a:p>
        </p:txBody>
      </p:sp>
      <p:sp>
        <p:nvSpPr>
          <p:cNvPr id="261" name="Shape 261"/>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262" name="Shape 262"/>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pic>
        <p:nvPicPr>
          <p:cNvPr descr="Screen Shot 2017-09-14 at 9.39.21 PM.png" id="263" name="Shape 263"/>
          <p:cNvPicPr preferRelativeResize="0"/>
          <p:nvPr/>
        </p:nvPicPr>
        <p:blipFill>
          <a:blip r:embed="rId3">
            <a:alphaModFix/>
          </a:blip>
          <a:stretch>
            <a:fillRect/>
          </a:stretch>
        </p:blipFill>
        <p:spPr>
          <a:xfrm>
            <a:off x="1286549" y="1074150"/>
            <a:ext cx="6692951" cy="38513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a:spcBef>
                <a:spcPts val="0"/>
              </a:spcBef>
              <a:buNone/>
            </a:pPr>
            <a:r>
              <a:rPr lang="en"/>
              <a:t>Contrast with Mesos</a:t>
            </a:r>
          </a:p>
        </p:txBody>
      </p:sp>
      <p:sp>
        <p:nvSpPr>
          <p:cNvPr id="269" name="Shape 269"/>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228600" lvl="0" marL="457200" rtl="0">
              <a:spcBef>
                <a:spcPts val="0"/>
              </a:spcBef>
            </a:pPr>
            <a:r>
              <a:rPr lang="en"/>
              <a:t>How they approach scheduling?</a:t>
            </a:r>
          </a:p>
          <a:p>
            <a:pPr indent="-228600" lvl="1" marL="914400" rtl="0">
              <a:spcBef>
                <a:spcPts val="0"/>
              </a:spcBef>
            </a:pPr>
            <a:r>
              <a:rPr lang="en"/>
              <a:t>Mesos incorporates 2 level scheduling</a:t>
            </a:r>
          </a:p>
          <a:p>
            <a:pPr indent="-228600" lvl="2" marL="1371600" rtl="0">
              <a:spcBef>
                <a:spcPts val="0"/>
              </a:spcBef>
            </a:pPr>
            <a:r>
              <a:rPr lang="en"/>
              <a:t>Determines resources available, and sends them as offers to application scheduler</a:t>
            </a:r>
          </a:p>
          <a:p>
            <a:pPr indent="-228600" lvl="2" marL="1371600" rtl="0">
              <a:spcBef>
                <a:spcPts val="0"/>
              </a:spcBef>
            </a:pPr>
            <a:r>
              <a:rPr lang="en"/>
              <a:t>Offers can be accepted or rejected</a:t>
            </a:r>
          </a:p>
          <a:p>
            <a:pPr indent="-228600" lvl="1" marL="914400" rtl="0">
              <a:spcBef>
                <a:spcPts val="0"/>
              </a:spcBef>
            </a:pPr>
            <a:r>
              <a:rPr lang="en"/>
              <a:t>Yarn determines the available resources, and then schedules the job itself accordingly.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a:spcBef>
                <a:spcPts val="0"/>
              </a:spcBef>
              <a:buNone/>
            </a:pPr>
            <a:r>
              <a:rPr lang="en"/>
              <a:t>Contrast with Omega</a:t>
            </a:r>
          </a:p>
        </p:txBody>
      </p:sp>
      <p:sp>
        <p:nvSpPr>
          <p:cNvPr id="275" name="Shape 275"/>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228600" lvl="0" marL="457200" rtl="0">
              <a:spcBef>
                <a:spcPts val="0"/>
              </a:spcBef>
            </a:pPr>
            <a:r>
              <a:rPr lang="en"/>
              <a:t>Developed by Google</a:t>
            </a:r>
          </a:p>
          <a:p>
            <a:pPr indent="-228600" lvl="0" marL="457200" rtl="0">
              <a:spcBef>
                <a:spcPts val="0"/>
              </a:spcBef>
            </a:pPr>
            <a:r>
              <a:rPr lang="en"/>
              <a:t>Focuses on cluster scheduling architecture </a:t>
            </a:r>
          </a:p>
          <a:p>
            <a:pPr indent="-228600" lvl="1" marL="914400" rtl="0">
              <a:spcBef>
                <a:spcPts val="0"/>
              </a:spcBef>
            </a:pPr>
            <a:r>
              <a:rPr lang="en"/>
              <a:t>Parallelism, shared state, optimistic concurrency control.</a:t>
            </a:r>
          </a:p>
          <a:p>
            <a:pPr indent="-228600" lvl="0" marL="457200">
              <a:spcBef>
                <a:spcPts val="0"/>
              </a:spcBef>
            </a:pPr>
            <a:r>
              <a:rPr lang="en"/>
              <a:t>No external resource manager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a:spcBef>
                <a:spcPts val="0"/>
              </a:spcBef>
              <a:buNone/>
            </a:pPr>
            <a:r>
              <a:rPr lang="en" sz="3600"/>
              <a:t>Yarn | Mesos | Omega | Kubernetes</a:t>
            </a:r>
          </a:p>
        </p:txBody>
      </p:sp>
      <p:sp>
        <p:nvSpPr>
          <p:cNvPr id="281" name="Shape 281"/>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228600" lvl="0" marL="457200" rtl="0">
              <a:spcBef>
                <a:spcPts val="0"/>
              </a:spcBef>
            </a:pPr>
            <a:r>
              <a:rPr lang="en"/>
              <a:t>Built with different intentions</a:t>
            </a:r>
          </a:p>
          <a:p>
            <a:pPr indent="-228600" lvl="0" marL="457200" rtl="0">
              <a:spcBef>
                <a:spcPts val="0"/>
              </a:spcBef>
            </a:pPr>
            <a:r>
              <a:rPr lang="en"/>
              <a:t>Targeting</a:t>
            </a:r>
            <a:r>
              <a:rPr lang="en"/>
              <a:t> different space</a:t>
            </a:r>
          </a:p>
          <a:p>
            <a:pPr indent="-228600" lvl="0" marL="457200" rtl="0">
              <a:spcBef>
                <a:spcPts val="0"/>
              </a:spcBef>
            </a:pPr>
            <a:r>
              <a:rPr lang="en"/>
              <a:t>Can be made to work with each other</a:t>
            </a:r>
          </a:p>
          <a:p>
            <a:pPr indent="-228600" lvl="1" marL="1371600" rtl="0">
              <a:spcBef>
                <a:spcPts val="0"/>
              </a:spcBef>
            </a:pPr>
            <a:r>
              <a:rPr lang="en"/>
              <a:t>Myriad</a:t>
            </a:r>
          </a:p>
          <a:p>
            <a:pPr indent="-228600" lvl="1" marL="1371600">
              <a:spcBef>
                <a:spcPts val="0"/>
              </a:spcBef>
            </a:pPr>
            <a:r>
              <a:rPr lang="en"/>
              <a:t>Kubernetes on Yarn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287" name="Shape 287"/>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
        <p:nvSpPr>
          <p:cNvPr id="288" name="Shape 288"/>
          <p:cNvSpPr txBox="1"/>
          <p:nvPr>
            <p:ph type="title"/>
          </p:nvPr>
        </p:nvSpPr>
        <p:spPr>
          <a:xfrm>
            <a:off x="311700" y="2254400"/>
            <a:ext cx="8520600" cy="572700"/>
          </a:xfrm>
          <a:prstGeom prst="rect">
            <a:avLst/>
          </a:prstGeom>
        </p:spPr>
        <p:txBody>
          <a:bodyPr anchorCtr="0" anchor="ctr" bIns="91425" lIns="91425" rIns="91425" wrap="square" tIns="91425">
            <a:noAutofit/>
          </a:bodyPr>
          <a:lstStyle/>
          <a:p>
            <a:pPr lvl="0" rtl="0" algn="ctr">
              <a:spcBef>
                <a:spcPts val="0"/>
              </a:spcBef>
              <a:buNone/>
            </a:pPr>
            <a:r>
              <a:rPr lang="en" sz="4000">
                <a:solidFill>
                  <a:srgbClr val="000000"/>
                </a:solidFill>
              </a:rPr>
              <a:t>What did YARN solve by decoupling?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sz="3500"/>
              <a:t>Support for Programming Model Flexibility</a:t>
            </a:r>
          </a:p>
        </p:txBody>
      </p:sp>
      <p:sp>
        <p:nvSpPr>
          <p:cNvPr id="294" name="Shape 294"/>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06400" lvl="0" marL="457200" rtl="0">
              <a:lnSpc>
                <a:spcPct val="115000"/>
              </a:lnSpc>
              <a:spcBef>
                <a:spcPts val="0"/>
              </a:spcBef>
              <a:spcAft>
                <a:spcPts val="1600"/>
              </a:spcAft>
              <a:buClr>
                <a:srgbClr val="FF0000"/>
              </a:buClr>
              <a:buSzPct val="100000"/>
              <a:buFont typeface="Arial"/>
              <a:buChar char="●"/>
            </a:pPr>
            <a:r>
              <a:rPr lang="en" sz="2800">
                <a:solidFill>
                  <a:srgbClr val="FF0000"/>
                </a:solidFill>
              </a:rPr>
              <a:t>Hadoop is tied to the MapReduce framework.</a:t>
            </a:r>
          </a:p>
          <a:p>
            <a:pPr indent="-406400" lvl="0" marL="457200" rtl="0">
              <a:lnSpc>
                <a:spcPct val="115000"/>
              </a:lnSpc>
              <a:spcBef>
                <a:spcPts val="0"/>
              </a:spcBef>
              <a:spcAft>
                <a:spcPts val="1600"/>
              </a:spcAft>
              <a:buClr>
                <a:srgbClr val="38761D"/>
              </a:buClr>
              <a:buSzPct val="100000"/>
              <a:buFont typeface="Arial"/>
              <a:buChar char="●"/>
            </a:pPr>
            <a:r>
              <a:rPr lang="en" sz="2800">
                <a:solidFill>
                  <a:srgbClr val="38761D"/>
                </a:solidFill>
              </a:rPr>
              <a:t>The AM allows for various programming frameworks to be used in YARN.</a:t>
            </a:r>
          </a:p>
        </p:txBody>
      </p:sp>
      <p:sp>
        <p:nvSpPr>
          <p:cNvPr id="295" name="Shape 295"/>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296" name="Shape 29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Locality Awareness</a:t>
            </a:r>
          </a:p>
        </p:txBody>
      </p:sp>
      <p:sp>
        <p:nvSpPr>
          <p:cNvPr id="302" name="Shape 302"/>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06400" lvl="0" marL="457200" rtl="0">
              <a:lnSpc>
                <a:spcPct val="100000"/>
              </a:lnSpc>
              <a:spcBef>
                <a:spcPts val="0"/>
              </a:spcBef>
              <a:spcAft>
                <a:spcPts val="0"/>
              </a:spcAft>
              <a:buClr>
                <a:srgbClr val="FF0000"/>
              </a:buClr>
              <a:buSzPct val="100000"/>
              <a:buFont typeface="Arial"/>
              <a:buChar char="●"/>
            </a:pPr>
            <a:r>
              <a:rPr lang="en" sz="2800">
                <a:solidFill>
                  <a:srgbClr val="FF0000"/>
                </a:solidFill>
              </a:rPr>
              <a:t>Torque in Hadoop on Demand (HoD)</a:t>
            </a:r>
          </a:p>
          <a:p>
            <a:pPr indent="457200" lvl="0" marL="0" rtl="0">
              <a:lnSpc>
                <a:spcPct val="100000"/>
              </a:lnSpc>
              <a:spcBef>
                <a:spcPts val="0"/>
              </a:spcBef>
              <a:spcAft>
                <a:spcPts val="0"/>
              </a:spcAft>
              <a:buNone/>
            </a:pPr>
            <a:r>
              <a:rPr lang="en" sz="2800">
                <a:solidFill>
                  <a:srgbClr val="FF0000"/>
                </a:solidFill>
              </a:rPr>
              <a:t>⇒ no locality accounted during a node allocation</a:t>
            </a:r>
          </a:p>
          <a:p>
            <a:pPr indent="-406400" lvl="0" marL="457200" rtl="0">
              <a:lnSpc>
                <a:spcPct val="100000"/>
              </a:lnSpc>
              <a:spcBef>
                <a:spcPts val="0"/>
              </a:spcBef>
              <a:spcAft>
                <a:spcPts val="0"/>
              </a:spcAft>
              <a:buClr>
                <a:srgbClr val="38761D"/>
              </a:buClr>
              <a:buSzPct val="100000"/>
              <a:buFont typeface="Arial"/>
              <a:buChar char="●"/>
            </a:pPr>
            <a:r>
              <a:rPr lang="en" sz="2800">
                <a:solidFill>
                  <a:srgbClr val="38761D"/>
                </a:solidFill>
              </a:rPr>
              <a:t>AMs codify locality preference in ResourceRequests</a:t>
            </a:r>
          </a:p>
          <a:p>
            <a:pPr indent="0" lvl="0" marL="457200" rtl="0">
              <a:lnSpc>
                <a:spcPct val="100000"/>
              </a:lnSpc>
              <a:spcBef>
                <a:spcPts val="0"/>
              </a:spcBef>
              <a:spcAft>
                <a:spcPts val="0"/>
              </a:spcAft>
              <a:buNone/>
            </a:pPr>
            <a:r>
              <a:rPr lang="en" sz="2800">
                <a:solidFill>
                  <a:srgbClr val="38761D"/>
                </a:solidFill>
              </a:rPr>
              <a:t>⇒ locality among map tasks with identical resource requirements</a:t>
            </a:r>
          </a:p>
          <a:p>
            <a:pPr indent="-406400" lvl="0" marL="457200" rtl="0">
              <a:lnSpc>
                <a:spcPct val="100000"/>
              </a:lnSpc>
              <a:spcBef>
                <a:spcPts val="0"/>
              </a:spcBef>
              <a:spcAft>
                <a:spcPts val="0"/>
              </a:spcAft>
              <a:buClr>
                <a:srgbClr val="38761D"/>
              </a:buClr>
              <a:buSzPct val="100000"/>
              <a:buFont typeface="Arial"/>
              <a:buChar char="●"/>
            </a:pPr>
            <a:r>
              <a:rPr lang="en" sz="2800">
                <a:solidFill>
                  <a:srgbClr val="38761D"/>
                </a:solidFill>
              </a:rPr>
              <a:t>Global Resource Manager provides knowledge of locality across nodes</a:t>
            </a:r>
          </a:p>
        </p:txBody>
      </p:sp>
      <p:sp>
        <p:nvSpPr>
          <p:cNvPr id="303" name="Shape 303"/>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04" name="Shape 304"/>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Serviceability</a:t>
            </a:r>
          </a:p>
        </p:txBody>
      </p:sp>
      <p:sp>
        <p:nvSpPr>
          <p:cNvPr id="310" name="Shape 310"/>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19100" lvl="0" marL="457200" rtl="0">
              <a:lnSpc>
                <a:spcPct val="115000"/>
              </a:lnSpc>
              <a:spcBef>
                <a:spcPts val="0"/>
              </a:spcBef>
              <a:spcAft>
                <a:spcPts val="1600"/>
              </a:spcAft>
              <a:buClr>
                <a:srgbClr val="FF0000"/>
              </a:buClr>
              <a:buSzPct val="100000"/>
              <a:buFont typeface="Arial"/>
              <a:buChar char="●"/>
            </a:pPr>
            <a:r>
              <a:rPr lang="en" sz="3000">
                <a:solidFill>
                  <a:srgbClr val="FF0000"/>
                </a:solidFill>
              </a:rPr>
              <a:t>Difficult to run multiple versions of Hadoop within a single cluster</a:t>
            </a:r>
          </a:p>
          <a:p>
            <a:pPr indent="-419100" lvl="0" marL="457200" rtl="0">
              <a:lnSpc>
                <a:spcPct val="115000"/>
              </a:lnSpc>
              <a:spcBef>
                <a:spcPts val="0"/>
              </a:spcBef>
              <a:spcAft>
                <a:spcPts val="1600"/>
              </a:spcAft>
              <a:buClr>
                <a:srgbClr val="FF0000"/>
              </a:buClr>
              <a:buSzPct val="100000"/>
              <a:buFont typeface="Arial"/>
              <a:buChar char="●"/>
            </a:pPr>
            <a:r>
              <a:rPr lang="en" sz="3000">
                <a:solidFill>
                  <a:srgbClr val="FF0000"/>
                </a:solidFill>
              </a:rPr>
              <a:t>Impossible to update Hadoop without taking cluster down</a:t>
            </a:r>
          </a:p>
          <a:p>
            <a:pPr indent="-419100" lvl="0" marL="457200" rtl="0">
              <a:lnSpc>
                <a:spcPct val="115000"/>
              </a:lnSpc>
              <a:spcBef>
                <a:spcPts val="0"/>
              </a:spcBef>
              <a:spcAft>
                <a:spcPts val="1600"/>
              </a:spcAft>
              <a:buClr>
                <a:srgbClr val="6AA84F"/>
              </a:buClr>
              <a:buSzPct val="100000"/>
              <a:buFont typeface="Arial"/>
              <a:buChar char="●"/>
            </a:pPr>
            <a:r>
              <a:rPr lang="en" sz="3000">
                <a:solidFill>
                  <a:srgbClr val="6AA84F"/>
                </a:solidFill>
              </a:rPr>
              <a:t>Application specifics are managed by the AM, allowing for simplified upgrading</a:t>
            </a:r>
          </a:p>
          <a:p>
            <a:pPr indent="-342900" lvl="0" marL="342900" marR="0" rtl="0" algn="l">
              <a:spcBef>
                <a:spcPts val="0"/>
              </a:spcBef>
              <a:buClr>
                <a:schemeClr val="dk1"/>
              </a:buClr>
              <a:buSzPct val="106666"/>
              <a:buFont typeface="Arial"/>
              <a:buNone/>
            </a:pPr>
            <a:r>
              <a:t/>
            </a:r>
            <a:endParaRPr sz="3000"/>
          </a:p>
        </p:txBody>
      </p:sp>
      <p:sp>
        <p:nvSpPr>
          <p:cNvPr id="311" name="Shape 311"/>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12" name="Shape 312"/>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Flexible Resource Model</a:t>
            </a:r>
          </a:p>
        </p:txBody>
      </p:sp>
      <p:sp>
        <p:nvSpPr>
          <p:cNvPr id="318" name="Shape 318"/>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19100" lvl="0" marL="457200" rtl="0">
              <a:lnSpc>
                <a:spcPct val="100000"/>
              </a:lnSpc>
              <a:spcBef>
                <a:spcPts val="0"/>
              </a:spcBef>
              <a:spcAft>
                <a:spcPts val="0"/>
              </a:spcAft>
              <a:buClr>
                <a:srgbClr val="FF0000"/>
              </a:buClr>
              <a:buSzPct val="100000"/>
              <a:buFont typeface="Arial"/>
              <a:buChar char="●"/>
            </a:pPr>
            <a:r>
              <a:rPr lang="en" sz="3000">
                <a:solidFill>
                  <a:srgbClr val="FF0000"/>
                </a:solidFill>
              </a:rPr>
              <a:t>Statically partitioned resources for MR tasks</a:t>
            </a:r>
          </a:p>
          <a:p>
            <a:pPr indent="0" lvl="0" marL="457200" rtl="0">
              <a:lnSpc>
                <a:spcPct val="100000"/>
              </a:lnSpc>
              <a:spcBef>
                <a:spcPts val="0"/>
              </a:spcBef>
              <a:spcAft>
                <a:spcPts val="0"/>
              </a:spcAft>
              <a:buNone/>
            </a:pPr>
            <a:r>
              <a:rPr lang="en" sz="3000">
                <a:solidFill>
                  <a:srgbClr val="FF0000"/>
                </a:solidFill>
              </a:rPr>
              <a:t>⇒ waits for Map job to progress to Reduce stage</a:t>
            </a:r>
          </a:p>
          <a:p>
            <a:pPr indent="-419100" lvl="0" marL="457200" rtl="0">
              <a:lnSpc>
                <a:spcPct val="100000"/>
              </a:lnSpc>
              <a:spcBef>
                <a:spcPts val="0"/>
              </a:spcBef>
              <a:spcAft>
                <a:spcPts val="0"/>
              </a:spcAft>
              <a:buClr>
                <a:srgbClr val="274E13"/>
              </a:buClr>
              <a:buSzPct val="100000"/>
              <a:buFont typeface="Arial"/>
              <a:buChar char="●"/>
            </a:pPr>
            <a:r>
              <a:rPr lang="en" sz="3000">
                <a:solidFill>
                  <a:srgbClr val="274E13"/>
                </a:solidFill>
              </a:rPr>
              <a:t>Mapping b/w logical and physical resources</a:t>
            </a:r>
          </a:p>
          <a:p>
            <a:pPr indent="0" lvl="0" marL="457200" rtl="0">
              <a:lnSpc>
                <a:spcPct val="100000"/>
              </a:lnSpc>
              <a:spcBef>
                <a:spcPts val="0"/>
              </a:spcBef>
              <a:spcAft>
                <a:spcPts val="0"/>
              </a:spcAft>
              <a:buNone/>
            </a:pPr>
            <a:r>
              <a:rPr lang="en" sz="3000">
                <a:solidFill>
                  <a:srgbClr val="274E13"/>
                </a:solidFill>
              </a:rPr>
              <a:t>⇒ no guarantee of requested physical resources</a:t>
            </a:r>
          </a:p>
          <a:p>
            <a:pPr indent="-419100" lvl="0" marL="457200" rtl="0">
              <a:lnSpc>
                <a:spcPct val="100000"/>
              </a:lnSpc>
              <a:spcBef>
                <a:spcPts val="0"/>
              </a:spcBef>
              <a:spcAft>
                <a:spcPts val="0"/>
              </a:spcAft>
              <a:buClr>
                <a:srgbClr val="274E13"/>
              </a:buClr>
              <a:buSzPct val="100000"/>
            </a:pPr>
            <a:r>
              <a:rPr lang="en" sz="3000">
                <a:solidFill>
                  <a:srgbClr val="274E13"/>
                </a:solidFill>
              </a:rPr>
              <a:t>Preemption allows app-level tasks’ prioritization</a:t>
            </a:r>
          </a:p>
          <a:p>
            <a:pPr indent="0" lvl="0" marL="0" rtl="0">
              <a:lnSpc>
                <a:spcPct val="100000"/>
              </a:lnSpc>
              <a:spcBef>
                <a:spcPts val="0"/>
              </a:spcBef>
              <a:spcAft>
                <a:spcPts val="0"/>
              </a:spcAft>
              <a:buNone/>
            </a:pPr>
            <a:r>
              <a:rPr lang="en" sz="3000">
                <a:solidFill>
                  <a:srgbClr val="274E13"/>
                </a:solidFill>
              </a:rPr>
              <a:t>	⇒ AM is responsible for the recovery</a:t>
            </a:r>
          </a:p>
          <a:p>
            <a:pPr indent="-203200" lvl="0" marL="0" marR="0" rtl="0" algn="l">
              <a:lnSpc>
                <a:spcPct val="100000"/>
              </a:lnSpc>
              <a:spcBef>
                <a:spcPts val="0"/>
              </a:spcBef>
              <a:spcAft>
                <a:spcPts val="0"/>
              </a:spcAft>
              <a:buClr>
                <a:schemeClr val="dk1"/>
              </a:buClr>
              <a:buSzPct val="100000"/>
              <a:buFont typeface="Arial"/>
              <a:buNone/>
            </a:pPr>
            <a:r>
              <a:t/>
            </a:r>
            <a:endParaRPr/>
          </a:p>
          <a:p>
            <a:pPr indent="-342900" lvl="0" marL="342900" marR="0" rtl="0" algn="l">
              <a:lnSpc>
                <a:spcPct val="100000"/>
              </a:lnSpc>
              <a:spcBef>
                <a:spcPts val="0"/>
              </a:spcBef>
              <a:spcAft>
                <a:spcPts val="0"/>
              </a:spcAft>
              <a:buClr>
                <a:schemeClr val="dk1"/>
              </a:buClr>
              <a:buSzPct val="100000"/>
              <a:buFont typeface="Arial"/>
              <a:buNone/>
            </a:pPr>
            <a:r>
              <a:t/>
            </a:r>
            <a:endParaRPr/>
          </a:p>
        </p:txBody>
      </p:sp>
      <p:sp>
        <p:nvSpPr>
          <p:cNvPr id="319" name="Shape 319"/>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20" name="Shape 32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Job Tracker Responsibilities</a:t>
            </a:r>
          </a:p>
        </p:txBody>
      </p:sp>
      <p:sp>
        <p:nvSpPr>
          <p:cNvPr id="149" name="Shape 149"/>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19100" lvl="0" marL="457200" marR="0" rtl="0" algn="l">
              <a:spcBef>
                <a:spcPts val="0"/>
              </a:spcBef>
              <a:buSzPct val="100000"/>
              <a:buAutoNum type="arabicPeriod"/>
            </a:pPr>
            <a:r>
              <a:rPr lang="en" sz="3000"/>
              <a:t>Admission control </a:t>
            </a:r>
          </a:p>
          <a:p>
            <a:pPr indent="-419100" lvl="0" marL="457200" marR="0" rtl="0" algn="l">
              <a:spcBef>
                <a:spcPts val="0"/>
              </a:spcBef>
              <a:buSzPct val="100000"/>
              <a:buAutoNum type="arabicPeriod"/>
            </a:pPr>
            <a:r>
              <a:rPr lang="en" sz="3000"/>
              <a:t>Tracking the liveness of TTs </a:t>
            </a:r>
          </a:p>
          <a:p>
            <a:pPr indent="-419100" lvl="0" marL="457200" marR="0" rtl="0" algn="l">
              <a:spcBef>
                <a:spcPts val="0"/>
              </a:spcBef>
              <a:buSzPct val="100000"/>
              <a:buAutoNum type="arabicPeriod"/>
            </a:pPr>
            <a:r>
              <a:rPr lang="en" sz="3000"/>
              <a:t>Launching tasks speculatively for slower nodes </a:t>
            </a:r>
          </a:p>
          <a:p>
            <a:pPr indent="-419100" lvl="0" marL="457200" marR="0" rtl="0" algn="l">
              <a:spcBef>
                <a:spcPts val="0"/>
              </a:spcBef>
              <a:buSzPct val="100000"/>
              <a:buAutoNum type="arabicPeriod"/>
            </a:pPr>
            <a:r>
              <a:rPr lang="en" sz="3000"/>
              <a:t>Reporting job status to users </a:t>
            </a:r>
          </a:p>
          <a:p>
            <a:pPr indent="-419100" lvl="0" marL="457200" marR="0" rtl="0" algn="l">
              <a:spcBef>
                <a:spcPts val="0"/>
              </a:spcBef>
              <a:buSzPct val="100000"/>
              <a:buAutoNum type="arabicPeriod"/>
            </a:pPr>
            <a:r>
              <a:rPr lang="en" sz="3000"/>
              <a:t>Recording audit logs </a:t>
            </a:r>
          </a:p>
          <a:p>
            <a:pPr indent="-419100" lvl="0" marL="457200" marR="0" rtl="0" algn="l">
              <a:spcBef>
                <a:spcPts val="0"/>
              </a:spcBef>
              <a:buSzPct val="100000"/>
              <a:buAutoNum type="arabicPeriod"/>
            </a:pPr>
            <a:r>
              <a:rPr lang="en" sz="3000"/>
              <a:t>Aggregate audit statistics </a:t>
            </a:r>
          </a:p>
          <a:p>
            <a:pPr indent="-419100" lvl="0" marL="457200" marR="0" rtl="0" algn="l">
              <a:spcBef>
                <a:spcPts val="0"/>
              </a:spcBef>
              <a:buSzPct val="100000"/>
              <a:buAutoNum type="arabicPeriod"/>
            </a:pPr>
            <a:r>
              <a:rPr lang="en" sz="3000"/>
              <a:t>Authenticating users</a:t>
            </a:r>
          </a:p>
        </p:txBody>
      </p:sp>
      <p:sp>
        <p:nvSpPr>
          <p:cNvPr id="150" name="Shape 150"/>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151" name="Shape 151"/>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Flexible Resource Model</a:t>
            </a:r>
          </a:p>
        </p:txBody>
      </p:sp>
      <p:sp>
        <p:nvSpPr>
          <p:cNvPr id="326" name="Shape 326"/>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19100" lvl="0" marL="457200" rtl="0">
              <a:lnSpc>
                <a:spcPct val="115000"/>
              </a:lnSpc>
              <a:spcBef>
                <a:spcPts val="2000"/>
              </a:spcBef>
              <a:buClr>
                <a:srgbClr val="000000"/>
              </a:buClr>
              <a:buSzPct val="93750"/>
            </a:pPr>
            <a:r>
              <a:rPr lang="en">
                <a:latin typeface="Arial"/>
                <a:ea typeface="Arial"/>
                <a:cs typeface="Arial"/>
                <a:sym typeface="Arial"/>
              </a:rPr>
              <a:t>Mesos: Resource offers</a:t>
            </a:r>
          </a:p>
          <a:p>
            <a:pPr indent="0" lvl="0" marL="457200" rtl="0">
              <a:lnSpc>
                <a:spcPct val="115000"/>
              </a:lnSpc>
              <a:spcBef>
                <a:spcPts val="0"/>
              </a:spcBef>
              <a:buNone/>
            </a:pPr>
            <a:r>
              <a:rPr lang="en" sz="2700">
                <a:latin typeface="Arial"/>
                <a:ea typeface="Arial"/>
                <a:cs typeface="Arial"/>
                <a:sym typeface="Arial"/>
              </a:rPr>
              <a:t>»Offer available resources to frameworks, let them pick which resources to use</a:t>
            </a:r>
          </a:p>
          <a:p>
            <a:pPr indent="0" lvl="0" marL="457200" rtl="0">
              <a:lnSpc>
                <a:spcPct val="115000"/>
              </a:lnSpc>
              <a:spcBef>
                <a:spcPts val="0"/>
              </a:spcBef>
              <a:buNone/>
            </a:pPr>
            <a:r>
              <a:rPr lang="en" sz="2500">
                <a:latin typeface="Arial"/>
                <a:ea typeface="Arial"/>
                <a:cs typeface="Arial"/>
                <a:sym typeface="Arial"/>
              </a:rPr>
              <a:t>+</a:t>
            </a:r>
            <a:r>
              <a:rPr lang="en" sz="2500">
                <a:solidFill>
                  <a:srgbClr val="008040"/>
                </a:solidFill>
                <a:latin typeface="Arial"/>
                <a:ea typeface="Arial"/>
                <a:cs typeface="Arial"/>
                <a:sym typeface="Arial"/>
              </a:rPr>
              <a:t> </a:t>
            </a:r>
            <a:r>
              <a:rPr lang="en" sz="2700">
                <a:solidFill>
                  <a:srgbClr val="008040"/>
                </a:solidFill>
                <a:latin typeface="Arial"/>
                <a:ea typeface="Arial"/>
                <a:cs typeface="Arial"/>
                <a:sym typeface="Arial"/>
              </a:rPr>
              <a:t>Keeps Mesos simple, lets it support future frameworks</a:t>
            </a:r>
          </a:p>
          <a:p>
            <a:pPr indent="0" lvl="0" marL="457200" rtl="0">
              <a:lnSpc>
                <a:spcPct val="115000"/>
              </a:lnSpc>
              <a:spcBef>
                <a:spcPts val="0"/>
              </a:spcBef>
              <a:buNone/>
            </a:pPr>
            <a:r>
              <a:rPr lang="en" sz="2700">
                <a:latin typeface="Arial"/>
                <a:ea typeface="Arial"/>
                <a:cs typeface="Arial"/>
                <a:sym typeface="Arial"/>
              </a:rPr>
              <a:t>-</a:t>
            </a:r>
            <a:r>
              <a:rPr lang="en" sz="2700">
                <a:solidFill>
                  <a:srgbClr val="953735"/>
                </a:solidFill>
                <a:latin typeface="Arial"/>
                <a:ea typeface="Arial"/>
                <a:cs typeface="Arial"/>
                <a:sym typeface="Arial"/>
              </a:rPr>
              <a:t> Decentralized decisions might not be optimal</a:t>
            </a:r>
          </a:p>
          <a:p>
            <a:pPr indent="0" lvl="0" marL="0" rtl="0">
              <a:lnSpc>
                <a:spcPct val="100000"/>
              </a:lnSpc>
              <a:spcBef>
                <a:spcPts val="0"/>
              </a:spcBef>
              <a:spcAft>
                <a:spcPts val="0"/>
              </a:spcAft>
              <a:buNone/>
            </a:pPr>
            <a:r>
              <a:t/>
            </a:r>
            <a:endParaRPr sz="3000">
              <a:solidFill>
                <a:srgbClr val="000000"/>
              </a:solidFill>
            </a:endParaRPr>
          </a:p>
          <a:p>
            <a:pPr indent="0" lvl="0" marL="0" rtl="0">
              <a:lnSpc>
                <a:spcPct val="100000"/>
              </a:lnSpc>
              <a:spcBef>
                <a:spcPts val="0"/>
              </a:spcBef>
              <a:spcAft>
                <a:spcPts val="0"/>
              </a:spcAft>
              <a:buNone/>
            </a:pPr>
            <a:r>
              <a:t/>
            </a:r>
            <a:endParaRPr sz="3000">
              <a:solidFill>
                <a:srgbClr val="000000"/>
              </a:solidFill>
            </a:endParaRPr>
          </a:p>
          <a:p>
            <a:pPr indent="0" lvl="0" marL="0" rtl="0">
              <a:lnSpc>
                <a:spcPct val="100000"/>
              </a:lnSpc>
              <a:spcBef>
                <a:spcPts val="0"/>
              </a:spcBef>
              <a:spcAft>
                <a:spcPts val="0"/>
              </a:spcAft>
              <a:buNone/>
            </a:pPr>
            <a:r>
              <a:t/>
            </a:r>
            <a:endParaRPr sz="3000">
              <a:solidFill>
                <a:srgbClr val="000000"/>
              </a:solidFill>
            </a:endParaRPr>
          </a:p>
          <a:p>
            <a:pPr indent="-203200" lvl="0" marL="0" marR="0" rtl="0" algn="l">
              <a:lnSpc>
                <a:spcPct val="100000"/>
              </a:lnSpc>
              <a:spcBef>
                <a:spcPts val="0"/>
              </a:spcBef>
              <a:spcAft>
                <a:spcPts val="0"/>
              </a:spcAft>
              <a:buClr>
                <a:schemeClr val="dk1"/>
              </a:buClr>
              <a:buSzPct val="100000"/>
              <a:buFont typeface="Arial"/>
              <a:buNone/>
            </a:pPr>
            <a:r>
              <a:t/>
            </a:r>
            <a:endParaRPr/>
          </a:p>
          <a:p>
            <a:pPr indent="-342900" lvl="0" marL="342900" marR="0" rtl="0" algn="l">
              <a:lnSpc>
                <a:spcPct val="100000"/>
              </a:lnSpc>
              <a:spcBef>
                <a:spcPts val="0"/>
              </a:spcBef>
              <a:spcAft>
                <a:spcPts val="0"/>
              </a:spcAft>
              <a:buClr>
                <a:schemeClr val="dk1"/>
              </a:buClr>
              <a:buSzPct val="100000"/>
              <a:buFont typeface="Arial"/>
              <a:buNone/>
            </a:pPr>
            <a:r>
              <a:t/>
            </a:r>
            <a:endParaRPr/>
          </a:p>
        </p:txBody>
      </p:sp>
      <p:sp>
        <p:nvSpPr>
          <p:cNvPr id="327" name="Shape 327"/>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
              <a:t>* from NSDI Mesos PPT</a:t>
            </a:r>
          </a:p>
        </p:txBody>
      </p:sp>
      <p:sp>
        <p:nvSpPr>
          <p:cNvPr id="328" name="Shape 328"/>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Fault-Tolerance</a:t>
            </a:r>
          </a:p>
        </p:txBody>
      </p:sp>
      <p:sp>
        <p:nvSpPr>
          <p:cNvPr id="334" name="Shape 334"/>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419100" lvl="0" marL="457200" marR="0" rtl="0" algn="l">
              <a:lnSpc>
                <a:spcPct val="100000"/>
              </a:lnSpc>
              <a:spcBef>
                <a:spcPts val="0"/>
              </a:spcBef>
              <a:spcAft>
                <a:spcPts val="0"/>
              </a:spcAft>
              <a:buSzPct val="100000"/>
              <a:buFont typeface="Calibri"/>
            </a:pPr>
            <a:r>
              <a:rPr lang="en" sz="3000"/>
              <a:t>MR task runs on distributed commodity clusters</a:t>
            </a:r>
          </a:p>
          <a:p>
            <a:pPr indent="0" lvl="0" marL="457200" marR="0" rtl="0" algn="l">
              <a:lnSpc>
                <a:spcPct val="100000"/>
              </a:lnSpc>
              <a:spcBef>
                <a:spcPts val="0"/>
              </a:spcBef>
              <a:spcAft>
                <a:spcPts val="0"/>
              </a:spcAft>
              <a:buNone/>
            </a:pPr>
            <a:r>
              <a:rPr lang="en" sz="2000"/>
              <a:t>⇒ frequent hardware/software failure </a:t>
            </a:r>
          </a:p>
          <a:p>
            <a:pPr indent="-419100" lvl="0" marL="457200" marR="0" rtl="0" algn="l">
              <a:lnSpc>
                <a:spcPct val="100000"/>
              </a:lnSpc>
              <a:spcBef>
                <a:spcPts val="0"/>
              </a:spcBef>
              <a:spcAft>
                <a:spcPts val="0"/>
              </a:spcAft>
              <a:buSzPct val="100000"/>
              <a:buFont typeface="Calibri"/>
            </a:pPr>
            <a:r>
              <a:rPr lang="en" sz="3000"/>
              <a:t>YARN approach</a:t>
            </a:r>
          </a:p>
          <a:p>
            <a:pPr indent="0" lvl="0" marL="457200" marR="0" rtl="0" algn="l">
              <a:lnSpc>
                <a:spcPct val="100000"/>
              </a:lnSpc>
              <a:spcBef>
                <a:spcPts val="0"/>
              </a:spcBef>
              <a:spcAft>
                <a:spcPts val="0"/>
              </a:spcAft>
              <a:buNone/>
            </a:pPr>
            <a:r>
              <a:rPr lang="en" sz="2000"/>
              <a:t>⇒ AM is responsible for reacting to node failures, re-run tasks.</a:t>
            </a:r>
          </a:p>
          <a:p>
            <a:pPr indent="-419100" lvl="0" marL="457200" rtl="0">
              <a:lnSpc>
                <a:spcPct val="100000"/>
              </a:lnSpc>
              <a:spcBef>
                <a:spcPts val="0"/>
              </a:spcBef>
              <a:spcAft>
                <a:spcPts val="0"/>
              </a:spcAft>
              <a:buSzPct val="100000"/>
            </a:pPr>
            <a:r>
              <a:rPr lang="en" sz="3000"/>
              <a:t>Mesos approach</a:t>
            </a:r>
          </a:p>
          <a:p>
            <a:pPr indent="0" lvl="0" marL="457200" rtl="0">
              <a:lnSpc>
                <a:spcPct val="100000"/>
              </a:lnSpc>
              <a:spcBef>
                <a:spcPts val="0"/>
              </a:spcBef>
              <a:spcAft>
                <a:spcPts val="0"/>
              </a:spcAft>
              <a:buNone/>
            </a:pPr>
            <a:r>
              <a:rPr lang="en" sz="2000"/>
              <a:t>⇒ master has only </a:t>
            </a:r>
            <a:r>
              <a:rPr i="1" lang="en" sz="2000"/>
              <a:t>soft state</a:t>
            </a:r>
            <a:r>
              <a:rPr lang="en" sz="2000"/>
              <a:t>: list of currently running frameworks and tasks</a:t>
            </a:r>
          </a:p>
          <a:p>
            <a:pPr indent="-69850" lvl="0" marL="457200" rtl="0">
              <a:lnSpc>
                <a:spcPct val="100000"/>
              </a:lnSpc>
              <a:spcBef>
                <a:spcPts val="0"/>
              </a:spcBef>
              <a:spcAft>
                <a:spcPts val="0"/>
              </a:spcAft>
              <a:buClr>
                <a:schemeClr val="dk1"/>
              </a:buClr>
              <a:buSzPct val="55000"/>
              <a:buFont typeface="Arial"/>
              <a:buNone/>
            </a:pPr>
            <a:r>
              <a:rPr lang="en" sz="2000"/>
              <a:t>⇒ Rebuild when frameworks and slaves re-register with new master after a failure</a:t>
            </a:r>
          </a:p>
          <a:p>
            <a:pPr indent="0" lvl="0" marL="0" marR="0" rtl="0" algn="l">
              <a:lnSpc>
                <a:spcPct val="100000"/>
              </a:lnSpc>
              <a:spcBef>
                <a:spcPts val="0"/>
              </a:spcBef>
              <a:spcAft>
                <a:spcPts val="0"/>
              </a:spcAft>
              <a:buNone/>
            </a:pPr>
            <a:r>
              <a:t/>
            </a:r>
            <a:endParaRPr sz="3000"/>
          </a:p>
        </p:txBody>
      </p:sp>
      <p:sp>
        <p:nvSpPr>
          <p:cNvPr id="335" name="Shape 335"/>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36" name="Shape 33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Scalability (scale-out)</a:t>
            </a:r>
          </a:p>
        </p:txBody>
      </p:sp>
      <p:sp>
        <p:nvSpPr>
          <p:cNvPr id="342" name="Shape 342"/>
          <p:cNvSpPr txBox="1"/>
          <p:nvPr>
            <p:ph idx="1" type="body"/>
          </p:nvPr>
        </p:nvSpPr>
        <p:spPr>
          <a:xfrm>
            <a:off x="323150" y="1200150"/>
            <a:ext cx="4480800" cy="33945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14285"/>
              <a:buFont typeface="Arial"/>
              <a:buNone/>
            </a:pPr>
            <a:r>
              <a:rPr lang="en" sz="2800"/>
              <a:t>In Hadoop </a:t>
            </a:r>
          </a:p>
          <a:p>
            <a:pPr indent="-406400" lvl="0" marL="457200" marR="0" rtl="0" algn="l">
              <a:spcBef>
                <a:spcPts val="0"/>
              </a:spcBef>
              <a:buSzPct val="100000"/>
            </a:pPr>
            <a:r>
              <a:rPr lang="en" sz="2800"/>
              <a:t>Max cluster: 4K nodes </a:t>
            </a:r>
          </a:p>
          <a:p>
            <a:pPr indent="-406400" lvl="0" marL="457200" marR="0" rtl="0" algn="l">
              <a:spcBef>
                <a:spcPts val="0"/>
              </a:spcBef>
              <a:buSzPct val="100000"/>
            </a:pPr>
            <a:r>
              <a:rPr lang="en" sz="2800"/>
              <a:t>Max concurrent tasks: 40K </a:t>
            </a:r>
          </a:p>
          <a:p>
            <a:pPr indent="-406400" lvl="0" marL="457200" marR="0" rtl="0" algn="l">
              <a:spcBef>
                <a:spcPts val="0"/>
              </a:spcBef>
              <a:buSzPct val="100000"/>
            </a:pPr>
            <a:r>
              <a:rPr lang="en" sz="2800"/>
              <a:t>JT limits scalability</a:t>
            </a:r>
          </a:p>
        </p:txBody>
      </p:sp>
      <p:sp>
        <p:nvSpPr>
          <p:cNvPr id="343" name="Shape 343"/>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44" name="Shape 344"/>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
        <p:nvSpPr>
          <p:cNvPr id="345" name="Shape 345"/>
          <p:cNvSpPr txBox="1"/>
          <p:nvPr>
            <p:ph idx="1" type="body"/>
          </p:nvPr>
        </p:nvSpPr>
        <p:spPr>
          <a:xfrm>
            <a:off x="4667800" y="1229375"/>
            <a:ext cx="4118100" cy="33945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14285"/>
              <a:buFont typeface="Arial"/>
              <a:buNone/>
            </a:pPr>
            <a:r>
              <a:rPr lang="en" sz="2800"/>
              <a:t>In YARN </a:t>
            </a:r>
          </a:p>
          <a:p>
            <a:pPr indent="-406400" lvl="0" marL="457200" marR="0" rtl="0" algn="l">
              <a:spcBef>
                <a:spcPts val="0"/>
              </a:spcBef>
              <a:buSzPct val="100000"/>
            </a:pPr>
            <a:r>
              <a:rPr lang="en" sz="2800"/>
              <a:t>Max cluster: 7K nodes </a:t>
            </a:r>
          </a:p>
          <a:p>
            <a:pPr indent="-406400" lvl="0" marL="457200" marR="0" rtl="0" algn="l">
              <a:spcBef>
                <a:spcPts val="0"/>
              </a:spcBef>
              <a:buSzPct val="100000"/>
            </a:pPr>
            <a:r>
              <a:rPr lang="en" sz="2800"/>
              <a:t>Max concurrent tasks: ? </a:t>
            </a:r>
          </a:p>
          <a:p>
            <a:pPr indent="-406400" lvl="0" marL="457200" rtl="0">
              <a:spcBef>
                <a:spcPts val="0"/>
              </a:spcBef>
              <a:spcAft>
                <a:spcPts val="1000"/>
              </a:spcAft>
              <a:buSzPct val="100000"/>
            </a:pPr>
            <a:r>
              <a:rPr lang="en" sz="2800">
                <a:latin typeface="Arial"/>
                <a:ea typeface="Arial"/>
                <a:cs typeface="Arial"/>
                <a:sym typeface="Arial"/>
              </a:rPr>
              <a:t>AM is responsible for</a:t>
            </a:r>
          </a:p>
          <a:p>
            <a:pPr indent="-355600" lvl="1" marL="914400" rtl="0">
              <a:spcBef>
                <a:spcPts val="0"/>
              </a:spcBef>
              <a:spcAft>
                <a:spcPts val="1000"/>
              </a:spcAft>
              <a:buSzPct val="100000"/>
              <a:buFont typeface="Arial"/>
            </a:pPr>
            <a:r>
              <a:rPr lang="en" sz="2000">
                <a:latin typeface="Arial"/>
                <a:ea typeface="Arial"/>
                <a:cs typeface="Arial"/>
                <a:sym typeface="Arial"/>
              </a:rPr>
              <a:t>Flow execution</a:t>
            </a:r>
          </a:p>
          <a:p>
            <a:pPr indent="-355600" lvl="1" marL="914400" rtl="0">
              <a:spcBef>
                <a:spcPts val="0"/>
              </a:spcBef>
              <a:spcAft>
                <a:spcPts val="1000"/>
              </a:spcAft>
              <a:buSzPct val="100000"/>
              <a:buFont typeface="Arial"/>
            </a:pPr>
            <a:r>
              <a:rPr lang="en" sz="2000">
                <a:latin typeface="Arial"/>
                <a:ea typeface="Arial"/>
                <a:cs typeface="Arial"/>
                <a:sym typeface="Arial"/>
              </a:rPr>
              <a:t>Recovery</a:t>
            </a:r>
          </a:p>
          <a:p>
            <a:pPr indent="-355600" lvl="1" marL="914400" rtl="0">
              <a:spcBef>
                <a:spcPts val="0"/>
              </a:spcBef>
              <a:spcAft>
                <a:spcPts val="1000"/>
              </a:spcAft>
              <a:buSzPct val="100000"/>
              <a:buFont typeface="Arial"/>
            </a:pPr>
            <a:r>
              <a:rPr lang="en" sz="2000">
                <a:latin typeface="Arial"/>
                <a:ea typeface="Arial"/>
                <a:cs typeface="Arial"/>
                <a:sym typeface="Arial"/>
              </a:rPr>
              <a:t>Computation skew</a:t>
            </a:r>
          </a:p>
          <a:p>
            <a:pPr indent="-381000" lvl="1" marL="914400" rtl="0">
              <a:spcBef>
                <a:spcPts val="0"/>
              </a:spcBef>
              <a:spcAft>
                <a:spcPts val="1000"/>
              </a:spcAft>
              <a:buSzPct val="120000"/>
              <a:buFont typeface="Arial"/>
            </a:pPr>
            <a:r>
              <a:rPr lang="en" sz="2000">
                <a:latin typeface="Arial"/>
                <a:ea typeface="Arial"/>
                <a:cs typeface="Arial"/>
                <a:sym typeface="Arial"/>
              </a:rPr>
              <a:t>Resource consumption</a:t>
            </a:r>
            <a:r>
              <a:rPr lang="en" sz="2400">
                <a:latin typeface="Arial"/>
                <a:ea typeface="Arial"/>
                <a:cs typeface="Arial"/>
                <a:sym typeface="Arial"/>
              </a:rPr>
              <a:t> </a:t>
            </a:r>
          </a:p>
          <a:p>
            <a:pPr indent="0" lvl="0" marL="0" marR="0" rtl="0" algn="l">
              <a:spcBef>
                <a:spcPts val="0"/>
              </a:spcBef>
              <a:buNone/>
            </a:pPr>
            <a:r>
              <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lvl="0" rtl="0">
              <a:spcBef>
                <a:spcPts val="0"/>
              </a:spcBef>
              <a:buClr>
                <a:schemeClr val="lt1"/>
              </a:buClr>
              <a:buSzPct val="25000"/>
              <a:buFont typeface="Calibri"/>
              <a:buNone/>
            </a:pPr>
            <a:r>
              <a:rPr lang="en"/>
              <a:t>High Cluster Utilization</a:t>
            </a:r>
          </a:p>
        </p:txBody>
      </p:sp>
      <p:sp>
        <p:nvSpPr>
          <p:cNvPr id="351" name="Shape 351"/>
          <p:cNvSpPr txBox="1"/>
          <p:nvPr>
            <p:ph idx="1" type="body"/>
          </p:nvPr>
        </p:nvSpPr>
        <p:spPr>
          <a:xfrm>
            <a:off x="457200" y="1200150"/>
            <a:ext cx="4118100" cy="33945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28000"/>
              <a:buFont typeface="Arial"/>
              <a:buNone/>
            </a:pPr>
            <a:r>
              <a:rPr lang="en" sz="2500"/>
              <a:t>In Hadoop </a:t>
            </a:r>
          </a:p>
          <a:p>
            <a:pPr indent="-387350" lvl="0" marL="457200" marR="0" rtl="0" algn="l">
              <a:spcBef>
                <a:spcPts val="0"/>
              </a:spcBef>
              <a:buSzPct val="100000"/>
            </a:pPr>
            <a:r>
              <a:rPr lang="en" sz="2500"/>
              <a:t>m</a:t>
            </a:r>
            <a:r>
              <a:rPr lang="en" sz="2500"/>
              <a:t>ax busy cores: 2.5K</a:t>
            </a:r>
          </a:p>
          <a:p>
            <a:pPr indent="-387350" lvl="0" marL="457200" marR="0" rtl="0" algn="l">
              <a:spcBef>
                <a:spcPts val="0"/>
              </a:spcBef>
              <a:buSzPct val="100000"/>
            </a:pPr>
            <a:r>
              <a:rPr lang="en" sz="2500"/>
              <a:t>Jobs used more nodes than </a:t>
            </a:r>
            <a:r>
              <a:rPr lang="en" sz="2500"/>
              <a:t>required</a:t>
            </a:r>
          </a:p>
          <a:p>
            <a:pPr indent="-387350" lvl="0" marL="457200" marR="0" rtl="0" algn="l">
              <a:spcBef>
                <a:spcPts val="0"/>
              </a:spcBef>
              <a:buSzPct val="100000"/>
            </a:pPr>
            <a:r>
              <a:rPr lang="en" sz="2500"/>
              <a:t>JT infers resource needs</a:t>
            </a:r>
          </a:p>
        </p:txBody>
      </p:sp>
      <p:sp>
        <p:nvSpPr>
          <p:cNvPr id="352" name="Shape 352"/>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53" name="Shape 353"/>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
        <p:nvSpPr>
          <p:cNvPr id="354" name="Shape 354"/>
          <p:cNvSpPr txBox="1"/>
          <p:nvPr>
            <p:ph idx="1" type="body"/>
          </p:nvPr>
        </p:nvSpPr>
        <p:spPr>
          <a:xfrm>
            <a:off x="4741750" y="1229387"/>
            <a:ext cx="4118100" cy="33945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28000"/>
              <a:buFont typeface="Arial"/>
              <a:buNone/>
            </a:pPr>
            <a:r>
              <a:rPr lang="en" sz="2500"/>
              <a:t>In YARN </a:t>
            </a:r>
          </a:p>
          <a:p>
            <a:pPr indent="-381000" lvl="0" marL="457200" rtl="0">
              <a:spcBef>
                <a:spcPts val="0"/>
              </a:spcBef>
              <a:spcAft>
                <a:spcPts val="1000"/>
              </a:spcAft>
              <a:buSzPct val="100000"/>
              <a:buFont typeface="Arial"/>
            </a:pPr>
            <a:r>
              <a:rPr lang="en" sz="2400">
                <a:latin typeface="Arial"/>
                <a:ea typeface="Arial"/>
                <a:cs typeface="Arial"/>
                <a:sym typeface="Arial"/>
              </a:rPr>
              <a:t>max busy cores: 7K</a:t>
            </a:r>
          </a:p>
          <a:p>
            <a:pPr indent="-381000" lvl="0" marL="457200" rtl="0">
              <a:spcBef>
                <a:spcPts val="0"/>
              </a:spcBef>
              <a:spcAft>
                <a:spcPts val="1000"/>
              </a:spcAft>
              <a:buSzPct val="100000"/>
              <a:buFont typeface="Arial"/>
            </a:pPr>
            <a:r>
              <a:rPr lang="en" sz="2400">
                <a:latin typeface="Arial"/>
                <a:ea typeface="Arial"/>
                <a:cs typeface="Arial"/>
                <a:sym typeface="Arial"/>
              </a:rPr>
              <a:t>AM explicitly declares resource needs:</a:t>
            </a:r>
          </a:p>
          <a:p>
            <a:pPr indent="-381000" lvl="1" marL="914400" rtl="0">
              <a:spcBef>
                <a:spcPts val="0"/>
              </a:spcBef>
              <a:spcAft>
                <a:spcPts val="1000"/>
              </a:spcAft>
              <a:buSzPct val="100000"/>
              <a:buFont typeface="Arial"/>
            </a:pPr>
            <a:r>
              <a:rPr lang="en" sz="2400">
                <a:latin typeface="Arial"/>
                <a:ea typeface="Arial"/>
                <a:cs typeface="Arial"/>
                <a:sym typeface="Arial"/>
              </a:rPr>
              <a:t>resources / container</a:t>
            </a:r>
          </a:p>
          <a:p>
            <a:pPr indent="-381000" lvl="1" marL="914400" rtl="0">
              <a:spcBef>
                <a:spcPts val="0"/>
              </a:spcBef>
              <a:spcAft>
                <a:spcPts val="1000"/>
              </a:spcAft>
              <a:buSzPct val="100000"/>
              <a:buFont typeface="Arial"/>
            </a:pPr>
            <a:r>
              <a:rPr lang="en" sz="2400">
                <a:latin typeface="Arial"/>
                <a:ea typeface="Arial"/>
                <a:cs typeface="Arial"/>
                <a:sym typeface="Arial"/>
              </a:rPr>
              <a:t>locality preference </a:t>
            </a:r>
          </a:p>
          <a:p>
            <a:pPr indent="-381000" lvl="1" marL="914400" rtl="0">
              <a:spcBef>
                <a:spcPts val="0"/>
              </a:spcBef>
              <a:spcAft>
                <a:spcPts val="1000"/>
              </a:spcAft>
              <a:buSzPct val="100000"/>
              <a:buFont typeface="Arial"/>
            </a:pPr>
            <a:r>
              <a:rPr lang="en" sz="2400">
                <a:latin typeface="Arial"/>
                <a:ea typeface="Arial"/>
                <a:cs typeface="Arial"/>
                <a:sym typeface="Arial"/>
              </a:rPr>
              <a:t>priority within app.</a:t>
            </a:r>
          </a:p>
          <a:p>
            <a:pPr indent="0" lvl="0" marL="0" marR="0" rtl="0" algn="l">
              <a:spcBef>
                <a:spcPts val="0"/>
              </a:spcBef>
              <a:buNone/>
            </a:pPr>
            <a:r>
              <a:t/>
            </a:r>
            <a:endParaRPr sz="2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Evaluation: scalability</a:t>
            </a:r>
          </a:p>
        </p:txBody>
      </p:sp>
      <p:sp>
        <p:nvSpPr>
          <p:cNvPr id="360" name="Shape 360"/>
          <p:cNvSpPr txBox="1"/>
          <p:nvPr>
            <p:ph idx="1" type="body"/>
          </p:nvPr>
        </p:nvSpPr>
        <p:spPr>
          <a:xfrm>
            <a:off x="457200" y="1200150"/>
            <a:ext cx="4618800" cy="3394500"/>
          </a:xfrm>
          <a:prstGeom prst="rect">
            <a:avLst/>
          </a:prstGeom>
          <a:noFill/>
          <a:ln>
            <a:noFill/>
          </a:ln>
        </p:spPr>
        <p:txBody>
          <a:bodyPr anchorCtr="0" anchor="t" bIns="45700" lIns="91425" rIns="91425" wrap="square" tIns="45700">
            <a:noAutofit/>
          </a:bodyPr>
          <a:lstStyle/>
          <a:p>
            <a:pPr indent="-431800" lvl="0" marL="457200" marR="0" rtl="0" algn="l">
              <a:spcBef>
                <a:spcPts val="0"/>
              </a:spcBef>
              <a:buClr>
                <a:schemeClr val="dk1"/>
              </a:buClr>
              <a:buSzPct val="100000"/>
              <a:buFont typeface="Calibri"/>
            </a:pPr>
            <a:r>
              <a:rPr lang="en"/>
              <a:t>AM becomes </a:t>
            </a:r>
            <a:r>
              <a:rPr lang="en">
                <a:solidFill>
                  <a:srgbClr val="FF0000"/>
                </a:solidFill>
              </a:rPr>
              <a:t>scalable</a:t>
            </a:r>
          </a:p>
          <a:p>
            <a:pPr indent="-228600" lvl="0" marL="457200" marR="0" rtl="0" algn="l">
              <a:spcBef>
                <a:spcPts val="0"/>
              </a:spcBef>
            </a:pPr>
            <a:r>
              <a:rPr lang="en"/>
              <a:t>Some benchmarks’ performance degrades </a:t>
            </a:r>
          </a:p>
        </p:txBody>
      </p:sp>
      <p:sp>
        <p:nvSpPr>
          <p:cNvPr id="361" name="Shape 361"/>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62" name="Shape 362"/>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grpSp>
        <p:nvGrpSpPr>
          <p:cNvPr id="363" name="Shape 363"/>
          <p:cNvGrpSpPr/>
          <p:nvPr/>
        </p:nvGrpSpPr>
        <p:grpSpPr>
          <a:xfrm>
            <a:off x="5458840" y="1131441"/>
            <a:ext cx="3470058" cy="1663355"/>
            <a:chOff x="4979700" y="963050"/>
            <a:chExt cx="3852624" cy="1977124"/>
          </a:xfrm>
        </p:grpSpPr>
        <p:pic>
          <p:nvPicPr>
            <p:cNvPr descr="Screen Shot 2017-09-16 at 10.39.36 PM.png" id="364" name="Shape 364"/>
            <p:cNvPicPr preferRelativeResize="0"/>
            <p:nvPr/>
          </p:nvPicPr>
          <p:blipFill rotWithShape="1">
            <a:blip r:embed="rId3">
              <a:alphaModFix/>
            </a:blip>
            <a:srcRect b="15504" l="0" r="0" t="0"/>
            <a:stretch/>
          </p:blipFill>
          <p:spPr>
            <a:xfrm>
              <a:off x="4979699" y="963050"/>
              <a:ext cx="3852624" cy="1977124"/>
            </a:xfrm>
            <a:prstGeom prst="rect">
              <a:avLst/>
            </a:prstGeom>
            <a:noFill/>
            <a:ln>
              <a:noFill/>
            </a:ln>
          </p:spPr>
        </p:pic>
        <p:sp>
          <p:nvSpPr>
            <p:cNvPr id="365" name="Shape 365"/>
            <p:cNvSpPr/>
            <p:nvPr/>
          </p:nvSpPr>
          <p:spPr>
            <a:xfrm>
              <a:off x="6708225" y="1966450"/>
              <a:ext cx="606900" cy="171000"/>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6" name="Shape 366"/>
            <p:cNvSpPr/>
            <p:nvPr/>
          </p:nvSpPr>
          <p:spPr>
            <a:xfrm>
              <a:off x="6708225" y="2337725"/>
              <a:ext cx="606900" cy="572700"/>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descr="Screen Shot 2017-09-16 at 11.34.04 PM.png" id="367" name="Shape 367"/>
          <p:cNvPicPr preferRelativeResize="0"/>
          <p:nvPr/>
        </p:nvPicPr>
        <p:blipFill>
          <a:blip r:embed="rId4">
            <a:alphaModFix/>
          </a:blip>
          <a:stretch>
            <a:fillRect/>
          </a:stretch>
        </p:blipFill>
        <p:spPr>
          <a:xfrm>
            <a:off x="5352900" y="3052761"/>
            <a:ext cx="3470050" cy="1456549"/>
          </a:xfrm>
          <a:prstGeom prst="rect">
            <a:avLst/>
          </a:prstGeom>
          <a:noFill/>
          <a:ln>
            <a:noFill/>
          </a:ln>
        </p:spPr>
      </p:pic>
      <p:sp>
        <p:nvSpPr>
          <p:cNvPr id="368" name="Shape 368"/>
          <p:cNvSpPr/>
          <p:nvPr/>
        </p:nvSpPr>
        <p:spPr>
          <a:xfrm>
            <a:off x="8679299" y="3217100"/>
            <a:ext cx="191700" cy="568200"/>
          </a:xfrm>
          <a:prstGeom prst="rightBracket">
            <a:avLst>
              <a:gd fmla="val 8333" name="adj"/>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Evaluation: scalability in Mesos</a:t>
            </a:r>
          </a:p>
        </p:txBody>
      </p:sp>
      <p:sp>
        <p:nvSpPr>
          <p:cNvPr id="374" name="Shape 374"/>
          <p:cNvSpPr txBox="1"/>
          <p:nvPr>
            <p:ph idx="1" type="body"/>
          </p:nvPr>
        </p:nvSpPr>
        <p:spPr>
          <a:xfrm>
            <a:off x="457200" y="1200150"/>
            <a:ext cx="8358600" cy="33945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
        <p:nvSpPr>
          <p:cNvPr id="375" name="Shape 375"/>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76" name="Shape 37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pic>
        <p:nvPicPr>
          <p:cNvPr descr="Screen Shot 2017-09-17 at 11.15.15 PM.png" id="377" name="Shape 377"/>
          <p:cNvPicPr preferRelativeResize="0"/>
          <p:nvPr/>
        </p:nvPicPr>
        <p:blipFill>
          <a:blip r:embed="rId3">
            <a:alphaModFix/>
          </a:blip>
          <a:stretch>
            <a:fillRect/>
          </a:stretch>
        </p:blipFill>
        <p:spPr>
          <a:xfrm>
            <a:off x="457200" y="1828674"/>
            <a:ext cx="4403225" cy="1789124"/>
          </a:xfrm>
          <a:prstGeom prst="rect">
            <a:avLst/>
          </a:prstGeom>
          <a:noFill/>
          <a:ln>
            <a:noFill/>
          </a:ln>
        </p:spPr>
      </p:pic>
      <p:pic>
        <p:nvPicPr>
          <p:cNvPr id="378" name="Shape 378"/>
          <p:cNvPicPr preferRelativeResize="0"/>
          <p:nvPr/>
        </p:nvPicPr>
        <p:blipFill>
          <a:blip r:embed="rId4">
            <a:alphaModFix/>
          </a:blip>
          <a:stretch>
            <a:fillRect/>
          </a:stretch>
        </p:blipFill>
        <p:spPr>
          <a:xfrm>
            <a:off x="5313072" y="1828672"/>
            <a:ext cx="3373725" cy="21959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Evaluation: resource </a:t>
            </a:r>
            <a:r>
              <a:rPr lang="en"/>
              <a:t>utilization</a:t>
            </a:r>
          </a:p>
        </p:txBody>
      </p:sp>
      <p:sp>
        <p:nvSpPr>
          <p:cNvPr id="384" name="Shape 384"/>
          <p:cNvSpPr txBox="1"/>
          <p:nvPr>
            <p:ph idx="1" type="body"/>
          </p:nvPr>
        </p:nvSpPr>
        <p:spPr>
          <a:xfrm>
            <a:off x="457200" y="1200150"/>
            <a:ext cx="4618800" cy="3394500"/>
          </a:xfrm>
          <a:prstGeom prst="rect">
            <a:avLst/>
          </a:prstGeom>
          <a:noFill/>
          <a:ln>
            <a:noFill/>
          </a:ln>
        </p:spPr>
        <p:txBody>
          <a:bodyPr anchorCtr="0" anchor="t" bIns="45700" lIns="91425" rIns="91425" wrap="square" tIns="45700">
            <a:noAutofit/>
          </a:bodyPr>
          <a:lstStyle/>
          <a:p>
            <a:pPr indent="-431800" lvl="0" marL="457200" marR="0" rtl="0" algn="l">
              <a:spcBef>
                <a:spcPts val="0"/>
              </a:spcBef>
              <a:buClr>
                <a:schemeClr val="dk1"/>
              </a:buClr>
              <a:buSzPct val="100000"/>
              <a:buFont typeface="Calibri"/>
            </a:pPr>
            <a:r>
              <a:rPr lang="en"/>
              <a:t>Higher utilization</a:t>
            </a:r>
          </a:p>
          <a:p>
            <a:pPr indent="0" lvl="0" marL="0" marR="0" rtl="0" algn="l">
              <a:spcBef>
                <a:spcPts val="0"/>
              </a:spcBef>
              <a:buNone/>
            </a:pPr>
            <a:r>
              <a:rPr lang="en"/>
              <a:t> </a:t>
            </a:r>
          </a:p>
          <a:p>
            <a:pPr indent="0" lvl="0" marL="0" marR="0" rtl="0" algn="l">
              <a:spcBef>
                <a:spcPts val="0"/>
              </a:spcBef>
              <a:buNone/>
            </a:pPr>
            <a:r>
              <a:t/>
            </a:r>
            <a:endParaRPr/>
          </a:p>
          <a:p>
            <a:pPr indent="0" lvl="0" marL="0" marR="0" rtl="0" algn="l">
              <a:spcBef>
                <a:spcPts val="0"/>
              </a:spcBef>
              <a:buNone/>
            </a:pPr>
            <a:r>
              <a:t/>
            </a:r>
            <a:endParaRPr/>
          </a:p>
          <a:p>
            <a:pPr indent="-228600" lvl="0" marL="457200" marR="0" rtl="0" algn="l">
              <a:spcBef>
                <a:spcPts val="0"/>
              </a:spcBef>
            </a:pPr>
            <a:r>
              <a:rPr lang="en"/>
              <a:t>Even above 100%!</a:t>
            </a:r>
          </a:p>
        </p:txBody>
      </p:sp>
      <p:sp>
        <p:nvSpPr>
          <p:cNvPr id="385" name="Shape 385"/>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86" name="Shape 38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pic>
        <p:nvPicPr>
          <p:cNvPr descr="Screen Shot 2017-09-16 at 10.39.11 PM.png" id="387" name="Shape 387"/>
          <p:cNvPicPr preferRelativeResize="0"/>
          <p:nvPr/>
        </p:nvPicPr>
        <p:blipFill>
          <a:blip r:embed="rId3">
            <a:alphaModFix/>
          </a:blip>
          <a:stretch>
            <a:fillRect/>
          </a:stretch>
        </p:blipFill>
        <p:spPr>
          <a:xfrm>
            <a:off x="5334155" y="1200156"/>
            <a:ext cx="3545749" cy="2374544"/>
          </a:xfrm>
          <a:prstGeom prst="rect">
            <a:avLst/>
          </a:prstGeom>
          <a:noFill/>
          <a:ln>
            <a:noFill/>
          </a:ln>
        </p:spPr>
      </p:pic>
      <p:pic>
        <p:nvPicPr>
          <p:cNvPr descr="Screen Shot 2017-09-16 at 10.42.24 PM.png" id="388" name="Shape 388"/>
          <p:cNvPicPr preferRelativeResize="0"/>
          <p:nvPr/>
        </p:nvPicPr>
        <p:blipFill>
          <a:blip r:embed="rId4">
            <a:alphaModFix/>
          </a:blip>
          <a:stretch>
            <a:fillRect/>
          </a:stretch>
        </p:blipFill>
        <p:spPr>
          <a:xfrm>
            <a:off x="4594825" y="3367427"/>
            <a:ext cx="4285086" cy="1566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t/>
            </a:r>
            <a:endParaRPr b="1" i="0" sz="4400" u="none" cap="none" strike="noStrike">
              <a:solidFill>
                <a:schemeClr val="lt1"/>
              </a:solidFill>
              <a:latin typeface="Calibri"/>
              <a:ea typeface="Calibri"/>
              <a:cs typeface="Calibri"/>
              <a:sym typeface="Calibri"/>
            </a:endParaRPr>
          </a:p>
        </p:txBody>
      </p:sp>
      <p:sp>
        <p:nvSpPr>
          <p:cNvPr id="394" name="Shape 394"/>
          <p:cNvSpPr txBox="1"/>
          <p:nvPr>
            <p:ph idx="1" type="body"/>
          </p:nvPr>
        </p:nvSpPr>
        <p:spPr>
          <a:xfrm>
            <a:off x="457200" y="1200150"/>
            <a:ext cx="8229600" cy="3394500"/>
          </a:xfrm>
          <a:prstGeom prst="rect">
            <a:avLst/>
          </a:prstGeom>
          <a:noFill/>
          <a:ln>
            <a:noFill/>
          </a:ln>
        </p:spPr>
        <p:txBody>
          <a:bodyPr anchorCtr="0" anchor="ctr" bIns="45700" lIns="91425" rIns="91425" wrap="square" tIns="45700">
            <a:noAutofit/>
          </a:bodyPr>
          <a:lstStyle/>
          <a:p>
            <a:pPr indent="-203200" lvl="0" marL="0" marR="0" rtl="0" algn="ctr">
              <a:spcBef>
                <a:spcPts val="0"/>
              </a:spcBef>
              <a:buClr>
                <a:schemeClr val="dk1"/>
              </a:buClr>
              <a:buSzPct val="91428"/>
              <a:buFont typeface="Arial"/>
              <a:buNone/>
            </a:pPr>
            <a:r>
              <a:rPr b="1" lang="en" sz="3500">
                <a:latin typeface="Ubuntu"/>
                <a:ea typeface="Ubuntu"/>
                <a:cs typeface="Ubuntu"/>
                <a:sym typeface="Ubuntu"/>
              </a:rPr>
              <a:t>THANK YOU</a:t>
            </a:r>
          </a:p>
        </p:txBody>
      </p:sp>
      <p:sp>
        <p:nvSpPr>
          <p:cNvPr id="395" name="Shape 395"/>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396" name="Shape 39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rPr lang="en"/>
              <a:t>Questions?</a:t>
            </a:r>
          </a:p>
        </p:txBody>
      </p:sp>
      <p:sp>
        <p:nvSpPr>
          <p:cNvPr id="402" name="Shape 402"/>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0" lvl="0" marL="457200" marR="0" rtl="0" algn="l">
              <a:spcBef>
                <a:spcPts val="0"/>
              </a:spcBef>
              <a:buNone/>
            </a:pPr>
            <a:r>
              <a:t/>
            </a:r>
            <a:endParaRPr sz="2000"/>
          </a:p>
        </p:txBody>
      </p:sp>
      <p:sp>
        <p:nvSpPr>
          <p:cNvPr id="403" name="Shape 403"/>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404" name="Shape 404"/>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pic>
        <p:nvPicPr>
          <p:cNvPr id="405" name="Shape 405"/>
          <p:cNvPicPr preferRelativeResize="0"/>
          <p:nvPr/>
        </p:nvPicPr>
        <p:blipFill>
          <a:blip r:embed="rId3">
            <a:alphaModFix/>
          </a:blip>
          <a:stretch>
            <a:fillRect/>
          </a:stretch>
        </p:blipFill>
        <p:spPr>
          <a:xfrm>
            <a:off x="2905525" y="1205850"/>
            <a:ext cx="3441574" cy="34415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28600"/>
            <a:ext cx="8229600" cy="8574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1"/>
              </a:buClr>
              <a:buSzPct val="25000"/>
              <a:buFont typeface="Calibri"/>
              <a:buNone/>
            </a:pPr>
            <a:r>
              <a:t/>
            </a:r>
            <a:endParaRPr b="1" i="0" sz="4400" u="none" cap="none" strike="noStrike">
              <a:solidFill>
                <a:schemeClr val="lt1"/>
              </a:solidFill>
              <a:latin typeface="Calibri"/>
              <a:ea typeface="Calibri"/>
              <a:cs typeface="Calibri"/>
              <a:sym typeface="Calibri"/>
            </a:endParaRPr>
          </a:p>
        </p:txBody>
      </p:sp>
      <p:sp>
        <p:nvSpPr>
          <p:cNvPr id="411" name="Shape 411"/>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0" lvl="0" marL="457200" marR="0" rtl="0" algn="l">
              <a:spcBef>
                <a:spcPts val="0"/>
              </a:spcBef>
              <a:buNone/>
            </a:pPr>
            <a:r>
              <a:t/>
            </a:r>
            <a:endParaRPr sz="2000"/>
          </a:p>
        </p:txBody>
      </p:sp>
      <p:sp>
        <p:nvSpPr>
          <p:cNvPr id="412" name="Shape 412"/>
          <p:cNvSpPr txBox="1"/>
          <p:nvPr>
            <p:ph idx="11" type="ftr"/>
          </p:nvPr>
        </p:nvSpPr>
        <p:spPr>
          <a:xfrm>
            <a:off x="3124200" y="4767262"/>
            <a:ext cx="2895600" cy="273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t/>
            </a:r>
            <a:endParaRPr sz="1200">
              <a:solidFill>
                <a:srgbClr val="000000"/>
              </a:solidFill>
              <a:latin typeface="Calibri"/>
              <a:ea typeface="Calibri"/>
              <a:cs typeface="Calibri"/>
              <a:sym typeface="Calibri"/>
            </a:endParaRPr>
          </a:p>
        </p:txBody>
      </p:sp>
      <p:sp>
        <p:nvSpPr>
          <p:cNvPr id="413" name="Shape 413"/>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 sz="1200">
                <a:solidFill>
                  <a:srgbClr val="888888"/>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a:spcBef>
                <a:spcPts val="0"/>
              </a:spcBef>
              <a:buNone/>
            </a:pPr>
            <a:r>
              <a:rPr lang="en"/>
              <a:t>Requirements of YARN</a:t>
            </a:r>
          </a:p>
        </p:txBody>
      </p:sp>
      <p:sp>
        <p:nvSpPr>
          <p:cNvPr id="157" name="Shape 157"/>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163" name="Shape 163"/>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169" name="Shape 169"/>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175" name="Shape 175"/>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55600" lvl="1" marL="914400" rtl="0">
              <a:lnSpc>
                <a:spcPct val="115000"/>
              </a:lnSpc>
              <a:spcBef>
                <a:spcPts val="0"/>
              </a:spcBef>
              <a:spcAft>
                <a:spcPts val="1600"/>
              </a:spcAft>
              <a:buClr>
                <a:srgbClr val="FF0000"/>
              </a:buClr>
              <a:buSzPct val="100000"/>
              <a:buAutoNum type="alphaLcPeriod"/>
            </a:pPr>
            <a:r>
              <a:rPr lang="en" sz="2000">
                <a:solidFill>
                  <a:srgbClr val="FF0000"/>
                </a:solidFill>
                <a:latin typeface="Arial"/>
                <a:ea typeface="Arial"/>
                <a:cs typeface="Arial"/>
                <a:sym typeface="Arial"/>
              </a:rPr>
              <a:t>Difficult to run multiple versions of Hadoop within a single cluster.</a:t>
            </a:r>
          </a:p>
          <a:p>
            <a:pPr indent="-355600" lvl="1" marL="914400" rtl="0">
              <a:lnSpc>
                <a:spcPct val="115000"/>
              </a:lnSpc>
              <a:spcBef>
                <a:spcPts val="0"/>
              </a:spcBef>
              <a:spcAft>
                <a:spcPts val="1600"/>
              </a:spcAft>
              <a:buClr>
                <a:srgbClr val="FF0000"/>
              </a:buClr>
              <a:buSzPct val="100000"/>
              <a:buAutoNum type="alphaLcPeriod"/>
            </a:pPr>
            <a:r>
              <a:rPr lang="en" sz="2000">
                <a:solidFill>
                  <a:srgbClr val="FF0000"/>
                </a:solidFill>
                <a:latin typeface="Arial"/>
                <a:ea typeface="Arial"/>
                <a:cs typeface="Arial"/>
                <a:sym typeface="Arial"/>
              </a:rPr>
              <a:t>Impossible to update Hadoop without taking cluster down.</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181" name="Shape 181"/>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28600"/>
            <a:ext cx="8229600" cy="857400"/>
          </a:xfrm>
          <a:prstGeom prst="rect">
            <a:avLst/>
          </a:prstGeom>
        </p:spPr>
        <p:txBody>
          <a:bodyPr anchorCtr="0" anchor="ctr" bIns="91425" lIns="91425" rIns="91425" wrap="square" tIns="91425">
            <a:noAutofit/>
          </a:bodyPr>
          <a:lstStyle/>
          <a:p>
            <a:pPr lvl="0" rtl="0">
              <a:spcBef>
                <a:spcPts val="0"/>
              </a:spcBef>
              <a:buNone/>
            </a:pPr>
            <a:r>
              <a:rPr lang="en"/>
              <a:t>Requirements of YARN</a:t>
            </a:r>
          </a:p>
        </p:txBody>
      </p:sp>
      <p:sp>
        <p:nvSpPr>
          <p:cNvPr id="187" name="Shape 187"/>
          <p:cNvSpPr txBox="1"/>
          <p:nvPr>
            <p:ph idx="1" type="body"/>
          </p:nvPr>
        </p:nvSpPr>
        <p:spPr>
          <a:xfrm>
            <a:off x="457200" y="1200150"/>
            <a:ext cx="8229600" cy="3394500"/>
          </a:xfrm>
          <a:prstGeom prst="rect">
            <a:avLst/>
          </a:prstGeom>
        </p:spPr>
        <p:txBody>
          <a:bodyPr anchorCtr="0" anchor="t" bIns="91425" lIns="91425" rIns="91425" wrap="square" tIns="91425">
            <a:noAutofit/>
          </a:bodyPr>
          <a:lstStyle/>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Scalability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Multi-Tenancy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Serviceability</a:t>
            </a:r>
          </a:p>
          <a:p>
            <a:pPr indent="-381000" lvl="0" marL="457200" rtl="0">
              <a:lnSpc>
                <a:spcPct val="115000"/>
              </a:lnSpc>
              <a:spcBef>
                <a:spcPts val="0"/>
              </a:spcBef>
              <a:spcAft>
                <a:spcPts val="1600"/>
              </a:spcAft>
              <a:buClr>
                <a:srgbClr val="595959"/>
              </a:buClr>
              <a:buSzPct val="100000"/>
              <a:buAutoNum type="arabicPeriod"/>
            </a:pPr>
            <a:r>
              <a:rPr lang="en" sz="2400">
                <a:solidFill>
                  <a:srgbClr val="595959"/>
                </a:solidFill>
                <a:latin typeface="Arial"/>
                <a:ea typeface="Arial"/>
                <a:cs typeface="Arial"/>
                <a:sym typeface="Arial"/>
              </a:rPr>
              <a:t>Locality Awareness</a:t>
            </a:r>
          </a:p>
          <a:p>
            <a:pPr indent="-355600" lvl="1" marL="914400" rtl="0">
              <a:lnSpc>
                <a:spcPct val="115000"/>
              </a:lnSpc>
              <a:spcBef>
                <a:spcPts val="0"/>
              </a:spcBef>
              <a:spcAft>
                <a:spcPts val="1600"/>
              </a:spcAft>
              <a:buClr>
                <a:srgbClr val="FF0000"/>
              </a:buClr>
              <a:buSzPct val="100000"/>
              <a:buAutoNum type="alphaLcPeriod"/>
            </a:pPr>
            <a:r>
              <a:rPr lang="en" sz="2000">
                <a:solidFill>
                  <a:srgbClr val="FF0000"/>
                </a:solidFill>
                <a:latin typeface="Arial"/>
                <a:ea typeface="Arial"/>
                <a:cs typeface="Arial"/>
                <a:sym typeface="Arial"/>
              </a:rPr>
              <a:t>Yahoo’s Hadoop on Demand used Torque, which does not account for locality when allocating nodes.</a:t>
            </a:r>
          </a:p>
          <a:p>
            <a:pPr indent="-69850" lvl="0" marL="0" rtl="0">
              <a:lnSpc>
                <a:spcPct val="115000"/>
              </a:lnSpc>
              <a:spcBef>
                <a:spcPts val="0"/>
              </a:spcBef>
              <a:spcAft>
                <a:spcPts val="1600"/>
              </a:spcAft>
              <a:buClr>
                <a:schemeClr val="dk1"/>
              </a:buClr>
              <a:buSzPct val="45833"/>
              <a:buFont typeface="Arial"/>
              <a:buNone/>
            </a:pPr>
            <a:r>
              <a:t/>
            </a:r>
            <a:endParaRPr sz="2400">
              <a:solidFill>
                <a:srgbClr val="595959"/>
              </a:solidFill>
              <a:latin typeface="Arial"/>
              <a:ea typeface="Arial"/>
              <a:cs typeface="Arial"/>
              <a:sym typeface="Arial"/>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