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12192000"/>
  <p:notesSz cx="6858000" cy="9144000"/>
  <p:embeddedFontLst>
    <p:embeddedFont>
      <p:font typeface="Gill Sans"/>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GillSans-bold.fntdata"/><Relationship Id="rId12" Type="http://schemas.openxmlformats.org/officeDocument/2006/relationships/slide" Target="slides/slide8.xml"/><Relationship Id="rId56" Type="http://schemas.openxmlformats.org/officeDocument/2006/relationships/font" Target="fonts/GillSans-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ebeb19a44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ebeb19a44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4ebeb19a44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ebeb19a44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ebeb19a44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4ebeb19a44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ebeb19a44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ebeb19a44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4ebeb19a44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ebeb19a44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ebeb19a44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Parameter server nodes are grouped into a server group and several worker groups.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A server node</a:t>
            </a:r>
            <a:r>
              <a:rPr lang="en-US" sz="1100">
                <a:latin typeface="Arial"/>
                <a:ea typeface="Arial"/>
                <a:cs typeface="Arial"/>
                <a:sym typeface="Arial"/>
              </a:rPr>
              <a:t> in the server group maintains a partition of the globally shared parameters.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A server manager</a:t>
            </a:r>
            <a:r>
              <a:rPr lang="en-US" sz="1100">
                <a:latin typeface="Arial"/>
                <a:ea typeface="Arial"/>
                <a:cs typeface="Arial"/>
                <a:sym typeface="Arial"/>
              </a:rPr>
              <a:t> node maintains a consistent view of metadata of the servers.(liveness, assignment of parameter partition, etc)</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A worker node</a:t>
            </a:r>
            <a:r>
              <a:rPr lang="en-US" sz="1100">
                <a:latin typeface="Arial"/>
                <a:ea typeface="Arial"/>
                <a:cs typeface="Arial"/>
                <a:sym typeface="Arial"/>
              </a:rPr>
              <a:t> typically stores a portion of the training data to compute local statistics such as gradient. It only communicates with the server nodes, updating and retrieving the shared parameters.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A scheduler node</a:t>
            </a:r>
            <a:r>
              <a:rPr lang="en-US" sz="1100">
                <a:latin typeface="Arial"/>
                <a:ea typeface="Arial"/>
                <a:cs typeface="Arial"/>
                <a:sym typeface="Arial"/>
              </a:rPr>
              <a:t> in each worker group assigns tasks to workers and monitors their progress.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parameter server supports independent parameter namespaces, as we may use more than one worker group to solve deep learning applications to increase parallelization.</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14" name="Google Shape;214;g4ebeb19a44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ebeb19a44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ebeb19a44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SzPts val="1100"/>
              <a:buFont typeface="Arial"/>
              <a:buAutoNum type="arabicPeriod"/>
            </a:pPr>
            <a:r>
              <a:rPr b="1" lang="en-US" sz="1100">
                <a:latin typeface="Arial"/>
                <a:ea typeface="Arial"/>
                <a:cs typeface="Arial"/>
                <a:sym typeface="Arial"/>
              </a:rPr>
              <a:t>key-value vector. </a:t>
            </a:r>
            <a:r>
              <a:rPr lang="en-US" sz="1100">
                <a:latin typeface="Arial"/>
                <a:ea typeface="Arial"/>
                <a:cs typeface="Arial"/>
                <a:sym typeface="Arial"/>
              </a:rPr>
              <a:t>The shared parameters are presented as (key,value) vectors to facilitate linear algebra operations.</a:t>
            </a:r>
            <a:endParaRPr sz="1100">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b="1" lang="en-US" sz="1100">
                <a:latin typeface="Arial"/>
                <a:ea typeface="Arial"/>
                <a:cs typeface="Arial"/>
                <a:sym typeface="Arial"/>
              </a:rPr>
              <a:t>range push and pull </a:t>
            </a:r>
            <a:r>
              <a:rPr lang="en-US" sz="1100">
                <a:latin typeface="Arial"/>
                <a:ea typeface="Arial"/>
                <a:cs typeface="Arial"/>
                <a:sym typeface="Arial"/>
              </a:rPr>
              <a:t>Data is sent between nodes using push and pull operations. The parameter server optimizes these updates for programmer convenience, and computational and network bandwidth efficiency by supporting range- based push and pull. This can help us save memory and also enjoy the optimization.</a:t>
            </a:r>
            <a:endParaRPr sz="1100">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b="1" lang="en-US" sz="1100">
                <a:latin typeface="Arial"/>
                <a:ea typeface="Arial"/>
                <a:cs typeface="Arial"/>
                <a:sym typeface="Arial"/>
              </a:rPr>
              <a:t>user-defined functions on the server </a:t>
            </a:r>
            <a:r>
              <a:rPr lang="en-US" sz="1100">
                <a:latin typeface="Arial"/>
                <a:ea typeface="Arial"/>
                <a:cs typeface="Arial"/>
                <a:sym typeface="Arial"/>
              </a:rPr>
              <a:t>server nodes can execute user-defined functions. It is beneficial because the server nodes often have more complete or up-to-date information about the shared parameters.</a:t>
            </a:r>
            <a:endParaRPr sz="1100">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b="1" lang="en-US" sz="1100">
                <a:latin typeface="Arial"/>
                <a:ea typeface="Arial"/>
                <a:cs typeface="Arial"/>
                <a:sym typeface="Arial"/>
              </a:rPr>
              <a:t>asynchronous tasks and dependency </a:t>
            </a:r>
            <a:r>
              <a:rPr lang="en-US" sz="1100">
                <a:latin typeface="Arial"/>
                <a:ea typeface="Arial"/>
                <a:cs typeface="Arial"/>
                <a:sym typeface="Arial"/>
              </a:rPr>
              <a:t>Tasks are executed asynchronously: the caller could compute further immediately after issuing the task. For the dependency, we could place different types of dependency to the tasks, like execute-after-finished.</a:t>
            </a:r>
            <a:endParaRPr sz="1100">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b="1" lang="en-US" sz="1100">
                <a:latin typeface="Arial"/>
                <a:ea typeface="Arial"/>
                <a:cs typeface="Arial"/>
                <a:sym typeface="Arial"/>
              </a:rPr>
              <a:t>flexible consistency </a:t>
            </a:r>
            <a:r>
              <a:rPr lang="en-US" sz="1100">
                <a:latin typeface="Arial"/>
                <a:ea typeface="Arial"/>
                <a:cs typeface="Arial"/>
                <a:sym typeface="Arial"/>
              </a:rPr>
              <a:t>We need to make the best trade-off between system efficiency and algorithm convergence rate.</a:t>
            </a:r>
            <a:endParaRPr sz="1100">
              <a:latin typeface="Arial"/>
              <a:ea typeface="Arial"/>
              <a:cs typeface="Arial"/>
              <a:sym typeface="Arial"/>
            </a:endParaRPr>
          </a:p>
          <a:p>
            <a:pPr indent="0" lvl="0" marL="457200" rtl="0" algn="l">
              <a:lnSpc>
                <a:spcPct val="115000"/>
              </a:lnSpc>
              <a:spcBef>
                <a:spcPts val="0"/>
              </a:spcBef>
              <a:spcAft>
                <a:spcPts val="0"/>
              </a:spcAft>
              <a:buNone/>
            </a:pPr>
            <a:r>
              <a:rPr lang="en-US" sz="1100">
                <a:latin typeface="Arial"/>
                <a:ea typeface="Arial"/>
                <a:cs typeface="Arial"/>
                <a:sym typeface="Arial"/>
              </a:rPr>
              <a:t>In sequential consistency, all tasks are executed one by one. Eventual consistency is the opposite: all tasks may be started simultaneously. For Bounded delay, a new task will be blocked until all previous tasks τ times ago have been finished.</a:t>
            </a:r>
            <a:endParaRPr sz="1100">
              <a:latin typeface="Arial"/>
              <a:ea typeface="Arial"/>
              <a:cs typeface="Arial"/>
              <a:sym typeface="Arial"/>
            </a:endParaRPr>
          </a:p>
          <a:p>
            <a:pPr indent="-298450" lvl="0" marL="457200" rtl="0" algn="l">
              <a:lnSpc>
                <a:spcPct val="115000"/>
              </a:lnSpc>
              <a:spcBef>
                <a:spcPts val="0"/>
              </a:spcBef>
              <a:spcAft>
                <a:spcPts val="0"/>
              </a:spcAft>
              <a:buSzPts val="1100"/>
              <a:buAutoNum type="arabicPeriod"/>
            </a:pPr>
            <a:r>
              <a:rPr b="1" lang="en-US" sz="1100">
                <a:latin typeface="Arial"/>
                <a:ea typeface="Arial"/>
                <a:cs typeface="Arial"/>
                <a:sym typeface="Arial"/>
              </a:rPr>
              <a:t>user-defined filters </a:t>
            </a:r>
            <a:r>
              <a:rPr lang="en-US" sz="1100">
                <a:latin typeface="Arial"/>
                <a:ea typeface="Arial"/>
                <a:cs typeface="Arial"/>
                <a:sym typeface="Arial"/>
              </a:rPr>
              <a:t>the parameter server supports user-defined filters to selectively synchronize individual (key,value) pairs, allowing fine-grained control of data consistency within a task.</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p:txBody>
      </p:sp>
      <p:sp>
        <p:nvSpPr>
          <p:cNvPr id="226" name="Google Shape;226;g4ebeb19a44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ebeb19a44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ebeb19a44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4ebeb19a44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ebeb19a44_2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ebeb19a44_2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highlight>
                  <a:schemeClr val="lt1"/>
                </a:highlight>
                <a:latin typeface="Arial"/>
                <a:ea typeface="Arial"/>
                <a:cs typeface="Arial"/>
                <a:sym typeface="Arial"/>
              </a:rPr>
              <a:t>VC generates a partial ordering</a:t>
            </a:r>
            <a:r>
              <a:rPr lang="en-US" sz="1050">
                <a:solidFill>
                  <a:srgbClr val="222222"/>
                </a:solidFill>
                <a:highlight>
                  <a:schemeClr val="lt1"/>
                </a:highlight>
                <a:latin typeface="Arial"/>
                <a:ea typeface="Arial"/>
                <a:cs typeface="Arial"/>
                <a:sym typeface="Arial"/>
              </a:rPr>
              <a:t> of events in a distributed system and detecting causality violations</a:t>
            </a:r>
            <a:endParaRPr sz="1050">
              <a:solidFill>
                <a:srgbClr val="222222"/>
              </a:solidFill>
              <a:highlight>
                <a:schemeClr val="lt1"/>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222222"/>
                </a:solidFill>
                <a:highlight>
                  <a:schemeClr val="lt1"/>
                </a:highlight>
                <a:latin typeface="Arial"/>
                <a:ea typeface="Arial"/>
                <a:cs typeface="Arial"/>
                <a:sym typeface="Arial"/>
              </a:rPr>
              <a:t>Here it can used to track the status of aggregation and reject duplicate messages</a:t>
            </a:r>
            <a:endParaRPr sz="105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rPr lang="en-US" sz="1050">
                <a:solidFill>
                  <a:srgbClr val="222222"/>
                </a:solidFill>
                <a:highlight>
                  <a:schemeClr val="lt1"/>
                </a:highlight>
                <a:latin typeface="Arial"/>
                <a:ea typeface="Arial"/>
                <a:cs typeface="Arial"/>
                <a:sym typeface="Arial"/>
              </a:rPr>
              <a:t>Every Work node will maintain a record of VC for its own purpose</a:t>
            </a:r>
            <a:endParaRPr sz="105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t/>
            </a:r>
            <a:endParaRPr sz="1050">
              <a:solidFill>
                <a:srgbClr val="222222"/>
              </a:solidFill>
              <a:highlight>
                <a:schemeClr val="lt1"/>
              </a:highlight>
              <a:latin typeface="Arial"/>
              <a:ea typeface="Arial"/>
              <a:cs typeface="Arial"/>
              <a:sym typeface="Arial"/>
            </a:endParaRPr>
          </a:p>
          <a:p>
            <a:pPr indent="0" lvl="0" marL="0" rtl="0" algn="l">
              <a:spcBef>
                <a:spcPts val="0"/>
              </a:spcBef>
              <a:spcAft>
                <a:spcPts val="0"/>
              </a:spcAft>
              <a:buNone/>
            </a:pPr>
            <a:r>
              <a:rPr lang="en-US"/>
              <a:t>This is a example of a naive way of implementation, where server node has a VC for all wi in W, which is space consuming and could take more time in communication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There is an example of VC(w) , example will be used later</a:t>
            </a:r>
            <a:endParaRPr sz="1050">
              <a:solidFill>
                <a:srgbClr val="222222"/>
              </a:solidFill>
              <a:highlight>
                <a:schemeClr val="lt1"/>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222222"/>
                </a:solidFill>
                <a:highlight>
                  <a:schemeClr val="lt1"/>
                </a:highlight>
                <a:latin typeface="Arial"/>
                <a:ea typeface="Arial"/>
                <a:cs typeface="Arial"/>
                <a:sym typeface="Arial"/>
              </a:rPr>
              <a:t>Parameter Vector are long </a:t>
            </a:r>
            <a:endParaRPr/>
          </a:p>
          <a:p>
            <a:pPr indent="0" lvl="0" marL="0" rtl="0" algn="l">
              <a:spcBef>
                <a:spcPts val="0"/>
              </a:spcBef>
              <a:spcAft>
                <a:spcPts val="0"/>
              </a:spcAft>
              <a:buNone/>
            </a:pPr>
            <a:r>
              <a:rPr lang="en-US"/>
              <a:t>The space needed in each node is O(m) and total space consumption is O(mn)</a:t>
            </a:r>
            <a:endParaRPr/>
          </a:p>
        </p:txBody>
      </p:sp>
      <p:sp>
        <p:nvSpPr>
          <p:cNvPr id="247" name="Google Shape;247;g4ebeb19a44_2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ebeb19a44_2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ebeb19a44_2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Since parameters are organized with key range, we thereby use VC of Key Range to represent VC of parameters</a:t>
            </a:r>
            <a:endParaRPr/>
          </a:p>
          <a:p>
            <a:pPr indent="0" lvl="0" marL="0" rtl="0" algn="l">
              <a:spcBef>
                <a:spcPts val="0"/>
              </a:spcBef>
              <a:spcAft>
                <a:spcPts val="0"/>
              </a:spcAft>
              <a:buClr>
                <a:schemeClr val="dk1"/>
              </a:buClr>
              <a:buSzPts val="1100"/>
              <a:buFont typeface="Arial"/>
              <a:buNone/>
            </a:pPr>
            <a:r>
              <a:rPr lang="en-US"/>
              <a:t>The example shows VC(R1)</a:t>
            </a:r>
            <a:endParaRPr/>
          </a:p>
          <a:p>
            <a:pPr indent="0" lvl="0" marL="0" rtl="0" algn="l">
              <a:spcBef>
                <a:spcPts val="0"/>
              </a:spcBef>
              <a:spcAft>
                <a:spcPts val="0"/>
              </a:spcAft>
              <a:buNone/>
            </a:pPr>
            <a:r>
              <a:rPr lang="en-US"/>
              <a:t>Complexity has been reduced</a:t>
            </a:r>
            <a:endParaRPr/>
          </a:p>
        </p:txBody>
      </p:sp>
      <p:sp>
        <p:nvSpPr>
          <p:cNvPr id="266" name="Google Shape;266;g4ebeb19a44_2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ebeb19a44_2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ebeb19a44_2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Key range based trans</a:t>
            </a:r>
            <a:endParaRPr/>
          </a:p>
          <a:p>
            <a:pPr indent="0" lvl="0" marL="0" rtl="0" algn="l">
              <a:spcBef>
                <a:spcPts val="0"/>
              </a:spcBef>
              <a:spcAft>
                <a:spcPts val="0"/>
              </a:spcAft>
              <a:buNone/>
            </a:pPr>
            <a:r>
              <a:rPr lang="en-US"/>
              <a:t>Example of a message in parameter server</a:t>
            </a:r>
            <a:endParaRPr/>
          </a:p>
        </p:txBody>
      </p:sp>
      <p:sp>
        <p:nvSpPr>
          <p:cNvPr id="284" name="Google Shape;284;g4ebeb19a44_2_1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ebeb19a44_2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ebeb19a44_2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to split the ranges? A range could be split into at most 3</a:t>
            </a:r>
            <a:endParaRPr/>
          </a:p>
        </p:txBody>
      </p:sp>
      <p:sp>
        <p:nvSpPr>
          <p:cNvPr id="300" name="Google Shape;300;g4ebeb19a44_2_1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e1a64761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4e1a64761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00">
                <a:latin typeface="Arial"/>
                <a:ea typeface="Arial"/>
                <a:cs typeface="Arial"/>
                <a:sym typeface="Arial"/>
              </a:rPr>
              <a:t>no single machine could solve these problems sufficiently rapidly</a:t>
            </a:r>
            <a:endParaRPr sz="1100">
              <a:latin typeface="Arial"/>
              <a:ea typeface="Arial"/>
              <a:cs typeface="Arial"/>
              <a:sym typeface="Arial"/>
            </a:endParaRPr>
          </a:p>
          <a:p>
            <a:pPr indent="0" lvl="0" marL="0" rtl="0" algn="l">
              <a:lnSpc>
                <a:spcPct val="115000"/>
              </a:lnSpc>
              <a:spcBef>
                <a:spcPts val="0"/>
              </a:spcBef>
              <a:spcAft>
                <a:spcPts val="0"/>
              </a:spcAft>
              <a:buNone/>
            </a:pPr>
            <a:r>
              <a:rPr lang="en-US" sz="1100">
                <a:latin typeface="Arial"/>
                <a:ea typeface="Arial"/>
                <a:cs typeface="Arial"/>
                <a:sym typeface="Arial"/>
              </a:rPr>
              <a:t>So, we need distributed optimization method for Large Scale Machine Learning problems.</a:t>
            </a:r>
            <a:endParaRPr sz="1100">
              <a:latin typeface="Arial"/>
              <a:ea typeface="Arial"/>
              <a:cs typeface="Arial"/>
              <a:sym typeface="Arial"/>
            </a:endParaRPr>
          </a:p>
          <a:p>
            <a:pPr indent="0" lvl="0" marL="0" rtl="0" algn="l">
              <a:lnSpc>
                <a:spcPct val="115000"/>
              </a:lnSpc>
              <a:spcBef>
                <a:spcPts val="0"/>
              </a:spcBef>
              <a:spcAft>
                <a:spcPts val="0"/>
              </a:spcAft>
              <a:buNone/>
            </a:pPr>
            <a:r>
              <a:rPr lang="en-US" sz="1100">
                <a:latin typeface="Arial"/>
                <a:ea typeface="Arial"/>
                <a:cs typeface="Arial"/>
                <a:sym typeface="Arial"/>
              </a:rPr>
              <a:t>However, implementing an efficient distributed algorithm is not easy</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p:txBody>
      </p:sp>
      <p:sp>
        <p:nvSpPr>
          <p:cNvPr id="97" name="Google Shape;97;g4e1a64761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ebeb19a44_2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ebeb19a44_2_2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long key list brings problem. If it’s million parameters long then we use too much </a:t>
            </a:r>
            <a:r>
              <a:rPr lang="en-US"/>
              <a:t>bandwidth to communicate</a:t>
            </a:r>
            <a:r>
              <a:rPr lang="en-US"/>
              <a:t> </a:t>
            </a:r>
            <a:endParaRPr/>
          </a:p>
        </p:txBody>
      </p:sp>
      <p:sp>
        <p:nvSpPr>
          <p:cNvPr id="317" name="Google Shape;317;g4ebeb19a44_2_2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ebeb19a44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ebeb19a44_2_2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 a hash to make life easier</a:t>
            </a:r>
            <a:endParaRPr/>
          </a:p>
        </p:txBody>
      </p:sp>
      <p:sp>
        <p:nvSpPr>
          <p:cNvPr id="332" name="Google Shape;332;g4ebeb19a44_2_2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ebeb19a44_2_4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ebeb19a44_2_4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L1 norm could make parameters sparse. </a:t>
            </a:r>
            <a:r>
              <a:rPr b="1" lang="en-US" sz="1050">
                <a:solidFill>
                  <a:srgbClr val="222222"/>
                </a:solidFill>
                <a:highlight>
                  <a:srgbClr val="FFFFFF"/>
                </a:highlight>
                <a:latin typeface="Arial"/>
                <a:ea typeface="Arial"/>
                <a:cs typeface="Arial"/>
                <a:sym typeface="Arial"/>
              </a:rPr>
              <a:t>Karush–Kuhn–Tucker (KKT) first derivative test</a:t>
            </a:r>
            <a:endParaRPr/>
          </a:p>
          <a:p>
            <a:pPr indent="0" lvl="0" marL="0" rtl="0" algn="l">
              <a:spcBef>
                <a:spcPts val="0"/>
              </a:spcBef>
              <a:spcAft>
                <a:spcPts val="0"/>
              </a:spcAft>
              <a:buNone/>
            </a:pPr>
            <a:r>
              <a:rPr lang="en-US"/>
              <a:t>Values could become and remain zero ever after a few iterations, or become stable and will not affect on model update</a:t>
            </a:r>
            <a:endParaRPr/>
          </a:p>
        </p:txBody>
      </p:sp>
      <p:sp>
        <p:nvSpPr>
          <p:cNvPr id="348" name="Google Shape;348;g4ebeb19a44_2_4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ebeb19a44_2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ebeb19a44_2_3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Some topics about distributed hash table (DHT)  </a:t>
            </a:r>
            <a:endParaRPr/>
          </a:p>
          <a:p>
            <a:pPr indent="0" lvl="0" marL="0" rtl="0" algn="l">
              <a:spcBef>
                <a:spcPts val="0"/>
              </a:spcBef>
              <a:spcAft>
                <a:spcPts val="0"/>
              </a:spcAft>
              <a:buNone/>
            </a:pPr>
            <a:r>
              <a:rPr lang="en-US"/>
              <a:t>How is the hash ring used? Use circle to represent key ranges</a:t>
            </a:r>
            <a:endParaRPr/>
          </a:p>
          <a:p>
            <a:pPr indent="0" lvl="0" marL="0" rtl="0" algn="l">
              <a:spcBef>
                <a:spcPts val="0"/>
              </a:spcBef>
              <a:spcAft>
                <a:spcPts val="0"/>
              </a:spcAft>
              <a:buNone/>
            </a:pPr>
            <a:r>
              <a:rPr lang="en-US"/>
              <a:t>Why ring? Adding or deleting a node doesn’t hurt much</a:t>
            </a:r>
            <a:endParaRPr/>
          </a:p>
          <a:p>
            <a:pPr indent="0" lvl="0" marL="0" rtl="0" algn="l">
              <a:spcBef>
                <a:spcPts val="0"/>
              </a:spcBef>
              <a:spcAft>
                <a:spcPts val="0"/>
              </a:spcAft>
              <a:buClr>
                <a:schemeClr val="dk1"/>
              </a:buClr>
              <a:buSzPts val="1100"/>
              <a:buFont typeface="Arial"/>
              <a:buNone/>
            </a:pPr>
            <a:r>
              <a:rPr lang="en-US"/>
              <a:t>S1 is the master of s1-s2, and is the slave of s2-s3 and s3-s4’</a:t>
            </a:r>
            <a:endParaRPr/>
          </a:p>
          <a:p>
            <a:pPr indent="0" lvl="0" marL="0" rtl="0" algn="l">
              <a:spcBef>
                <a:spcPts val="0"/>
              </a:spcBef>
              <a:spcAft>
                <a:spcPts val="0"/>
              </a:spcAft>
              <a:buClr>
                <a:schemeClr val="dk1"/>
              </a:buClr>
              <a:buSzPts val="1100"/>
              <a:buFont typeface="Arial"/>
              <a:buNone/>
            </a:pPr>
            <a:r>
              <a:rPr lang="en-US"/>
              <a:t>A key range is replicated k times. Not replicating server here</a:t>
            </a:r>
            <a:endParaRPr/>
          </a:p>
          <a:p>
            <a:pPr indent="0" lvl="0" marL="0" rtl="0" algn="l">
              <a:spcBef>
                <a:spcPts val="0"/>
              </a:spcBef>
              <a:spcAft>
                <a:spcPts val="0"/>
              </a:spcAft>
              <a:buNone/>
            </a:pPr>
            <a:r>
              <a:rPr lang="en-US"/>
              <a:t> </a:t>
            </a:r>
            <a:endParaRPr/>
          </a:p>
        </p:txBody>
      </p:sp>
      <p:sp>
        <p:nvSpPr>
          <p:cNvPr id="370" name="Google Shape;370;g4ebeb19a44_2_3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ebeb19a44_2_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ebeb19a44_2_3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sync replication, which is slow. When # of parameters grows, the chain replication could be the bottleneck</a:t>
            </a:r>
            <a:endParaRPr/>
          </a:p>
        </p:txBody>
      </p:sp>
      <p:sp>
        <p:nvSpPr>
          <p:cNvPr id="379" name="Google Shape;379;g4ebeb19a44_2_3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ebeb19a44_2_4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ebeb19a44_2_4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accelerate replication, only replicate after aggregation. If server will update N parameters in one iteration and replicate N times originally , then it will need to use chain replication only one time.</a:t>
            </a:r>
            <a:endParaRPr/>
          </a:p>
          <a:p>
            <a:pPr indent="0" lvl="0" marL="0" rtl="0" algn="l">
              <a:spcBef>
                <a:spcPts val="0"/>
              </a:spcBef>
              <a:spcAft>
                <a:spcPts val="0"/>
              </a:spcAft>
              <a:buNone/>
            </a:pPr>
            <a:r>
              <a:t/>
            </a:r>
            <a:endParaRPr/>
          </a:p>
        </p:txBody>
      </p:sp>
      <p:sp>
        <p:nvSpPr>
          <p:cNvPr id="388" name="Google Shape;388;g4ebeb19a44_2_4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ebeb19a44_2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ebeb19a44_2_4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to insert node</a:t>
            </a:r>
            <a:endParaRPr/>
          </a:p>
        </p:txBody>
      </p:sp>
      <p:sp>
        <p:nvSpPr>
          <p:cNvPr id="398" name="Google Shape;398;g4ebeb19a44_2_4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ebeb19a44_2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ebeb19a44_2_4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4ebeb19a44_2_4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ebeb19a44_2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ebeb19a44_2_4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4ebeb19a44_2_4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ebeb19a44_2_4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ebeb19a44_2_4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High utilization and fast convergence:</a:t>
            </a:r>
            <a:endParaRPr/>
          </a:p>
          <a:p>
            <a:pPr indent="-317500" lvl="0" marL="457200" rtl="0" algn="l">
              <a:spcBef>
                <a:spcPts val="0"/>
              </a:spcBef>
              <a:spcAft>
                <a:spcPts val="0"/>
              </a:spcAft>
              <a:buSzPts val="1400"/>
              <a:buAutoNum type="arabicPeriod"/>
            </a:pPr>
            <a:r>
              <a:rPr lang="en-US"/>
              <a:t>accelerate convergence time</a:t>
            </a:r>
            <a:endParaRPr/>
          </a:p>
          <a:p>
            <a:pPr indent="-317500" lvl="0" marL="457200" rtl="0" algn="l">
              <a:spcBef>
                <a:spcPts val="0"/>
              </a:spcBef>
              <a:spcAft>
                <a:spcPts val="0"/>
              </a:spcAft>
              <a:buSzPts val="1400"/>
              <a:buAutoNum type="arabicPeriod"/>
            </a:pPr>
            <a:r>
              <a:rPr lang="en-US"/>
              <a:t>increase utilization</a:t>
            </a:r>
            <a:endParaRPr/>
          </a:p>
        </p:txBody>
      </p:sp>
      <p:sp>
        <p:nvSpPr>
          <p:cNvPr id="423" name="Google Shape;423;g4ebeb19a44_2_4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ebeb19a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ebeb19a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large amount of </a:t>
            </a:r>
            <a:r>
              <a:rPr lang="en-US" sz="1100">
                <a:latin typeface="Arial"/>
                <a:ea typeface="Arial"/>
                <a:cs typeface="Arial"/>
                <a:sym typeface="Arial"/>
              </a:rPr>
              <a:t> training data and parameters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1.Accessing the parameters requires enormous amount of network bandwidth.</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2.Many machine Learning algorithms are sequential, so the resulting barriers hurt the performance when the cost of synchronization and machine latency is high.</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3.At large scale, fault tolerant is critical. Machines can be unreliable and jobs can be preempted.</a:t>
            </a:r>
            <a:endParaRPr sz="1100">
              <a:latin typeface="Arial"/>
              <a:ea typeface="Arial"/>
              <a:cs typeface="Arial"/>
              <a:sym typeface="Arial"/>
            </a:endParaRPr>
          </a:p>
        </p:txBody>
      </p:sp>
      <p:sp>
        <p:nvSpPr>
          <p:cNvPr id="108" name="Google Shape;108;g4ebeb19a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ebeb19a44_2_4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4ebeb19a44_2_4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most of parameters are filtered by KKT, thus improving </a:t>
            </a:r>
            <a:r>
              <a:rPr lang="en-US"/>
              <a:t>performance</a:t>
            </a:r>
            <a:endParaRPr/>
          </a:p>
          <a:p>
            <a:pPr indent="0" lvl="0" marL="0" rtl="0" algn="l">
              <a:spcBef>
                <a:spcPts val="0"/>
              </a:spcBef>
              <a:spcAft>
                <a:spcPts val="0"/>
              </a:spcAft>
              <a:buNone/>
            </a:pPr>
            <a:r>
              <a:rPr lang="en-US"/>
              <a:t>Caching keys also have effect on traffic</a:t>
            </a:r>
            <a:endParaRPr/>
          </a:p>
        </p:txBody>
      </p:sp>
      <p:sp>
        <p:nvSpPr>
          <p:cNvPr id="434" name="Google Shape;434;g4ebeb19a44_2_4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ebeb19a44_2_4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ebeb19a44_2_4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trade off between high utilization and convergence rate</a:t>
            </a:r>
            <a:endParaRPr/>
          </a:p>
        </p:txBody>
      </p:sp>
      <p:sp>
        <p:nvSpPr>
          <p:cNvPr id="447" name="Google Shape;447;g4ebeb19a44_2_4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4ebeb19a44_2_5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4ebeb19a44_2_5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4ebeb19a44_2_5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4ebeb19a44_2_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4ebeb19a44_2_5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4ebeb19a44_2_5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4f75d925f3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4f75d925f3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4f75d925f3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4e1a647618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g4e1a647618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4e1a647618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4e1a647618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4e1a647618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4e1a647618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f75d925f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f75d925f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Error-Tolerant offers us opportunities to partition parameters.</a:t>
            </a:r>
            <a:endParaRPr/>
          </a:p>
        </p:txBody>
      </p:sp>
      <p:sp>
        <p:nvSpPr>
          <p:cNvPr id="503" name="Google Shape;503;g4f75d925f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e1a647618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e1a647618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4e1a647618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ebeb19a44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ebeb19a44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g4ebeb19a44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1a64761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e1a647618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1. Efficient communication. (Asynchronous communication model does not block computation &amp; Reduce network traffic and overhead)</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2. Flexible consistency models. (Hides synchronization and latency)</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3. Elastic scalability. (New nodes can be added without restarting the running network)</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4. Fault tolerance and durability. (Recovery from and repair of non-catastrophic machine failure within 1s, without interrupting computation.</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5. Ease of use. (The globally shared parameters are represented as vectors and matrices, facilitate development of machine learning applications.</a:t>
            </a:r>
            <a:endParaRPr/>
          </a:p>
        </p:txBody>
      </p:sp>
      <p:sp>
        <p:nvSpPr>
          <p:cNvPr id="118" name="Google Shape;118;g4e1a647618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ebeb19a4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ebeb19a4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4ebeb19a4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4ebeb19a44_3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ebeb19a44_3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need trade-off for progress per iteration and iteration throughput.</a:t>
            </a:r>
            <a:endParaRPr/>
          </a:p>
          <a:p>
            <a:pPr indent="0" lvl="0" marL="0" rtl="0" algn="l">
              <a:spcBef>
                <a:spcPts val="0"/>
              </a:spcBef>
              <a:spcAft>
                <a:spcPts val="0"/>
              </a:spcAft>
              <a:buNone/>
            </a:pPr>
            <a:r>
              <a:rPr lang="en-US"/>
              <a:t>Find the optimal schedule need a lot of time and is NP-hard within dependencies.</a:t>
            </a:r>
            <a:endParaRPr/>
          </a:p>
        </p:txBody>
      </p:sp>
      <p:sp>
        <p:nvSpPr>
          <p:cNvPr id="545" name="Google Shape;545;g4ebeb19a44_3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ebeb19a44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4ebeb19a44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4ebeb19a44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4ebeb19a44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4ebeb19a44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g4ebeb19a44_1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4ebeb19a44_3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4ebeb19a44_3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4ebeb19a44_3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4ebeb19a44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4ebeb19a44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4ebeb19a44_3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4ebeb19a44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4ebeb19a44_3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00">
                <a:latin typeface="Arial"/>
                <a:ea typeface="Arial"/>
                <a:cs typeface="Arial"/>
                <a:sym typeface="Arial"/>
              </a:rPr>
              <a:t>A complementary technique for partitioning</a:t>
            </a:r>
            <a:endParaRPr sz="1100">
              <a:latin typeface="Arial"/>
              <a:ea typeface="Arial"/>
              <a:cs typeface="Arial"/>
              <a:sym typeface="Arial"/>
            </a:endParaRPr>
          </a:p>
          <a:p>
            <a:pPr indent="0" lvl="0" marL="0" rtl="0" algn="l">
              <a:lnSpc>
                <a:spcPct val="115000"/>
              </a:lnSpc>
              <a:spcBef>
                <a:spcPts val="0"/>
              </a:spcBef>
              <a:spcAft>
                <a:spcPts val="0"/>
              </a:spcAft>
              <a:buNone/>
            </a:pPr>
            <a:r>
              <a:rPr lang="en-US" sz="1100">
                <a:latin typeface="Arial"/>
                <a:ea typeface="Arial"/>
                <a:cs typeface="Arial"/>
                <a:sym typeface="Arial"/>
              </a:rPr>
              <a:t>Pipelining allows the next iterations to start before the current one finishes, ensuring that computation is fully utilized.</a:t>
            </a:r>
            <a:endParaRPr sz="1100">
              <a:latin typeface="Arial"/>
              <a:ea typeface="Arial"/>
              <a:cs typeface="Arial"/>
              <a:sym typeface="Arial"/>
            </a:endParaRPr>
          </a:p>
          <a:p>
            <a:pPr indent="0" lvl="0" marL="0" rtl="0" algn="l">
              <a:lnSpc>
                <a:spcPct val="115000"/>
              </a:lnSpc>
              <a:spcBef>
                <a:spcPts val="0"/>
              </a:spcBef>
              <a:spcAft>
                <a:spcPts val="0"/>
              </a:spcAft>
              <a:buNone/>
            </a:pPr>
            <a:r>
              <a:rPr lang="en-US" sz="1100">
                <a:latin typeface="Arial"/>
                <a:ea typeface="Arial"/>
                <a:cs typeface="Arial"/>
                <a:sym typeface="Arial"/>
              </a:rPr>
              <a:t>Pipelining therefore sacrifices some progress per iteration to increase iteration throughput, and is a good way to raise the throughput of dynamic partition.</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iterative convergence ML algorithms are self-correctness as they are robust with data-hazard.</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595" name="Google Shape;595;g4ebeb19a44_3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4ebeb19a44_3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4ebeb19a44_3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Prioritization thus improve progress per iteration at a small cost to iteration throughput.</a:t>
            </a:r>
            <a:endParaRPr/>
          </a:p>
        </p:txBody>
      </p:sp>
      <p:sp>
        <p:nvSpPr>
          <p:cNvPr id="607" name="Google Shape;607;g4ebeb19a44_3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4ebeb19a44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ebeb19a44_3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g4ebeb19a44_3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4ebeb19a44_3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4ebeb19a44_3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g4ebeb19a44_3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e1a647618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e1a647618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4e1a647618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4ebeb19a44_3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4ebeb19a44_3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4ebeb19a44_3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4ebeb19a44_3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ebeb19a44_3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g4ebeb19a44_3_2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1a647618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1a647618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4e1a647618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e1a647618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1a647618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BSP: board support package</a:t>
            </a:r>
            <a:endParaRPr/>
          </a:p>
        </p:txBody>
      </p:sp>
      <p:sp>
        <p:nvSpPr>
          <p:cNvPr id="148" name="Google Shape;148;g4e1a647618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ebeb19a44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ebeb19a44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4ebeb19a44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ebeb19a44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ebeb19a44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4ebeb19a44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ctr"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ctr"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Gill Sans"/>
              <a:buNone/>
              <a:defRPr b="0" i="0" sz="44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ctr"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ill Sans"/>
                <a:ea typeface="Gill Sans"/>
                <a:cs typeface="Gill Sans"/>
                <a:sym typeface="Gill Sans"/>
              </a:defRPr>
            </a:lvl1pPr>
            <a:lvl2pPr indent="0" lvl="1" marL="0" marR="0" rtl="0" algn="r">
              <a:spcBef>
                <a:spcPts val="0"/>
              </a:spcBef>
              <a:buNone/>
              <a:defRPr b="0" i="0" sz="1200" u="none" cap="none" strike="noStrike">
                <a:solidFill>
                  <a:srgbClr val="888888"/>
                </a:solidFill>
                <a:latin typeface="Gill Sans"/>
                <a:ea typeface="Gill Sans"/>
                <a:cs typeface="Gill Sans"/>
                <a:sym typeface="Gill Sans"/>
              </a:defRPr>
            </a:lvl2pPr>
            <a:lvl3pPr indent="0" lvl="2" marL="0" marR="0" rtl="0" algn="r">
              <a:spcBef>
                <a:spcPts val="0"/>
              </a:spcBef>
              <a:buNone/>
              <a:defRPr b="0" i="0" sz="1200" u="none" cap="none" strike="noStrike">
                <a:solidFill>
                  <a:srgbClr val="888888"/>
                </a:solidFill>
                <a:latin typeface="Gill Sans"/>
                <a:ea typeface="Gill Sans"/>
                <a:cs typeface="Gill Sans"/>
                <a:sym typeface="Gill Sans"/>
              </a:defRPr>
            </a:lvl3pPr>
            <a:lvl4pPr indent="0" lvl="3" marL="0" marR="0" rtl="0" algn="r">
              <a:spcBef>
                <a:spcPts val="0"/>
              </a:spcBef>
              <a:buNone/>
              <a:defRPr b="0" i="0" sz="1200" u="none" cap="none" strike="noStrike">
                <a:solidFill>
                  <a:srgbClr val="888888"/>
                </a:solidFill>
                <a:latin typeface="Gill Sans"/>
                <a:ea typeface="Gill Sans"/>
                <a:cs typeface="Gill Sans"/>
                <a:sym typeface="Gill Sans"/>
              </a:defRPr>
            </a:lvl4pPr>
            <a:lvl5pPr indent="0" lvl="4" marL="0" marR="0" rtl="0" algn="r">
              <a:spcBef>
                <a:spcPts val="0"/>
              </a:spcBef>
              <a:buNone/>
              <a:defRPr b="0" i="0" sz="1200" u="none" cap="none" strike="noStrike">
                <a:solidFill>
                  <a:srgbClr val="888888"/>
                </a:solidFill>
                <a:latin typeface="Gill Sans"/>
                <a:ea typeface="Gill Sans"/>
                <a:cs typeface="Gill Sans"/>
                <a:sym typeface="Gill Sans"/>
              </a:defRPr>
            </a:lvl5pPr>
            <a:lvl6pPr indent="0" lvl="5" marL="0" marR="0" rtl="0" algn="r">
              <a:spcBef>
                <a:spcPts val="0"/>
              </a:spcBef>
              <a:buNone/>
              <a:defRPr b="0" i="0" sz="1200" u="none" cap="none" strike="noStrike">
                <a:solidFill>
                  <a:srgbClr val="888888"/>
                </a:solidFill>
                <a:latin typeface="Gill Sans"/>
                <a:ea typeface="Gill Sans"/>
                <a:cs typeface="Gill Sans"/>
                <a:sym typeface="Gill Sans"/>
              </a:defRPr>
            </a:lvl6pPr>
            <a:lvl7pPr indent="0" lvl="6" marL="0" marR="0" rtl="0" algn="r">
              <a:spcBef>
                <a:spcPts val="0"/>
              </a:spcBef>
              <a:buNone/>
              <a:defRPr b="0" i="0" sz="1200" u="none" cap="none" strike="noStrike">
                <a:solidFill>
                  <a:srgbClr val="888888"/>
                </a:solidFill>
                <a:latin typeface="Gill Sans"/>
                <a:ea typeface="Gill Sans"/>
                <a:cs typeface="Gill Sans"/>
                <a:sym typeface="Gill Sans"/>
              </a:defRPr>
            </a:lvl7pPr>
            <a:lvl8pPr indent="0" lvl="7" marL="0" marR="0" rtl="0" algn="r">
              <a:spcBef>
                <a:spcPts val="0"/>
              </a:spcBef>
              <a:buNone/>
              <a:defRPr b="0" i="0" sz="1200" u="none" cap="none" strike="noStrike">
                <a:solidFill>
                  <a:srgbClr val="888888"/>
                </a:solidFill>
                <a:latin typeface="Gill Sans"/>
                <a:ea typeface="Gill Sans"/>
                <a:cs typeface="Gill Sans"/>
                <a:sym typeface="Gill Sans"/>
              </a:defRPr>
            </a:lvl8pPr>
            <a:lvl9pPr indent="0" lvl="8" marL="0" marR="0" rtl="0" algn="r">
              <a:spcBef>
                <a:spcPts val="0"/>
              </a:spcBef>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0859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Gill Sans"/>
              <a:buNone/>
            </a:pPr>
            <a:r>
              <a:rPr lang="en-US" sz="4800"/>
              <a:t>Scaling Distributed Machine Learning with the Parameter Server</a:t>
            </a:r>
            <a:endParaRPr sz="4800"/>
          </a:p>
        </p:txBody>
      </p:sp>
      <p:sp>
        <p:nvSpPr>
          <p:cNvPr id="90" name="Google Shape;90;p13"/>
          <p:cNvSpPr txBox="1"/>
          <p:nvPr>
            <p:ph idx="1" type="subTitle"/>
          </p:nvPr>
        </p:nvSpPr>
        <p:spPr>
          <a:xfrm>
            <a:off x="1524000" y="3873113"/>
            <a:ext cx="9144000" cy="165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Presented by </a:t>
            </a:r>
            <a:r>
              <a:rPr lang="en-US"/>
              <a:t>Yifu Jin, Bochang Wang, Junding Wang</a:t>
            </a:r>
            <a:endParaRPr/>
          </a:p>
        </p:txBody>
      </p:sp>
      <p:sp>
        <p:nvSpPr>
          <p:cNvPr id="91" name="Google Shape;9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Risk Minimization</a:t>
            </a:r>
            <a:endParaRPr/>
          </a:p>
        </p:txBody>
      </p:sp>
      <p:sp>
        <p:nvSpPr>
          <p:cNvPr id="184" name="Google Shape;184;p22"/>
          <p:cNvSpPr txBox="1"/>
          <p:nvPr>
            <p:ph idx="1" type="body"/>
          </p:nvPr>
        </p:nvSpPr>
        <p:spPr>
          <a:xfrm>
            <a:off x="838200" y="1855475"/>
            <a:ext cx="10515600" cy="15771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Overfit</a:t>
            </a:r>
            <a:endParaRPr/>
          </a:p>
          <a:p>
            <a:pPr indent="-342900" lvl="0" marL="457200" rtl="0" algn="l">
              <a:spcBef>
                <a:spcPts val="0"/>
              </a:spcBef>
              <a:spcAft>
                <a:spcPts val="0"/>
              </a:spcAft>
              <a:buSzPts val="1800"/>
              <a:buChar char="•"/>
            </a:pPr>
            <a:r>
              <a:rPr lang="en-US"/>
              <a:t>F</a:t>
            </a:r>
            <a:r>
              <a:rPr lang="en-US"/>
              <a:t>ail to capture relevant attributes of the data</a:t>
            </a:r>
            <a:endParaRPr/>
          </a:p>
          <a:p>
            <a:pPr indent="0" lvl="0" marL="0" rtl="0" algn="l">
              <a:spcBef>
                <a:spcPts val="1000"/>
              </a:spcBef>
              <a:spcAft>
                <a:spcPts val="0"/>
              </a:spcAft>
              <a:buNone/>
            </a:pPr>
            <a:r>
              <a:t/>
            </a:r>
            <a:endParaRPr/>
          </a:p>
        </p:txBody>
      </p:sp>
      <p:sp>
        <p:nvSpPr>
          <p:cNvPr id="185" name="Google Shape;185;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6" name="Google Shape;186;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87" name="Google Shape;187;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188" name="Google Shape;188;p22"/>
          <p:cNvPicPr preferRelativeResize="0"/>
          <p:nvPr/>
        </p:nvPicPr>
        <p:blipFill>
          <a:blip r:embed="rId3">
            <a:alphaModFix/>
          </a:blip>
          <a:stretch>
            <a:fillRect/>
          </a:stretch>
        </p:blipFill>
        <p:spPr>
          <a:xfrm>
            <a:off x="2019300" y="3336050"/>
            <a:ext cx="8153400" cy="205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5" name="Google Shape;195;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96" name="Google Shape;196;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197" name="Google Shape;197;p23"/>
          <p:cNvPicPr preferRelativeResize="0"/>
          <p:nvPr/>
        </p:nvPicPr>
        <p:blipFill>
          <a:blip r:embed="rId3">
            <a:alphaModFix/>
          </a:blip>
          <a:stretch>
            <a:fillRect/>
          </a:stretch>
        </p:blipFill>
        <p:spPr>
          <a:xfrm>
            <a:off x="6251175" y="403225"/>
            <a:ext cx="5237402" cy="6051549"/>
          </a:xfrm>
          <a:prstGeom prst="rect">
            <a:avLst/>
          </a:prstGeom>
          <a:noFill/>
          <a:ln>
            <a:noFill/>
          </a:ln>
        </p:spPr>
      </p:pic>
      <p:sp>
        <p:nvSpPr>
          <p:cNvPr id="198" name="Google Shape;198;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Steps</a:t>
            </a:r>
            <a:endParaRPr/>
          </a:p>
        </p:txBody>
      </p:sp>
      <p:sp>
        <p:nvSpPr>
          <p:cNvPr id="199" name="Google Shape;199;p23"/>
          <p:cNvSpPr txBox="1"/>
          <p:nvPr>
            <p:ph idx="1" type="body"/>
          </p:nvPr>
        </p:nvSpPr>
        <p:spPr>
          <a:xfrm>
            <a:off x="838200" y="1855475"/>
            <a:ext cx="5237400" cy="37827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T</a:t>
            </a:r>
            <a:r>
              <a:rPr lang="en-US"/>
              <a:t>raining data is partitioned among all of the workers.</a:t>
            </a:r>
            <a:endParaRPr/>
          </a:p>
          <a:p>
            <a:pPr indent="-342900" lvl="0" marL="457200" rtl="0" algn="l">
              <a:spcBef>
                <a:spcPts val="0"/>
              </a:spcBef>
              <a:spcAft>
                <a:spcPts val="0"/>
              </a:spcAft>
              <a:buSzPts val="1800"/>
              <a:buChar char="•"/>
            </a:pPr>
            <a:r>
              <a:rPr lang="en-US"/>
              <a:t>Jointly learn the parameter vector w</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6" name="Google Shape;206;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07" name="Google Shape;207;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208" name="Google Shape;208;p24"/>
          <p:cNvPicPr preferRelativeResize="0"/>
          <p:nvPr/>
        </p:nvPicPr>
        <p:blipFill>
          <a:blip r:embed="rId3">
            <a:alphaModFix/>
          </a:blip>
          <a:stretch>
            <a:fillRect/>
          </a:stretch>
        </p:blipFill>
        <p:spPr>
          <a:xfrm>
            <a:off x="6462750" y="1248638"/>
            <a:ext cx="5530676" cy="4360725"/>
          </a:xfrm>
          <a:prstGeom prst="rect">
            <a:avLst/>
          </a:prstGeom>
          <a:noFill/>
          <a:ln>
            <a:noFill/>
          </a:ln>
        </p:spPr>
      </p:pic>
      <p:sp>
        <p:nvSpPr>
          <p:cNvPr id="209" name="Google Shape;209;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Workload distribution</a:t>
            </a:r>
            <a:endParaRPr/>
          </a:p>
        </p:txBody>
      </p:sp>
      <p:sp>
        <p:nvSpPr>
          <p:cNvPr id="210" name="Google Shape;210;p24"/>
          <p:cNvSpPr txBox="1"/>
          <p:nvPr>
            <p:ph idx="1" type="body"/>
          </p:nvPr>
        </p:nvSpPr>
        <p:spPr>
          <a:xfrm>
            <a:off x="838200" y="1701038"/>
            <a:ext cx="4912200" cy="32640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100 workers, each worker only needs 7.8% of the total parameters</a:t>
            </a:r>
            <a:endParaRPr/>
          </a:p>
          <a:p>
            <a:pPr indent="-342900" lvl="0" marL="457200" rtl="0" algn="l">
              <a:spcBef>
                <a:spcPts val="0"/>
              </a:spcBef>
              <a:spcAft>
                <a:spcPts val="0"/>
              </a:spcAft>
              <a:buSzPts val="1800"/>
              <a:buChar char="•"/>
            </a:pPr>
            <a:r>
              <a:rPr lang="en-US"/>
              <a:t>Overlap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t>Architecture</a:t>
            </a:r>
            <a:endParaRPr/>
          </a:p>
        </p:txBody>
      </p:sp>
      <p:sp>
        <p:nvSpPr>
          <p:cNvPr id="217" name="Google Shape;217;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8" name="Google Shape;218;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19" name="Google Shape;219;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220" name="Google Shape;220;p25"/>
          <p:cNvPicPr preferRelativeResize="0"/>
          <p:nvPr/>
        </p:nvPicPr>
        <p:blipFill>
          <a:blip r:embed="rId3">
            <a:alphaModFix/>
          </a:blip>
          <a:stretch>
            <a:fillRect/>
          </a:stretch>
        </p:blipFill>
        <p:spPr>
          <a:xfrm>
            <a:off x="6109500" y="1225600"/>
            <a:ext cx="5244306" cy="4406812"/>
          </a:xfrm>
          <a:prstGeom prst="rect">
            <a:avLst/>
          </a:prstGeom>
          <a:noFill/>
          <a:ln>
            <a:noFill/>
          </a:ln>
        </p:spPr>
      </p:pic>
      <p:sp>
        <p:nvSpPr>
          <p:cNvPr id="221" name="Google Shape;221;p25"/>
          <p:cNvSpPr txBox="1"/>
          <p:nvPr>
            <p:ph idx="1" type="body"/>
          </p:nvPr>
        </p:nvSpPr>
        <p:spPr>
          <a:xfrm>
            <a:off x="838200" y="2053675"/>
            <a:ext cx="4439100" cy="28353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server node</a:t>
            </a:r>
            <a:endParaRPr/>
          </a:p>
          <a:p>
            <a:pPr indent="-342900" lvl="0" marL="457200" rtl="0" algn="l">
              <a:spcBef>
                <a:spcPts val="0"/>
              </a:spcBef>
              <a:spcAft>
                <a:spcPts val="0"/>
              </a:spcAft>
              <a:buSzPts val="1800"/>
              <a:buChar char="•"/>
            </a:pPr>
            <a:r>
              <a:rPr lang="en-US"/>
              <a:t>server manager node</a:t>
            </a:r>
            <a:endParaRPr/>
          </a:p>
          <a:p>
            <a:pPr indent="-342900" lvl="0" marL="457200" rtl="0" algn="l">
              <a:spcBef>
                <a:spcPts val="0"/>
              </a:spcBef>
              <a:spcAft>
                <a:spcPts val="0"/>
              </a:spcAft>
              <a:buSzPts val="1800"/>
              <a:buChar char="•"/>
            </a:pPr>
            <a:r>
              <a:rPr lang="en-US"/>
              <a:t>worker node</a:t>
            </a:r>
            <a:endParaRPr/>
          </a:p>
          <a:p>
            <a:pPr indent="-342900" lvl="0" marL="457200" rtl="0" algn="l">
              <a:spcBef>
                <a:spcPts val="0"/>
              </a:spcBef>
              <a:spcAft>
                <a:spcPts val="0"/>
              </a:spcAft>
              <a:buSzPts val="1800"/>
              <a:buChar char="•"/>
            </a:pPr>
            <a:r>
              <a:rPr lang="en-US"/>
              <a:t>scheduler node</a:t>
            </a:r>
            <a:endParaRPr/>
          </a:p>
        </p:txBody>
      </p:sp>
      <p:sp>
        <p:nvSpPr>
          <p:cNvPr id="222" name="Google Shape;222;p25"/>
          <p:cNvSpPr txBox="1"/>
          <p:nvPr>
            <p:ph idx="1" type="body"/>
          </p:nvPr>
        </p:nvSpPr>
        <p:spPr>
          <a:xfrm>
            <a:off x="5993400" y="5632400"/>
            <a:ext cx="5476500" cy="586200"/>
          </a:xfrm>
          <a:prstGeom prst="rect">
            <a:avLst/>
          </a:prstGeom>
        </p:spPr>
        <p:txBody>
          <a:bodyPr anchorCtr="0" anchor="ctr" bIns="45700" lIns="91425" spcFirstLastPara="1" rIns="91425" wrap="square" tIns="45700">
            <a:noAutofit/>
          </a:bodyPr>
          <a:lstStyle/>
          <a:p>
            <a:pPr indent="0" lvl="0" marL="457200" rtl="0" algn="l">
              <a:spcBef>
                <a:spcPts val="1000"/>
              </a:spcBef>
              <a:spcAft>
                <a:spcPts val="0"/>
              </a:spcAft>
              <a:buNone/>
            </a:pPr>
            <a:r>
              <a:rPr lang="en-US" sz="1800"/>
              <a:t>Architecture of a parameter server communicating with several groups of workers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idx="1" type="body"/>
          </p:nvPr>
        </p:nvSpPr>
        <p:spPr>
          <a:xfrm>
            <a:off x="838200" y="1825625"/>
            <a:ext cx="10515600" cy="43512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(Key,Value) Vectors</a:t>
            </a:r>
            <a:endParaRPr/>
          </a:p>
          <a:p>
            <a:pPr indent="-342900" lvl="0" marL="457200" rtl="0" algn="l">
              <a:spcBef>
                <a:spcPts val="0"/>
              </a:spcBef>
              <a:spcAft>
                <a:spcPts val="0"/>
              </a:spcAft>
              <a:buSzPts val="1800"/>
              <a:buChar char="•"/>
            </a:pPr>
            <a:r>
              <a:rPr lang="en-US"/>
              <a:t>Range push and pull</a:t>
            </a:r>
            <a:endParaRPr/>
          </a:p>
          <a:p>
            <a:pPr indent="-342900" lvl="0" marL="457200" rtl="0" algn="l">
              <a:spcBef>
                <a:spcPts val="0"/>
              </a:spcBef>
              <a:spcAft>
                <a:spcPts val="0"/>
              </a:spcAft>
              <a:buSzPts val="1800"/>
              <a:buChar char="•"/>
            </a:pPr>
            <a:r>
              <a:rPr lang="en-US"/>
              <a:t>User-defined functions on the server</a:t>
            </a:r>
            <a:endParaRPr/>
          </a:p>
          <a:p>
            <a:pPr indent="-342900" lvl="0" marL="457200" rtl="0" algn="l">
              <a:spcBef>
                <a:spcPts val="0"/>
              </a:spcBef>
              <a:spcAft>
                <a:spcPts val="0"/>
              </a:spcAft>
              <a:buSzPts val="1800"/>
              <a:buChar char="•"/>
            </a:pPr>
            <a:r>
              <a:rPr lang="en-US"/>
              <a:t>Asynchronous tasks and dependency</a:t>
            </a:r>
            <a:endParaRPr/>
          </a:p>
          <a:p>
            <a:pPr indent="-342900" lvl="0" marL="457200" rtl="0" algn="l">
              <a:spcBef>
                <a:spcPts val="0"/>
              </a:spcBef>
              <a:spcAft>
                <a:spcPts val="0"/>
              </a:spcAft>
              <a:buSzPts val="1800"/>
              <a:buChar char="•"/>
            </a:pPr>
            <a:r>
              <a:rPr lang="en-US"/>
              <a:t>Flexible consistency</a:t>
            </a:r>
            <a:endParaRPr/>
          </a:p>
          <a:p>
            <a:pPr indent="-342900" lvl="0" marL="457200" rtl="0" algn="l">
              <a:spcBef>
                <a:spcPts val="0"/>
              </a:spcBef>
              <a:spcAft>
                <a:spcPts val="0"/>
              </a:spcAft>
              <a:buSzPts val="1800"/>
              <a:buChar char="•"/>
            </a:pPr>
            <a:r>
              <a:rPr lang="en-US"/>
              <a:t>User-defined filters</a:t>
            </a:r>
            <a:endParaRPr/>
          </a:p>
        </p:txBody>
      </p:sp>
      <p:sp>
        <p:nvSpPr>
          <p:cNvPr id="229" name="Google Shape;229;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0" name="Google Shape;230;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31" name="Google Shape;231;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
        <p:nvSpPr>
          <p:cNvPr id="232" name="Google Shape;232;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Architecture</a:t>
            </a:r>
            <a:endParaRPr/>
          </a:p>
        </p:txBody>
      </p:sp>
      <p:pic>
        <p:nvPicPr>
          <p:cNvPr id="233" name="Google Shape;233;p26"/>
          <p:cNvPicPr preferRelativeResize="0"/>
          <p:nvPr/>
        </p:nvPicPr>
        <p:blipFill>
          <a:blip r:embed="rId3">
            <a:alphaModFix/>
          </a:blip>
          <a:stretch>
            <a:fillRect/>
          </a:stretch>
        </p:blipFill>
        <p:spPr>
          <a:xfrm>
            <a:off x="8454950" y="1113375"/>
            <a:ext cx="2352732" cy="1382750"/>
          </a:xfrm>
          <a:prstGeom prst="rect">
            <a:avLst/>
          </a:prstGeom>
          <a:noFill/>
          <a:ln>
            <a:noFill/>
          </a:ln>
        </p:spPr>
      </p:pic>
      <p:pic>
        <p:nvPicPr>
          <p:cNvPr id="234" name="Google Shape;234;p26"/>
          <p:cNvPicPr preferRelativeResize="0"/>
          <p:nvPr/>
        </p:nvPicPr>
        <p:blipFill>
          <a:blip r:embed="rId4">
            <a:alphaModFix/>
          </a:blip>
          <a:stretch>
            <a:fillRect/>
          </a:stretch>
        </p:blipFill>
        <p:spPr>
          <a:xfrm>
            <a:off x="8338025" y="2894938"/>
            <a:ext cx="2469653" cy="1325700"/>
          </a:xfrm>
          <a:prstGeom prst="rect">
            <a:avLst/>
          </a:prstGeom>
          <a:noFill/>
          <a:ln>
            <a:noFill/>
          </a:ln>
        </p:spPr>
      </p:pic>
      <p:pic>
        <p:nvPicPr>
          <p:cNvPr id="235" name="Google Shape;235;p26"/>
          <p:cNvPicPr preferRelativeResize="0"/>
          <p:nvPr/>
        </p:nvPicPr>
        <p:blipFill>
          <a:blip r:embed="rId5">
            <a:alphaModFix/>
          </a:blip>
          <a:stretch>
            <a:fillRect/>
          </a:stretch>
        </p:blipFill>
        <p:spPr>
          <a:xfrm>
            <a:off x="7911413" y="4625650"/>
            <a:ext cx="3322858" cy="132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242" name="Google Shape;242;p27"/>
          <p:cNvSpPr txBox="1"/>
          <p:nvPr>
            <p:ph idx="1" type="body"/>
          </p:nvPr>
        </p:nvSpPr>
        <p:spPr>
          <a:xfrm>
            <a:off x="838200" y="1825625"/>
            <a:ext cx="10515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Vector Clock</a:t>
            </a:r>
            <a:endParaRPr/>
          </a:p>
          <a:p>
            <a:pPr indent="0" lvl="0" marL="0" rtl="0" algn="l">
              <a:spcBef>
                <a:spcPts val="1000"/>
              </a:spcBef>
              <a:spcAft>
                <a:spcPts val="0"/>
              </a:spcAft>
              <a:buNone/>
            </a:pPr>
            <a:r>
              <a:rPr lang="en-US"/>
              <a:t>Messages</a:t>
            </a:r>
            <a:endParaRPr/>
          </a:p>
          <a:p>
            <a:pPr indent="0" lvl="0" marL="0" rtl="0" algn="l">
              <a:spcBef>
                <a:spcPts val="1000"/>
              </a:spcBef>
              <a:spcAft>
                <a:spcPts val="0"/>
              </a:spcAft>
              <a:buNone/>
            </a:pPr>
            <a:r>
              <a:rPr lang="en-US"/>
              <a:t>Consistent Hashing</a:t>
            </a:r>
            <a:endParaRPr/>
          </a:p>
          <a:p>
            <a:pPr indent="0" lvl="0" marL="0" rtl="0" algn="l">
              <a:spcBef>
                <a:spcPts val="1000"/>
              </a:spcBef>
              <a:spcAft>
                <a:spcPts val="0"/>
              </a:spcAft>
              <a:buNone/>
            </a:pPr>
            <a:r>
              <a:rPr lang="en-US"/>
              <a:t>Replication and Consistency</a:t>
            </a:r>
            <a:endParaRPr/>
          </a:p>
          <a:p>
            <a:pPr indent="0" lvl="0" marL="0" rtl="0" algn="l">
              <a:spcBef>
                <a:spcPts val="1000"/>
              </a:spcBef>
              <a:spcAft>
                <a:spcPts val="0"/>
              </a:spcAft>
              <a:buNone/>
            </a:pPr>
            <a:r>
              <a:t/>
            </a:r>
            <a:endParaRPr/>
          </a:p>
        </p:txBody>
      </p:sp>
      <p:sp>
        <p:nvSpPr>
          <p:cNvPr id="243" name="Google Shape;243;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250" name="Google Shape;250;p28"/>
          <p:cNvSpPr txBox="1"/>
          <p:nvPr>
            <p:ph idx="1" type="body"/>
          </p:nvPr>
        </p:nvSpPr>
        <p:spPr>
          <a:xfrm>
            <a:off x="838200" y="1825625"/>
            <a:ext cx="54132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Vector Clock</a:t>
            </a:r>
            <a:endParaRPr/>
          </a:p>
          <a:p>
            <a:pPr indent="-342900" lvl="0" marL="457200" rtl="0" algn="l">
              <a:spcBef>
                <a:spcPts val="1000"/>
              </a:spcBef>
              <a:spcAft>
                <a:spcPts val="0"/>
              </a:spcAft>
              <a:buSzPts val="1800"/>
              <a:buChar char="-"/>
            </a:pPr>
            <a:r>
              <a:rPr lang="en-US"/>
              <a:t>Naive Implementation</a:t>
            </a:r>
            <a:endParaRPr/>
          </a:p>
          <a:p>
            <a:pPr indent="-342900" lvl="1" marL="914400" rtl="0" algn="l">
              <a:spcBef>
                <a:spcPts val="0"/>
              </a:spcBef>
              <a:spcAft>
                <a:spcPts val="0"/>
              </a:spcAft>
              <a:buSzPts val="1800"/>
              <a:buChar char="-"/>
            </a:pPr>
            <a:r>
              <a:rPr lang="en-US"/>
              <a:t>A separate vector clock needed for each parameter in w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51" name="Google Shape;251;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2" name="Google Shape;25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53" name="Google Shape;253;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
        <p:nvSpPr>
          <p:cNvPr id="254" name="Google Shape;254;p28"/>
          <p:cNvSpPr txBox="1"/>
          <p:nvPr/>
        </p:nvSpPr>
        <p:spPr>
          <a:xfrm>
            <a:off x="7324325" y="2178100"/>
            <a:ext cx="3950100" cy="8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Gill Sans"/>
                <a:ea typeface="Gill Sans"/>
                <a:cs typeface="Gill Sans"/>
                <a:sym typeface="Gill Sans"/>
              </a:rPr>
              <a:t>W = (w1, w2, …, wm)</a:t>
            </a:r>
            <a:endParaRPr sz="2400">
              <a:latin typeface="Gill Sans"/>
              <a:ea typeface="Gill Sans"/>
              <a:cs typeface="Gill Sans"/>
              <a:sym typeface="Gill Sans"/>
            </a:endParaRPr>
          </a:p>
        </p:txBody>
      </p:sp>
      <p:sp>
        <p:nvSpPr>
          <p:cNvPr id="255" name="Google Shape;255;p28"/>
          <p:cNvSpPr/>
          <p:nvPr/>
        </p:nvSpPr>
        <p:spPr>
          <a:xfrm>
            <a:off x="6460225" y="3206800"/>
            <a:ext cx="1110900" cy="21807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Node</a:t>
            </a:r>
            <a:endParaRPr/>
          </a:p>
        </p:txBody>
      </p:sp>
      <p:sp>
        <p:nvSpPr>
          <p:cNvPr id="256" name="Google Shape;256;p28"/>
          <p:cNvSpPr/>
          <p:nvPr/>
        </p:nvSpPr>
        <p:spPr>
          <a:xfrm>
            <a:off x="7042500" y="3400375"/>
            <a:ext cx="1110900" cy="21807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Node </a:t>
            </a:r>
            <a:endParaRPr/>
          </a:p>
        </p:txBody>
      </p:sp>
      <p:sp>
        <p:nvSpPr>
          <p:cNvPr id="257" name="Google Shape;257;p28"/>
          <p:cNvSpPr/>
          <p:nvPr/>
        </p:nvSpPr>
        <p:spPr>
          <a:xfrm>
            <a:off x="7780000" y="3608875"/>
            <a:ext cx="1110900" cy="21807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Node </a:t>
            </a:r>
            <a:endParaRPr/>
          </a:p>
        </p:txBody>
      </p:sp>
      <p:sp>
        <p:nvSpPr>
          <p:cNvPr id="258" name="Google Shape;258;p28"/>
          <p:cNvSpPr/>
          <p:nvPr/>
        </p:nvSpPr>
        <p:spPr>
          <a:xfrm>
            <a:off x="9477750" y="3385100"/>
            <a:ext cx="1193400" cy="18549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9477750" y="3529375"/>
            <a:ext cx="1728300" cy="15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ill Sans"/>
                <a:ea typeface="Gill Sans"/>
                <a:cs typeface="Gill Sans"/>
                <a:sym typeface="Gill Sans"/>
              </a:rPr>
              <a:t>VC(w1)  = 25</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VC(w2)  = 12</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VC(w3)  = 25</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VC(w4)  = 25</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VC(w5)  = 12</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VC(wm) = 43</a:t>
            </a:r>
            <a:endParaRPr>
              <a:latin typeface="Gill Sans"/>
              <a:ea typeface="Gill Sans"/>
              <a:cs typeface="Gill Sans"/>
              <a:sym typeface="Gill Sans"/>
            </a:endParaRPr>
          </a:p>
        </p:txBody>
      </p:sp>
      <p:cxnSp>
        <p:nvCxnSpPr>
          <p:cNvPr id="260" name="Google Shape;260;p28"/>
          <p:cNvCxnSpPr>
            <a:endCxn id="259" idx="1"/>
          </p:cNvCxnSpPr>
          <p:nvPr/>
        </p:nvCxnSpPr>
        <p:spPr>
          <a:xfrm flipH="1" rot="10800000">
            <a:off x="8750850" y="4318075"/>
            <a:ext cx="726900" cy="3087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28"/>
          <p:cNvSpPr txBox="1"/>
          <p:nvPr/>
        </p:nvSpPr>
        <p:spPr>
          <a:xfrm>
            <a:off x="7118100" y="5918613"/>
            <a:ext cx="12594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ill Sans"/>
                <a:ea typeface="Gill Sans"/>
                <a:cs typeface="Gill Sans"/>
                <a:sym typeface="Gill Sans"/>
              </a:rPr>
              <a:t>n nodes</a:t>
            </a:r>
            <a:endParaRPr>
              <a:latin typeface="Gill Sans"/>
              <a:ea typeface="Gill Sans"/>
              <a:cs typeface="Gill Sans"/>
              <a:sym typeface="Gill Sans"/>
            </a:endParaRPr>
          </a:p>
        </p:txBody>
      </p:sp>
      <p:sp>
        <p:nvSpPr>
          <p:cNvPr id="262" name="Google Shape;262;p28"/>
          <p:cNvSpPr txBox="1"/>
          <p:nvPr/>
        </p:nvSpPr>
        <p:spPr>
          <a:xfrm>
            <a:off x="9837150" y="5544975"/>
            <a:ext cx="1368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Gill Sans"/>
                <a:ea typeface="Gill Sans"/>
                <a:cs typeface="Gill Sans"/>
                <a:sym typeface="Gill Sans"/>
              </a:rPr>
              <a:t>O(mn)</a:t>
            </a:r>
            <a:endParaRPr b="1" sz="2400">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9"/>
          <p:cNvSpPr/>
          <p:nvPr/>
        </p:nvSpPr>
        <p:spPr>
          <a:xfrm>
            <a:off x="9773675" y="3529375"/>
            <a:ext cx="1110900" cy="807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270" name="Google Shape;270;p29"/>
          <p:cNvSpPr txBox="1"/>
          <p:nvPr>
            <p:ph idx="1" type="body"/>
          </p:nvPr>
        </p:nvSpPr>
        <p:spPr>
          <a:xfrm>
            <a:off x="838200" y="1825625"/>
            <a:ext cx="54132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Vector Clock</a:t>
            </a:r>
            <a:endParaRPr/>
          </a:p>
          <a:p>
            <a:pPr indent="-342900" lvl="0" marL="457200" rtl="0" algn="l">
              <a:spcBef>
                <a:spcPts val="1000"/>
              </a:spcBef>
              <a:spcAft>
                <a:spcPts val="0"/>
              </a:spcAft>
              <a:buSzPts val="1800"/>
              <a:buChar char="-"/>
            </a:pPr>
            <a:r>
              <a:rPr lang="en-US"/>
              <a:t>Optimized Implementation</a:t>
            </a:r>
            <a:endParaRPr/>
          </a:p>
          <a:p>
            <a:pPr indent="-342900" lvl="1" marL="914400" rtl="0" algn="l">
              <a:spcBef>
                <a:spcPts val="0"/>
              </a:spcBef>
              <a:spcAft>
                <a:spcPts val="0"/>
              </a:spcAft>
              <a:buSzPts val="1800"/>
              <a:buChar char="-"/>
            </a:pPr>
            <a:r>
              <a:rPr lang="en-US"/>
              <a:t>A separate vector clock used for all parameters in one key range 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71" name="Google Shape;271;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2" name="Google Shape;272;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273" name="Google Shape;273;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
        <p:nvSpPr>
          <p:cNvPr id="274" name="Google Shape;274;p29"/>
          <p:cNvSpPr txBox="1"/>
          <p:nvPr/>
        </p:nvSpPr>
        <p:spPr>
          <a:xfrm>
            <a:off x="7324325" y="2178100"/>
            <a:ext cx="3950100" cy="8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Gill Sans"/>
                <a:ea typeface="Gill Sans"/>
                <a:cs typeface="Gill Sans"/>
                <a:sym typeface="Gill Sans"/>
              </a:rPr>
              <a:t>R1, R2, R3… Rk</a:t>
            </a:r>
            <a:endParaRPr sz="2400">
              <a:latin typeface="Gill Sans"/>
              <a:ea typeface="Gill Sans"/>
              <a:cs typeface="Gill Sans"/>
              <a:sym typeface="Gill Sans"/>
            </a:endParaRPr>
          </a:p>
          <a:p>
            <a:pPr indent="0" lvl="0" marL="0" rtl="0" algn="l">
              <a:spcBef>
                <a:spcPts val="0"/>
              </a:spcBef>
              <a:spcAft>
                <a:spcPts val="0"/>
              </a:spcAft>
              <a:buNone/>
            </a:pPr>
            <a:r>
              <a:rPr lang="en-US" sz="2400">
                <a:latin typeface="Gill Sans"/>
                <a:ea typeface="Gill Sans"/>
                <a:cs typeface="Gill Sans"/>
                <a:sym typeface="Gill Sans"/>
              </a:rPr>
              <a:t>R1 = (w1, w3, w4)</a:t>
            </a:r>
            <a:endParaRPr sz="2400">
              <a:latin typeface="Gill Sans"/>
              <a:ea typeface="Gill Sans"/>
              <a:cs typeface="Gill Sans"/>
              <a:sym typeface="Gill Sans"/>
            </a:endParaRPr>
          </a:p>
        </p:txBody>
      </p:sp>
      <p:sp>
        <p:nvSpPr>
          <p:cNvPr id="275" name="Google Shape;275;p29"/>
          <p:cNvSpPr/>
          <p:nvPr/>
        </p:nvSpPr>
        <p:spPr>
          <a:xfrm>
            <a:off x="6460225" y="3206800"/>
            <a:ext cx="1110900" cy="21807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Node</a:t>
            </a:r>
            <a:endParaRPr/>
          </a:p>
        </p:txBody>
      </p:sp>
      <p:sp>
        <p:nvSpPr>
          <p:cNvPr id="276" name="Google Shape;276;p29"/>
          <p:cNvSpPr/>
          <p:nvPr/>
        </p:nvSpPr>
        <p:spPr>
          <a:xfrm>
            <a:off x="7042500" y="3400375"/>
            <a:ext cx="1110900" cy="21807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Node </a:t>
            </a:r>
            <a:endParaRPr/>
          </a:p>
        </p:txBody>
      </p:sp>
      <p:sp>
        <p:nvSpPr>
          <p:cNvPr id="277" name="Google Shape;277;p29"/>
          <p:cNvSpPr/>
          <p:nvPr/>
        </p:nvSpPr>
        <p:spPr>
          <a:xfrm>
            <a:off x="7780000" y="3608875"/>
            <a:ext cx="1110900" cy="21807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Node </a:t>
            </a:r>
            <a:endParaRPr/>
          </a:p>
        </p:txBody>
      </p:sp>
      <p:sp>
        <p:nvSpPr>
          <p:cNvPr id="278" name="Google Shape;278;p29"/>
          <p:cNvSpPr txBox="1"/>
          <p:nvPr/>
        </p:nvSpPr>
        <p:spPr>
          <a:xfrm>
            <a:off x="9733625" y="3529375"/>
            <a:ext cx="1191000" cy="14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ill Sans"/>
                <a:ea typeface="Gill Sans"/>
                <a:cs typeface="Gill Sans"/>
                <a:sym typeface="Gill Sans"/>
              </a:rPr>
              <a:t>VC(R1) = 25</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VC(R2) = 12</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VC(R3) = 43 </a:t>
            </a:r>
            <a:endParaRPr>
              <a:latin typeface="Gill Sans"/>
              <a:ea typeface="Gill Sans"/>
              <a:cs typeface="Gill Sans"/>
              <a:sym typeface="Gill Sans"/>
            </a:endParaRPr>
          </a:p>
        </p:txBody>
      </p:sp>
      <p:cxnSp>
        <p:nvCxnSpPr>
          <p:cNvPr id="279" name="Google Shape;279;p29"/>
          <p:cNvCxnSpPr>
            <a:endCxn id="278" idx="1"/>
          </p:cNvCxnSpPr>
          <p:nvPr/>
        </p:nvCxnSpPr>
        <p:spPr>
          <a:xfrm flipH="1" rot="10800000">
            <a:off x="8637425" y="4268575"/>
            <a:ext cx="1096200" cy="24600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29"/>
          <p:cNvSpPr txBox="1"/>
          <p:nvPr/>
        </p:nvSpPr>
        <p:spPr>
          <a:xfrm>
            <a:off x="9623100" y="5294775"/>
            <a:ext cx="1582800" cy="5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Gill Sans"/>
                <a:ea typeface="Gill Sans"/>
                <a:cs typeface="Gill Sans"/>
                <a:sym typeface="Gill Sans"/>
              </a:rPr>
              <a:t>O(nk)</a:t>
            </a:r>
            <a:endParaRPr b="1" sz="2400">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287" name="Google Shape;287;p30"/>
          <p:cNvSpPr txBox="1"/>
          <p:nvPr>
            <p:ph idx="1" type="body"/>
          </p:nvPr>
        </p:nvSpPr>
        <p:spPr>
          <a:xfrm>
            <a:off x="838200" y="1825625"/>
            <a:ext cx="51291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Messages</a:t>
            </a:r>
            <a:endParaRPr/>
          </a:p>
          <a:p>
            <a:pPr indent="-342900" lvl="0" marL="457200" rtl="0" algn="l">
              <a:spcBef>
                <a:spcPts val="1000"/>
              </a:spcBef>
              <a:spcAft>
                <a:spcPts val="0"/>
              </a:spcAft>
              <a:buSzPts val="1800"/>
              <a:buChar char="-"/>
            </a:pPr>
            <a:r>
              <a:rPr lang="en-US"/>
              <a:t>Key Range based message</a:t>
            </a:r>
            <a:endParaRPr/>
          </a:p>
          <a:p>
            <a:pPr indent="-342900" lvl="1" marL="914400" rtl="0" algn="l">
              <a:spcBef>
                <a:spcPts val="0"/>
              </a:spcBef>
              <a:spcAft>
                <a:spcPts val="0"/>
              </a:spcAft>
              <a:buSzPts val="1800"/>
              <a:buChar char="-"/>
            </a:pPr>
            <a:r>
              <a:rPr lang="en-US"/>
              <a:t>A message can be split by the key range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88" name="Google Shape;288;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9" name="Google Shape;289;p30"/>
          <p:cNvSpPr/>
          <p:nvPr/>
        </p:nvSpPr>
        <p:spPr>
          <a:xfrm>
            <a:off x="7172825" y="2056000"/>
            <a:ext cx="930900" cy="2997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Range</a:t>
            </a:r>
            <a:endParaRPr/>
          </a:p>
        </p:txBody>
      </p:sp>
      <p:sp>
        <p:nvSpPr>
          <p:cNvPr id="290" name="Google Shape;290;p30"/>
          <p:cNvSpPr/>
          <p:nvPr/>
        </p:nvSpPr>
        <p:spPr>
          <a:xfrm>
            <a:off x="8623825" y="2652850"/>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291" name="Google Shape;291;p30"/>
          <p:cNvSpPr/>
          <p:nvPr/>
        </p:nvSpPr>
        <p:spPr>
          <a:xfrm>
            <a:off x="8776225" y="2805250"/>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292" name="Google Shape;292;p30"/>
          <p:cNvSpPr/>
          <p:nvPr/>
        </p:nvSpPr>
        <p:spPr>
          <a:xfrm>
            <a:off x="8928625" y="2957650"/>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293" name="Google Shape;293;p30"/>
          <p:cNvSpPr/>
          <p:nvPr/>
        </p:nvSpPr>
        <p:spPr>
          <a:xfrm>
            <a:off x="9081025" y="3110050"/>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294" name="Google Shape;294;p30"/>
          <p:cNvSpPr/>
          <p:nvPr/>
        </p:nvSpPr>
        <p:spPr>
          <a:xfrm>
            <a:off x="9233425" y="3262450"/>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cxnSp>
        <p:nvCxnSpPr>
          <p:cNvPr id="295" name="Google Shape;295;p30"/>
          <p:cNvCxnSpPr/>
          <p:nvPr/>
        </p:nvCxnSpPr>
        <p:spPr>
          <a:xfrm rot="10800000">
            <a:off x="8227200" y="3707350"/>
            <a:ext cx="383400" cy="0"/>
          </a:xfrm>
          <a:prstGeom prst="straightConnector1">
            <a:avLst/>
          </a:prstGeom>
          <a:noFill/>
          <a:ln cap="flat" cmpd="sng" w="9525">
            <a:solidFill>
              <a:schemeClr val="dk2"/>
            </a:solidFill>
            <a:prstDash val="solid"/>
            <a:round/>
            <a:headEnd len="med" w="med" type="none"/>
            <a:tailEnd len="med" w="med" type="triangle"/>
          </a:ln>
        </p:spPr>
      </p:cxnSp>
      <p:pic>
        <p:nvPicPr>
          <p:cNvPr id="296" name="Google Shape;296;p30"/>
          <p:cNvPicPr preferRelativeResize="0"/>
          <p:nvPr/>
        </p:nvPicPr>
        <p:blipFill>
          <a:blip r:embed="rId3">
            <a:alphaModFix/>
          </a:blip>
          <a:stretch>
            <a:fillRect/>
          </a:stretch>
        </p:blipFill>
        <p:spPr>
          <a:xfrm>
            <a:off x="6119700" y="5206300"/>
            <a:ext cx="4610100" cy="523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303" name="Google Shape;303;p31"/>
          <p:cNvSpPr txBox="1"/>
          <p:nvPr>
            <p:ph idx="1" type="body"/>
          </p:nvPr>
        </p:nvSpPr>
        <p:spPr>
          <a:xfrm>
            <a:off x="838200" y="1825625"/>
            <a:ext cx="50619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Messages</a:t>
            </a:r>
            <a:endParaRPr/>
          </a:p>
          <a:p>
            <a:pPr indent="-342900" lvl="0" marL="457200" rtl="0" algn="l">
              <a:spcBef>
                <a:spcPts val="1000"/>
              </a:spcBef>
              <a:spcAft>
                <a:spcPts val="0"/>
              </a:spcAft>
              <a:buSzPts val="1800"/>
              <a:buChar char="-"/>
            </a:pPr>
            <a:r>
              <a:rPr lang="en-US"/>
              <a:t>Key Range based message</a:t>
            </a:r>
            <a:endParaRPr/>
          </a:p>
          <a:p>
            <a:pPr indent="-342900" lvl="1" marL="914400" rtl="0" algn="l">
              <a:spcBef>
                <a:spcPts val="0"/>
              </a:spcBef>
              <a:spcAft>
                <a:spcPts val="0"/>
              </a:spcAft>
              <a:buSzPts val="1800"/>
              <a:buChar char="-"/>
            </a:pPr>
            <a:r>
              <a:rPr lang="en-US"/>
              <a:t>A message can be split by the key range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04" name="Google Shape;304;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31"/>
          <p:cNvSpPr/>
          <p:nvPr/>
        </p:nvSpPr>
        <p:spPr>
          <a:xfrm>
            <a:off x="7172825" y="2056000"/>
            <a:ext cx="930900" cy="1651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Range</a:t>
            </a:r>
            <a:endParaRPr/>
          </a:p>
        </p:txBody>
      </p:sp>
      <p:sp>
        <p:nvSpPr>
          <p:cNvPr id="306" name="Google Shape;306;p31"/>
          <p:cNvSpPr/>
          <p:nvPr/>
        </p:nvSpPr>
        <p:spPr>
          <a:xfrm>
            <a:off x="8623825" y="2652850"/>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307" name="Google Shape;307;p31"/>
          <p:cNvSpPr/>
          <p:nvPr/>
        </p:nvSpPr>
        <p:spPr>
          <a:xfrm>
            <a:off x="8776225" y="2805250"/>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308" name="Google Shape;308;p31"/>
          <p:cNvSpPr/>
          <p:nvPr/>
        </p:nvSpPr>
        <p:spPr>
          <a:xfrm>
            <a:off x="8928625" y="2957650"/>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309" name="Google Shape;309;p31"/>
          <p:cNvSpPr/>
          <p:nvPr/>
        </p:nvSpPr>
        <p:spPr>
          <a:xfrm>
            <a:off x="8709625" y="4580800"/>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310" name="Google Shape;310;p31"/>
          <p:cNvSpPr/>
          <p:nvPr/>
        </p:nvSpPr>
        <p:spPr>
          <a:xfrm>
            <a:off x="8848300" y="4809475"/>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cxnSp>
        <p:nvCxnSpPr>
          <p:cNvPr id="311" name="Google Shape;311;p31"/>
          <p:cNvCxnSpPr/>
          <p:nvPr/>
        </p:nvCxnSpPr>
        <p:spPr>
          <a:xfrm rot="10800000">
            <a:off x="8172075" y="3250150"/>
            <a:ext cx="383400" cy="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31"/>
          <p:cNvSpPr/>
          <p:nvPr/>
        </p:nvSpPr>
        <p:spPr>
          <a:xfrm>
            <a:off x="7172825" y="3999850"/>
            <a:ext cx="930900" cy="1651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Range</a:t>
            </a:r>
            <a:endParaRPr/>
          </a:p>
        </p:txBody>
      </p:sp>
      <p:cxnSp>
        <p:nvCxnSpPr>
          <p:cNvPr id="313" name="Google Shape;313;p31"/>
          <p:cNvCxnSpPr/>
          <p:nvPr/>
        </p:nvCxnSpPr>
        <p:spPr>
          <a:xfrm rot="10800000">
            <a:off x="8172075" y="5025700"/>
            <a:ext cx="383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Need Parameter Server?</a:t>
            </a:r>
            <a:endParaRPr/>
          </a:p>
        </p:txBody>
      </p:sp>
      <p:sp>
        <p:nvSpPr>
          <p:cNvPr id="100" name="Google Shape;100;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01" name="Google Shape;10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02" name="Google Shape;102;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
        <p:nvSpPr>
          <p:cNvPr id="103" name="Google Shape;103;p14"/>
          <p:cNvSpPr txBox="1"/>
          <p:nvPr>
            <p:ph idx="1" type="body"/>
          </p:nvPr>
        </p:nvSpPr>
        <p:spPr>
          <a:xfrm>
            <a:off x="838200" y="2059850"/>
            <a:ext cx="4451700" cy="32868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G</a:t>
            </a:r>
            <a:r>
              <a:rPr lang="en-US"/>
              <a:t>rowth of data and model complexity</a:t>
            </a:r>
            <a:endParaRPr/>
          </a:p>
          <a:p>
            <a:pPr indent="0" lvl="0" marL="457200" rtl="0" algn="l">
              <a:spcBef>
                <a:spcPts val="1000"/>
              </a:spcBef>
              <a:spcAft>
                <a:spcPts val="0"/>
              </a:spcAft>
              <a:buNone/>
            </a:pPr>
            <a:r>
              <a:rPr lang="en-US"/>
              <a:t>--Intensive computational workloads</a:t>
            </a:r>
            <a:endParaRPr/>
          </a:p>
          <a:p>
            <a:pPr indent="0" lvl="0" marL="457200" rtl="0" algn="l">
              <a:spcBef>
                <a:spcPts val="1000"/>
              </a:spcBef>
              <a:spcAft>
                <a:spcPts val="0"/>
              </a:spcAft>
              <a:buNone/>
            </a:pPr>
            <a:r>
              <a:rPr lang="en-US"/>
              <a:t>--Large volume of data communication</a:t>
            </a:r>
            <a:endParaRPr/>
          </a:p>
        </p:txBody>
      </p:sp>
      <p:pic>
        <p:nvPicPr>
          <p:cNvPr id="104" name="Google Shape;104;p14"/>
          <p:cNvPicPr preferRelativeResize="0"/>
          <p:nvPr/>
        </p:nvPicPr>
        <p:blipFill>
          <a:blip r:embed="rId3">
            <a:alphaModFix/>
          </a:blip>
          <a:stretch>
            <a:fillRect/>
          </a:stretch>
        </p:blipFill>
        <p:spPr>
          <a:xfrm>
            <a:off x="5559800" y="1892125"/>
            <a:ext cx="6632201" cy="38952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320" name="Google Shape;320;p32"/>
          <p:cNvSpPr txBox="1"/>
          <p:nvPr>
            <p:ph idx="1" type="body"/>
          </p:nvPr>
        </p:nvSpPr>
        <p:spPr>
          <a:xfrm>
            <a:off x="838200" y="1825625"/>
            <a:ext cx="43977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Messages</a:t>
            </a:r>
            <a:endParaRPr/>
          </a:p>
          <a:p>
            <a:pPr indent="-342900" lvl="0" marL="457200" rtl="0" algn="l">
              <a:spcBef>
                <a:spcPts val="1000"/>
              </a:spcBef>
              <a:spcAft>
                <a:spcPts val="0"/>
              </a:spcAft>
              <a:buSzPts val="1800"/>
              <a:buChar char="-"/>
            </a:pPr>
            <a:r>
              <a:rPr lang="en-US"/>
              <a:t>Cache key list</a:t>
            </a:r>
            <a:endParaRPr/>
          </a:p>
          <a:p>
            <a:pPr indent="-342900" lvl="1" marL="914400" rtl="0" algn="l">
              <a:spcBef>
                <a:spcPts val="0"/>
              </a:spcBef>
              <a:spcAft>
                <a:spcPts val="0"/>
              </a:spcAft>
              <a:buSzPts val="1800"/>
              <a:buChar char="-"/>
            </a:pPr>
            <a:r>
              <a:rPr lang="en-US"/>
              <a:t>receiver node to cache the key lists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21" name="Google Shape;321;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32"/>
          <p:cNvSpPr/>
          <p:nvPr/>
        </p:nvSpPr>
        <p:spPr>
          <a:xfrm>
            <a:off x="7891463" y="3000500"/>
            <a:ext cx="930900" cy="165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Range</a:t>
            </a:r>
            <a:endParaRPr/>
          </a:p>
        </p:txBody>
      </p:sp>
      <p:sp>
        <p:nvSpPr>
          <p:cNvPr id="323" name="Google Shape;323;p32"/>
          <p:cNvSpPr/>
          <p:nvPr/>
        </p:nvSpPr>
        <p:spPr>
          <a:xfrm>
            <a:off x="6515775" y="2505350"/>
            <a:ext cx="1026600" cy="26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Node</a:t>
            </a:r>
            <a:endParaRPr/>
          </a:p>
        </p:txBody>
      </p:sp>
      <p:cxnSp>
        <p:nvCxnSpPr>
          <p:cNvPr id="324" name="Google Shape;324;p32"/>
          <p:cNvCxnSpPr>
            <a:stCxn id="323" idx="3"/>
            <a:endCxn id="322" idx="1"/>
          </p:cNvCxnSpPr>
          <p:nvPr/>
        </p:nvCxnSpPr>
        <p:spPr>
          <a:xfrm>
            <a:off x="7542375" y="3826250"/>
            <a:ext cx="349200" cy="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32"/>
          <p:cNvSpPr/>
          <p:nvPr/>
        </p:nvSpPr>
        <p:spPr>
          <a:xfrm>
            <a:off x="9171475" y="3114500"/>
            <a:ext cx="561300" cy="142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a:t>
            </a:r>
            <a:endParaRPr/>
          </a:p>
          <a:p>
            <a:pPr indent="0" lvl="0" marL="0" rtl="0" algn="l">
              <a:spcBef>
                <a:spcPts val="0"/>
              </a:spcBef>
              <a:spcAft>
                <a:spcPts val="0"/>
              </a:spcAft>
              <a:buNone/>
            </a:pPr>
            <a:r>
              <a:rPr lang="en-US"/>
              <a:t>list</a:t>
            </a:r>
            <a:endParaRPr/>
          </a:p>
        </p:txBody>
      </p:sp>
      <p:cxnSp>
        <p:nvCxnSpPr>
          <p:cNvPr id="326" name="Google Shape;326;p32"/>
          <p:cNvCxnSpPr>
            <a:stCxn id="322" idx="3"/>
            <a:endCxn id="325" idx="1"/>
          </p:cNvCxnSpPr>
          <p:nvPr/>
        </p:nvCxnSpPr>
        <p:spPr>
          <a:xfrm>
            <a:off x="8822363" y="3826250"/>
            <a:ext cx="349200" cy="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32"/>
          <p:cNvSpPr/>
          <p:nvPr/>
        </p:nvSpPr>
        <p:spPr>
          <a:xfrm>
            <a:off x="9883175" y="3703100"/>
            <a:ext cx="349200" cy="24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10403350" y="2324325"/>
            <a:ext cx="1026600" cy="282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Receiver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3" name="Shape 333"/>
        <p:cNvGrpSpPr/>
        <p:nvPr/>
      </p:nvGrpSpPr>
      <p:grpSpPr>
        <a:xfrm>
          <a:off x="0" y="0"/>
          <a:ext cx="0" cy="0"/>
          <a:chOff x="0" y="0"/>
          <a:chExt cx="0" cy="0"/>
        </a:xfrm>
      </p:grpSpPr>
      <p:sp>
        <p:nvSpPr>
          <p:cNvPr id="334" name="Google Shape;334;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335" name="Google Shape;335;p33"/>
          <p:cNvSpPr txBox="1"/>
          <p:nvPr>
            <p:ph idx="1" type="body"/>
          </p:nvPr>
        </p:nvSpPr>
        <p:spPr>
          <a:xfrm>
            <a:off x="838200" y="1825625"/>
            <a:ext cx="40851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Messages</a:t>
            </a:r>
            <a:endParaRPr/>
          </a:p>
          <a:p>
            <a:pPr indent="-342900" lvl="0" marL="457200" rtl="0" algn="l">
              <a:spcBef>
                <a:spcPts val="1000"/>
              </a:spcBef>
              <a:spcAft>
                <a:spcPts val="0"/>
              </a:spcAft>
              <a:buSzPts val="1800"/>
              <a:buChar char="-"/>
            </a:pPr>
            <a:r>
              <a:rPr lang="en-US"/>
              <a:t>Cache key list</a:t>
            </a:r>
            <a:endParaRPr/>
          </a:p>
          <a:p>
            <a:pPr indent="-342900" lvl="1" marL="914400" rtl="0" algn="l">
              <a:spcBef>
                <a:spcPts val="0"/>
              </a:spcBef>
              <a:spcAft>
                <a:spcPts val="0"/>
              </a:spcAft>
              <a:buSzPts val="1800"/>
              <a:buChar char="-"/>
            </a:pPr>
            <a:r>
              <a:rPr lang="en-US"/>
              <a:t>receiver node to cache the key lists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36" name="Google Shape;336;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33"/>
          <p:cNvSpPr/>
          <p:nvPr/>
        </p:nvSpPr>
        <p:spPr>
          <a:xfrm>
            <a:off x="7891463" y="3000500"/>
            <a:ext cx="930900" cy="165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Range</a:t>
            </a:r>
            <a:endParaRPr/>
          </a:p>
        </p:txBody>
      </p:sp>
      <p:sp>
        <p:nvSpPr>
          <p:cNvPr id="338" name="Google Shape;338;p33"/>
          <p:cNvSpPr/>
          <p:nvPr/>
        </p:nvSpPr>
        <p:spPr>
          <a:xfrm>
            <a:off x="6515775" y="2505350"/>
            <a:ext cx="1026600" cy="264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Node</a:t>
            </a:r>
            <a:endParaRPr/>
          </a:p>
        </p:txBody>
      </p:sp>
      <p:cxnSp>
        <p:nvCxnSpPr>
          <p:cNvPr id="339" name="Google Shape;339;p33"/>
          <p:cNvCxnSpPr>
            <a:stCxn id="338" idx="3"/>
            <a:endCxn id="337" idx="1"/>
          </p:cNvCxnSpPr>
          <p:nvPr/>
        </p:nvCxnSpPr>
        <p:spPr>
          <a:xfrm>
            <a:off x="7542375" y="3826250"/>
            <a:ext cx="349200" cy="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33"/>
          <p:cNvSpPr/>
          <p:nvPr/>
        </p:nvSpPr>
        <p:spPr>
          <a:xfrm>
            <a:off x="9010475" y="3519050"/>
            <a:ext cx="722400" cy="6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hash</a:t>
            </a:r>
            <a:endParaRPr/>
          </a:p>
        </p:txBody>
      </p:sp>
      <p:cxnSp>
        <p:nvCxnSpPr>
          <p:cNvPr id="341" name="Google Shape;341;p33"/>
          <p:cNvCxnSpPr>
            <a:stCxn id="337" idx="3"/>
            <a:endCxn id="340" idx="1"/>
          </p:cNvCxnSpPr>
          <p:nvPr/>
        </p:nvCxnSpPr>
        <p:spPr>
          <a:xfrm flipH="1" rot="10800000">
            <a:off x="8822363" y="3825350"/>
            <a:ext cx="188100" cy="900"/>
          </a:xfrm>
          <a:prstGeom prst="straightConnector1">
            <a:avLst/>
          </a:prstGeom>
          <a:noFill/>
          <a:ln cap="flat" cmpd="sng" w="9525">
            <a:solidFill>
              <a:schemeClr val="dk2"/>
            </a:solidFill>
            <a:prstDash val="solid"/>
            <a:round/>
            <a:headEnd len="med" w="med" type="none"/>
            <a:tailEnd len="med" w="med" type="triangle"/>
          </a:ln>
        </p:spPr>
      </p:cxnSp>
      <p:sp>
        <p:nvSpPr>
          <p:cNvPr id="342" name="Google Shape;342;p33"/>
          <p:cNvSpPr/>
          <p:nvPr/>
        </p:nvSpPr>
        <p:spPr>
          <a:xfrm>
            <a:off x="9883175" y="3703100"/>
            <a:ext cx="349200" cy="24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10403350" y="2324325"/>
            <a:ext cx="1026600" cy="282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Receiver</a:t>
            </a:r>
            <a:endParaRPr/>
          </a:p>
        </p:txBody>
      </p:sp>
      <p:sp>
        <p:nvSpPr>
          <p:cNvPr id="344" name="Google Shape;344;p33"/>
          <p:cNvSpPr/>
          <p:nvPr/>
        </p:nvSpPr>
        <p:spPr>
          <a:xfrm>
            <a:off x="10555450" y="4332700"/>
            <a:ext cx="722400" cy="6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hash</a:t>
            </a:r>
            <a:endParaRPr/>
          </a:p>
          <a:p>
            <a:pPr indent="0" lvl="0" marL="0" rtl="0" algn="l">
              <a:spcBef>
                <a:spcPts val="0"/>
              </a:spcBef>
              <a:spcAft>
                <a:spcPts val="0"/>
              </a:spcAft>
              <a:buNone/>
            </a:pPr>
            <a:r>
              <a:rPr lang="en-US"/>
              <a:t>map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351" name="Google Shape;351;p34"/>
          <p:cNvSpPr txBox="1"/>
          <p:nvPr>
            <p:ph idx="1" type="body"/>
          </p:nvPr>
        </p:nvSpPr>
        <p:spPr>
          <a:xfrm>
            <a:off x="838200" y="1825625"/>
            <a:ext cx="48897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n-US"/>
              <a:t>Messages</a:t>
            </a:r>
            <a:endParaRPr/>
          </a:p>
          <a:p>
            <a:pPr indent="-342900" lvl="0" marL="457200" rtl="0" algn="l">
              <a:spcBef>
                <a:spcPts val="1000"/>
              </a:spcBef>
              <a:spcAft>
                <a:spcPts val="0"/>
              </a:spcAft>
              <a:buSzPts val="1800"/>
              <a:buChar char="-"/>
            </a:pPr>
            <a:r>
              <a:rPr lang="en-US"/>
              <a:t>Send impactful values only</a:t>
            </a:r>
            <a:endParaRPr/>
          </a:p>
          <a:p>
            <a:pPr indent="-342900" lvl="1" marL="914400" rtl="0" algn="l">
              <a:spcBef>
                <a:spcPts val="0"/>
              </a:spcBef>
              <a:spcAft>
                <a:spcPts val="0"/>
              </a:spcAft>
              <a:buSzPts val="1800"/>
              <a:buChar char="-"/>
            </a:pPr>
            <a:r>
              <a:rPr lang="en-US"/>
              <a:t>Z</a:t>
            </a:r>
            <a:r>
              <a:rPr lang="en-US"/>
              <a:t>ero values could be the majority in a parameter vector </a:t>
            </a:r>
            <a:endParaRPr/>
          </a:p>
          <a:p>
            <a:pPr indent="-342900" lvl="1" marL="914400" rtl="0" algn="l">
              <a:spcBef>
                <a:spcPts val="0"/>
              </a:spcBef>
              <a:spcAft>
                <a:spcPts val="0"/>
              </a:spcAft>
              <a:buSzPts val="1800"/>
              <a:buChar char="-"/>
            </a:pPr>
            <a:r>
              <a:rPr lang="en-US"/>
              <a:t>Only non-zero values will be sent to receiver</a:t>
            </a:r>
            <a:endParaRPr/>
          </a:p>
          <a:p>
            <a:pPr indent="-342900" lvl="1" marL="914400" rtl="0" algn="l">
              <a:spcBef>
                <a:spcPts val="0"/>
              </a:spcBef>
              <a:spcAft>
                <a:spcPts val="0"/>
              </a:spcAft>
              <a:buSzPts val="1800"/>
              <a:buChar char="-"/>
            </a:pPr>
            <a:r>
              <a:rPr lang="en-US"/>
              <a:t>User-defined filters could help</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52" name="Google Shape;352;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p34"/>
          <p:cNvSpPr/>
          <p:nvPr/>
        </p:nvSpPr>
        <p:spPr>
          <a:xfrm>
            <a:off x="6908275" y="239448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354" name="Google Shape;354;p34"/>
          <p:cNvSpPr/>
          <p:nvPr/>
        </p:nvSpPr>
        <p:spPr>
          <a:xfrm>
            <a:off x="7142800" y="26016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355" name="Google Shape;355;p34"/>
          <p:cNvSpPr/>
          <p:nvPr/>
        </p:nvSpPr>
        <p:spPr>
          <a:xfrm>
            <a:off x="7391025" y="282248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Value</a:t>
            </a:r>
            <a:endParaRPr/>
          </a:p>
        </p:txBody>
      </p:sp>
      <p:sp>
        <p:nvSpPr>
          <p:cNvPr id="356" name="Google Shape;356;p34"/>
          <p:cNvSpPr/>
          <p:nvPr/>
        </p:nvSpPr>
        <p:spPr>
          <a:xfrm>
            <a:off x="6908275" y="38848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0</a:t>
            </a:r>
            <a:endParaRPr/>
          </a:p>
        </p:txBody>
      </p:sp>
      <p:sp>
        <p:nvSpPr>
          <p:cNvPr id="357" name="Google Shape;357;p34"/>
          <p:cNvSpPr/>
          <p:nvPr/>
        </p:nvSpPr>
        <p:spPr>
          <a:xfrm>
            <a:off x="7060675" y="40372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0</a:t>
            </a:r>
            <a:endParaRPr/>
          </a:p>
        </p:txBody>
      </p:sp>
      <p:sp>
        <p:nvSpPr>
          <p:cNvPr id="358" name="Google Shape;358;p34"/>
          <p:cNvSpPr/>
          <p:nvPr/>
        </p:nvSpPr>
        <p:spPr>
          <a:xfrm>
            <a:off x="7213075" y="41896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0</a:t>
            </a:r>
            <a:endParaRPr/>
          </a:p>
        </p:txBody>
      </p:sp>
      <p:sp>
        <p:nvSpPr>
          <p:cNvPr id="359" name="Google Shape;359;p34"/>
          <p:cNvSpPr/>
          <p:nvPr/>
        </p:nvSpPr>
        <p:spPr>
          <a:xfrm>
            <a:off x="7365475" y="43420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0</a:t>
            </a:r>
            <a:endParaRPr/>
          </a:p>
        </p:txBody>
      </p:sp>
      <p:sp>
        <p:nvSpPr>
          <p:cNvPr id="360" name="Google Shape;360;p34"/>
          <p:cNvSpPr/>
          <p:nvPr/>
        </p:nvSpPr>
        <p:spPr>
          <a:xfrm>
            <a:off x="7517875" y="44944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0</a:t>
            </a:r>
            <a:endParaRPr/>
          </a:p>
        </p:txBody>
      </p:sp>
      <p:sp>
        <p:nvSpPr>
          <p:cNvPr id="361" name="Google Shape;361;p34"/>
          <p:cNvSpPr/>
          <p:nvPr/>
        </p:nvSpPr>
        <p:spPr>
          <a:xfrm>
            <a:off x="7670275" y="46468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0</a:t>
            </a:r>
            <a:endParaRPr/>
          </a:p>
        </p:txBody>
      </p:sp>
      <p:sp>
        <p:nvSpPr>
          <p:cNvPr id="362" name="Google Shape;362;p34"/>
          <p:cNvSpPr/>
          <p:nvPr/>
        </p:nvSpPr>
        <p:spPr>
          <a:xfrm>
            <a:off x="7822675" y="47992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0</a:t>
            </a:r>
            <a:endParaRPr/>
          </a:p>
        </p:txBody>
      </p:sp>
      <p:sp>
        <p:nvSpPr>
          <p:cNvPr id="363" name="Google Shape;363;p34"/>
          <p:cNvSpPr/>
          <p:nvPr/>
        </p:nvSpPr>
        <p:spPr>
          <a:xfrm>
            <a:off x="7975075" y="49516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0</a:t>
            </a:r>
            <a:endParaRPr/>
          </a:p>
        </p:txBody>
      </p:sp>
      <p:sp>
        <p:nvSpPr>
          <p:cNvPr id="364" name="Google Shape;364;p34"/>
          <p:cNvSpPr/>
          <p:nvPr/>
        </p:nvSpPr>
        <p:spPr>
          <a:xfrm>
            <a:off x="8127475" y="5104038"/>
            <a:ext cx="1670100" cy="88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Key : 0</a:t>
            </a:r>
            <a:endParaRPr/>
          </a:p>
        </p:txBody>
      </p:sp>
      <p:sp>
        <p:nvSpPr>
          <p:cNvPr id="365" name="Google Shape;365;p34"/>
          <p:cNvSpPr txBox="1"/>
          <p:nvPr/>
        </p:nvSpPr>
        <p:spPr>
          <a:xfrm>
            <a:off x="9565750" y="4342038"/>
            <a:ext cx="14646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Gill Sans"/>
                <a:ea typeface="Gill Sans"/>
                <a:cs typeface="Gill Sans"/>
                <a:sym typeface="Gill Sans"/>
              </a:rPr>
              <a:t>Ignored</a:t>
            </a:r>
            <a:endParaRPr b="1" sz="2400">
              <a:latin typeface="Gill Sans"/>
              <a:ea typeface="Gill Sans"/>
              <a:cs typeface="Gill Sans"/>
              <a:sym typeface="Gill Sans"/>
            </a:endParaRPr>
          </a:p>
        </p:txBody>
      </p:sp>
      <p:sp>
        <p:nvSpPr>
          <p:cNvPr id="366" name="Google Shape;366;p34"/>
          <p:cNvSpPr txBox="1"/>
          <p:nvPr/>
        </p:nvSpPr>
        <p:spPr>
          <a:xfrm>
            <a:off x="9565750" y="2865325"/>
            <a:ext cx="14646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Gill Sans"/>
                <a:ea typeface="Gill Sans"/>
                <a:cs typeface="Gill Sans"/>
                <a:sym typeface="Gill Sans"/>
              </a:rPr>
              <a:t>Sent</a:t>
            </a:r>
            <a:endParaRPr b="1" sz="2400">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373" name="Google Shape;373;p35"/>
          <p:cNvSpPr txBox="1"/>
          <p:nvPr>
            <p:ph idx="1" type="body"/>
          </p:nvPr>
        </p:nvSpPr>
        <p:spPr>
          <a:xfrm>
            <a:off x="838200" y="1825625"/>
            <a:ext cx="66087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Consistent Hashing</a:t>
            </a:r>
            <a:endParaRPr/>
          </a:p>
          <a:p>
            <a:pPr indent="-342900" lvl="0" marL="457200" rtl="0" algn="l">
              <a:spcBef>
                <a:spcPts val="1000"/>
              </a:spcBef>
              <a:spcAft>
                <a:spcPts val="0"/>
              </a:spcAft>
              <a:buSzPts val="1800"/>
              <a:buChar char="-"/>
            </a:pPr>
            <a:r>
              <a:rPr lang="en-US"/>
              <a:t>hash ring</a:t>
            </a:r>
            <a:endParaRPr/>
          </a:p>
          <a:p>
            <a:pPr indent="-342900" lvl="1" marL="914400" rtl="0" algn="l">
              <a:spcBef>
                <a:spcPts val="0"/>
              </a:spcBef>
              <a:spcAft>
                <a:spcPts val="0"/>
              </a:spcAft>
              <a:buSzPts val="1800"/>
              <a:buChar char="-"/>
            </a:pPr>
            <a:r>
              <a:rPr lang="en-US" sz="1800"/>
              <a:t>Each server node manages the key range starting with its insertion point to the next point by other nodes in the counter-clockwise direction</a:t>
            </a:r>
            <a:r>
              <a:rPr lang="en-US"/>
              <a:t>  </a:t>
            </a:r>
            <a:endParaRPr/>
          </a:p>
          <a:p>
            <a:pPr indent="-342900" lvl="1" marL="914400" rtl="0" algn="l">
              <a:spcBef>
                <a:spcPts val="0"/>
              </a:spcBef>
              <a:spcAft>
                <a:spcPts val="0"/>
              </a:spcAft>
              <a:buSzPts val="1800"/>
              <a:buChar char="-"/>
            </a:pPr>
            <a:r>
              <a:rPr lang="en-US" sz="1800"/>
              <a:t>Each server node stores a replica of the k counterclockwise neighbor key ranges relative to the one it owns  </a:t>
            </a:r>
            <a:r>
              <a:rPr lang="en-US"/>
              <a:t> </a:t>
            </a:r>
            <a:endParaRPr/>
          </a:p>
          <a:p>
            <a:pPr indent="0" lvl="0" marL="0" rtl="0" algn="l">
              <a:spcBef>
                <a:spcPts val="1000"/>
              </a:spcBef>
              <a:spcAft>
                <a:spcPts val="0"/>
              </a:spcAft>
              <a:buNone/>
            </a:pPr>
            <a:r>
              <a:t/>
            </a:r>
            <a:endParaRPr/>
          </a:p>
        </p:txBody>
      </p:sp>
      <p:sp>
        <p:nvSpPr>
          <p:cNvPr id="374" name="Google Shape;374;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5" name="Google Shape;375;p35"/>
          <p:cNvPicPr preferRelativeResize="0"/>
          <p:nvPr/>
        </p:nvPicPr>
        <p:blipFill>
          <a:blip r:embed="rId3">
            <a:alphaModFix/>
          </a:blip>
          <a:stretch>
            <a:fillRect/>
          </a:stretch>
        </p:blipFill>
        <p:spPr>
          <a:xfrm>
            <a:off x="7446828" y="2260950"/>
            <a:ext cx="3906975" cy="329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382" name="Google Shape;382;p36"/>
          <p:cNvSpPr txBox="1"/>
          <p:nvPr>
            <p:ph idx="1" type="body"/>
          </p:nvPr>
        </p:nvSpPr>
        <p:spPr>
          <a:xfrm>
            <a:off x="838200" y="1825625"/>
            <a:ext cx="57459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Replication</a:t>
            </a:r>
            <a:endParaRPr/>
          </a:p>
          <a:p>
            <a:pPr indent="-342900" lvl="0" marL="457200" rtl="0" algn="l">
              <a:spcBef>
                <a:spcPts val="1000"/>
              </a:spcBef>
              <a:spcAft>
                <a:spcPts val="0"/>
              </a:spcAft>
              <a:buSzPts val="1800"/>
              <a:buChar char="-"/>
            </a:pPr>
            <a:r>
              <a:rPr lang="en-US"/>
              <a:t>Replication among servers</a:t>
            </a:r>
            <a:endParaRPr/>
          </a:p>
          <a:p>
            <a:pPr indent="-342900" lvl="1" marL="914400" rtl="0" algn="l">
              <a:spcBef>
                <a:spcPts val="0"/>
              </a:spcBef>
              <a:spcAft>
                <a:spcPts val="0"/>
              </a:spcAft>
              <a:buSzPts val="1800"/>
              <a:buChar char="-"/>
            </a:pPr>
            <a:r>
              <a:rPr lang="en-US" sz="1800"/>
              <a:t>modification on the master is chain-replicated with its timestamp to the slaves synchronously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83" name="Google Shape;383;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4" name="Google Shape;384;p36"/>
          <p:cNvPicPr preferRelativeResize="0"/>
          <p:nvPr/>
        </p:nvPicPr>
        <p:blipFill>
          <a:blip r:embed="rId3">
            <a:alphaModFix/>
          </a:blip>
          <a:stretch>
            <a:fillRect/>
          </a:stretch>
        </p:blipFill>
        <p:spPr>
          <a:xfrm>
            <a:off x="7188225" y="2075950"/>
            <a:ext cx="3867150" cy="1857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391" name="Google Shape;391;p37"/>
          <p:cNvSpPr txBox="1"/>
          <p:nvPr>
            <p:ph idx="1" type="body"/>
          </p:nvPr>
        </p:nvSpPr>
        <p:spPr>
          <a:xfrm>
            <a:off x="838200" y="1825625"/>
            <a:ext cx="57459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Replication</a:t>
            </a:r>
            <a:endParaRPr/>
          </a:p>
          <a:p>
            <a:pPr indent="-342900" lvl="0" marL="457200" rtl="0" algn="l">
              <a:spcBef>
                <a:spcPts val="1000"/>
              </a:spcBef>
              <a:spcAft>
                <a:spcPts val="0"/>
              </a:spcAft>
              <a:buSzPts val="1800"/>
              <a:buChar char="-"/>
            </a:pPr>
            <a:r>
              <a:rPr lang="en-US"/>
              <a:t>Replication among servers</a:t>
            </a:r>
            <a:endParaRPr/>
          </a:p>
          <a:p>
            <a:pPr indent="-342900" lvl="1" marL="914400" rtl="0" algn="l">
              <a:spcBef>
                <a:spcPts val="0"/>
              </a:spcBef>
              <a:spcAft>
                <a:spcPts val="0"/>
              </a:spcAft>
              <a:buSzPts val="1800"/>
              <a:buChar char="-"/>
            </a:pPr>
            <a:r>
              <a:rPr lang="en-US" sz="1800"/>
              <a:t>modification on the master is </a:t>
            </a:r>
            <a:r>
              <a:rPr lang="en-US" sz="1800"/>
              <a:t>chain-replicated </a:t>
            </a:r>
            <a:r>
              <a:rPr lang="en-US" sz="1800"/>
              <a:t>with its timestamp to the slaves synchronously  </a:t>
            </a:r>
            <a:endParaRPr sz="1800"/>
          </a:p>
          <a:p>
            <a:pPr indent="-342900" lvl="1" marL="914400" rtl="0" algn="l">
              <a:spcBef>
                <a:spcPts val="0"/>
              </a:spcBef>
              <a:spcAft>
                <a:spcPts val="0"/>
              </a:spcAft>
              <a:buSzPts val="1800"/>
              <a:buChar char="-"/>
            </a:pPr>
            <a:r>
              <a:rPr lang="en-US" sz="1800"/>
              <a:t>replication functions are called after aggregation</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92" name="Google Shape;392;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3" name="Google Shape;393;p37"/>
          <p:cNvPicPr preferRelativeResize="0"/>
          <p:nvPr/>
        </p:nvPicPr>
        <p:blipFill>
          <a:blip r:embed="rId3">
            <a:alphaModFix/>
          </a:blip>
          <a:stretch>
            <a:fillRect/>
          </a:stretch>
        </p:blipFill>
        <p:spPr>
          <a:xfrm>
            <a:off x="7188225" y="2075950"/>
            <a:ext cx="3867150" cy="1857375"/>
          </a:xfrm>
          <a:prstGeom prst="rect">
            <a:avLst/>
          </a:prstGeom>
          <a:noFill/>
          <a:ln>
            <a:noFill/>
          </a:ln>
        </p:spPr>
      </p:pic>
      <p:pic>
        <p:nvPicPr>
          <p:cNvPr id="394" name="Google Shape;394;p37"/>
          <p:cNvPicPr preferRelativeResize="0"/>
          <p:nvPr/>
        </p:nvPicPr>
        <p:blipFill>
          <a:blip r:embed="rId4">
            <a:alphaModFix/>
          </a:blip>
          <a:stretch>
            <a:fillRect/>
          </a:stretch>
        </p:blipFill>
        <p:spPr>
          <a:xfrm>
            <a:off x="7448550" y="3933325"/>
            <a:ext cx="3905250" cy="1828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9" name="Shape 399"/>
        <p:cNvGrpSpPr/>
        <p:nvPr/>
      </p:nvGrpSpPr>
      <p:grpSpPr>
        <a:xfrm>
          <a:off x="0" y="0"/>
          <a:ext cx="0" cy="0"/>
          <a:chOff x="0" y="0"/>
          <a:chExt cx="0" cy="0"/>
        </a:xfrm>
      </p:grpSpPr>
      <p:sp>
        <p:nvSpPr>
          <p:cNvPr id="400" name="Google Shape;400;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401" name="Google Shape;401;p38"/>
          <p:cNvSpPr txBox="1"/>
          <p:nvPr>
            <p:ph idx="1" type="body"/>
          </p:nvPr>
        </p:nvSpPr>
        <p:spPr>
          <a:xfrm>
            <a:off x="838200" y="1825625"/>
            <a:ext cx="7389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Server Management</a:t>
            </a:r>
            <a:endParaRPr/>
          </a:p>
          <a:p>
            <a:pPr indent="-342900" lvl="0" marL="457200" rtl="0" algn="l">
              <a:spcBef>
                <a:spcPts val="1000"/>
              </a:spcBef>
              <a:spcAft>
                <a:spcPts val="0"/>
              </a:spcAft>
              <a:buSzPts val="1800"/>
              <a:buChar char="-"/>
            </a:pPr>
            <a:r>
              <a:rPr lang="en-US"/>
              <a:t>Server Addition </a:t>
            </a:r>
            <a:endParaRPr/>
          </a:p>
          <a:p>
            <a:pPr indent="-342900" lvl="1" marL="914400" rtl="0" algn="l">
              <a:spcBef>
                <a:spcPts val="0"/>
              </a:spcBef>
              <a:spcAft>
                <a:spcPts val="0"/>
              </a:spcAft>
              <a:buSzPts val="1800"/>
              <a:buChar char="-"/>
            </a:pPr>
            <a:r>
              <a:rPr lang="en-US" sz="1800"/>
              <a:t> The server manager assigns the new node a key range to serve as master. This may cause another key range to split or be removed from a terminated node.</a:t>
            </a:r>
            <a:endParaRPr sz="1800"/>
          </a:p>
          <a:p>
            <a:pPr indent="-342900" lvl="1" marL="914400" rtl="0" algn="l">
              <a:spcBef>
                <a:spcPts val="0"/>
              </a:spcBef>
              <a:spcAft>
                <a:spcPts val="0"/>
              </a:spcAft>
              <a:buSzPts val="1800"/>
              <a:buChar char="-"/>
            </a:pPr>
            <a:r>
              <a:rPr lang="en-US" sz="1800"/>
              <a:t> The node fetches the range of data to maintains as master and k additional ranges to keep as slave.</a:t>
            </a:r>
            <a:endParaRPr sz="1800"/>
          </a:p>
          <a:p>
            <a:pPr indent="-342900" lvl="1" marL="914400" rtl="0" algn="l">
              <a:spcBef>
                <a:spcPts val="0"/>
              </a:spcBef>
              <a:spcAft>
                <a:spcPts val="0"/>
              </a:spcAft>
              <a:buSzPts val="1800"/>
              <a:buChar char="-"/>
            </a:pPr>
            <a:r>
              <a:rPr lang="en-US" sz="1800"/>
              <a:t>The server manager broadcasts the node changes. The recipients of the message may shrink their own data based on key ranges they no longer hold and to resubmit unfinished tasks to the new node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02" name="Google Shape;402;p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3" name="Google Shape;403;p38"/>
          <p:cNvPicPr preferRelativeResize="0"/>
          <p:nvPr/>
        </p:nvPicPr>
        <p:blipFill>
          <a:blip r:embed="rId3">
            <a:alphaModFix/>
          </a:blip>
          <a:stretch>
            <a:fillRect/>
          </a:stretch>
        </p:blipFill>
        <p:spPr>
          <a:xfrm>
            <a:off x="8147478" y="1782050"/>
            <a:ext cx="3906975" cy="3293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8" name="Shape 408"/>
        <p:cNvGrpSpPr/>
        <p:nvPr/>
      </p:nvGrpSpPr>
      <p:grpSpPr>
        <a:xfrm>
          <a:off x="0" y="0"/>
          <a:ext cx="0" cy="0"/>
          <a:chOff x="0" y="0"/>
          <a:chExt cx="0" cy="0"/>
        </a:xfrm>
      </p:grpSpPr>
      <p:sp>
        <p:nvSpPr>
          <p:cNvPr id="409" name="Google Shape;409;p3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410" name="Google Shape;410;p39"/>
          <p:cNvSpPr txBox="1"/>
          <p:nvPr>
            <p:ph idx="1" type="body"/>
          </p:nvPr>
        </p:nvSpPr>
        <p:spPr>
          <a:xfrm>
            <a:off x="838200" y="1825625"/>
            <a:ext cx="7389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Worker Management</a:t>
            </a:r>
            <a:endParaRPr/>
          </a:p>
          <a:p>
            <a:pPr indent="-342900" lvl="0" marL="457200" rtl="0" algn="l">
              <a:spcBef>
                <a:spcPts val="1000"/>
              </a:spcBef>
              <a:spcAft>
                <a:spcPts val="0"/>
              </a:spcAft>
              <a:buSzPts val="1800"/>
              <a:buChar char="-"/>
            </a:pPr>
            <a:r>
              <a:rPr lang="en-US"/>
              <a:t>Worker Addition </a:t>
            </a:r>
            <a:endParaRPr/>
          </a:p>
          <a:p>
            <a:pPr indent="-342900" lvl="1" marL="914400" rtl="0" algn="l">
              <a:spcBef>
                <a:spcPts val="0"/>
              </a:spcBef>
              <a:spcAft>
                <a:spcPts val="0"/>
              </a:spcAft>
              <a:buSzPts val="1800"/>
              <a:buChar char="-"/>
            </a:pPr>
            <a:r>
              <a:rPr lang="en-US" sz="1800"/>
              <a:t> The task scheduler assigns W a range of data.</a:t>
            </a:r>
            <a:endParaRPr sz="1800"/>
          </a:p>
          <a:p>
            <a:pPr indent="-342900" lvl="1" marL="914400" rtl="0" algn="l">
              <a:spcBef>
                <a:spcPts val="0"/>
              </a:spcBef>
              <a:spcAft>
                <a:spcPts val="0"/>
              </a:spcAft>
              <a:buSzPts val="1800"/>
              <a:buChar char="-"/>
            </a:pPr>
            <a:r>
              <a:rPr lang="en-US" sz="1800"/>
              <a:t> This node loads the range of training data from a network file system or existing workers. Training data is often read-only, so there is no two-phase fetch. Next, W pulls the shared parameters from servers.</a:t>
            </a:r>
            <a:endParaRPr sz="1800"/>
          </a:p>
          <a:p>
            <a:pPr indent="-342900" lvl="1" marL="914400" rtl="0" algn="l">
              <a:spcBef>
                <a:spcPts val="0"/>
              </a:spcBef>
              <a:spcAft>
                <a:spcPts val="0"/>
              </a:spcAft>
              <a:buSzPts val="1800"/>
              <a:buChar char="-"/>
            </a:pPr>
            <a:r>
              <a:rPr lang="en-US" sz="1800"/>
              <a:t> The task scheduler broadcasts the change, possibly causing other workers to free some training data  </a:t>
            </a:r>
            <a:endParaRPr sz="1800"/>
          </a:p>
          <a:p>
            <a:pPr indent="0" lvl="0" marL="914400" rtl="0" algn="l">
              <a:spcBef>
                <a:spcPts val="1000"/>
              </a:spcBef>
              <a:spcAft>
                <a:spcPts val="0"/>
              </a:spcAft>
              <a:buNone/>
            </a:pPr>
            <a:r>
              <a:rPr lang="en-US" sz="1800"/>
              <a:t> </a:t>
            </a:r>
            <a:endParaRPr sz="1800"/>
          </a:p>
          <a:p>
            <a:pPr indent="0" lvl="0" marL="914400" rtl="0" algn="l">
              <a:spcBef>
                <a:spcPts val="1000"/>
              </a:spcBef>
              <a:spcAft>
                <a:spcPts val="0"/>
              </a:spcAft>
              <a:buNone/>
            </a:pPr>
            <a:r>
              <a:rPr lang="en-US" sz="1800"/>
              <a:t>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11" name="Google Shape;411;p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6" name="Shape 416"/>
        <p:cNvGrpSpPr/>
        <p:nvPr/>
      </p:nvGrpSpPr>
      <p:grpSpPr>
        <a:xfrm>
          <a:off x="0" y="0"/>
          <a:ext cx="0" cy="0"/>
          <a:chOff x="0" y="0"/>
          <a:chExt cx="0" cy="0"/>
        </a:xfrm>
      </p:grpSpPr>
      <p:sp>
        <p:nvSpPr>
          <p:cNvPr id="417" name="Google Shape;417;p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418" name="Google Shape;418;p40"/>
          <p:cNvSpPr txBox="1"/>
          <p:nvPr>
            <p:ph idx="1" type="body"/>
          </p:nvPr>
        </p:nvSpPr>
        <p:spPr>
          <a:xfrm>
            <a:off x="838200" y="1825625"/>
            <a:ext cx="78204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Worker Management</a:t>
            </a:r>
            <a:endParaRPr/>
          </a:p>
          <a:p>
            <a:pPr indent="-342900" lvl="0" marL="457200" rtl="0" algn="l">
              <a:spcBef>
                <a:spcPts val="1000"/>
              </a:spcBef>
              <a:spcAft>
                <a:spcPts val="0"/>
              </a:spcAft>
              <a:buSzPts val="1800"/>
              <a:buChar char="-"/>
            </a:pPr>
            <a:r>
              <a:rPr lang="en-US"/>
              <a:t>Worker Removal </a:t>
            </a:r>
            <a:endParaRPr/>
          </a:p>
          <a:p>
            <a:pPr indent="-342900" lvl="1" marL="914400" rtl="0" algn="l">
              <a:spcBef>
                <a:spcPts val="0"/>
              </a:spcBef>
              <a:spcAft>
                <a:spcPts val="0"/>
              </a:spcAft>
              <a:buSzPts val="1800"/>
              <a:buChar char="-"/>
            </a:pPr>
            <a:r>
              <a:rPr lang="en-US" sz="1800"/>
              <a:t> The task scheduler may start a replacement</a:t>
            </a:r>
            <a:endParaRPr sz="1800"/>
          </a:p>
          <a:p>
            <a:pPr indent="-342900" lvl="1" marL="914400" rtl="0" algn="l">
              <a:spcBef>
                <a:spcPts val="0"/>
              </a:spcBef>
              <a:spcAft>
                <a:spcPts val="0"/>
              </a:spcAft>
              <a:buSzPts val="1800"/>
              <a:buChar char="-"/>
            </a:pPr>
            <a:r>
              <a:rPr lang="en-US" sz="1800"/>
              <a:t> The task scheduler may not do the replacement</a:t>
            </a:r>
            <a:endParaRPr sz="1800"/>
          </a:p>
          <a:p>
            <a:pPr indent="-342900" lvl="2" marL="1371600" rtl="0" algn="l">
              <a:spcBef>
                <a:spcPts val="0"/>
              </a:spcBef>
              <a:spcAft>
                <a:spcPts val="0"/>
              </a:spcAft>
              <a:buSzPts val="1800"/>
              <a:buChar char="-"/>
            </a:pPr>
            <a:r>
              <a:rPr lang="en-US" sz="1800"/>
              <a:t>recovering a work node is expensive due to data amount</a:t>
            </a:r>
            <a:endParaRPr sz="1800"/>
          </a:p>
          <a:p>
            <a:pPr indent="-342900" lvl="2" marL="1371600" rtl="0" algn="l">
              <a:spcBef>
                <a:spcPts val="0"/>
              </a:spcBef>
              <a:spcAft>
                <a:spcPts val="0"/>
              </a:spcAft>
              <a:buSzPts val="1800"/>
              <a:buChar char="-"/>
            </a:pPr>
            <a:r>
              <a:rPr lang="en-US" sz="1800"/>
              <a:t>losing a small amount of data doesn’t matter much</a:t>
            </a:r>
            <a:endParaRPr sz="1800"/>
          </a:p>
          <a:p>
            <a:pPr indent="457200" lvl="0" marL="0" rtl="0" algn="l">
              <a:spcBef>
                <a:spcPts val="1000"/>
              </a:spcBef>
              <a:spcAft>
                <a:spcPts val="0"/>
              </a:spcAft>
              <a:buNone/>
            </a:pPr>
            <a:r>
              <a:rPr lang="en-US" sz="1800"/>
              <a:t>  -   	 The indifferent scheduler could even cruelly murder slowest worker	</a:t>
            </a:r>
            <a:endParaRPr sz="1800"/>
          </a:p>
          <a:p>
            <a:pPr indent="0" lvl="0" marL="914400" rtl="0" algn="l">
              <a:spcBef>
                <a:spcPts val="1000"/>
              </a:spcBef>
              <a:spcAft>
                <a:spcPts val="0"/>
              </a:spcAft>
              <a:buNone/>
            </a:pPr>
            <a:r>
              <a:rPr lang="en-US" sz="1800"/>
              <a:t> </a:t>
            </a:r>
            <a:endParaRPr sz="1800"/>
          </a:p>
          <a:p>
            <a:pPr indent="0" lvl="0" marL="914400" rtl="0" algn="l">
              <a:spcBef>
                <a:spcPts val="1000"/>
              </a:spcBef>
              <a:spcAft>
                <a:spcPts val="0"/>
              </a:spcAft>
              <a:buNone/>
            </a:pPr>
            <a:r>
              <a:rPr lang="en-US" sz="1800"/>
              <a:t>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19" name="Google Shape;419;p4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Evaluation</a:t>
            </a:r>
            <a:endParaRPr/>
          </a:p>
        </p:txBody>
      </p:sp>
      <p:sp>
        <p:nvSpPr>
          <p:cNvPr id="426" name="Google Shape;426;p41"/>
          <p:cNvSpPr txBox="1"/>
          <p:nvPr>
            <p:ph idx="1" type="body"/>
          </p:nvPr>
        </p:nvSpPr>
        <p:spPr>
          <a:xfrm>
            <a:off x="838200" y="1825625"/>
            <a:ext cx="7389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Sparse Logistic Regression  </a:t>
            </a:r>
            <a:endParaRPr/>
          </a:p>
          <a:p>
            <a:pPr indent="-342900" lvl="0" marL="457200" rtl="0" algn="l">
              <a:spcBef>
                <a:spcPts val="1000"/>
              </a:spcBef>
              <a:spcAft>
                <a:spcPts val="0"/>
              </a:spcAft>
              <a:buSzPts val="1800"/>
              <a:buChar char="-"/>
            </a:pPr>
            <a:r>
              <a:rPr lang="en-US"/>
              <a:t>Faster convergence and higher utilization</a:t>
            </a:r>
            <a:endParaRPr/>
          </a:p>
          <a:p>
            <a:pPr indent="0" lvl="0" marL="0" rtl="0" algn="l">
              <a:spcBef>
                <a:spcPts val="1000"/>
              </a:spcBef>
              <a:spcAft>
                <a:spcPts val="0"/>
              </a:spcAft>
              <a:buNone/>
            </a:pPr>
            <a:r>
              <a:t/>
            </a:r>
            <a:endParaRPr/>
          </a:p>
          <a:p>
            <a:pPr indent="0" lvl="0" marL="457200" marR="0" rtl="0" algn="l">
              <a:lnSpc>
                <a:spcPct val="90000"/>
              </a:lnSpc>
              <a:spcBef>
                <a:spcPts val="1000"/>
              </a:spcBef>
              <a:spcAft>
                <a:spcPts val="0"/>
              </a:spcAft>
              <a:buNone/>
            </a:pPr>
            <a:r>
              <a:t/>
            </a:r>
            <a:endParaRPr sz="1800"/>
          </a:p>
          <a:p>
            <a:pPr indent="0" lvl="0" marL="914400" rtl="0" algn="l">
              <a:spcBef>
                <a:spcPts val="1000"/>
              </a:spcBef>
              <a:spcAft>
                <a:spcPts val="0"/>
              </a:spcAft>
              <a:buNone/>
            </a:pPr>
            <a:r>
              <a:rPr lang="en-US" sz="1800"/>
              <a:t> </a:t>
            </a:r>
            <a:endParaRPr sz="1800"/>
          </a:p>
          <a:p>
            <a:pPr indent="0" lvl="0" marL="914400" rtl="0" algn="l">
              <a:spcBef>
                <a:spcPts val="1000"/>
              </a:spcBef>
              <a:spcAft>
                <a:spcPts val="0"/>
              </a:spcAft>
              <a:buNone/>
            </a:pPr>
            <a:r>
              <a:rPr lang="en-US" sz="1800"/>
              <a:t>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27" name="Google Shape;427;p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8" name="Google Shape;428;p41"/>
          <p:cNvPicPr preferRelativeResize="0"/>
          <p:nvPr/>
        </p:nvPicPr>
        <p:blipFill>
          <a:blip r:embed="rId3">
            <a:alphaModFix/>
          </a:blip>
          <a:stretch>
            <a:fillRect/>
          </a:stretch>
        </p:blipFill>
        <p:spPr>
          <a:xfrm>
            <a:off x="2186075" y="3202800"/>
            <a:ext cx="3934400" cy="3053375"/>
          </a:xfrm>
          <a:prstGeom prst="rect">
            <a:avLst/>
          </a:prstGeom>
          <a:noFill/>
          <a:ln>
            <a:noFill/>
          </a:ln>
        </p:spPr>
      </p:pic>
      <p:pic>
        <p:nvPicPr>
          <p:cNvPr id="429" name="Google Shape;429;p41"/>
          <p:cNvPicPr preferRelativeResize="0"/>
          <p:nvPr/>
        </p:nvPicPr>
        <p:blipFill>
          <a:blip r:embed="rId4">
            <a:alphaModFix/>
          </a:blip>
          <a:stretch>
            <a:fillRect/>
          </a:stretch>
        </p:blipFill>
        <p:spPr>
          <a:xfrm>
            <a:off x="6934425" y="3381250"/>
            <a:ext cx="3419625" cy="2611575"/>
          </a:xfrm>
          <a:prstGeom prst="rect">
            <a:avLst/>
          </a:prstGeom>
          <a:noFill/>
          <a:ln>
            <a:noFill/>
          </a:ln>
        </p:spPr>
      </p:pic>
      <p:sp>
        <p:nvSpPr>
          <p:cNvPr id="430" name="Google Shape;430;p41"/>
          <p:cNvSpPr txBox="1"/>
          <p:nvPr/>
        </p:nvSpPr>
        <p:spPr>
          <a:xfrm>
            <a:off x="3046875" y="6355225"/>
            <a:ext cx="49776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Gill Sans"/>
                <a:ea typeface="Gill Sans"/>
                <a:cs typeface="Gill Sans"/>
                <a:sym typeface="Gill Sans"/>
              </a:rPr>
              <a:t>636T data, 170 billions of example, 65 billions of features</a:t>
            </a:r>
            <a:endParaRPr>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a:t>
            </a:r>
            <a:r>
              <a:rPr lang="en-US"/>
              <a:t>hree Main Challenges</a:t>
            </a:r>
            <a:endParaRPr/>
          </a:p>
        </p:txBody>
      </p:sp>
      <p:sp>
        <p:nvSpPr>
          <p:cNvPr id="111" name="Google Shape;111;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2" name="Google Shape;112;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13" name="Google Shape;113;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
        <p:nvSpPr>
          <p:cNvPr id="114" name="Google Shape;114;p15"/>
          <p:cNvSpPr txBox="1"/>
          <p:nvPr>
            <p:ph idx="1" type="body"/>
          </p:nvPr>
        </p:nvSpPr>
        <p:spPr>
          <a:xfrm>
            <a:off x="841248" y="758825"/>
            <a:ext cx="10515600" cy="4351200"/>
          </a:xfrm>
          <a:prstGeom prst="rect">
            <a:avLst/>
          </a:prstGeom>
        </p:spPr>
        <p:txBody>
          <a:bodyPr anchorCtr="0" anchor="ctr" bIns="45700" lIns="91425" spcFirstLastPara="1" rIns="91425" wrap="square" tIns="45700">
            <a:noAutofit/>
          </a:bodyPr>
          <a:lstStyle/>
          <a:p>
            <a:pPr indent="-342900" lvl="0" marL="457200" marR="0" rtl="0" algn="l">
              <a:spcBef>
                <a:spcPts val="1000"/>
              </a:spcBef>
              <a:spcAft>
                <a:spcPts val="0"/>
              </a:spcAft>
              <a:buSzPts val="1800"/>
              <a:buChar char="•"/>
            </a:pPr>
            <a:r>
              <a:rPr lang="en-US"/>
              <a:t>Enormous amount of network bandwidth is re</a:t>
            </a:r>
            <a:r>
              <a:rPr lang="en-US"/>
              <a:t>quired</a:t>
            </a:r>
            <a:r>
              <a:rPr lang="en-US"/>
              <a:t>.</a:t>
            </a:r>
            <a:endParaRPr/>
          </a:p>
          <a:p>
            <a:pPr indent="-342900" lvl="0" marL="457200" marR="0" rtl="0" algn="l">
              <a:spcBef>
                <a:spcPts val="0"/>
              </a:spcBef>
              <a:spcAft>
                <a:spcPts val="0"/>
              </a:spcAft>
              <a:buSzPts val="1800"/>
              <a:buChar char="•"/>
            </a:pPr>
            <a:r>
              <a:rPr lang="en-US"/>
              <a:t>Resulting barriers hurt the performance.</a:t>
            </a:r>
            <a:endParaRPr/>
          </a:p>
          <a:p>
            <a:pPr indent="-342900" lvl="0" marL="457200" marR="0" rtl="0" algn="l">
              <a:spcBef>
                <a:spcPts val="0"/>
              </a:spcBef>
              <a:spcAft>
                <a:spcPts val="0"/>
              </a:spcAft>
              <a:buSzPts val="1800"/>
              <a:buChar char="•"/>
            </a:pPr>
            <a:r>
              <a:rPr lang="en-US"/>
              <a:t>Fault tolerance is critical.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4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Evaluation</a:t>
            </a:r>
            <a:endParaRPr/>
          </a:p>
        </p:txBody>
      </p:sp>
      <p:sp>
        <p:nvSpPr>
          <p:cNvPr id="437" name="Google Shape;437;p42"/>
          <p:cNvSpPr txBox="1"/>
          <p:nvPr>
            <p:ph idx="1" type="body"/>
          </p:nvPr>
        </p:nvSpPr>
        <p:spPr>
          <a:xfrm>
            <a:off x="838200" y="1825625"/>
            <a:ext cx="7389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Sparse Logistic Regression  </a:t>
            </a:r>
            <a:endParaRPr/>
          </a:p>
          <a:p>
            <a:pPr indent="-342900" lvl="0" marL="457200" rtl="0" algn="l">
              <a:spcBef>
                <a:spcPts val="1000"/>
              </a:spcBef>
              <a:spcAft>
                <a:spcPts val="0"/>
              </a:spcAft>
              <a:buSzPts val="1800"/>
              <a:buChar char="-"/>
            </a:pPr>
            <a:r>
              <a:rPr lang="en-US"/>
              <a:t>Reduced network traffic</a:t>
            </a:r>
            <a:endParaRPr/>
          </a:p>
          <a:p>
            <a:pPr indent="0" lvl="0" marL="0" rtl="0" algn="l">
              <a:spcBef>
                <a:spcPts val="1000"/>
              </a:spcBef>
              <a:spcAft>
                <a:spcPts val="0"/>
              </a:spcAft>
              <a:buNone/>
            </a:pPr>
            <a:r>
              <a:t/>
            </a:r>
            <a:endParaRPr/>
          </a:p>
          <a:p>
            <a:pPr indent="0" lvl="0" marL="457200" marR="0" rtl="0" algn="l">
              <a:lnSpc>
                <a:spcPct val="90000"/>
              </a:lnSpc>
              <a:spcBef>
                <a:spcPts val="1000"/>
              </a:spcBef>
              <a:spcAft>
                <a:spcPts val="0"/>
              </a:spcAft>
              <a:buNone/>
            </a:pPr>
            <a:r>
              <a:t/>
            </a:r>
            <a:endParaRPr sz="1800"/>
          </a:p>
          <a:p>
            <a:pPr indent="0" lvl="0" marL="914400" rtl="0" algn="l">
              <a:spcBef>
                <a:spcPts val="1000"/>
              </a:spcBef>
              <a:spcAft>
                <a:spcPts val="0"/>
              </a:spcAft>
              <a:buNone/>
            </a:pPr>
            <a:r>
              <a:rPr lang="en-US" sz="1800"/>
              <a:t> </a:t>
            </a:r>
            <a:endParaRPr sz="1800"/>
          </a:p>
          <a:p>
            <a:pPr indent="0" lvl="0" marL="914400" rtl="0" algn="l">
              <a:spcBef>
                <a:spcPts val="1000"/>
              </a:spcBef>
              <a:spcAft>
                <a:spcPts val="0"/>
              </a:spcAft>
              <a:buNone/>
            </a:pPr>
            <a:r>
              <a:rPr lang="en-US" sz="1800"/>
              <a:t>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38" name="Google Shape;438;p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9" name="Google Shape;439;p42"/>
          <p:cNvPicPr preferRelativeResize="0"/>
          <p:nvPr/>
        </p:nvPicPr>
        <p:blipFill>
          <a:blip r:embed="rId3">
            <a:alphaModFix/>
          </a:blip>
          <a:stretch>
            <a:fillRect/>
          </a:stretch>
        </p:blipFill>
        <p:spPr>
          <a:xfrm>
            <a:off x="7161750" y="933300"/>
            <a:ext cx="3659400" cy="2804696"/>
          </a:xfrm>
          <a:prstGeom prst="rect">
            <a:avLst/>
          </a:prstGeom>
          <a:noFill/>
          <a:ln>
            <a:noFill/>
          </a:ln>
        </p:spPr>
      </p:pic>
      <p:pic>
        <p:nvPicPr>
          <p:cNvPr id="440" name="Google Shape;440;p42"/>
          <p:cNvPicPr preferRelativeResize="0"/>
          <p:nvPr/>
        </p:nvPicPr>
        <p:blipFill>
          <a:blip r:embed="rId4">
            <a:alphaModFix/>
          </a:blip>
          <a:stretch>
            <a:fillRect/>
          </a:stretch>
        </p:blipFill>
        <p:spPr>
          <a:xfrm>
            <a:off x="7161750" y="3738000"/>
            <a:ext cx="3872351" cy="2657500"/>
          </a:xfrm>
          <a:prstGeom prst="rect">
            <a:avLst/>
          </a:prstGeom>
          <a:noFill/>
          <a:ln>
            <a:noFill/>
          </a:ln>
        </p:spPr>
      </p:pic>
      <p:pic>
        <p:nvPicPr>
          <p:cNvPr id="441" name="Google Shape;441;p42"/>
          <p:cNvPicPr preferRelativeResize="0"/>
          <p:nvPr/>
        </p:nvPicPr>
        <p:blipFill>
          <a:blip r:embed="rId5">
            <a:alphaModFix/>
          </a:blip>
          <a:stretch>
            <a:fillRect/>
          </a:stretch>
        </p:blipFill>
        <p:spPr>
          <a:xfrm>
            <a:off x="2229650" y="3476500"/>
            <a:ext cx="3584325" cy="2700325"/>
          </a:xfrm>
          <a:prstGeom prst="rect">
            <a:avLst/>
          </a:prstGeom>
          <a:noFill/>
          <a:ln>
            <a:noFill/>
          </a:ln>
        </p:spPr>
      </p:pic>
      <p:sp>
        <p:nvSpPr>
          <p:cNvPr id="442" name="Google Shape;442;p42"/>
          <p:cNvSpPr txBox="1"/>
          <p:nvPr/>
        </p:nvSpPr>
        <p:spPr>
          <a:xfrm>
            <a:off x="11034100" y="2029200"/>
            <a:ext cx="1100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Gill Sans"/>
                <a:ea typeface="Gill Sans"/>
                <a:cs typeface="Gill Sans"/>
                <a:sym typeface="Gill Sans"/>
              </a:rPr>
              <a:t>Server</a:t>
            </a:r>
            <a:endParaRPr sz="1800">
              <a:latin typeface="Gill Sans"/>
              <a:ea typeface="Gill Sans"/>
              <a:cs typeface="Gill Sans"/>
              <a:sym typeface="Gill Sans"/>
            </a:endParaRPr>
          </a:p>
        </p:txBody>
      </p:sp>
      <p:sp>
        <p:nvSpPr>
          <p:cNvPr id="443" name="Google Shape;443;p42"/>
          <p:cNvSpPr txBox="1"/>
          <p:nvPr/>
        </p:nvSpPr>
        <p:spPr>
          <a:xfrm>
            <a:off x="11034100" y="4721600"/>
            <a:ext cx="1100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Gill Sans"/>
                <a:ea typeface="Gill Sans"/>
                <a:cs typeface="Gill Sans"/>
                <a:sym typeface="Gill Sans"/>
              </a:rPr>
              <a:t>Worker</a:t>
            </a:r>
            <a:endParaRPr sz="1800">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Evaluation</a:t>
            </a:r>
            <a:endParaRPr/>
          </a:p>
        </p:txBody>
      </p:sp>
      <p:sp>
        <p:nvSpPr>
          <p:cNvPr id="450" name="Google Shape;450;p43"/>
          <p:cNvSpPr txBox="1"/>
          <p:nvPr>
            <p:ph idx="1" type="body"/>
          </p:nvPr>
        </p:nvSpPr>
        <p:spPr>
          <a:xfrm>
            <a:off x="838200" y="1825625"/>
            <a:ext cx="7389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Sparse Logistic Regression  </a:t>
            </a:r>
            <a:endParaRPr/>
          </a:p>
          <a:p>
            <a:pPr indent="-342900" lvl="0" marL="457200" rtl="0" algn="l">
              <a:spcBef>
                <a:spcPts val="1000"/>
              </a:spcBef>
              <a:spcAft>
                <a:spcPts val="0"/>
              </a:spcAft>
              <a:buSzPts val="1800"/>
              <a:buChar char="-"/>
            </a:pPr>
            <a:r>
              <a:rPr lang="en-US"/>
              <a:t>Effect of relaxed consistency</a:t>
            </a:r>
            <a:endParaRPr/>
          </a:p>
          <a:p>
            <a:pPr indent="0" lvl="0" marL="0" rtl="0" algn="l">
              <a:spcBef>
                <a:spcPts val="1000"/>
              </a:spcBef>
              <a:spcAft>
                <a:spcPts val="0"/>
              </a:spcAft>
              <a:buNone/>
            </a:pPr>
            <a:r>
              <a:t/>
            </a:r>
            <a:endParaRPr/>
          </a:p>
          <a:p>
            <a:pPr indent="0" lvl="0" marL="457200" marR="0" rtl="0" algn="l">
              <a:lnSpc>
                <a:spcPct val="90000"/>
              </a:lnSpc>
              <a:spcBef>
                <a:spcPts val="1000"/>
              </a:spcBef>
              <a:spcAft>
                <a:spcPts val="0"/>
              </a:spcAft>
              <a:buNone/>
            </a:pPr>
            <a:r>
              <a:t/>
            </a:r>
            <a:endParaRPr sz="1800"/>
          </a:p>
          <a:p>
            <a:pPr indent="0" lvl="0" marL="914400" rtl="0" algn="l">
              <a:spcBef>
                <a:spcPts val="1000"/>
              </a:spcBef>
              <a:spcAft>
                <a:spcPts val="0"/>
              </a:spcAft>
              <a:buNone/>
            </a:pPr>
            <a:r>
              <a:rPr lang="en-US" sz="1800"/>
              <a:t> </a:t>
            </a:r>
            <a:endParaRPr sz="1800"/>
          </a:p>
          <a:p>
            <a:pPr indent="0" lvl="0" marL="914400" rtl="0" algn="l">
              <a:spcBef>
                <a:spcPts val="1000"/>
              </a:spcBef>
              <a:spcAft>
                <a:spcPts val="0"/>
              </a:spcAft>
              <a:buNone/>
            </a:pPr>
            <a:r>
              <a:rPr lang="en-US" sz="1800"/>
              <a:t>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51" name="Google Shape;451;p4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2" name="Google Shape;452;p43"/>
          <p:cNvPicPr preferRelativeResize="0"/>
          <p:nvPr/>
        </p:nvPicPr>
        <p:blipFill>
          <a:blip r:embed="rId3">
            <a:alphaModFix/>
          </a:blip>
          <a:stretch>
            <a:fillRect/>
          </a:stretch>
        </p:blipFill>
        <p:spPr>
          <a:xfrm>
            <a:off x="6956650" y="2091876"/>
            <a:ext cx="4061900" cy="3193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Evaluation</a:t>
            </a:r>
            <a:endParaRPr/>
          </a:p>
        </p:txBody>
      </p:sp>
      <p:sp>
        <p:nvSpPr>
          <p:cNvPr id="459" name="Google Shape;459;p44"/>
          <p:cNvSpPr txBox="1"/>
          <p:nvPr>
            <p:ph idx="1" type="body"/>
          </p:nvPr>
        </p:nvSpPr>
        <p:spPr>
          <a:xfrm>
            <a:off x="838200" y="1825625"/>
            <a:ext cx="57351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Latent Dirichlet Allocation  </a:t>
            </a:r>
            <a:r>
              <a:rPr lang="en-US"/>
              <a:t>  </a:t>
            </a:r>
            <a:endParaRPr/>
          </a:p>
          <a:p>
            <a:pPr indent="-342900" lvl="0" marL="457200" rtl="0" algn="l">
              <a:spcBef>
                <a:spcPts val="1000"/>
              </a:spcBef>
              <a:spcAft>
                <a:spcPts val="0"/>
              </a:spcAft>
              <a:buSzPts val="1800"/>
              <a:buChar char="-"/>
            </a:pPr>
            <a:r>
              <a:rPr lang="en-US"/>
              <a:t>Nice speedup</a:t>
            </a:r>
            <a:endParaRPr/>
          </a:p>
          <a:p>
            <a:pPr indent="-342900" lvl="1" marL="914400" rtl="0" algn="l">
              <a:spcBef>
                <a:spcPts val="0"/>
              </a:spcBef>
              <a:spcAft>
                <a:spcPts val="0"/>
              </a:spcAft>
              <a:buSzPts val="1800"/>
              <a:buChar char="-"/>
            </a:pPr>
            <a:r>
              <a:rPr lang="en-US"/>
              <a:t>4x faster when scaling 1000 machines to 6000</a:t>
            </a:r>
            <a:endParaRPr/>
          </a:p>
          <a:p>
            <a:pPr indent="0" lvl="0" marL="0" rtl="0" algn="l">
              <a:spcBef>
                <a:spcPts val="1000"/>
              </a:spcBef>
              <a:spcAft>
                <a:spcPts val="0"/>
              </a:spcAft>
              <a:buNone/>
            </a:pPr>
            <a:r>
              <a:t/>
            </a:r>
            <a:endParaRPr/>
          </a:p>
          <a:p>
            <a:pPr indent="0" lvl="0" marL="457200" marR="0" rtl="0" algn="l">
              <a:lnSpc>
                <a:spcPct val="90000"/>
              </a:lnSpc>
              <a:spcBef>
                <a:spcPts val="1000"/>
              </a:spcBef>
              <a:spcAft>
                <a:spcPts val="0"/>
              </a:spcAft>
              <a:buNone/>
            </a:pPr>
            <a:r>
              <a:t/>
            </a:r>
            <a:endParaRPr sz="1800"/>
          </a:p>
          <a:p>
            <a:pPr indent="0" lvl="0" marL="914400" rtl="0" algn="l">
              <a:spcBef>
                <a:spcPts val="1000"/>
              </a:spcBef>
              <a:spcAft>
                <a:spcPts val="0"/>
              </a:spcAft>
              <a:buNone/>
            </a:pPr>
            <a:r>
              <a:rPr lang="en-US" sz="1800"/>
              <a:t> </a:t>
            </a:r>
            <a:endParaRPr sz="1800"/>
          </a:p>
          <a:p>
            <a:pPr indent="0" lvl="0" marL="914400" rtl="0" algn="l">
              <a:spcBef>
                <a:spcPts val="1000"/>
              </a:spcBef>
              <a:spcAft>
                <a:spcPts val="0"/>
              </a:spcAft>
              <a:buNone/>
            </a:pPr>
            <a:r>
              <a:rPr lang="en-US" sz="1800"/>
              <a:t>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60" name="Google Shape;460;p4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61" name="Google Shape;461;p44"/>
          <p:cNvPicPr preferRelativeResize="0"/>
          <p:nvPr/>
        </p:nvPicPr>
        <p:blipFill>
          <a:blip r:embed="rId3">
            <a:alphaModFix/>
          </a:blip>
          <a:stretch>
            <a:fillRect/>
          </a:stretch>
        </p:blipFill>
        <p:spPr>
          <a:xfrm>
            <a:off x="6837950" y="519681"/>
            <a:ext cx="4780499" cy="2890169"/>
          </a:xfrm>
          <a:prstGeom prst="rect">
            <a:avLst/>
          </a:prstGeom>
          <a:noFill/>
          <a:ln>
            <a:noFill/>
          </a:ln>
        </p:spPr>
      </p:pic>
      <p:pic>
        <p:nvPicPr>
          <p:cNvPr id="462" name="Google Shape;462;p44"/>
          <p:cNvPicPr preferRelativeResize="0"/>
          <p:nvPr/>
        </p:nvPicPr>
        <p:blipFill>
          <a:blip r:embed="rId4">
            <a:alphaModFix/>
          </a:blip>
          <a:stretch>
            <a:fillRect/>
          </a:stretch>
        </p:blipFill>
        <p:spPr>
          <a:xfrm>
            <a:off x="6868025" y="3448175"/>
            <a:ext cx="4720349" cy="305207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Evaluation</a:t>
            </a:r>
            <a:endParaRPr/>
          </a:p>
        </p:txBody>
      </p:sp>
      <p:sp>
        <p:nvSpPr>
          <p:cNvPr id="469" name="Google Shape;469;p45"/>
          <p:cNvSpPr txBox="1"/>
          <p:nvPr>
            <p:ph idx="1" type="body"/>
          </p:nvPr>
        </p:nvSpPr>
        <p:spPr>
          <a:xfrm>
            <a:off x="838200" y="1825625"/>
            <a:ext cx="7389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Sketches  </a:t>
            </a:r>
            <a:r>
              <a:rPr lang="en-US"/>
              <a:t> </a:t>
            </a:r>
            <a:endParaRPr/>
          </a:p>
          <a:p>
            <a:pPr indent="-342900" lvl="0" marL="457200" rtl="0" algn="l">
              <a:spcBef>
                <a:spcPts val="1000"/>
              </a:spcBef>
              <a:spcAft>
                <a:spcPts val="0"/>
              </a:spcAft>
              <a:buSzPts val="1800"/>
              <a:buChar char="-"/>
            </a:pPr>
            <a:r>
              <a:rPr lang="en-US"/>
              <a:t>High insert rates and fast recovery</a:t>
            </a:r>
            <a:endParaRPr/>
          </a:p>
          <a:p>
            <a:pPr indent="0" lvl="0" marL="0" rtl="0" algn="l">
              <a:spcBef>
                <a:spcPts val="1000"/>
              </a:spcBef>
              <a:spcAft>
                <a:spcPts val="0"/>
              </a:spcAft>
              <a:buNone/>
            </a:pPr>
            <a:r>
              <a:t/>
            </a:r>
            <a:endParaRPr/>
          </a:p>
          <a:p>
            <a:pPr indent="0" lvl="0" marL="457200" marR="0" rtl="0" algn="l">
              <a:lnSpc>
                <a:spcPct val="90000"/>
              </a:lnSpc>
              <a:spcBef>
                <a:spcPts val="1000"/>
              </a:spcBef>
              <a:spcAft>
                <a:spcPts val="0"/>
              </a:spcAft>
              <a:buNone/>
            </a:pPr>
            <a:r>
              <a:t/>
            </a:r>
            <a:endParaRPr sz="1800"/>
          </a:p>
          <a:p>
            <a:pPr indent="0" lvl="0" marL="914400" rtl="0" algn="l">
              <a:spcBef>
                <a:spcPts val="1000"/>
              </a:spcBef>
              <a:spcAft>
                <a:spcPts val="0"/>
              </a:spcAft>
              <a:buNone/>
            </a:pPr>
            <a:r>
              <a:rPr lang="en-US" sz="1800"/>
              <a:t> </a:t>
            </a:r>
            <a:endParaRPr sz="1800"/>
          </a:p>
          <a:p>
            <a:pPr indent="0" lvl="0" marL="914400" rtl="0" algn="l">
              <a:spcBef>
                <a:spcPts val="1000"/>
              </a:spcBef>
              <a:spcAft>
                <a:spcPts val="0"/>
              </a:spcAft>
              <a:buNone/>
            </a:pPr>
            <a:r>
              <a:rPr lang="en-US" sz="1800"/>
              <a:t>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70" name="Google Shape;470;p4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1" name="Google Shape;471;p45"/>
          <p:cNvPicPr preferRelativeResize="0"/>
          <p:nvPr/>
        </p:nvPicPr>
        <p:blipFill>
          <a:blip r:embed="rId3">
            <a:alphaModFix/>
          </a:blip>
          <a:stretch>
            <a:fillRect/>
          </a:stretch>
        </p:blipFill>
        <p:spPr>
          <a:xfrm>
            <a:off x="3344450" y="3711725"/>
            <a:ext cx="5924550" cy="1771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Q&amp;A</a:t>
            </a:r>
            <a:endParaRPr/>
          </a:p>
        </p:txBody>
      </p:sp>
      <p:sp>
        <p:nvSpPr>
          <p:cNvPr id="478" name="Google Shape;478;p46"/>
          <p:cNvSpPr txBox="1"/>
          <p:nvPr>
            <p:ph idx="1" type="body"/>
          </p:nvPr>
        </p:nvSpPr>
        <p:spPr>
          <a:xfrm>
            <a:off x="838200" y="1825625"/>
            <a:ext cx="10515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Any more questions? </a:t>
            </a:r>
            <a:endParaRPr/>
          </a:p>
        </p:txBody>
      </p:sp>
      <p:sp>
        <p:nvSpPr>
          <p:cNvPr id="479" name="Google Shape;479;p4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7"/>
          <p:cNvSpPr txBox="1"/>
          <p:nvPr>
            <p:ph type="ctrTitle"/>
          </p:nvPr>
        </p:nvSpPr>
        <p:spPr>
          <a:xfrm>
            <a:off x="1524000" y="10859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Gill Sans"/>
              <a:buNone/>
            </a:pPr>
            <a:r>
              <a:rPr lang="en-US" sz="4800"/>
              <a:t>STRADS: A Distributed Framework for Scheduled Model Parallel Machine Learning</a:t>
            </a:r>
            <a:endParaRPr sz="4800"/>
          </a:p>
        </p:txBody>
      </p:sp>
      <p:sp>
        <p:nvSpPr>
          <p:cNvPr id="486" name="Google Shape;486;p47"/>
          <p:cNvSpPr txBox="1"/>
          <p:nvPr>
            <p:ph idx="1" type="subTitle"/>
          </p:nvPr>
        </p:nvSpPr>
        <p:spPr>
          <a:xfrm>
            <a:off x="1524000" y="3812763"/>
            <a:ext cx="9144000" cy="165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Yifu Jin</a:t>
            </a:r>
            <a:r>
              <a:rPr lang="en-US"/>
              <a:t>, Bochang Wang, Junding Wang</a:t>
            </a:r>
            <a:endParaRPr/>
          </a:p>
        </p:txBody>
      </p:sp>
      <p:sp>
        <p:nvSpPr>
          <p:cNvPr id="487" name="Google Shape;487;p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88" name="Google Shape;488;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9" name="Google Shape;489;p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4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Model parallelism vs Data parallelism</a:t>
            </a:r>
            <a:endParaRPr/>
          </a:p>
        </p:txBody>
      </p:sp>
      <p:sp>
        <p:nvSpPr>
          <p:cNvPr id="496" name="Google Shape;496;p4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Data parallelism prerequisite:</a:t>
            </a:r>
            <a:endParaRPr/>
          </a:p>
          <a:p>
            <a:pPr indent="-342900" lvl="0" marL="457200" rtl="0" algn="l">
              <a:spcBef>
                <a:spcPts val="1000"/>
              </a:spcBef>
              <a:spcAft>
                <a:spcPts val="0"/>
              </a:spcAft>
              <a:buSzPts val="1800"/>
              <a:buChar char="•"/>
            </a:pPr>
            <a:r>
              <a:rPr lang="en-US"/>
              <a:t>Most ML algorithms adopt i.i.d assumption on data (independent and identically distributed)</a:t>
            </a:r>
            <a:endParaRPr/>
          </a:p>
          <a:p>
            <a:pPr indent="0" lvl="0" marL="0" rtl="0" algn="l">
              <a:spcBef>
                <a:spcPts val="1000"/>
              </a:spcBef>
              <a:spcAft>
                <a:spcPts val="0"/>
              </a:spcAft>
              <a:buNone/>
            </a:pPr>
            <a:r>
              <a:rPr lang="en-US"/>
              <a:t>Model parallelism challenges:</a:t>
            </a:r>
            <a:endParaRPr/>
          </a:p>
          <a:p>
            <a:pPr indent="-342900" lvl="0" marL="457200" rtl="0" algn="l">
              <a:spcBef>
                <a:spcPts val="1000"/>
              </a:spcBef>
              <a:spcAft>
                <a:spcPts val="0"/>
              </a:spcAft>
              <a:buSzPts val="1800"/>
              <a:buChar char="•"/>
            </a:pPr>
            <a:r>
              <a:rPr lang="en-US"/>
              <a:t>The model parameters are not independent</a:t>
            </a:r>
            <a:endParaRPr/>
          </a:p>
          <a:p>
            <a:pPr indent="-342900" lvl="0" marL="457200" rtl="0" algn="l">
              <a:spcBef>
                <a:spcPts val="0"/>
              </a:spcBef>
              <a:spcAft>
                <a:spcPts val="0"/>
              </a:spcAft>
              <a:buSzPts val="1800"/>
              <a:buChar char="•"/>
            </a:pPr>
            <a:r>
              <a:rPr lang="en-US"/>
              <a:t>Different model parameters may take different number of iterations to converge</a:t>
            </a:r>
            <a:endParaRPr/>
          </a:p>
          <a:p>
            <a:pPr indent="0" lvl="0" marL="0" rtl="0" algn="l">
              <a:spcBef>
                <a:spcPts val="1000"/>
              </a:spcBef>
              <a:spcAft>
                <a:spcPts val="0"/>
              </a:spcAft>
              <a:buNone/>
            </a:pPr>
            <a:r>
              <a:t/>
            </a:r>
            <a:endParaRPr/>
          </a:p>
        </p:txBody>
      </p:sp>
      <p:sp>
        <p:nvSpPr>
          <p:cNvPr id="497" name="Google Shape;497;p4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98" name="Google Shape;498;p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499" name="Google Shape;499;p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4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Properties of ML algorithms</a:t>
            </a:r>
            <a:endParaRPr/>
          </a:p>
        </p:txBody>
      </p:sp>
      <p:sp>
        <p:nvSpPr>
          <p:cNvPr id="506" name="Google Shape;506;p4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Model dependencies</a:t>
            </a:r>
            <a:endParaRPr/>
          </a:p>
          <a:p>
            <a:pPr indent="-342900" lvl="0" marL="457200" rtl="0" algn="l">
              <a:spcBef>
                <a:spcPts val="0"/>
              </a:spcBef>
              <a:spcAft>
                <a:spcPts val="0"/>
              </a:spcAft>
              <a:buSzPts val="1800"/>
              <a:buChar char="•"/>
            </a:pPr>
            <a:r>
              <a:rPr lang="en-US"/>
              <a:t>Uneven convergence</a:t>
            </a:r>
            <a:endParaRPr/>
          </a:p>
          <a:p>
            <a:pPr indent="-342900" lvl="0" marL="457200" rtl="0" algn="l">
              <a:spcBef>
                <a:spcPts val="0"/>
              </a:spcBef>
              <a:spcAft>
                <a:spcPts val="0"/>
              </a:spcAft>
              <a:buSzPts val="1800"/>
              <a:buChar char="•"/>
            </a:pPr>
            <a:r>
              <a:rPr lang="en-US"/>
              <a:t>Error-Tolerant</a:t>
            </a:r>
            <a:endParaRPr/>
          </a:p>
          <a:p>
            <a:pPr indent="0" lvl="0" marL="0" rtl="0" algn="l">
              <a:spcBef>
                <a:spcPts val="1000"/>
              </a:spcBef>
              <a:spcAft>
                <a:spcPts val="0"/>
              </a:spcAft>
              <a:buNone/>
            </a:pPr>
            <a:r>
              <a:t/>
            </a:r>
            <a:endParaRPr/>
          </a:p>
        </p:txBody>
      </p:sp>
      <p:sp>
        <p:nvSpPr>
          <p:cNvPr id="507" name="Google Shape;507;p4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08" name="Google Shape;508;p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09" name="Google Shape;509;p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5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is Model Parallelism?</a:t>
            </a:r>
            <a:endParaRPr/>
          </a:p>
        </p:txBody>
      </p:sp>
      <p:sp>
        <p:nvSpPr>
          <p:cNvPr id="516" name="Google Shape;516;p5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A distributed system design for ML algorithms</a:t>
            </a:r>
            <a:endParaRPr/>
          </a:p>
          <a:p>
            <a:pPr indent="-342900" lvl="0" marL="457200" rtl="0" algn="l">
              <a:spcBef>
                <a:spcPts val="1000"/>
              </a:spcBef>
              <a:spcAft>
                <a:spcPts val="0"/>
              </a:spcAft>
              <a:buSzPts val="1800"/>
              <a:buChar char="•"/>
            </a:pPr>
            <a:r>
              <a:rPr lang="en-US"/>
              <a:t>Partitions the model parameters for non-shared parallel access and updates</a:t>
            </a:r>
            <a:endParaRPr/>
          </a:p>
          <a:p>
            <a:pPr indent="-342900" lvl="0" marL="457200" rtl="0" algn="l">
              <a:spcBef>
                <a:spcPts val="0"/>
              </a:spcBef>
              <a:spcAft>
                <a:spcPts val="0"/>
              </a:spcAft>
              <a:buSzPts val="1800"/>
              <a:buChar char="•"/>
            </a:pPr>
            <a:r>
              <a:rPr lang="en-US"/>
              <a:t>Periodically repartitions the parameters to facilitate communication</a:t>
            </a:r>
            <a:endParaRPr/>
          </a:p>
        </p:txBody>
      </p:sp>
      <p:sp>
        <p:nvSpPr>
          <p:cNvPr id="517" name="Google Shape;517;p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18" name="Google Shape;518;p5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19" name="Google Shape;519;p5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Idea of Model Parallelism</a:t>
            </a:r>
            <a:endParaRPr/>
          </a:p>
        </p:txBody>
      </p:sp>
      <p:sp>
        <p:nvSpPr>
          <p:cNvPr id="526" name="Google Shape;526;p51"/>
          <p:cNvSpPr txBox="1"/>
          <p:nvPr>
            <p:ph idx="1" type="body"/>
          </p:nvPr>
        </p:nvSpPr>
        <p:spPr>
          <a:xfrm>
            <a:off x="739750" y="4535551"/>
            <a:ext cx="10515600" cy="1578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t>A model parameters, t refers to current iteration, D input data, delta() the model update function, the schedule Sp() identifies a subset of parameters in A.</a:t>
            </a:r>
            <a:br>
              <a:rPr lang="en-US" sz="2400"/>
            </a:br>
            <a:endParaRPr sz="2400"/>
          </a:p>
        </p:txBody>
      </p:sp>
      <p:sp>
        <p:nvSpPr>
          <p:cNvPr id="527" name="Google Shape;527;p5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28" name="Google Shape;528;p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29" name="Google Shape;529;p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530" name="Google Shape;530;p51"/>
          <p:cNvPicPr preferRelativeResize="0"/>
          <p:nvPr/>
        </p:nvPicPr>
        <p:blipFill>
          <a:blip r:embed="rId3">
            <a:alphaModFix/>
          </a:blip>
          <a:stretch>
            <a:fillRect/>
          </a:stretch>
        </p:blipFill>
        <p:spPr>
          <a:xfrm>
            <a:off x="2465750" y="1961850"/>
            <a:ext cx="6509825" cy="990625"/>
          </a:xfrm>
          <a:prstGeom prst="rect">
            <a:avLst/>
          </a:prstGeom>
          <a:noFill/>
          <a:ln>
            <a:noFill/>
          </a:ln>
        </p:spPr>
      </p:pic>
      <p:pic>
        <p:nvPicPr>
          <p:cNvPr id="531" name="Google Shape;531;p51"/>
          <p:cNvPicPr preferRelativeResize="0"/>
          <p:nvPr/>
        </p:nvPicPr>
        <p:blipFill>
          <a:blip r:embed="rId4">
            <a:alphaModFix/>
          </a:blip>
          <a:stretch>
            <a:fillRect/>
          </a:stretch>
        </p:blipFill>
        <p:spPr>
          <a:xfrm>
            <a:off x="1633750" y="3279150"/>
            <a:ext cx="8579150" cy="75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Five</a:t>
            </a:r>
            <a:r>
              <a:rPr lang="en-US"/>
              <a:t> Key Features</a:t>
            </a:r>
            <a:endParaRPr/>
          </a:p>
        </p:txBody>
      </p:sp>
      <p:sp>
        <p:nvSpPr>
          <p:cNvPr id="121" name="Google Shape;121;p16"/>
          <p:cNvSpPr txBox="1"/>
          <p:nvPr>
            <p:ph idx="1" type="body"/>
          </p:nvPr>
        </p:nvSpPr>
        <p:spPr>
          <a:xfrm>
            <a:off x="838200" y="1329600"/>
            <a:ext cx="10515600" cy="43512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Efficient Communication</a:t>
            </a:r>
            <a:endParaRPr/>
          </a:p>
          <a:p>
            <a:pPr indent="-342900" lvl="0" marL="457200" rtl="0" algn="l">
              <a:spcBef>
                <a:spcPts val="0"/>
              </a:spcBef>
              <a:spcAft>
                <a:spcPts val="0"/>
              </a:spcAft>
              <a:buSzPts val="1800"/>
              <a:buChar char="•"/>
            </a:pPr>
            <a:r>
              <a:rPr lang="en-US"/>
              <a:t>Flexible Consistency Models</a:t>
            </a:r>
            <a:endParaRPr/>
          </a:p>
          <a:p>
            <a:pPr indent="-342900" lvl="0" marL="457200" rtl="0" algn="l">
              <a:spcBef>
                <a:spcPts val="0"/>
              </a:spcBef>
              <a:spcAft>
                <a:spcPts val="0"/>
              </a:spcAft>
              <a:buSzPts val="1800"/>
              <a:buChar char="•"/>
            </a:pPr>
            <a:r>
              <a:rPr lang="en-US"/>
              <a:t>Elastic Scalability</a:t>
            </a:r>
            <a:endParaRPr/>
          </a:p>
          <a:p>
            <a:pPr indent="-342900" lvl="0" marL="457200" rtl="0" algn="l">
              <a:spcBef>
                <a:spcPts val="0"/>
              </a:spcBef>
              <a:spcAft>
                <a:spcPts val="0"/>
              </a:spcAft>
              <a:buSzPts val="1800"/>
              <a:buChar char="•"/>
            </a:pPr>
            <a:r>
              <a:rPr lang="en-US"/>
              <a:t>Fault Tolerance and Durability</a:t>
            </a:r>
            <a:endParaRPr/>
          </a:p>
          <a:p>
            <a:pPr indent="-342900" lvl="0" marL="457200" rtl="0" algn="l">
              <a:spcBef>
                <a:spcPts val="0"/>
              </a:spcBef>
              <a:spcAft>
                <a:spcPts val="0"/>
              </a:spcAft>
              <a:buSzPts val="1800"/>
              <a:buChar char="•"/>
            </a:pPr>
            <a:r>
              <a:rPr lang="en-US"/>
              <a:t>Ease of Use</a:t>
            </a:r>
            <a:endParaRPr/>
          </a:p>
        </p:txBody>
      </p:sp>
      <p:sp>
        <p:nvSpPr>
          <p:cNvPr id="122" name="Google Shape;122;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3" name="Google Shape;123;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24" name="Google Shape;124;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5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Schedule for model-parallel</a:t>
            </a:r>
            <a:endParaRPr/>
          </a:p>
        </p:txBody>
      </p:sp>
      <p:sp>
        <p:nvSpPr>
          <p:cNvPr id="538" name="Google Shape;538;p5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Schedule affects effectiveness of a model-parallel method</a:t>
            </a:r>
            <a:endParaRPr/>
          </a:p>
          <a:p>
            <a:pPr indent="-342900" lvl="0" marL="457200" rtl="0" algn="l">
              <a:spcBef>
                <a:spcPts val="1000"/>
              </a:spcBef>
              <a:spcAft>
                <a:spcPts val="0"/>
              </a:spcAft>
              <a:buSzPts val="1800"/>
              <a:buChar char="•"/>
            </a:pPr>
            <a:r>
              <a:rPr lang="en-US"/>
              <a:t>Which parameters are updated in parallel</a:t>
            </a:r>
            <a:endParaRPr/>
          </a:p>
          <a:p>
            <a:pPr indent="-342900" lvl="0" marL="457200" rtl="0" algn="l">
              <a:spcBef>
                <a:spcPts val="0"/>
              </a:spcBef>
              <a:spcAft>
                <a:spcPts val="0"/>
              </a:spcAft>
              <a:buSzPts val="1800"/>
              <a:buChar char="•"/>
            </a:pPr>
            <a:r>
              <a:rPr lang="en-US"/>
              <a:t>How they are prioritized</a:t>
            </a:r>
            <a:endParaRPr/>
          </a:p>
        </p:txBody>
      </p:sp>
      <p:sp>
        <p:nvSpPr>
          <p:cNvPr id="539" name="Google Shape;539;p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40" name="Google Shape;540;p5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41" name="Google Shape;541;p5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5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Metrics for effectiveness of ML algorithms</a:t>
            </a:r>
            <a:endParaRPr/>
          </a:p>
        </p:txBody>
      </p:sp>
      <p:sp>
        <p:nvSpPr>
          <p:cNvPr id="548" name="Google Shape;548;p5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Key factor : convergence time</a:t>
            </a:r>
            <a:endParaRPr/>
          </a:p>
          <a:p>
            <a:pPr indent="-342900" lvl="0" marL="457200" rtl="0" algn="l">
              <a:spcBef>
                <a:spcPts val="1000"/>
              </a:spcBef>
              <a:spcAft>
                <a:spcPts val="0"/>
              </a:spcAft>
              <a:buSzPts val="1800"/>
              <a:buChar char="•"/>
            </a:pPr>
            <a:r>
              <a:rPr lang="en-US"/>
              <a:t>Progress per iteration</a:t>
            </a:r>
            <a:endParaRPr/>
          </a:p>
          <a:p>
            <a:pPr indent="-342900" lvl="0" marL="457200" rtl="0" algn="l">
              <a:spcBef>
                <a:spcPts val="0"/>
              </a:spcBef>
              <a:spcAft>
                <a:spcPts val="0"/>
              </a:spcAft>
              <a:buSzPts val="1800"/>
              <a:buChar char="•"/>
            </a:pPr>
            <a:r>
              <a:rPr lang="en-US"/>
              <a:t>Iteration throughput</a:t>
            </a:r>
            <a:endParaRPr/>
          </a:p>
        </p:txBody>
      </p:sp>
      <p:sp>
        <p:nvSpPr>
          <p:cNvPr id="549" name="Google Shape;549;p5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50" name="Google Shape;550;p5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51" name="Google Shape;551;p5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5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to partition the parameters?</a:t>
            </a:r>
            <a:endParaRPr/>
          </a:p>
        </p:txBody>
      </p:sp>
      <p:sp>
        <p:nvSpPr>
          <p:cNvPr id="558" name="Google Shape;558;p5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US"/>
              <a:t>Ideal model parallel</a:t>
            </a:r>
            <a:endParaRPr/>
          </a:p>
          <a:p>
            <a:pPr indent="0" lvl="0" marL="457200" rtl="0" algn="l">
              <a:spcBef>
                <a:spcPts val="1000"/>
              </a:spcBef>
              <a:spcAft>
                <a:spcPts val="0"/>
              </a:spcAft>
              <a:buNone/>
            </a:pPr>
            <a:r>
              <a:rPr lang="en-US" sz="2400"/>
              <a:t>Highest progress per iteration, but find ideal schedule(partition of parameters) is expensive</a:t>
            </a:r>
            <a:endParaRPr sz="2400"/>
          </a:p>
          <a:p>
            <a:pPr indent="-342900" lvl="0" marL="457200" rtl="0" algn="l">
              <a:spcBef>
                <a:spcPts val="1000"/>
              </a:spcBef>
              <a:spcAft>
                <a:spcPts val="0"/>
              </a:spcAft>
              <a:buSzPts val="1800"/>
              <a:buAutoNum type="arabicPeriod"/>
            </a:pPr>
            <a:r>
              <a:rPr lang="en-US"/>
              <a:t>Random model parallel</a:t>
            </a:r>
            <a:endParaRPr/>
          </a:p>
          <a:p>
            <a:pPr indent="0" lvl="0" marL="457200" rtl="0" algn="l">
              <a:spcBef>
                <a:spcPts val="1000"/>
              </a:spcBef>
              <a:spcAft>
                <a:spcPts val="0"/>
              </a:spcAft>
              <a:buNone/>
            </a:pPr>
            <a:r>
              <a:rPr lang="en-US" sz="2400"/>
              <a:t>No cost for finding the schedule, but pretty poor progress per iteration even failure</a:t>
            </a:r>
            <a:endParaRPr sz="2400"/>
          </a:p>
          <a:p>
            <a:pPr indent="-342900" lvl="0" marL="457200" rtl="0" algn="l">
              <a:spcBef>
                <a:spcPts val="1000"/>
              </a:spcBef>
              <a:spcAft>
                <a:spcPts val="0"/>
              </a:spcAft>
              <a:buSzPts val="1800"/>
              <a:buAutoNum type="arabicPeriod"/>
            </a:pPr>
            <a:r>
              <a:rPr lang="en-US"/>
              <a:t>Approximate model parallel</a:t>
            </a:r>
            <a:endParaRPr/>
          </a:p>
        </p:txBody>
      </p:sp>
      <p:sp>
        <p:nvSpPr>
          <p:cNvPr id="559" name="Google Shape;559;p5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60" name="Google Shape;560;p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61" name="Google Shape;561;p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5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Strategies fo</a:t>
            </a:r>
            <a:r>
              <a:rPr lang="en-US"/>
              <a:t>r </a:t>
            </a:r>
            <a:r>
              <a:rPr lang="en-US"/>
              <a:t>Approximate model parallel</a:t>
            </a:r>
            <a:r>
              <a:rPr lang="en-US"/>
              <a:t> </a:t>
            </a:r>
            <a:endParaRPr/>
          </a:p>
        </p:txBody>
      </p:sp>
      <p:sp>
        <p:nvSpPr>
          <p:cNvPr id="568" name="Google Shape;568;p5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en-US"/>
              <a:t>Static Partition</a:t>
            </a:r>
            <a:endParaRPr/>
          </a:p>
          <a:p>
            <a:pPr indent="-342900" lvl="0" marL="457200" rtl="0" algn="l">
              <a:spcBef>
                <a:spcPts val="0"/>
              </a:spcBef>
              <a:spcAft>
                <a:spcPts val="0"/>
              </a:spcAft>
              <a:buSzPts val="1800"/>
              <a:buAutoNum type="arabicPeriod"/>
            </a:pPr>
            <a:r>
              <a:rPr lang="en-US"/>
              <a:t>Dynamic Partition</a:t>
            </a:r>
            <a:endParaRPr/>
          </a:p>
          <a:p>
            <a:pPr indent="-342900" lvl="0" marL="457200" rtl="0" algn="l">
              <a:spcBef>
                <a:spcPts val="0"/>
              </a:spcBef>
              <a:spcAft>
                <a:spcPts val="0"/>
              </a:spcAft>
              <a:buSzPts val="1800"/>
              <a:buAutoNum type="arabicPeriod"/>
            </a:pPr>
            <a:r>
              <a:rPr lang="en-US"/>
              <a:t>Pipelining (Complimentary)</a:t>
            </a:r>
            <a:endParaRPr/>
          </a:p>
          <a:p>
            <a:pPr indent="-342900" lvl="0" marL="457200" rtl="0" algn="l">
              <a:spcBef>
                <a:spcPts val="0"/>
              </a:spcBef>
              <a:spcAft>
                <a:spcPts val="0"/>
              </a:spcAft>
              <a:buSzPts val="1800"/>
              <a:buAutoNum type="arabicPeriod"/>
            </a:pPr>
            <a:r>
              <a:rPr lang="en-US"/>
              <a:t>Prioritization </a:t>
            </a:r>
            <a:r>
              <a:rPr lang="en-US"/>
              <a:t>(Complimentary)</a:t>
            </a:r>
            <a:endParaRPr/>
          </a:p>
        </p:txBody>
      </p:sp>
      <p:sp>
        <p:nvSpPr>
          <p:cNvPr id="569" name="Google Shape;569;p5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70" name="Google Shape;570;p5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71" name="Google Shape;571;p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5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Static Partition</a:t>
            </a:r>
            <a:endParaRPr/>
          </a:p>
        </p:txBody>
      </p:sp>
      <p:sp>
        <p:nvSpPr>
          <p:cNvPr id="578" name="Google Shape;578;p5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Definition : </a:t>
            </a:r>
            <a:r>
              <a:rPr lang="en-US"/>
              <a:t>A fixed and hard-codes scheduled partition pre-defined beforehand.</a:t>
            </a:r>
            <a:br>
              <a:rPr lang="en-US"/>
            </a:br>
            <a:endParaRPr/>
          </a:p>
          <a:p>
            <a:pPr indent="0" lvl="0" marL="0" rtl="0" algn="l">
              <a:spcBef>
                <a:spcPts val="1000"/>
              </a:spcBef>
              <a:spcAft>
                <a:spcPts val="0"/>
              </a:spcAft>
              <a:buNone/>
            </a:pPr>
            <a:r>
              <a:rPr lang="en-US"/>
              <a:t>Pros : </a:t>
            </a:r>
            <a:br>
              <a:rPr lang="en-US"/>
            </a:br>
            <a:r>
              <a:rPr lang="en-US"/>
              <a:t>	Little cost to throughput</a:t>
            </a:r>
            <a:br>
              <a:rPr lang="en-US"/>
            </a:br>
            <a:r>
              <a:rPr lang="en-US"/>
              <a:t>Cons:</a:t>
            </a:r>
            <a:br>
              <a:rPr lang="en-US"/>
            </a:br>
            <a:r>
              <a:rPr lang="en-US"/>
              <a:t>	Progress per iteration depends on how well the schedule matches the ML program’s dependencies.</a:t>
            </a:r>
            <a:br>
              <a:rPr lang="en-US"/>
            </a:br>
            <a:endParaRPr/>
          </a:p>
        </p:txBody>
      </p:sp>
      <p:sp>
        <p:nvSpPr>
          <p:cNvPr id="579" name="Google Shape;579;p5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80" name="Google Shape;580;p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81" name="Google Shape;581;p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5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Dynamic Partition</a:t>
            </a:r>
            <a:endParaRPr/>
          </a:p>
        </p:txBody>
      </p:sp>
      <p:sp>
        <p:nvSpPr>
          <p:cNvPr id="588" name="Google Shape;588;p5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Definition : Select independent partition schedule via dependencies within a small number of parameters at different iterations.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Pros:</a:t>
            </a:r>
            <a:endParaRPr/>
          </a:p>
          <a:p>
            <a:pPr indent="0" lvl="0" marL="0" rtl="0" algn="l">
              <a:spcBef>
                <a:spcPts val="1000"/>
              </a:spcBef>
              <a:spcAft>
                <a:spcPts val="0"/>
              </a:spcAft>
              <a:buNone/>
            </a:pPr>
            <a:r>
              <a:rPr lang="en-US"/>
              <a:t>	Achieve high progress per iteration</a:t>
            </a:r>
            <a:endParaRPr/>
          </a:p>
          <a:p>
            <a:pPr indent="0" lvl="0" marL="0" rtl="0" algn="l">
              <a:spcBef>
                <a:spcPts val="1000"/>
              </a:spcBef>
              <a:spcAft>
                <a:spcPts val="0"/>
              </a:spcAft>
              <a:buNone/>
            </a:pPr>
            <a:r>
              <a:rPr lang="en-US"/>
              <a:t>Cons:</a:t>
            </a:r>
            <a:endParaRPr/>
          </a:p>
          <a:p>
            <a:pPr indent="0" lvl="0" marL="0" rtl="0" algn="l">
              <a:spcBef>
                <a:spcPts val="1000"/>
              </a:spcBef>
              <a:spcAft>
                <a:spcPts val="0"/>
              </a:spcAft>
              <a:buNone/>
            </a:pPr>
            <a:r>
              <a:rPr lang="en-US"/>
              <a:t>	Suffer from poor iteration throughput</a:t>
            </a:r>
            <a:endParaRPr/>
          </a:p>
        </p:txBody>
      </p:sp>
      <p:sp>
        <p:nvSpPr>
          <p:cNvPr id="589" name="Google Shape;589;p5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590" name="Google Shape;590;p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591" name="Google Shape;591;p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5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Pipelining</a:t>
            </a:r>
            <a:endParaRPr/>
          </a:p>
        </p:txBody>
      </p:sp>
      <p:sp>
        <p:nvSpPr>
          <p:cNvPr id="598" name="Google Shape;598;p58"/>
          <p:cNvSpPr txBox="1"/>
          <p:nvPr>
            <p:ph idx="1" type="body"/>
          </p:nvPr>
        </p:nvSpPr>
        <p:spPr>
          <a:xfrm>
            <a:off x="902150" y="2705363"/>
            <a:ext cx="10515600" cy="6954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sz="2400"/>
              <a:t>s is the pipeline depth, </a:t>
            </a:r>
            <a:r>
              <a:rPr lang="en-US" sz="2400"/>
              <a:t>A model parameters, t refers to current iteration, D input data, delta() the model update function, the schedule Sp() identifies a subset of parameters in A.</a:t>
            </a:r>
            <a:br>
              <a:rPr lang="en-US" sz="2400"/>
            </a:br>
            <a:endParaRPr sz="2400"/>
          </a:p>
        </p:txBody>
      </p:sp>
      <p:sp>
        <p:nvSpPr>
          <p:cNvPr id="599" name="Google Shape;599;p5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00" name="Google Shape;600;p5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601" name="Google Shape;601;p5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602" name="Google Shape;602;p58"/>
          <p:cNvPicPr preferRelativeResize="0"/>
          <p:nvPr/>
        </p:nvPicPr>
        <p:blipFill>
          <a:blip r:embed="rId3">
            <a:alphaModFix/>
          </a:blip>
          <a:stretch>
            <a:fillRect/>
          </a:stretch>
        </p:blipFill>
        <p:spPr>
          <a:xfrm>
            <a:off x="2150913" y="1918325"/>
            <a:ext cx="7890174" cy="695450"/>
          </a:xfrm>
          <a:prstGeom prst="rect">
            <a:avLst/>
          </a:prstGeom>
          <a:noFill/>
          <a:ln>
            <a:noFill/>
          </a:ln>
        </p:spPr>
      </p:pic>
      <p:sp>
        <p:nvSpPr>
          <p:cNvPr id="603" name="Google Shape;603;p58"/>
          <p:cNvSpPr txBox="1"/>
          <p:nvPr>
            <p:ph idx="1" type="body"/>
          </p:nvPr>
        </p:nvSpPr>
        <p:spPr>
          <a:xfrm>
            <a:off x="838200" y="4639116"/>
            <a:ext cx="10515600" cy="1606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Pipelining allows the next iterations to start before the current one finishes, ensuring that computation is fully utilized.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5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Prioritization</a:t>
            </a:r>
            <a:endParaRPr/>
          </a:p>
        </p:txBody>
      </p:sp>
      <p:sp>
        <p:nvSpPr>
          <p:cNvPr id="610" name="Google Shape;610;p5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Idea: modify schedule to prefer parameters that will yield the most convergence progress, while avoiding parameters that are already converged.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Metrics for potential progress : </a:t>
            </a:r>
            <a:endParaRPr/>
          </a:p>
          <a:p>
            <a:pPr indent="457200" lvl="0" marL="0" rtl="0" algn="l">
              <a:spcBef>
                <a:spcPts val="1000"/>
              </a:spcBef>
              <a:spcAft>
                <a:spcPts val="0"/>
              </a:spcAft>
              <a:buNone/>
            </a:pPr>
            <a:r>
              <a:rPr lang="en-US"/>
              <a:t>cheap-but-effective approximations or heuristics to estimate the potential progress</a:t>
            </a:r>
            <a:endParaRPr/>
          </a:p>
          <a:p>
            <a:pPr indent="0" lvl="0" marL="0" rtl="0" algn="l">
              <a:spcBef>
                <a:spcPts val="1000"/>
              </a:spcBef>
              <a:spcAft>
                <a:spcPts val="0"/>
              </a:spcAft>
              <a:buNone/>
            </a:pPr>
            <a:r>
              <a:t/>
            </a:r>
            <a:endParaRPr/>
          </a:p>
        </p:txBody>
      </p:sp>
      <p:sp>
        <p:nvSpPr>
          <p:cNvPr id="611" name="Google Shape;611;p5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12" name="Google Shape;612;p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613" name="Google Shape;613;p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6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STRADS</a:t>
            </a:r>
            <a:endParaRPr/>
          </a:p>
        </p:txBody>
      </p:sp>
      <p:sp>
        <p:nvSpPr>
          <p:cNvPr id="620" name="Google Shape;620;p60"/>
          <p:cNvSpPr txBox="1"/>
          <p:nvPr>
            <p:ph idx="1" type="body"/>
          </p:nvPr>
        </p:nvSpPr>
        <p:spPr>
          <a:xfrm>
            <a:off x="838200" y="1673225"/>
            <a:ext cx="10515600" cy="1174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Definition : STRADS is a framework to realize Scheduled Model Parallelism for ML algorithms</a:t>
            </a:r>
            <a:endParaRPr/>
          </a:p>
          <a:p>
            <a:pPr indent="0" lvl="0" marL="0" rtl="0" algn="l">
              <a:spcBef>
                <a:spcPts val="1000"/>
              </a:spcBef>
              <a:spcAft>
                <a:spcPts val="0"/>
              </a:spcAft>
              <a:buNone/>
            </a:pPr>
            <a:r>
              <a:t/>
            </a:r>
            <a:endParaRPr/>
          </a:p>
        </p:txBody>
      </p:sp>
      <p:sp>
        <p:nvSpPr>
          <p:cNvPr id="621" name="Google Shape;621;p6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22" name="Google Shape;622;p6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623" name="Google Shape;623;p6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624" name="Google Shape;624;p60"/>
          <p:cNvPicPr preferRelativeResize="0"/>
          <p:nvPr/>
        </p:nvPicPr>
        <p:blipFill>
          <a:blip r:embed="rId3">
            <a:alphaModFix/>
          </a:blip>
          <a:stretch>
            <a:fillRect/>
          </a:stretch>
        </p:blipFill>
        <p:spPr>
          <a:xfrm>
            <a:off x="2575900" y="2712275"/>
            <a:ext cx="6572099" cy="3458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6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Static Engine</a:t>
            </a:r>
            <a:endParaRPr/>
          </a:p>
        </p:txBody>
      </p:sp>
      <p:sp>
        <p:nvSpPr>
          <p:cNvPr id="631" name="Google Shape;631;p6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32" name="Google Shape;632;p6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633" name="Google Shape;633;p6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634" name="Google Shape;634;p61"/>
          <p:cNvPicPr preferRelativeResize="0"/>
          <p:nvPr/>
        </p:nvPicPr>
        <p:blipFill>
          <a:blip r:embed="rId3">
            <a:alphaModFix/>
          </a:blip>
          <a:stretch>
            <a:fillRect/>
          </a:stretch>
        </p:blipFill>
        <p:spPr>
          <a:xfrm>
            <a:off x="2495550" y="1844788"/>
            <a:ext cx="7048500" cy="398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a:t>
            </a:r>
            <a:r>
              <a:rPr lang="en-US"/>
              <a:t>wo Key Engineering Challenges</a:t>
            </a:r>
            <a:endParaRPr/>
          </a:p>
        </p:txBody>
      </p:sp>
      <p:sp>
        <p:nvSpPr>
          <p:cNvPr id="131" name="Google Shape;131;p17"/>
          <p:cNvSpPr txBox="1"/>
          <p:nvPr>
            <p:ph idx="1" type="body"/>
          </p:nvPr>
        </p:nvSpPr>
        <p:spPr>
          <a:xfrm>
            <a:off x="838200" y="1904300"/>
            <a:ext cx="10515600" cy="35721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Communication</a:t>
            </a:r>
            <a:endParaRPr/>
          </a:p>
          <a:p>
            <a:pPr indent="-342900" lvl="0" marL="457200" rtl="0" algn="l">
              <a:spcBef>
                <a:spcPts val="1000"/>
              </a:spcBef>
              <a:spcAft>
                <a:spcPts val="0"/>
              </a:spcAft>
              <a:buSzPts val="1800"/>
              <a:buChar char="•"/>
            </a:pPr>
            <a:r>
              <a:rPr lang="en-US"/>
              <a:t>Key-value pairs are inefficient.</a:t>
            </a:r>
            <a:endParaRPr/>
          </a:p>
          <a:p>
            <a:pPr indent="-342900" lvl="0" marL="457200" rtl="0" algn="l">
              <a:spcBef>
                <a:spcPts val="0"/>
              </a:spcBef>
              <a:spcAft>
                <a:spcPts val="0"/>
              </a:spcAft>
              <a:buSzPts val="1800"/>
              <a:buChar char="•"/>
            </a:pPr>
            <a:r>
              <a:rPr lang="en-US"/>
              <a:t>Overhead of sending each update is high.</a:t>
            </a:r>
            <a:endParaRPr/>
          </a:p>
          <a:p>
            <a:pPr indent="0" lvl="0" marL="0" rtl="0" algn="l">
              <a:spcBef>
                <a:spcPts val="1000"/>
              </a:spcBef>
              <a:spcAft>
                <a:spcPts val="0"/>
              </a:spcAft>
              <a:buNone/>
            </a:pPr>
            <a:r>
              <a:rPr lang="en-US"/>
              <a:t>Fault tolerance</a:t>
            </a:r>
            <a:endParaRPr/>
          </a:p>
          <a:p>
            <a:pPr indent="-342900" lvl="0" marL="457200" rtl="0" algn="l">
              <a:spcBef>
                <a:spcPts val="1000"/>
              </a:spcBef>
              <a:spcAft>
                <a:spcPts val="0"/>
              </a:spcAft>
              <a:buSzPts val="1800"/>
              <a:buChar char="•"/>
            </a:pPr>
            <a:r>
              <a:rPr lang="en-US"/>
              <a:t>It must not require a full restart of a long-running computation.</a:t>
            </a:r>
            <a:endParaRPr/>
          </a:p>
        </p:txBody>
      </p:sp>
      <p:sp>
        <p:nvSpPr>
          <p:cNvPr id="132" name="Google Shape;132;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3" name="Google Shape;13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34" name="Google Shape;134;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6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Dynamic Engine</a:t>
            </a:r>
            <a:endParaRPr/>
          </a:p>
        </p:txBody>
      </p:sp>
      <p:sp>
        <p:nvSpPr>
          <p:cNvPr id="641" name="Google Shape;641;p6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642" name="Google Shape;642;p6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643" name="Google Shape;643;p6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644" name="Google Shape;644;p62"/>
          <p:cNvPicPr preferRelativeResize="0"/>
          <p:nvPr/>
        </p:nvPicPr>
        <p:blipFill>
          <a:blip r:embed="rId3">
            <a:alphaModFix/>
          </a:blip>
          <a:stretch>
            <a:fillRect/>
          </a:stretch>
        </p:blipFill>
        <p:spPr>
          <a:xfrm>
            <a:off x="1691400" y="1866888"/>
            <a:ext cx="8553450" cy="40576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6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Questions</a:t>
            </a:r>
            <a:endParaRPr/>
          </a:p>
        </p:txBody>
      </p:sp>
      <p:sp>
        <p:nvSpPr>
          <p:cNvPr id="651" name="Google Shape;651;p6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Solution</a:t>
            </a:r>
            <a:endParaRPr/>
          </a:p>
        </p:txBody>
      </p:sp>
      <p:sp>
        <p:nvSpPr>
          <p:cNvPr id="141" name="Google Shape;141;p18"/>
          <p:cNvSpPr txBox="1"/>
          <p:nvPr>
            <p:ph idx="1" type="body"/>
          </p:nvPr>
        </p:nvSpPr>
        <p:spPr>
          <a:xfrm>
            <a:off x="838200" y="1825625"/>
            <a:ext cx="10515600" cy="4351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Clr>
                <a:srgbClr val="000000"/>
              </a:buClr>
              <a:buSzPts val="1100"/>
              <a:buFont typeface="Arial"/>
              <a:buNone/>
            </a:pPr>
            <a:r>
              <a:rPr lang="en-US"/>
              <a:t>Communication</a:t>
            </a:r>
            <a:endParaRPr/>
          </a:p>
          <a:p>
            <a:pPr indent="-342900" lvl="0" marL="457200" rtl="0" algn="l">
              <a:spcBef>
                <a:spcPts val="1000"/>
              </a:spcBef>
              <a:spcAft>
                <a:spcPts val="0"/>
              </a:spcAft>
              <a:buSzPts val="1800"/>
              <a:buChar char="•"/>
            </a:pPr>
            <a:r>
              <a:rPr lang="en-US"/>
              <a:t>A</a:t>
            </a:r>
            <a:r>
              <a:rPr lang="en-US"/>
              <a:t>t each logical time, a part of the object is u</a:t>
            </a:r>
            <a:r>
              <a:rPr lang="en-US"/>
              <a:t>pdated.</a:t>
            </a:r>
            <a:endParaRPr/>
          </a:p>
          <a:p>
            <a:pPr indent="-342900" lvl="0" marL="457200" rtl="0" algn="l">
              <a:spcBef>
                <a:spcPts val="0"/>
              </a:spcBef>
              <a:spcAft>
                <a:spcPts val="0"/>
              </a:spcAft>
              <a:buSzPts val="1800"/>
              <a:buChar char="•"/>
            </a:pPr>
            <a:r>
              <a:rPr lang="en-US"/>
              <a:t>Send a segment of a vector, or an entire row of the matrix.</a:t>
            </a:r>
            <a:endParaRPr/>
          </a:p>
          <a:p>
            <a:pPr indent="-342900" lvl="0" marL="457200" rtl="0" algn="l">
              <a:spcBef>
                <a:spcPts val="0"/>
              </a:spcBef>
              <a:spcAft>
                <a:spcPts val="0"/>
              </a:spcAft>
              <a:buSzPts val="1800"/>
              <a:buChar char="•"/>
            </a:pPr>
            <a:r>
              <a:rPr lang="en-US"/>
              <a:t>B</a:t>
            </a:r>
            <a:r>
              <a:rPr lang="en-US"/>
              <a:t>atch both the communication of updates and their processing</a:t>
            </a:r>
            <a:endParaRPr/>
          </a:p>
          <a:p>
            <a:pPr indent="0" lvl="0" marL="0" rtl="0" algn="l">
              <a:spcBef>
                <a:spcPts val="1000"/>
              </a:spcBef>
              <a:spcAft>
                <a:spcPts val="0"/>
              </a:spcAft>
              <a:buNone/>
            </a:pPr>
            <a:r>
              <a:rPr lang="en-US"/>
              <a:t>Fault tolerance</a:t>
            </a:r>
            <a:endParaRPr/>
          </a:p>
          <a:p>
            <a:pPr indent="-342900" lvl="0" marL="457200" rtl="0" algn="l">
              <a:spcBef>
                <a:spcPts val="1000"/>
              </a:spcBef>
              <a:spcAft>
                <a:spcPts val="0"/>
              </a:spcAft>
              <a:buSzPts val="1800"/>
              <a:buChar char="•"/>
            </a:pPr>
            <a:r>
              <a:rPr lang="en-US"/>
              <a:t>Support hot failover.</a:t>
            </a:r>
            <a:endParaRPr/>
          </a:p>
          <a:p>
            <a:pPr indent="-342900" lvl="0" marL="457200" rtl="0" algn="l">
              <a:spcBef>
                <a:spcPts val="0"/>
              </a:spcBef>
              <a:spcAft>
                <a:spcPts val="0"/>
              </a:spcAft>
              <a:buSzPts val="1800"/>
              <a:buChar char="•"/>
            </a:pPr>
            <a:r>
              <a:rPr lang="en-US"/>
              <a:t>Failover and self repair in turn support dynamic scaling.</a:t>
            </a:r>
            <a:endParaRPr/>
          </a:p>
        </p:txBody>
      </p:sp>
      <p:sp>
        <p:nvSpPr>
          <p:cNvPr id="142" name="Google Shape;142;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3" name="Google Shape;143;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44" name="Google Shape;144;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1" name="Google Shape;151;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52" name="Google Shape;152;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153" name="Google Shape;153;p19"/>
          <p:cNvPicPr preferRelativeResize="0"/>
          <p:nvPr/>
        </p:nvPicPr>
        <p:blipFill>
          <a:blip r:embed="rId3">
            <a:alphaModFix/>
          </a:blip>
          <a:stretch>
            <a:fillRect/>
          </a:stretch>
        </p:blipFill>
        <p:spPr>
          <a:xfrm>
            <a:off x="451125" y="1075825"/>
            <a:ext cx="4950650" cy="3695949"/>
          </a:xfrm>
          <a:prstGeom prst="rect">
            <a:avLst/>
          </a:prstGeom>
          <a:noFill/>
          <a:ln>
            <a:noFill/>
          </a:ln>
        </p:spPr>
      </p:pic>
      <p:pic>
        <p:nvPicPr>
          <p:cNvPr id="154" name="Google Shape;154;p19"/>
          <p:cNvPicPr preferRelativeResize="0"/>
          <p:nvPr/>
        </p:nvPicPr>
        <p:blipFill>
          <a:blip r:embed="rId4">
            <a:alphaModFix/>
          </a:blip>
          <a:stretch>
            <a:fillRect/>
          </a:stretch>
        </p:blipFill>
        <p:spPr>
          <a:xfrm>
            <a:off x="5401775" y="2080075"/>
            <a:ext cx="6290399" cy="2697850"/>
          </a:xfrm>
          <a:prstGeom prst="rect">
            <a:avLst/>
          </a:prstGeom>
          <a:noFill/>
          <a:ln>
            <a:noFill/>
          </a:ln>
        </p:spPr>
      </p:pic>
      <p:sp>
        <p:nvSpPr>
          <p:cNvPr id="155" name="Google Shape;155;p19"/>
          <p:cNvSpPr txBox="1"/>
          <p:nvPr/>
        </p:nvSpPr>
        <p:spPr>
          <a:xfrm>
            <a:off x="567850" y="4624000"/>
            <a:ext cx="4717200" cy="1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Gill Sans"/>
                <a:ea typeface="Gill Sans"/>
                <a:cs typeface="Gill Sans"/>
                <a:sym typeface="Gill Sans"/>
              </a:rPr>
              <a:t>blue circles — sparse logistic regression</a:t>
            </a:r>
            <a:endParaRPr sz="1800">
              <a:latin typeface="Gill Sans"/>
              <a:ea typeface="Gill Sans"/>
              <a:cs typeface="Gill Sans"/>
              <a:sym typeface="Gill Sans"/>
            </a:endParaRPr>
          </a:p>
          <a:p>
            <a:pPr indent="0" lvl="0" marL="0" rtl="0" algn="l">
              <a:spcBef>
                <a:spcPts val="0"/>
              </a:spcBef>
              <a:spcAft>
                <a:spcPts val="0"/>
              </a:spcAft>
              <a:buNone/>
            </a:pPr>
            <a:r>
              <a:rPr lang="en-US" sz="1800">
                <a:latin typeface="Gill Sans"/>
                <a:ea typeface="Gill Sans"/>
                <a:cs typeface="Gill Sans"/>
                <a:sym typeface="Gill Sans"/>
              </a:rPr>
              <a:t>red squares — latent variable graphical models</a:t>
            </a:r>
            <a:endParaRPr sz="1800">
              <a:latin typeface="Gill Sans"/>
              <a:ea typeface="Gill Sans"/>
              <a:cs typeface="Gill Sans"/>
              <a:sym typeface="Gill Sans"/>
            </a:endParaRPr>
          </a:p>
          <a:p>
            <a:pPr indent="0" lvl="0" marL="0" rtl="0" algn="l">
              <a:spcBef>
                <a:spcPts val="0"/>
              </a:spcBef>
              <a:spcAft>
                <a:spcPts val="0"/>
              </a:spcAft>
              <a:buNone/>
            </a:pPr>
            <a:r>
              <a:rPr lang="en-US" sz="1800">
                <a:latin typeface="Gill Sans"/>
                <a:ea typeface="Gill Sans"/>
                <a:cs typeface="Gill Sans"/>
                <a:sym typeface="Gill Sans"/>
              </a:rPr>
              <a:t>grey pentagons — deep networks</a:t>
            </a:r>
            <a:endParaRPr sz="1800">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Machine Learning</a:t>
            </a:r>
            <a:endParaRPr/>
          </a:p>
        </p:txBody>
      </p:sp>
      <p:sp>
        <p:nvSpPr>
          <p:cNvPr id="162" name="Google Shape;162;p20"/>
          <p:cNvSpPr txBox="1"/>
          <p:nvPr>
            <p:ph idx="1" type="body"/>
          </p:nvPr>
        </p:nvSpPr>
        <p:spPr>
          <a:xfrm>
            <a:off x="838200" y="1457075"/>
            <a:ext cx="10515600" cy="2891100"/>
          </a:xfrm>
          <a:prstGeom prst="rect">
            <a:avLst/>
          </a:prstGeom>
        </p:spPr>
        <p:txBody>
          <a:bodyPr anchorCtr="0" anchor="ctr" bIns="45700" lIns="91425" spcFirstLastPara="1" rIns="91425" wrap="square" tIns="45700">
            <a:noAutofit/>
          </a:bodyPr>
          <a:lstStyle/>
          <a:p>
            <a:pPr indent="-342900" lvl="0" marL="457200" rtl="0" algn="l">
              <a:spcBef>
                <a:spcPts val="1000"/>
              </a:spcBef>
              <a:spcAft>
                <a:spcPts val="0"/>
              </a:spcAft>
              <a:buSzPts val="1800"/>
              <a:buChar char="•"/>
            </a:pPr>
            <a:r>
              <a:rPr lang="en-US"/>
              <a:t>F</a:t>
            </a:r>
            <a:r>
              <a:rPr lang="en-US"/>
              <a:t>eature extraction</a:t>
            </a:r>
            <a:endParaRPr/>
          </a:p>
          <a:p>
            <a:pPr indent="-342900" lvl="0" marL="457200" rtl="0" algn="l">
              <a:spcBef>
                <a:spcPts val="0"/>
              </a:spcBef>
              <a:spcAft>
                <a:spcPts val="0"/>
              </a:spcAft>
              <a:buSzPts val="1800"/>
              <a:buChar char="•"/>
            </a:pPr>
            <a:r>
              <a:rPr lang="en-US"/>
              <a:t>Objective function</a:t>
            </a:r>
            <a:endParaRPr/>
          </a:p>
          <a:p>
            <a:pPr indent="-342900" lvl="0" marL="457200" rtl="0" algn="l">
              <a:spcBef>
                <a:spcPts val="0"/>
              </a:spcBef>
              <a:spcAft>
                <a:spcPts val="0"/>
              </a:spcAft>
              <a:buSzPts val="1800"/>
              <a:buChar char="•"/>
            </a:pPr>
            <a:r>
              <a:rPr lang="en-US"/>
              <a:t>Learning</a:t>
            </a:r>
            <a:endParaRPr/>
          </a:p>
        </p:txBody>
      </p:sp>
      <p:sp>
        <p:nvSpPr>
          <p:cNvPr id="163" name="Google Shape;163;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4" name="Google Shape;164;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65" name="Google Shape;165;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166" name="Google Shape;166;p20"/>
          <p:cNvPicPr preferRelativeResize="0"/>
          <p:nvPr/>
        </p:nvPicPr>
        <p:blipFill>
          <a:blip r:embed="rId3">
            <a:alphaModFix/>
          </a:blip>
          <a:stretch>
            <a:fillRect/>
          </a:stretch>
        </p:blipFill>
        <p:spPr>
          <a:xfrm>
            <a:off x="1645950" y="3878250"/>
            <a:ext cx="9399872" cy="215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Goals</a:t>
            </a:r>
            <a:endParaRPr/>
          </a:p>
        </p:txBody>
      </p:sp>
      <p:sp>
        <p:nvSpPr>
          <p:cNvPr id="173" name="Google Shape;173;p21"/>
          <p:cNvSpPr txBox="1"/>
          <p:nvPr>
            <p:ph idx="1" type="body"/>
          </p:nvPr>
        </p:nvSpPr>
        <p:spPr>
          <a:xfrm>
            <a:off x="838200" y="1472000"/>
            <a:ext cx="10515600" cy="27999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M</a:t>
            </a:r>
            <a:r>
              <a:rPr lang="en-US"/>
              <a:t>inimize this objective function to obtain the model</a:t>
            </a:r>
            <a:endParaRPr/>
          </a:p>
          <a:p>
            <a:pPr indent="-342900" lvl="0" marL="457200" rtl="0" algn="l">
              <a:spcBef>
                <a:spcPts val="1000"/>
              </a:spcBef>
              <a:spcAft>
                <a:spcPts val="0"/>
              </a:spcAft>
              <a:buSzPts val="1800"/>
              <a:buChar char="•"/>
            </a:pPr>
            <a:r>
              <a:rPr lang="en-US"/>
              <a:t>Training data may be extremely large.</a:t>
            </a:r>
            <a:endParaRPr/>
          </a:p>
          <a:p>
            <a:pPr indent="-342900" lvl="0" marL="457200" rtl="0" algn="l">
              <a:spcBef>
                <a:spcPts val="0"/>
              </a:spcBef>
              <a:spcAft>
                <a:spcPts val="0"/>
              </a:spcAft>
              <a:buSzPts val="1800"/>
              <a:buChar char="•"/>
            </a:pPr>
            <a:r>
              <a:rPr lang="en-US"/>
              <a:t>Require </a:t>
            </a:r>
            <a:r>
              <a:rPr lang="en-US"/>
              <a:t>enormous </a:t>
            </a:r>
            <a:r>
              <a:rPr lang="en-US"/>
              <a:t>computing and bandwidth resources</a:t>
            </a:r>
            <a:endParaRPr/>
          </a:p>
        </p:txBody>
      </p:sp>
      <p:sp>
        <p:nvSpPr>
          <p:cNvPr id="174" name="Google Shape;174;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5" name="Google Shape;175;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EECS 598 – W19</a:t>
            </a:r>
            <a:endParaRPr/>
          </a:p>
        </p:txBody>
      </p:sp>
      <p:sp>
        <p:nvSpPr>
          <p:cNvPr id="176" name="Google Shape;176;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2/11//19</a:t>
            </a:r>
            <a:endParaRPr/>
          </a:p>
        </p:txBody>
      </p:sp>
      <p:pic>
        <p:nvPicPr>
          <p:cNvPr id="177" name="Google Shape;177;p21"/>
          <p:cNvPicPr preferRelativeResize="0"/>
          <p:nvPr/>
        </p:nvPicPr>
        <p:blipFill>
          <a:blip r:embed="rId3">
            <a:alphaModFix/>
          </a:blip>
          <a:stretch>
            <a:fillRect/>
          </a:stretch>
        </p:blipFill>
        <p:spPr>
          <a:xfrm>
            <a:off x="1645950" y="3878250"/>
            <a:ext cx="9399872" cy="215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