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0" name="Shape 3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7" name="Shape 6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SzPct val="100000"/>
              <a:buChar char="●"/>
              <a:defRPr sz="1100"/>
            </a:lvl1pPr>
          </a:lstStyle>
          <a:p>
            <a:pPr/>
            <a:r>
              <a:t> Now, let’s turn to another execution engine, impala, which is designed for efficient query processing. This work is from cloudera.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4" name="Shape 6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Now, we have discussed these two execution services.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4" name="Shape 7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As we know that OpenCL is an open standard for programing heterogeneous computing systems,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and these systems are becoming more and more popular in the Top500 list.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People are putting accelerators like GPU/Xeon PHI into they supercomputers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because these accelerators deliver better performance and energy-efficiency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5" name="Shape 7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As we know that OpenCL is an open standard for programing heterogeneous computing systems,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and these systems are becoming more and more popular in the Top500 list.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People are putting accelerators like GPU/Xeon PHI into they supercomputers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because these accelerators deliver better performance and energy-efficiency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4" name="Shape 6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last section, we have discussed spark-sql, an execution framework atop spark engine. Here, impala itself is a new execution engine, which is not based on mr. It targets at efficiency and flexibility. First… .</a:t>
            </a:r>
          </a:p>
          <a:p>
            <a:pPr/>
            <a:r>
              <a:t>To achieve great efficiency,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3" name="Shape 6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Impala design, it is a high parallel system, and its design is comprised of three services. Say the impala daemon on each node. A centralized statestore daemon, and a centralized catalog daemon.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9" name="Shape 6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Now, let’s start with the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7" name="Shape 6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After receiving the plan fragments,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3" name="Shape 6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Apart from the optimizations of engines, Impala also tries to improve the resource management to support low-latency and scalable resource scheduling.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Impala introduce a cached resource pool for impala.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9" name="Shape 6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Apart from the optimizations of engines, Impala also tries to improve the resource management to support low-latency and scalable resource scheduling.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Impala introduce a cached resource pool for impala.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1" name="Shape 6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As we know that OpenCL is an open standard for programing heterogeneous computing systems,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and these systems are becoming more and more popular in the Top500 list.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People are putting accelerators like GPU/Xeon PHI into they supercomputers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because these accelerators deliver better performance and energy-efficiency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7" name="Shape 6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Now, we have discussed these two execution services.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lIns="0" tIns="0" rIns="0" bIns="0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PlaceHolder 3"/>
          <p:cNvSpPr/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PlaceHolder 5"/>
          <p:cNvSpPr/>
          <p:nvPr>
            <p:ph type="body" sz="quarter" idx="13"/>
          </p:nvPr>
        </p:nvSpPr>
        <p:spPr>
          <a:xfrm>
            <a:off x="609478" y="3682079"/>
            <a:ext cx="5354285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lIns="0" tIns="0" rIns="0" bIns="0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PlaceHolder 7"/>
          <p:cNvSpPr/>
          <p:nvPr>
            <p:ph type="body" sz="quarter" idx="13"/>
          </p:nvPr>
        </p:nvSpPr>
        <p:spPr>
          <a:xfrm>
            <a:off x="609478" y="3682079"/>
            <a:ext cx="3533045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PlaceHolder 3"/>
          <p:cNvSpPr/>
          <p:nvPr>
            <p:ph type="body" sz="half" idx="13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Body Level One…"/>
          <p:cNvSpPr txBox="1"/>
          <p:nvPr>
            <p:ph type="body" idx="1"/>
          </p:nvPr>
        </p:nvSpPr>
        <p:spPr>
          <a:xfrm>
            <a:off x="609478" y="273598"/>
            <a:ext cx="10972443" cy="530784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PlaceHolder 4"/>
          <p:cNvSpPr/>
          <p:nvPr>
            <p:ph type="body" sz="half" idx="13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lIns="0" tIns="0" rIns="0" bIns="0" anchor="ctr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PlaceHolder 4"/>
          <p:cNvSpPr/>
          <p:nvPr>
            <p:ph type="body" sz="quarter" idx="13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PlaceHolder 4"/>
          <p:cNvSpPr/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PlaceHolder 3"/>
          <p:cNvSpPr/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4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PlaceHolder 5"/>
          <p:cNvSpPr/>
          <p:nvPr>
            <p:ph type="body" sz="quarter" idx="13"/>
          </p:nvPr>
        </p:nvSpPr>
        <p:spPr>
          <a:xfrm>
            <a:off x="609478" y="3682079"/>
            <a:ext cx="5354285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PlaceHolder 7"/>
          <p:cNvSpPr/>
          <p:nvPr>
            <p:ph type="body" sz="quarter" idx="13"/>
          </p:nvPr>
        </p:nvSpPr>
        <p:spPr>
          <a:xfrm>
            <a:off x="609478" y="3682079"/>
            <a:ext cx="3533045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9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" name="PlaceHolder 3"/>
          <p:cNvSpPr/>
          <p:nvPr>
            <p:ph type="body" sz="half" idx="13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lIns="0" tIns="0" rIns="0" bIns="0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Body Level One…"/>
          <p:cNvSpPr txBox="1"/>
          <p:nvPr>
            <p:ph type="body" idx="1"/>
          </p:nvPr>
        </p:nvSpPr>
        <p:spPr>
          <a:xfrm>
            <a:off x="609478" y="273598"/>
            <a:ext cx="10972443" cy="530784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5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PlaceHolder 4"/>
          <p:cNvSpPr/>
          <p:nvPr>
            <p:ph type="body" sz="half" idx="13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5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PlaceHolder 4"/>
          <p:cNvSpPr/>
          <p:nvPr>
            <p:ph type="body" sz="quarter" idx="13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5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PlaceHolder 4"/>
          <p:cNvSpPr/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5" name="Body Level One…"/>
          <p:cNvSpPr txBox="1"/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PlaceHolder 3"/>
          <p:cNvSpPr/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PlaceHolder 5"/>
          <p:cNvSpPr/>
          <p:nvPr>
            <p:ph type="body" sz="quarter" idx="13"/>
          </p:nvPr>
        </p:nvSpPr>
        <p:spPr>
          <a:xfrm>
            <a:off x="609478" y="3682079"/>
            <a:ext cx="5354285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5" name="Body Level One…"/>
          <p:cNvSpPr txBox="1"/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  <a:lvl2pPr>
              <a:defRPr>
                <a:latin typeface="+mj-lt"/>
                <a:ea typeface="+mj-ea"/>
                <a:cs typeface="+mj-cs"/>
                <a:sym typeface="Arial"/>
              </a:defRPr>
            </a:lvl2pPr>
            <a:lvl3pPr>
              <a:defRPr>
                <a:latin typeface="+mj-lt"/>
                <a:ea typeface="+mj-ea"/>
                <a:cs typeface="+mj-cs"/>
                <a:sym typeface="Arial"/>
              </a:defRPr>
            </a:lvl3pPr>
            <a:lvl4pPr>
              <a:defRPr>
                <a:latin typeface="+mj-lt"/>
                <a:ea typeface="+mj-ea"/>
                <a:cs typeface="+mj-cs"/>
                <a:sym typeface="Arial"/>
              </a:defRPr>
            </a:lvl4pPr>
            <a:lvl5pPr>
              <a:defRPr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PlaceHolder 7"/>
          <p:cNvSpPr/>
          <p:nvPr>
            <p:ph type="body" sz="quarter" idx="13"/>
          </p:nvPr>
        </p:nvSpPr>
        <p:spPr>
          <a:xfrm>
            <a:off x="609478" y="3682079"/>
            <a:ext cx="3533045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itle Text"/>
          <p:cNvSpPr txBox="1"/>
          <p:nvPr>
            <p:ph type="title"/>
          </p:nvPr>
        </p:nvSpPr>
        <p:spPr>
          <a:xfrm>
            <a:off x="1523999" y="1122362"/>
            <a:ext cx="9144001" cy="2387601"/>
          </a:xfrm>
          <a:prstGeom prst="rect">
            <a:avLst/>
          </a:prstGeom>
        </p:spPr>
        <p:txBody>
          <a:bodyPr lIns="91433" tIns="91433" rIns="91433" bIns="91433" anchor="b"/>
          <a:lstStyle>
            <a:lvl1pPr algn="ctr" defTabSz="1219200">
              <a:defRPr sz="6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3" name="Body Level One…"/>
          <p:cNvSpPr txBox="1"/>
          <p:nvPr>
            <p:ph type="body" sz="quarter" idx="1"/>
          </p:nvPr>
        </p:nvSpPr>
        <p:spPr>
          <a:xfrm>
            <a:off x="1523999" y="3602037"/>
            <a:ext cx="9144001" cy="1655762"/>
          </a:xfrm>
          <a:prstGeom prst="rect">
            <a:avLst/>
          </a:prstGeom>
        </p:spPr>
        <p:txBody>
          <a:bodyPr lIns="91433" tIns="91433" rIns="91433" bIns="91433" anchor="ctr"/>
          <a:lstStyle>
            <a:lvl1pPr marL="0" indent="0" algn="ctr" defTabSz="1219200">
              <a:buSzTx/>
              <a:buFontTx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marL="0" indent="342900" algn="ctr" defTabSz="1219200">
              <a:buSzTx/>
              <a:buFontTx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2pPr>
            <a:lvl3pPr marL="0" indent="685800" algn="ctr" defTabSz="1219200">
              <a:buSzTx/>
              <a:buFontTx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3pPr>
            <a:lvl4pPr marL="0" indent="1028700" algn="ctr" defTabSz="1219200">
              <a:buSzTx/>
              <a:buFontTx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4pPr>
            <a:lvl5pPr marL="0" indent="1371600" algn="ctr" defTabSz="1219200">
              <a:buSzTx/>
              <a:buFontTx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xfrm>
            <a:off x="11097299" y="6404313"/>
            <a:ext cx="256501" cy="269201"/>
          </a:xfrm>
          <a:prstGeom prst="rect">
            <a:avLst/>
          </a:prstGeom>
        </p:spPr>
        <p:txBody>
          <a:bodyPr lIns="45699" tIns="45699" rIns="45699" bIns="45699"/>
          <a:lstStyle>
            <a:lvl1pPr defTabSz="1219200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lIns="0" tIns="0" rIns="0" bIns="0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45719" tIns="45719" rIns="45719" bIns="45719" anchor="ctr"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1234439" indent="-320039"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Slide Number"/>
          <p:cNvSpPr txBox="1"/>
          <p:nvPr>
            <p:ph type="sldNum" sz="quarter" idx="2"/>
          </p:nvPr>
        </p:nvSpPr>
        <p:spPr>
          <a:xfrm>
            <a:off x="11097260" y="6404292"/>
            <a:ext cx="256541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609478" y="273598"/>
            <a:ext cx="10972443" cy="5307844"/>
          </a:xfrm>
          <a:prstGeom prst="rect">
            <a:avLst/>
          </a:prstGeom>
        </p:spPr>
        <p:txBody>
          <a:bodyPr lIns="0" tIns="0" rIns="0" bIns="0" anchor="ctr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4"/>
          <p:cNvSpPr/>
          <p:nvPr>
            <p:ph type="body" sz="half" idx="13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lIns="0" tIns="0" rIns="0" bIns="0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PlaceHolder 4"/>
          <p:cNvSpPr/>
          <p:nvPr>
            <p:ph type="body" sz="quarter" idx="13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pc="-1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lIns="0" tIns="0" rIns="0" bIns="0"/>
          <a:lstStyle>
            <a:lvl1pPr marL="431999" indent="-323998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910285" indent="-370285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1392000" indent="-3840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857599" indent="-345600">
              <a:spcBef>
                <a:spcPts val="1400"/>
              </a:spcBef>
              <a:buClr>
                <a:srgbClr val="000000"/>
              </a:buClr>
              <a:buSzPct val="75000"/>
              <a:buFontTx/>
              <a:buChar char="−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2289599" indent="-345600">
              <a:spcBef>
                <a:spcPts val="1400"/>
              </a:spcBef>
              <a:buClr>
                <a:srgbClr val="000000"/>
              </a:buClr>
              <a:buSzPct val="45000"/>
              <a:buFontTx/>
              <a:buChar char="●"/>
              <a:defRPr spc="-1" sz="3200"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PlaceHolder 4"/>
          <p:cNvSpPr/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78397" marR="0" indent="-30239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Arial"/>
        <a:buChar char="●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10397" marR="0" indent="-30239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Arial"/>
        <a:buChar char="●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tif"/><Relationship Id="rId4" Type="http://schemas.openxmlformats.org/officeDocument/2006/relationships/hyperlink" Target="http://db-engines.com/en/ranki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2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207"/>
          <p:cNvSpPr txBox="1"/>
          <p:nvPr/>
        </p:nvSpPr>
        <p:spPr>
          <a:xfrm>
            <a:off x="4038600" y="6404313"/>
            <a:ext cx="4114800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 defTabSz="1219200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EECS 598 – W19</a:t>
            </a:r>
          </a:p>
        </p:txBody>
      </p:sp>
      <p:sp>
        <p:nvSpPr>
          <p:cNvPr id="383" name="Shape 20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 defTabSz="1097279">
              <a:spcBef>
                <a:spcPts val="0"/>
              </a:spcBef>
              <a:defRPr sz="1979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Michael Armbrust†, Reynold S. Xin†, Cheng Lian†, Yin Huai†, Davies Liu†, Joseph K. Bradley†, Xiangrui Meng†, Tomer Kaftan‡, Michael J. Franklin†‡, Ali Ghodsi†, Matei Zaharia†∗ </a:t>
            </a:r>
          </a:p>
          <a:p>
            <a:pPr defTabSz="1097279">
              <a:spcBef>
                <a:spcPts val="900"/>
              </a:spcBef>
              <a:defRPr sz="1979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†Databricks Inc. ∗MIT CSAIL ‡AMPLab, UC Berkeley </a:t>
            </a:r>
          </a:p>
        </p:txBody>
      </p:sp>
      <p:sp>
        <p:nvSpPr>
          <p:cNvPr id="384" name="Shape 208"/>
          <p:cNvSpPr txBox="1"/>
          <p:nvPr/>
        </p:nvSpPr>
        <p:spPr>
          <a:xfrm>
            <a:off x="2631403" y="5529433"/>
            <a:ext cx="6929201" cy="3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 defTabSz="1219200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Presenter: Fan Lai</a:t>
            </a:r>
          </a:p>
        </p:txBody>
      </p:sp>
      <p:sp>
        <p:nvSpPr>
          <p:cNvPr id="385" name="CustomShape 2"/>
          <p:cNvSpPr txBox="1"/>
          <p:nvPr/>
        </p:nvSpPr>
        <p:spPr>
          <a:xfrm>
            <a:off x="924838" y="1173239"/>
            <a:ext cx="10251724" cy="2385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normAutofit fontScale="100000" lnSpcReduction="0"/>
          </a:bodyPr>
          <a:lstStyle/>
          <a:p>
            <a:pPr algn="ctr">
              <a:defRPr spc="-100" sz="6000">
                <a:uFill>
                  <a:solidFill>
                    <a:srgbClr val="FFFFFF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t>Spark SQL</a:t>
            </a:r>
            <a:br/>
            <a:r>
              <a:rPr spc="-111" sz="3000"/>
              <a:t>Relational Data Processing in Spark</a:t>
            </a:r>
          </a:p>
        </p:txBody>
      </p:sp>
      <p:sp>
        <p:nvSpPr>
          <p:cNvPr id="386" name="Rectangle 11"/>
          <p:cNvSpPr txBox="1"/>
          <p:nvPr/>
        </p:nvSpPr>
        <p:spPr>
          <a:xfrm>
            <a:off x="9999247" y="5161173"/>
            <a:ext cx="181749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b="1" i="1" sz="5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SQL</a:t>
            </a:r>
          </a:p>
        </p:txBody>
      </p:sp>
      <p:pic>
        <p:nvPicPr>
          <p:cNvPr id="38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8605" y="4798529"/>
            <a:ext cx="2216021" cy="1216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ontent Placeholder 45"/>
          <p:cNvSpPr txBox="1"/>
          <p:nvPr>
            <p:ph type="body" sz="half" idx="1"/>
          </p:nvPr>
        </p:nvSpPr>
        <p:spPr>
          <a:xfrm>
            <a:off x="599479" y="1312167"/>
            <a:ext cx="11067602" cy="2036416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Unfold unresolved(unknown) attributes or relations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Catalog tracks the tables in data sources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Catalyst looks up attributes from catalog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Propagate types through expressions</a:t>
            </a:r>
          </a:p>
        </p:txBody>
      </p:sp>
      <p:sp>
        <p:nvSpPr>
          <p:cNvPr id="498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Analysis in Catalyst</a:t>
            </a:r>
          </a:p>
        </p:txBody>
      </p:sp>
      <p:sp>
        <p:nvSpPr>
          <p:cNvPr id="499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02" name="Rounded Rectangle 7"/>
          <p:cNvGrpSpPr/>
          <p:nvPr/>
        </p:nvGrpSpPr>
        <p:grpSpPr>
          <a:xfrm>
            <a:off x="8119908" y="1545888"/>
            <a:ext cx="1517612" cy="1671553"/>
            <a:chOff x="0" y="-378099"/>
            <a:chExt cx="1517610" cy="1671551"/>
          </a:xfrm>
        </p:grpSpPr>
        <p:sp>
          <p:nvSpPr>
            <p:cNvPr id="500" name="Rounded Rectangle"/>
            <p:cNvSpPr/>
            <p:nvPr/>
          </p:nvSpPr>
          <p:spPr>
            <a:xfrm>
              <a:off x="0" y="0"/>
              <a:ext cx="1517611" cy="91535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01" name="Unresolved Logical Plan"/>
            <p:cNvSpPr txBox="1"/>
            <p:nvPr/>
          </p:nvSpPr>
          <p:spPr>
            <a:xfrm>
              <a:off x="44684" y="-378100"/>
              <a:ext cx="1428243" cy="167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defRPr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Unresolved Logical Plan</a:t>
              </a:r>
            </a:p>
          </p:txBody>
        </p:sp>
      </p:grpSp>
      <p:grpSp>
        <p:nvGrpSpPr>
          <p:cNvPr id="505" name="Rounded Rectangle 8"/>
          <p:cNvGrpSpPr/>
          <p:nvPr/>
        </p:nvGrpSpPr>
        <p:grpSpPr>
          <a:xfrm>
            <a:off x="10508927" y="1955628"/>
            <a:ext cx="1412696" cy="852073"/>
            <a:chOff x="0" y="0"/>
            <a:chExt cx="1412694" cy="852072"/>
          </a:xfrm>
        </p:grpSpPr>
        <p:sp>
          <p:nvSpPr>
            <p:cNvPr id="503" name="Rounded Rectangle"/>
            <p:cNvSpPr/>
            <p:nvPr/>
          </p:nvSpPr>
          <p:spPr>
            <a:xfrm>
              <a:off x="0" y="0"/>
              <a:ext cx="1412695" cy="85207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04" name="Logical Plan"/>
            <p:cNvSpPr txBox="1"/>
            <p:nvPr/>
          </p:nvSpPr>
          <p:spPr>
            <a:xfrm>
              <a:off x="41595" y="37037"/>
              <a:ext cx="1329505" cy="77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defRPr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Logical Plan</a:t>
              </a:r>
            </a:p>
          </p:txBody>
        </p:sp>
      </p:grpSp>
      <p:sp>
        <p:nvSpPr>
          <p:cNvPr id="506" name="TextBox 21"/>
          <p:cNvSpPr txBox="1"/>
          <p:nvPr/>
        </p:nvSpPr>
        <p:spPr>
          <a:xfrm>
            <a:off x="9595541" y="1684525"/>
            <a:ext cx="9553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Analysis</a:t>
            </a:r>
          </a:p>
        </p:txBody>
      </p:sp>
      <p:grpSp>
        <p:nvGrpSpPr>
          <p:cNvPr id="509" name="Rectangle 29"/>
          <p:cNvGrpSpPr/>
          <p:nvPr/>
        </p:nvGrpSpPr>
        <p:grpSpPr>
          <a:xfrm>
            <a:off x="9225346" y="3175438"/>
            <a:ext cx="1631106" cy="616377"/>
            <a:chOff x="0" y="0"/>
            <a:chExt cx="1631105" cy="616376"/>
          </a:xfrm>
        </p:grpSpPr>
        <p:sp>
          <p:nvSpPr>
            <p:cNvPr id="507" name="Rectangle"/>
            <p:cNvSpPr/>
            <p:nvPr/>
          </p:nvSpPr>
          <p:spPr>
            <a:xfrm>
              <a:off x="0" y="-1"/>
              <a:ext cx="1631106" cy="616378"/>
            </a:xfrm>
            <a:prstGeom prst="rect">
              <a:avLst/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08" name="Catalog"/>
            <p:cNvSpPr txBox="1"/>
            <p:nvPr/>
          </p:nvSpPr>
          <p:spPr>
            <a:xfrm>
              <a:off x="0" y="70851"/>
              <a:ext cx="1631106" cy="4746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defRPr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Catalog</a:t>
              </a:r>
            </a:p>
          </p:txBody>
        </p:sp>
      </p:grpSp>
      <p:sp>
        <p:nvSpPr>
          <p:cNvPr id="510" name="Straight Arrow Connector 30"/>
          <p:cNvSpPr/>
          <p:nvPr/>
        </p:nvSpPr>
        <p:spPr>
          <a:xfrm flipV="1">
            <a:off x="10053599" y="2419950"/>
            <a:ext cx="1" cy="77035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1" name="Straight Arrow Connector 30"/>
          <p:cNvSpPr/>
          <p:nvPr/>
        </p:nvSpPr>
        <p:spPr>
          <a:xfrm>
            <a:off x="9652776" y="2407064"/>
            <a:ext cx="84089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2" name="Add"/>
          <p:cNvSpPr/>
          <p:nvPr/>
        </p:nvSpPr>
        <p:spPr>
          <a:xfrm>
            <a:off x="6946737" y="3914833"/>
            <a:ext cx="848599" cy="438000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Add</a:t>
            </a:r>
          </a:p>
        </p:txBody>
      </p:sp>
      <p:sp>
        <p:nvSpPr>
          <p:cNvPr id="513" name="Line"/>
          <p:cNvSpPr/>
          <p:nvPr/>
        </p:nvSpPr>
        <p:spPr>
          <a:xfrm flipV="1">
            <a:off x="6652779" y="4364095"/>
            <a:ext cx="707616" cy="34788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4" name="Attribute(x)"/>
          <p:cNvSpPr/>
          <p:nvPr/>
        </p:nvSpPr>
        <p:spPr>
          <a:xfrm>
            <a:off x="5957390" y="4736146"/>
            <a:ext cx="1387296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Attribute(x)</a:t>
            </a:r>
          </a:p>
        </p:txBody>
      </p:sp>
      <p:sp>
        <p:nvSpPr>
          <p:cNvPr id="515" name="Line"/>
          <p:cNvSpPr/>
          <p:nvPr/>
        </p:nvSpPr>
        <p:spPr>
          <a:xfrm flipH="1" flipV="1">
            <a:off x="7392096" y="4361597"/>
            <a:ext cx="591019" cy="35288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6" name="Add"/>
          <p:cNvSpPr/>
          <p:nvPr/>
        </p:nvSpPr>
        <p:spPr>
          <a:xfrm>
            <a:off x="7631911" y="4736146"/>
            <a:ext cx="848599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Add</a:t>
            </a:r>
          </a:p>
        </p:txBody>
      </p:sp>
      <p:sp>
        <p:nvSpPr>
          <p:cNvPr id="517" name="Line"/>
          <p:cNvSpPr/>
          <p:nvPr/>
        </p:nvSpPr>
        <p:spPr>
          <a:xfrm flipV="1">
            <a:off x="7392409" y="5171015"/>
            <a:ext cx="707616" cy="34788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8" name="Line"/>
          <p:cNvSpPr/>
          <p:nvPr/>
        </p:nvSpPr>
        <p:spPr>
          <a:xfrm flipH="1" flipV="1">
            <a:off x="8131726" y="5168518"/>
            <a:ext cx="591019" cy="35288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9" name="Literal(2)"/>
          <p:cNvSpPr/>
          <p:nvPr/>
        </p:nvSpPr>
        <p:spPr>
          <a:xfrm>
            <a:off x="8371541" y="5530367"/>
            <a:ext cx="1145394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Literal(2)</a:t>
            </a:r>
          </a:p>
        </p:txBody>
      </p:sp>
      <p:sp>
        <p:nvSpPr>
          <p:cNvPr id="520" name="Literal(1)"/>
          <p:cNvSpPr/>
          <p:nvPr/>
        </p:nvSpPr>
        <p:spPr>
          <a:xfrm>
            <a:off x="6785640" y="5530367"/>
            <a:ext cx="1145394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Literal(1)</a:t>
            </a:r>
          </a:p>
        </p:txBody>
      </p:sp>
      <p:sp>
        <p:nvSpPr>
          <p:cNvPr id="521" name="Fig 9: Catalyst tree for expression x + (1+2)"/>
          <p:cNvSpPr txBox="1"/>
          <p:nvPr/>
        </p:nvSpPr>
        <p:spPr>
          <a:xfrm>
            <a:off x="5437494" y="6146760"/>
            <a:ext cx="450022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9: Catalyst tree for expression x + (1+2)</a:t>
            </a:r>
          </a:p>
        </p:txBody>
      </p:sp>
      <p:sp>
        <p:nvSpPr>
          <p:cNvPr id="522" name="x + (1+2)"/>
          <p:cNvSpPr txBox="1"/>
          <p:nvPr/>
        </p:nvSpPr>
        <p:spPr>
          <a:xfrm>
            <a:off x="2840177" y="4769729"/>
            <a:ext cx="101898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x + (1+2)</a:t>
            </a:r>
          </a:p>
        </p:txBody>
      </p:sp>
      <p:sp>
        <p:nvSpPr>
          <p:cNvPr id="523" name="Arrow"/>
          <p:cNvSpPr/>
          <p:nvPr/>
        </p:nvSpPr>
        <p:spPr>
          <a:xfrm>
            <a:off x="4099072" y="4803634"/>
            <a:ext cx="1605706" cy="303026"/>
          </a:xfrm>
          <a:prstGeom prst="rightArrow">
            <a:avLst>
              <a:gd name="adj1" fmla="val 32000"/>
              <a:gd name="adj2" fmla="val 26822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Planning in Catalyst</a:t>
            </a:r>
          </a:p>
        </p:txBody>
      </p:sp>
      <p:sp>
        <p:nvSpPr>
          <p:cNvPr id="526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7" name="Content Placeholder 45"/>
          <p:cNvSpPr txBox="1"/>
          <p:nvPr>
            <p:ph type="body" sz="half" idx="1"/>
          </p:nvPr>
        </p:nvSpPr>
        <p:spPr>
          <a:xfrm>
            <a:off x="726479" y="1312167"/>
            <a:ext cx="11067602" cy="1809956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226313" indent="-226313" defTabSz="905255">
              <a:spcBef>
                <a:spcPts val="900"/>
              </a:spcBef>
              <a:defRPr sz="2772">
                <a:latin typeface="Gill Sans"/>
                <a:ea typeface="Gill Sans"/>
                <a:cs typeface="Gill Sans"/>
                <a:sym typeface="Gill Sans"/>
              </a:defRPr>
            </a:pPr>
            <a:r>
              <a:t>Logical Optimization</a:t>
            </a:r>
          </a:p>
          <a:p>
            <a:pPr lvl="1" marL="678941" indent="-226313" defTabSz="905255">
              <a:spcBef>
                <a:spcPts val="900"/>
              </a:spcBef>
              <a:defRPr sz="2376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Apply standard rule-based optimizations to logical plans</a:t>
            </a:r>
          </a:p>
          <a:p>
            <a:pPr lvl="1" marL="678941" indent="-226313" defTabSz="905255">
              <a:spcBef>
                <a:spcPts val="900"/>
              </a:spcBef>
              <a:defRPr sz="2376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Iteratively transform subtrees via pattern matching</a:t>
            </a:r>
          </a:p>
          <a:p>
            <a:pPr lvl="1" marL="678941" indent="-226313" defTabSz="905255">
              <a:spcBef>
                <a:spcPts val="900"/>
              </a:spcBef>
              <a:defRPr sz="2376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E.g., constant folding, null propagation, …</a:t>
            </a:r>
          </a:p>
        </p:txBody>
      </p:sp>
      <p:grpSp>
        <p:nvGrpSpPr>
          <p:cNvPr id="530" name="Rounded Rectangle 7"/>
          <p:cNvGrpSpPr/>
          <p:nvPr/>
        </p:nvGrpSpPr>
        <p:grpSpPr>
          <a:xfrm>
            <a:off x="7953886" y="2032668"/>
            <a:ext cx="1517612" cy="1671553"/>
            <a:chOff x="0" y="-378099"/>
            <a:chExt cx="1517610" cy="1671551"/>
          </a:xfrm>
        </p:grpSpPr>
        <p:sp>
          <p:nvSpPr>
            <p:cNvPr id="528" name="Rounded Rectangle"/>
            <p:cNvSpPr/>
            <p:nvPr/>
          </p:nvSpPr>
          <p:spPr>
            <a:xfrm>
              <a:off x="0" y="0"/>
              <a:ext cx="1517611" cy="91535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29" name="Logical Plan"/>
            <p:cNvSpPr txBox="1"/>
            <p:nvPr/>
          </p:nvSpPr>
          <p:spPr>
            <a:xfrm>
              <a:off x="44684" y="-378100"/>
              <a:ext cx="1428243" cy="167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defRPr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Logical Plan</a:t>
              </a:r>
            </a:p>
          </p:txBody>
        </p:sp>
      </p:grpSp>
      <p:grpSp>
        <p:nvGrpSpPr>
          <p:cNvPr id="533" name="Rounded Rectangle 8"/>
          <p:cNvGrpSpPr/>
          <p:nvPr/>
        </p:nvGrpSpPr>
        <p:grpSpPr>
          <a:xfrm>
            <a:off x="10342905" y="2442408"/>
            <a:ext cx="1412696" cy="852073"/>
            <a:chOff x="0" y="0"/>
            <a:chExt cx="1412694" cy="852072"/>
          </a:xfrm>
        </p:grpSpPr>
        <p:sp>
          <p:nvSpPr>
            <p:cNvPr id="531" name="Rounded Rectangle"/>
            <p:cNvSpPr/>
            <p:nvPr/>
          </p:nvSpPr>
          <p:spPr>
            <a:xfrm>
              <a:off x="0" y="0"/>
              <a:ext cx="1412695" cy="85207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32" name="Optimized…"/>
            <p:cNvSpPr txBox="1"/>
            <p:nvPr/>
          </p:nvSpPr>
          <p:spPr>
            <a:xfrm>
              <a:off x="41595" y="37037"/>
              <a:ext cx="1329505" cy="77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200">
                <a:defRPr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Optimized</a:t>
              </a:r>
            </a:p>
            <a:p>
              <a:pPr algn="ctr" defTabSz="457200">
                <a:defRPr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Logical Plan</a:t>
              </a:r>
            </a:p>
          </p:txBody>
        </p:sp>
      </p:grpSp>
      <p:sp>
        <p:nvSpPr>
          <p:cNvPr id="534" name="TextBox 21"/>
          <p:cNvSpPr txBox="1"/>
          <p:nvPr/>
        </p:nvSpPr>
        <p:spPr>
          <a:xfrm>
            <a:off x="9219895" y="1764905"/>
            <a:ext cx="13746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defRPr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Logical</a:t>
            </a:r>
          </a:p>
          <a:p>
            <a:pPr algn="ctr" defTabSz="457200">
              <a:defRPr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Optimization</a:t>
            </a:r>
          </a:p>
        </p:txBody>
      </p:sp>
      <p:sp>
        <p:nvSpPr>
          <p:cNvPr id="535" name="Straight Arrow Connector 30"/>
          <p:cNvSpPr/>
          <p:nvPr/>
        </p:nvSpPr>
        <p:spPr>
          <a:xfrm>
            <a:off x="9486755" y="2893844"/>
            <a:ext cx="84089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6" name="Add"/>
          <p:cNvSpPr/>
          <p:nvPr/>
        </p:nvSpPr>
        <p:spPr>
          <a:xfrm>
            <a:off x="2367975" y="3886505"/>
            <a:ext cx="848598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Add</a:t>
            </a:r>
          </a:p>
        </p:txBody>
      </p:sp>
      <p:sp>
        <p:nvSpPr>
          <p:cNvPr id="537" name="Line"/>
          <p:cNvSpPr/>
          <p:nvPr/>
        </p:nvSpPr>
        <p:spPr>
          <a:xfrm flipV="1">
            <a:off x="2074016" y="4335766"/>
            <a:ext cx="707616" cy="34788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8" name="Attribute(x)"/>
          <p:cNvSpPr/>
          <p:nvPr/>
        </p:nvSpPr>
        <p:spPr>
          <a:xfrm>
            <a:off x="1378627" y="4707818"/>
            <a:ext cx="1387296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Attribute(x)</a:t>
            </a:r>
          </a:p>
        </p:txBody>
      </p:sp>
      <p:sp>
        <p:nvSpPr>
          <p:cNvPr id="539" name="Line"/>
          <p:cNvSpPr/>
          <p:nvPr/>
        </p:nvSpPr>
        <p:spPr>
          <a:xfrm flipH="1" flipV="1">
            <a:off x="2813333" y="4333269"/>
            <a:ext cx="591019" cy="35288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Add"/>
          <p:cNvSpPr/>
          <p:nvPr/>
        </p:nvSpPr>
        <p:spPr>
          <a:xfrm>
            <a:off x="3053148" y="4707818"/>
            <a:ext cx="848599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Add</a:t>
            </a:r>
          </a:p>
        </p:txBody>
      </p:sp>
      <p:sp>
        <p:nvSpPr>
          <p:cNvPr id="541" name="Line"/>
          <p:cNvSpPr/>
          <p:nvPr/>
        </p:nvSpPr>
        <p:spPr>
          <a:xfrm flipV="1">
            <a:off x="2813645" y="5142687"/>
            <a:ext cx="707616" cy="34788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Line"/>
          <p:cNvSpPr/>
          <p:nvPr/>
        </p:nvSpPr>
        <p:spPr>
          <a:xfrm flipH="1" flipV="1">
            <a:off x="3552963" y="5140190"/>
            <a:ext cx="591019" cy="35288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Literal(2)"/>
          <p:cNvSpPr/>
          <p:nvPr/>
        </p:nvSpPr>
        <p:spPr>
          <a:xfrm>
            <a:off x="3792778" y="5502039"/>
            <a:ext cx="1145394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Literal(2)</a:t>
            </a:r>
          </a:p>
        </p:txBody>
      </p:sp>
      <p:sp>
        <p:nvSpPr>
          <p:cNvPr id="544" name="Literal(1)"/>
          <p:cNvSpPr/>
          <p:nvPr/>
        </p:nvSpPr>
        <p:spPr>
          <a:xfrm>
            <a:off x="2206877" y="5502039"/>
            <a:ext cx="1145394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Literal(1)</a:t>
            </a:r>
          </a:p>
        </p:txBody>
      </p:sp>
      <p:sp>
        <p:nvSpPr>
          <p:cNvPr id="545" name="Fig 9: Catalyst tree for expression x + (1+2)"/>
          <p:cNvSpPr txBox="1"/>
          <p:nvPr/>
        </p:nvSpPr>
        <p:spPr>
          <a:xfrm>
            <a:off x="896831" y="5974307"/>
            <a:ext cx="450022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9: Catalyst tree for expression x + (1+2)</a:t>
            </a:r>
          </a:p>
        </p:txBody>
      </p:sp>
      <p:sp>
        <p:nvSpPr>
          <p:cNvPr id="546" name="Arrow"/>
          <p:cNvSpPr/>
          <p:nvPr/>
        </p:nvSpPr>
        <p:spPr>
          <a:xfrm>
            <a:off x="5017561" y="4813406"/>
            <a:ext cx="4092280" cy="303026"/>
          </a:xfrm>
          <a:prstGeom prst="rightArrow">
            <a:avLst>
              <a:gd name="adj1" fmla="val 32000"/>
              <a:gd name="adj2" fmla="val 26822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47" name="Add"/>
          <p:cNvSpPr/>
          <p:nvPr/>
        </p:nvSpPr>
        <p:spPr>
          <a:xfrm>
            <a:off x="10225656" y="4452490"/>
            <a:ext cx="848598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Add</a:t>
            </a:r>
          </a:p>
        </p:txBody>
      </p:sp>
      <p:sp>
        <p:nvSpPr>
          <p:cNvPr id="548" name="Line"/>
          <p:cNvSpPr/>
          <p:nvPr/>
        </p:nvSpPr>
        <p:spPr>
          <a:xfrm flipV="1">
            <a:off x="9931696" y="4901752"/>
            <a:ext cx="707616" cy="34788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9" name="Attribute(x)"/>
          <p:cNvSpPr/>
          <p:nvPr/>
        </p:nvSpPr>
        <p:spPr>
          <a:xfrm>
            <a:off x="9236308" y="5273804"/>
            <a:ext cx="1387295" cy="438000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Attribute(x)</a:t>
            </a:r>
          </a:p>
        </p:txBody>
      </p:sp>
      <p:sp>
        <p:nvSpPr>
          <p:cNvPr id="550" name="Line"/>
          <p:cNvSpPr/>
          <p:nvPr/>
        </p:nvSpPr>
        <p:spPr>
          <a:xfrm flipH="1" flipV="1">
            <a:off x="10671013" y="4899254"/>
            <a:ext cx="591019" cy="35288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Literal(3)"/>
          <p:cNvSpPr/>
          <p:nvPr/>
        </p:nvSpPr>
        <p:spPr>
          <a:xfrm>
            <a:off x="10819931" y="5278890"/>
            <a:ext cx="1145394" cy="438001"/>
          </a:xfrm>
          <a:prstGeom prst="roundRect">
            <a:avLst>
              <a:gd name="adj" fmla="val 25572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pPr/>
            <a:r>
              <a:t>Literal(3)</a:t>
            </a:r>
          </a:p>
        </p:txBody>
      </p:sp>
      <p:pic>
        <p:nvPicPr>
          <p:cNvPr id="5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2380" y="4146324"/>
            <a:ext cx="5394190" cy="583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ontent Placeholder 45"/>
          <p:cNvSpPr txBox="1"/>
          <p:nvPr/>
        </p:nvSpPr>
        <p:spPr>
          <a:xfrm>
            <a:off x="690436" y="3307233"/>
            <a:ext cx="11067602" cy="154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Code Generation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Generate Java bytecode to run on machines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Feed the syntax tree to the Scala compiler at runtime</a:t>
            </a:r>
          </a:p>
        </p:txBody>
      </p:sp>
      <p:sp>
        <p:nvSpPr>
          <p:cNvPr id="555" name="Content Placeholder 45"/>
          <p:cNvSpPr txBox="1"/>
          <p:nvPr/>
        </p:nvSpPr>
        <p:spPr>
          <a:xfrm>
            <a:off x="690436" y="1044799"/>
            <a:ext cx="11067602" cy="260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Physical Planning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Generate one/more physical plans using physical operators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Select a plan after cost-based optimizations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E.g., optimize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join</a:t>
            </a:r>
            <a:r>
              <a:t> operations</a:t>
            </a:r>
          </a:p>
        </p:txBody>
      </p:sp>
      <p:sp>
        <p:nvSpPr>
          <p:cNvPr id="556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Physical Planning in Catalyst</a:t>
            </a:r>
          </a:p>
        </p:txBody>
      </p:sp>
      <p:sp>
        <p:nvSpPr>
          <p:cNvPr id="557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8" name="Rounded Rectangle 10"/>
          <p:cNvSpPr/>
          <p:nvPr/>
        </p:nvSpPr>
        <p:spPr>
          <a:xfrm>
            <a:off x="8484214" y="2869032"/>
            <a:ext cx="1014676" cy="612006"/>
          </a:xfrm>
          <a:prstGeom prst="roundRect">
            <a:avLst>
              <a:gd name="adj" fmla="val 16667"/>
            </a:avLst>
          </a:prstGeom>
          <a:solidFill>
            <a:schemeClr val="accent6">
              <a:satOff val="-35873"/>
              <a:lumOff val="-124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</p:txBody>
      </p:sp>
      <p:sp>
        <p:nvSpPr>
          <p:cNvPr id="559" name="Rounded Rectangle 11"/>
          <p:cNvSpPr/>
          <p:nvPr/>
        </p:nvSpPr>
        <p:spPr>
          <a:xfrm>
            <a:off x="8540667" y="2917509"/>
            <a:ext cx="1014676" cy="61200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</p:txBody>
      </p:sp>
      <p:grpSp>
        <p:nvGrpSpPr>
          <p:cNvPr id="562" name="Rounded Rectangle 9"/>
          <p:cNvGrpSpPr/>
          <p:nvPr/>
        </p:nvGrpSpPr>
        <p:grpSpPr>
          <a:xfrm>
            <a:off x="7293081" y="2911158"/>
            <a:ext cx="1014676" cy="612006"/>
            <a:chOff x="0" y="0"/>
            <a:chExt cx="1014674" cy="612004"/>
          </a:xfrm>
        </p:grpSpPr>
        <p:sp>
          <p:nvSpPr>
            <p:cNvPr id="560" name="Rounded Rectangle"/>
            <p:cNvSpPr/>
            <p:nvPr/>
          </p:nvSpPr>
          <p:spPr>
            <a:xfrm>
              <a:off x="0" y="0"/>
              <a:ext cx="1014675" cy="61200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61" name="Optimized Logical Plan"/>
            <p:cNvSpPr txBox="1"/>
            <p:nvPr/>
          </p:nvSpPr>
          <p:spPr>
            <a:xfrm>
              <a:off x="29875" y="102802"/>
              <a:ext cx="9549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Optimized Logical Plan</a:t>
              </a:r>
            </a:p>
          </p:txBody>
        </p:sp>
      </p:grpSp>
      <p:grpSp>
        <p:nvGrpSpPr>
          <p:cNvPr id="565" name="Rounded Rectangle 13"/>
          <p:cNvGrpSpPr/>
          <p:nvPr/>
        </p:nvGrpSpPr>
        <p:grpSpPr>
          <a:xfrm>
            <a:off x="10336283" y="2916811"/>
            <a:ext cx="1014676" cy="612006"/>
            <a:chOff x="0" y="0"/>
            <a:chExt cx="1014674" cy="612004"/>
          </a:xfrm>
        </p:grpSpPr>
        <p:sp>
          <p:nvSpPr>
            <p:cNvPr id="563" name="Rounded Rectangle"/>
            <p:cNvSpPr/>
            <p:nvPr/>
          </p:nvSpPr>
          <p:spPr>
            <a:xfrm>
              <a:off x="0" y="0"/>
              <a:ext cx="1014675" cy="61200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64" name="Selected Physical Plan"/>
            <p:cNvSpPr txBox="1"/>
            <p:nvPr/>
          </p:nvSpPr>
          <p:spPr>
            <a:xfrm>
              <a:off x="29875" y="1202"/>
              <a:ext cx="95492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Selected Physical Plan</a:t>
              </a:r>
            </a:p>
          </p:txBody>
        </p:sp>
      </p:grpSp>
      <p:sp>
        <p:nvSpPr>
          <p:cNvPr id="585" name="Straight Arrow Connector 19"/>
          <p:cNvSpPr/>
          <p:nvPr/>
        </p:nvSpPr>
        <p:spPr>
          <a:xfrm>
            <a:off x="9555342" y="3223011"/>
            <a:ext cx="780942" cy="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7" name="TextBox 23"/>
          <p:cNvSpPr txBox="1"/>
          <p:nvPr/>
        </p:nvSpPr>
        <p:spPr>
          <a:xfrm>
            <a:off x="7361728" y="2440132"/>
            <a:ext cx="23567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Physical Planning</a:t>
            </a:r>
          </a:p>
        </p:txBody>
      </p:sp>
      <p:sp>
        <p:nvSpPr>
          <p:cNvPr id="568" name="Straight Arrow Connector 24"/>
          <p:cNvSpPr/>
          <p:nvPr/>
        </p:nvSpPr>
        <p:spPr>
          <a:xfrm>
            <a:off x="9555342" y="3223512"/>
            <a:ext cx="549619" cy="61807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9" name="Straight Arrow Connector 25"/>
          <p:cNvSpPr/>
          <p:nvPr/>
        </p:nvSpPr>
        <p:spPr>
          <a:xfrm flipV="1">
            <a:off x="9555341" y="2590783"/>
            <a:ext cx="549621" cy="63273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72" name="Rectangle 26"/>
          <p:cNvGrpSpPr/>
          <p:nvPr/>
        </p:nvGrpSpPr>
        <p:grpSpPr>
          <a:xfrm>
            <a:off x="9881668" y="2572449"/>
            <a:ext cx="283625" cy="1274771"/>
            <a:chOff x="0" y="0"/>
            <a:chExt cx="283624" cy="1274770"/>
          </a:xfrm>
        </p:grpSpPr>
        <p:sp>
          <p:nvSpPr>
            <p:cNvPr id="570" name="Rectangle"/>
            <p:cNvSpPr/>
            <p:nvPr/>
          </p:nvSpPr>
          <p:spPr>
            <a:xfrm rot="16200000">
              <a:off x="-495574" y="495573"/>
              <a:ext cx="1274772" cy="283625"/>
            </a:xfrm>
            <a:prstGeom prst="rect">
              <a:avLst/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71" name="Cost Model"/>
            <p:cNvSpPr txBox="1"/>
            <p:nvPr/>
          </p:nvSpPr>
          <p:spPr>
            <a:xfrm rot="16200000">
              <a:off x="-495574" y="535785"/>
              <a:ext cx="1274772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Cost Model</a:t>
              </a:r>
            </a:p>
          </p:txBody>
        </p:sp>
      </p:grpSp>
      <p:grpSp>
        <p:nvGrpSpPr>
          <p:cNvPr id="575" name="Rounded Rectangle 27"/>
          <p:cNvGrpSpPr/>
          <p:nvPr/>
        </p:nvGrpSpPr>
        <p:grpSpPr>
          <a:xfrm>
            <a:off x="8597120" y="2965987"/>
            <a:ext cx="1014676" cy="612006"/>
            <a:chOff x="0" y="0"/>
            <a:chExt cx="1014674" cy="612004"/>
          </a:xfrm>
        </p:grpSpPr>
        <p:sp>
          <p:nvSpPr>
            <p:cNvPr id="573" name="Rounded Rectangle"/>
            <p:cNvSpPr/>
            <p:nvPr/>
          </p:nvSpPr>
          <p:spPr>
            <a:xfrm>
              <a:off x="0" y="0"/>
              <a:ext cx="1014675" cy="61200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74" name="Physical  Plans"/>
            <p:cNvSpPr txBox="1"/>
            <p:nvPr/>
          </p:nvSpPr>
          <p:spPr>
            <a:xfrm>
              <a:off x="29875" y="102802"/>
              <a:ext cx="9549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Physical </a:t>
              </a:r>
              <a:br/>
              <a:r>
                <a:t>Plans</a:t>
              </a:r>
            </a:p>
          </p:txBody>
        </p:sp>
      </p:grpSp>
      <p:sp>
        <p:nvSpPr>
          <p:cNvPr id="576" name="Straight Arrow Connector 18"/>
          <p:cNvSpPr/>
          <p:nvPr/>
        </p:nvSpPr>
        <p:spPr>
          <a:xfrm>
            <a:off x="8307324" y="3225946"/>
            <a:ext cx="256364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79" name="Rounded Rectangle 7"/>
          <p:cNvGrpSpPr/>
          <p:nvPr/>
        </p:nvGrpSpPr>
        <p:grpSpPr>
          <a:xfrm>
            <a:off x="1460074" y="5033770"/>
            <a:ext cx="1203486" cy="1325564"/>
            <a:chOff x="0" y="-299838"/>
            <a:chExt cx="1203485" cy="1325562"/>
          </a:xfrm>
        </p:grpSpPr>
        <p:sp>
          <p:nvSpPr>
            <p:cNvPr id="577" name="Rounded Rectangle"/>
            <p:cNvSpPr/>
            <p:nvPr/>
          </p:nvSpPr>
          <p:spPr>
            <a:xfrm>
              <a:off x="0" y="0"/>
              <a:ext cx="1203486" cy="725887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78" name="Selected Physical Plan"/>
            <p:cNvSpPr txBox="1"/>
            <p:nvPr/>
          </p:nvSpPr>
          <p:spPr>
            <a:xfrm>
              <a:off x="35435" y="-299839"/>
              <a:ext cx="1132616" cy="1325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defRPr sz="16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Selected Physical Plan</a:t>
              </a:r>
            </a:p>
          </p:txBody>
        </p:sp>
      </p:grpSp>
      <p:grpSp>
        <p:nvGrpSpPr>
          <p:cNvPr id="582" name="Rounded Rectangle 8"/>
          <p:cNvGrpSpPr/>
          <p:nvPr/>
        </p:nvGrpSpPr>
        <p:grpSpPr>
          <a:xfrm>
            <a:off x="3507979" y="5333608"/>
            <a:ext cx="1203486" cy="725888"/>
            <a:chOff x="0" y="0"/>
            <a:chExt cx="1203485" cy="725886"/>
          </a:xfrm>
        </p:grpSpPr>
        <p:sp>
          <p:nvSpPr>
            <p:cNvPr id="580" name="Rounded Rectangle"/>
            <p:cNvSpPr/>
            <p:nvPr/>
          </p:nvSpPr>
          <p:spPr>
            <a:xfrm>
              <a:off x="0" y="0"/>
              <a:ext cx="1203486" cy="725887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581" name="RDDs"/>
            <p:cNvSpPr txBox="1"/>
            <p:nvPr/>
          </p:nvSpPr>
          <p:spPr>
            <a:xfrm>
              <a:off x="35435" y="31552"/>
              <a:ext cx="1132616" cy="66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defRPr sz="16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RDDs</a:t>
              </a:r>
            </a:p>
          </p:txBody>
        </p:sp>
      </p:grpSp>
      <p:sp>
        <p:nvSpPr>
          <p:cNvPr id="583" name="TextBox 21"/>
          <p:cNvSpPr txBox="1"/>
          <p:nvPr/>
        </p:nvSpPr>
        <p:spPr>
          <a:xfrm>
            <a:off x="2593986" y="5959100"/>
            <a:ext cx="12351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defRPr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Code</a:t>
            </a:r>
          </a:p>
          <a:p>
            <a:pPr algn="ctr" defTabSz="457200">
              <a:defRPr>
                <a:solidFill>
                  <a:schemeClr val="accent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Generation</a:t>
            </a:r>
          </a:p>
        </p:txBody>
      </p:sp>
      <p:sp>
        <p:nvSpPr>
          <p:cNvPr id="584" name="Straight Arrow Connector 30"/>
          <p:cNvSpPr/>
          <p:nvPr/>
        </p:nvSpPr>
        <p:spPr>
          <a:xfrm>
            <a:off x="2670773" y="5696489"/>
            <a:ext cx="84089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Catalyst’s Support for User-defined Funcs</a:t>
            </a:r>
          </a:p>
        </p:txBody>
      </p:sp>
      <p:sp>
        <p:nvSpPr>
          <p:cNvPr id="588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9" name="Content Placeholder 45"/>
          <p:cNvSpPr txBox="1"/>
          <p:nvPr>
            <p:ph type="body" sz="half" idx="1"/>
          </p:nvPr>
        </p:nvSpPr>
        <p:spPr>
          <a:xfrm>
            <a:off x="599479" y="1312167"/>
            <a:ext cx="11067602" cy="2000795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User-defined Data Sources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Users can define new data sources with APIs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Can expose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data locality</a:t>
            </a:r>
            <a:r>
              <a:t> information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E.g., CSV, Avro, Parquet, JDBC </a:t>
            </a:r>
          </a:p>
        </p:txBody>
      </p:sp>
      <p:pic>
        <p:nvPicPr>
          <p:cNvPr id="59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9937" y="4451977"/>
            <a:ext cx="5586686" cy="1763681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Content Placeholder 45"/>
          <p:cNvSpPr txBox="1"/>
          <p:nvPr/>
        </p:nvSpPr>
        <p:spPr>
          <a:xfrm>
            <a:off x="599479" y="3142369"/>
            <a:ext cx="11067602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User-Defined Types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Map user-defined types to structures composed of Catalyst’s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built-in</a:t>
            </a:r>
            <a:r>
              <a:t> types.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0" grpId="2"/>
      <p:bldP build="whole" bldLvl="1" animBg="1" rev="0" advAuto="0" spid="59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Better Support for Data Sources</a:t>
            </a:r>
          </a:p>
        </p:txBody>
      </p:sp>
      <p:sp>
        <p:nvSpPr>
          <p:cNvPr id="594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5" name="Content Placeholder 45"/>
          <p:cNvSpPr txBox="1"/>
          <p:nvPr>
            <p:ph type="body" sz="half" idx="1"/>
          </p:nvPr>
        </p:nvSpPr>
        <p:spPr>
          <a:xfrm>
            <a:off x="599479" y="1312167"/>
            <a:ext cx="11067602" cy="1690204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Schema inference for semistructured data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Automatically infers schema (data types) from records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Pass over the records, pick the </a:t>
            </a:r>
            <a:r>
              <a:rPr i="1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most appropriate</a:t>
            </a:r>
            <a:r>
              <a:t> type</a:t>
            </a:r>
          </a:p>
        </p:txBody>
      </p:sp>
      <p:pic>
        <p:nvPicPr>
          <p:cNvPr id="59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27832" b="33271"/>
          <a:stretch>
            <a:fillRect/>
          </a:stretch>
        </p:blipFill>
        <p:spPr>
          <a:xfrm>
            <a:off x="843583" y="2924923"/>
            <a:ext cx="4388534" cy="3276700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Arrow"/>
          <p:cNvSpPr/>
          <p:nvPr/>
        </p:nvSpPr>
        <p:spPr>
          <a:xfrm>
            <a:off x="5288945" y="4584063"/>
            <a:ext cx="803276" cy="255706"/>
          </a:xfrm>
          <a:prstGeom prst="rightArrow">
            <a:avLst>
              <a:gd name="adj1" fmla="val 32000"/>
              <a:gd name="adj2" fmla="val 201050"/>
            </a:avLst>
          </a:prstGeom>
          <a:solidFill>
            <a:schemeClr val="accent6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59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82766" r="0" b="0"/>
          <a:stretch>
            <a:fillRect/>
          </a:stretch>
        </p:blipFill>
        <p:spPr>
          <a:xfrm>
            <a:off x="6244283" y="4278692"/>
            <a:ext cx="5244631" cy="729885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chema…"/>
          <p:cNvSpPr txBox="1"/>
          <p:nvPr/>
        </p:nvSpPr>
        <p:spPr>
          <a:xfrm>
            <a:off x="5155698" y="4824883"/>
            <a:ext cx="1069771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Schema </a:t>
            </a:r>
          </a:p>
          <a:p>
            <a:pPr/>
            <a:r>
              <a:t>Inference</a:t>
            </a:r>
          </a:p>
        </p:txBody>
      </p:sp>
      <p:sp>
        <p:nvSpPr>
          <p:cNvPr id="600" name="Fig 9. Schema inferred JSON records"/>
          <p:cNvSpPr txBox="1"/>
          <p:nvPr/>
        </p:nvSpPr>
        <p:spPr>
          <a:xfrm>
            <a:off x="1080130" y="6188226"/>
            <a:ext cx="391555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9. Schema inferred JSON records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SQL Performance </a:t>
            </a:r>
          </a:p>
        </p:txBody>
      </p:sp>
      <p:sp>
        <p:nvSpPr>
          <p:cNvPr id="603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4" name="Content Placeholder 45"/>
          <p:cNvSpPr txBox="1"/>
          <p:nvPr>
            <p:ph type="body" sz="quarter" idx="1"/>
          </p:nvPr>
        </p:nvSpPr>
        <p:spPr>
          <a:xfrm>
            <a:off x="6031662" y="1312167"/>
            <a:ext cx="5635419" cy="2065889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226313" indent="-226313" defTabSz="905255">
              <a:spcBef>
                <a:spcPts val="900"/>
              </a:spcBef>
              <a:defRPr sz="2772">
                <a:latin typeface="Gill Sans"/>
                <a:ea typeface="Gill Sans"/>
                <a:cs typeface="Gill Sans"/>
                <a:sym typeface="Gill Sans"/>
              </a:defRPr>
            </a:pPr>
            <a:r>
              <a:t>SparkSQL is faster than Shark</a:t>
            </a:r>
          </a:p>
          <a:p>
            <a:pPr lvl="1" marL="678941" indent="-226313" defTabSz="905255">
              <a:spcBef>
                <a:spcPts val="900"/>
              </a:spcBef>
              <a:defRPr sz="2376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Optimizations in Catalyst, DataFrame, …</a:t>
            </a:r>
          </a:p>
          <a:p>
            <a:pPr marL="226313" indent="-226313" defTabSz="905255">
              <a:spcBef>
                <a:spcPts val="900"/>
              </a:spcBef>
              <a:defRPr sz="2772">
                <a:latin typeface="Gill Sans"/>
                <a:ea typeface="Gill Sans"/>
                <a:cs typeface="Gill Sans"/>
                <a:sym typeface="Gill Sans"/>
              </a:defRPr>
            </a:pPr>
            <a:r>
              <a:t>SparkSQL is competitive with Impala</a:t>
            </a:r>
          </a:p>
          <a:p>
            <a:pPr lvl="1" marL="678941" indent="-226313" defTabSz="905255">
              <a:spcBef>
                <a:spcPts val="900"/>
              </a:spcBef>
              <a:defRPr sz="2376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Query plan matters (3a)</a:t>
            </a:r>
          </a:p>
        </p:txBody>
      </p:sp>
      <p:pic>
        <p:nvPicPr>
          <p:cNvPr id="605" name="Shape 404" descr="Shape 40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726" y="3406862"/>
            <a:ext cx="10575226" cy="3321575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Content Placeholder 45"/>
          <p:cNvSpPr txBox="1"/>
          <p:nvPr/>
        </p:nvSpPr>
        <p:spPr>
          <a:xfrm>
            <a:off x="747941" y="1312167"/>
            <a:ext cx="5635419" cy="206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Setting: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6 nodes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110 GB big data benchmarks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4 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DataFrames (DF) vs. Native Spark Code</a:t>
            </a:r>
          </a:p>
        </p:txBody>
      </p:sp>
      <p:sp>
        <p:nvSpPr>
          <p:cNvPr id="609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0" name="Content Placeholder 45"/>
          <p:cNvSpPr txBox="1"/>
          <p:nvPr>
            <p:ph type="body" sz="half" idx="1"/>
          </p:nvPr>
        </p:nvSpPr>
        <p:spPr>
          <a:xfrm>
            <a:off x="599479" y="1312167"/>
            <a:ext cx="10993042" cy="2113380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Benchmark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Compute the avg (b) for each a in 1 billion (a, b) pairs </a:t>
            </a:r>
            <a:r>
              <a:rPr>
                <a:latin typeface="Times"/>
                <a:ea typeface="Times"/>
                <a:cs typeface="Times"/>
                <a:sym typeface="Times"/>
              </a:rPr>
              <a:t>-&gt; </a:t>
            </a:r>
            <a:r>
              <a:t>df.groupBy(“a”).avg(“b”)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is typically slower than the JVM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DF benefits from code generation to avoid allocations of key-value pairs</a:t>
            </a:r>
          </a:p>
        </p:txBody>
      </p:sp>
      <p:pic>
        <p:nvPicPr>
          <p:cNvPr id="611" name="Shape 413" descr="Shape 4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5953" y="3412417"/>
            <a:ext cx="6060094" cy="3083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DataFrames in Pipeline Performance</a:t>
            </a:r>
          </a:p>
        </p:txBody>
      </p:sp>
      <p:sp>
        <p:nvSpPr>
          <p:cNvPr id="614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5" name="Content Placeholder 45"/>
          <p:cNvSpPr txBox="1"/>
          <p:nvPr>
            <p:ph type="body" sz="half" idx="1"/>
          </p:nvPr>
        </p:nvSpPr>
        <p:spPr>
          <a:xfrm>
            <a:off x="599479" y="1312167"/>
            <a:ext cx="10993042" cy="2787208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Benchmark: 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Select a subset of text and compute the word frequency</a:t>
            </a:r>
            <a:endParaRPr i="1">
              <a:solidFill>
                <a:schemeClr val="accent6"/>
              </a:solidFill>
            </a:endParaRP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SQL + Spark: a separate SQL query followed by a Spark job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Filter: relational processing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Word count: procedural processing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DataFrame: avoid the cost of flushing data to HDFS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Pipeline the word count with the rationale operators for the filtering</a:t>
            </a:r>
          </a:p>
        </p:txBody>
      </p:sp>
      <p:pic>
        <p:nvPicPr>
          <p:cNvPr id="6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597" y="4035280"/>
            <a:ext cx="6438806" cy="2613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619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0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5093684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SparkSQL: a SQL service atop the unified execution engine (Spark)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DataFrame API allows relational processing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Data pipelines that mix relational and procedural processing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Cons: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Not many impressive contributions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Evaluations are too thin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Few benchmarks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What’s your opinion?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207"/>
          <p:cNvSpPr txBox="1"/>
          <p:nvPr/>
        </p:nvSpPr>
        <p:spPr>
          <a:xfrm>
            <a:off x="4038600" y="6404313"/>
            <a:ext cx="4114800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 defTabSz="1219200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EECS 598 – W19</a:t>
            </a:r>
          </a:p>
        </p:txBody>
      </p:sp>
      <p:sp>
        <p:nvSpPr>
          <p:cNvPr id="623" name="Shape 20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  <a:defRPr sz="2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Marcel Kornacker, Alexander Behm, Victor Bittorf</a:t>
            </a:r>
          </a:p>
          <a:p>
            <a:pPr>
              <a:defRPr sz="2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Cloudera</a:t>
            </a:r>
          </a:p>
        </p:txBody>
      </p:sp>
      <p:sp>
        <p:nvSpPr>
          <p:cNvPr id="624" name="Shape 208"/>
          <p:cNvSpPr txBox="1"/>
          <p:nvPr/>
        </p:nvSpPr>
        <p:spPr>
          <a:xfrm>
            <a:off x="2631403" y="5529433"/>
            <a:ext cx="6929201" cy="3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 defTabSz="1219200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Presenter: Fan Lai</a:t>
            </a:r>
          </a:p>
        </p:txBody>
      </p:sp>
      <p:sp>
        <p:nvSpPr>
          <p:cNvPr id="625" name="CustomShape 2"/>
          <p:cNvSpPr txBox="1"/>
          <p:nvPr/>
        </p:nvSpPr>
        <p:spPr>
          <a:xfrm>
            <a:off x="924838" y="1173239"/>
            <a:ext cx="10251724" cy="2385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normAutofit fontScale="100000" lnSpcReduction="0"/>
          </a:bodyPr>
          <a:lstStyle/>
          <a:p>
            <a:pPr algn="ctr">
              <a:defRPr spc="-100" sz="6000">
                <a:uFill>
                  <a:solidFill>
                    <a:srgbClr val="FFFFFF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t>Impala</a:t>
            </a:r>
            <a:br/>
            <a:r>
              <a:rPr spc="-111" sz="3000"/>
              <a:t>A Modern, Open-Source SQL Engine for Hadoop (CIDR’15)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4864796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Big data analytics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Massive data every day from IoT devices, cloud datacenters, …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 great variety of data formats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Efficient SQL for companies boosts revenues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Data-parallel processing is important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Fully utilize all the available resource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Avoid single point failures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Often built along Hadoop-based stack</a:t>
            </a:r>
          </a:p>
        </p:txBody>
      </p:sp>
      <p:sp>
        <p:nvSpPr>
          <p:cNvPr id="390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391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92" name="Picture 12" descr="Picture 12"/>
          <p:cNvPicPr>
            <a:picLocks noChangeAspect="0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991681" y="5328263"/>
            <a:ext cx="1338036" cy="636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4780" y="5243555"/>
            <a:ext cx="1489132" cy="80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1504" y="2700619"/>
            <a:ext cx="3372312" cy="2087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4763" y="3133427"/>
            <a:ext cx="5855274" cy="2835573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Impala: General-purpose SQL Engine</a:t>
            </a:r>
          </a:p>
        </p:txBody>
      </p:sp>
      <p:sp>
        <p:nvSpPr>
          <p:cNvPr id="631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2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4864796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Fast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Support interactive business service and analytical workloads (ms ~ hours)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Written in Java and C++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Runtime code generation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Flexible to support multiple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Storages (e.g., HDFS, S3)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File formats (e.g., CSV, Avro)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User workloads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Impala Overview</a:t>
            </a:r>
          </a:p>
        </p:txBody>
      </p:sp>
      <p:sp>
        <p:nvSpPr>
          <p:cNvPr id="637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508" y="2696953"/>
            <a:ext cx="10000984" cy="3617734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Content Placeholder 45"/>
          <p:cNvSpPr txBox="1"/>
          <p:nvPr>
            <p:ph type="body" sz="quarter" idx="1"/>
          </p:nvPr>
        </p:nvSpPr>
        <p:spPr>
          <a:xfrm>
            <a:off x="599479" y="1312167"/>
            <a:ext cx="10824318" cy="1424138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Impala Daemon: 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Handle client requests and orchestrate executions</a:t>
            </a:r>
            <a:endParaRPr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Statestore Daemon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: Disseminate cluster-wide metadata to Impala daemons</a:t>
            </a:r>
            <a:endParaRPr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Catalog Daemon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: Manage catalog repository and metadata </a:t>
            </a:r>
          </a:p>
        </p:txBody>
      </p:sp>
      <p:sp>
        <p:nvSpPr>
          <p:cNvPr id="640" name="Frontend"/>
          <p:cNvSpPr txBox="1"/>
          <p:nvPr/>
        </p:nvSpPr>
        <p:spPr>
          <a:xfrm rot="16200000">
            <a:off x="500307" y="4669892"/>
            <a:ext cx="101909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83BE54"/>
                </a:solidFill>
              </a:defRPr>
            </a:lvl1pPr>
          </a:lstStyle>
          <a:p>
            <a:pPr/>
            <a:r>
              <a:t>Frontend</a:t>
            </a:r>
          </a:p>
        </p:txBody>
      </p:sp>
      <p:pic>
        <p:nvPicPr>
          <p:cNvPr id="6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9093" y="6279059"/>
            <a:ext cx="10000984" cy="514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Impala Frontend</a:t>
            </a:r>
          </a:p>
        </p:txBody>
      </p:sp>
      <p:sp>
        <p:nvSpPr>
          <p:cNvPr id="646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7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5059067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Frontend is responsible for query optimizations (in Java)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Query parsing, semantic analysis, and query planning/optimization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2 Phases Query Planning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Phase 1: Generate a single node plan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Parse a query into a tree of plan operators (e.g., scan, join)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Phase 2: Convert single node plan into distributed execution plan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Generate plan fragments for distributed execution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Minimize data movements, maximize data locality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Impala Backend: Distributed In-memory execution</a:t>
            </a:r>
          </a:p>
        </p:txBody>
      </p:sp>
      <p:sp>
        <p:nvSpPr>
          <p:cNvPr id="652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3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4233666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Backend is responsible for the execution of query fragments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Written in C++, not based on MapReduce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Runtime Code Generation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LLVM enables </a:t>
            </a:r>
            <a:r>
              <a:rPr i="1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just-in-time</a:t>
            </a:r>
            <a:r>
              <a:t> compilation w/ runtime information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E.g., eliminate branches, unroll loops,…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Pipelined backend execution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Spill working sets to disk if needed </a:t>
            </a:r>
          </a:p>
        </p:txBody>
      </p:sp>
      <p:pic>
        <p:nvPicPr>
          <p:cNvPr id="6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1782" y="3664285"/>
            <a:ext cx="4227801" cy="2738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11665" y="6354254"/>
            <a:ext cx="4315236" cy="415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Enhancement of Resource Management</a:t>
            </a:r>
          </a:p>
        </p:txBody>
      </p:sp>
      <p:sp>
        <p:nvSpPr>
          <p:cNvPr id="660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1" name="Content Placeholder 45"/>
          <p:cNvSpPr txBox="1"/>
          <p:nvPr>
            <p:ph type="body" idx="1"/>
          </p:nvPr>
        </p:nvSpPr>
        <p:spPr>
          <a:xfrm>
            <a:off x="599479" y="1264496"/>
            <a:ext cx="11067602" cy="5125890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Resource management should be low-latency and scalable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marL="374315" indent="-374315">
              <a:buFontTx/>
              <a:buAutoNum type="arabicPeriod" startAt="1"/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Decentralized admission control on requests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Impala daemons make decentralized admission decisions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Requests are admitted/queued/rejected based on </a:t>
            </a:r>
            <a:r>
              <a:rPr i="1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resource-pool limits</a:t>
            </a:r>
            <a:r>
              <a:t>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Can result in exceeding limits due to </a:t>
            </a:r>
            <a:r>
              <a:rPr i="1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asynchronous views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However, state is typically updated faster than non-trivial queries </a:t>
            </a:r>
          </a:p>
          <a:p>
            <a:pPr marL="374315" indent="-374315">
              <a:buFontTx/>
              <a:buAutoNum type="arabicPeriod" startAt="1"/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Llama: to mitigate YARN overhead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Llama caches a resource pool specialized for Impala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Llama isolates resource requirements from mixed workloads (MR, Spark…)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Llama directly allocates resource when having enough cached resource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Impala as a whole</a:t>
            </a:r>
          </a:p>
        </p:txBody>
      </p:sp>
      <p:sp>
        <p:nvSpPr>
          <p:cNvPr id="666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7" name="Content Placeholder 45"/>
          <p:cNvSpPr txBox="1"/>
          <p:nvPr>
            <p:ph type="body" idx="1"/>
          </p:nvPr>
        </p:nvSpPr>
        <p:spPr>
          <a:xfrm>
            <a:off x="599479" y="1264496"/>
            <a:ext cx="11067602" cy="5125890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Optimizations of the execution engine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Highly-parallel Impala daemons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LLVM code generation, C++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Optimizations of the resource management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Decentralized admission control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Llama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Eval: Single Query Performance </a:t>
            </a:r>
          </a:p>
        </p:txBody>
      </p:sp>
      <p:sp>
        <p:nvSpPr>
          <p:cNvPr id="672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678" y="2134846"/>
            <a:ext cx="4588871" cy="3530334"/>
          </a:xfrm>
          <a:prstGeom prst="rect">
            <a:avLst/>
          </a:prstGeom>
          <a:ln w="12700">
            <a:miter lim="400000"/>
          </a:ln>
        </p:spPr>
      </p:pic>
      <p:sp>
        <p:nvSpPr>
          <p:cNvPr id="674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5125891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Setting: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21 Nodes, 6 CPUs/node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15 TB TPC-DS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Classify 99 sqls into 3 bins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Interactive, reporting, analytic sqls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Impala has much lower response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9x better than Hive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7.5x better than Presto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Eval: Mutli-User Performance</a:t>
            </a:r>
          </a:p>
        </p:txBody>
      </p:sp>
      <p:sp>
        <p:nvSpPr>
          <p:cNvPr id="677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638" y="3024559"/>
            <a:ext cx="8641999" cy="3058121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Content Placeholder 45"/>
          <p:cNvSpPr txBox="1"/>
          <p:nvPr>
            <p:ph type="body" sz="quarter" idx="1"/>
          </p:nvPr>
        </p:nvSpPr>
        <p:spPr>
          <a:xfrm>
            <a:off x="599479" y="1312167"/>
            <a:ext cx="11067602" cy="1031926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lvl2pPr>
          </a:lstStyle>
          <a:p>
            <a:pPr/>
            <a:r>
              <a:t>10 concurrent users submit interactive queries</a:t>
            </a:r>
          </a:p>
          <a:p>
            <a:pPr lvl="1"/>
            <a:r>
              <a:t>Low completion time, high throughput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684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5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5176508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Evaluations are too subjective 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SparkSQL is comparable to Impala? Impala is better than SparkSQL?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No breakdown evaluations 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Different code generation techniques/query plans/languages (Java vs. C++)!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Any ideas?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690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2086" y="1237691"/>
            <a:ext cx="8101799" cy="4559617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Source: DB-Engines, January 2017 http://db-engines.com/en/ranking"/>
          <p:cNvSpPr txBox="1"/>
          <p:nvPr/>
        </p:nvSpPr>
        <p:spPr>
          <a:xfrm>
            <a:off x="3514598" y="5905041"/>
            <a:ext cx="5162805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400"/>
              </a:lnSpc>
              <a:defRPr sz="1440">
                <a:solidFill>
                  <a:srgbClr val="111111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Source: DB-Engines, January 2017 </a:t>
            </a:r>
            <a:r>
              <a:rPr>
                <a:solidFill>
                  <a:srgbClr val="E84747"/>
                </a:solidFill>
                <a:hlinkClick r:id="rId4" invalidUrl="" action="" tgtFrame="" tooltip="" history="1" highlightClick="0" endSnd="0"/>
              </a:rPr>
              <a:t>http://db-engines.com/en/ranking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Big Data Stack</a:t>
            </a:r>
          </a:p>
        </p:txBody>
      </p:sp>
      <p:sp>
        <p:nvSpPr>
          <p:cNvPr id="397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5438" y="2124457"/>
            <a:ext cx="6254078" cy="302870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4864796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Orchestration of multiple layers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Application layer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Execution layer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Resource management layer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Data storage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 of Hadoop</a:t>
            </a:r>
          </a:p>
        </p:txBody>
      </p:sp>
      <p:sp>
        <p:nvSpPr>
          <p:cNvPr id="697" name="Slide Number Placeholder 4"/>
          <p:cNvSpPr txBox="1"/>
          <p:nvPr>
            <p:ph type="sldNum" sz="quarter" idx="2"/>
          </p:nvPr>
        </p:nvSpPr>
        <p:spPr>
          <a:xfrm>
            <a:off x="11097260" y="6404292"/>
            <a:ext cx="25654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48" y="2144048"/>
            <a:ext cx="10871104" cy="3532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Impala Overview</a:t>
            </a:r>
          </a:p>
        </p:txBody>
      </p:sp>
      <p:sp>
        <p:nvSpPr>
          <p:cNvPr id="701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275" y="2030708"/>
            <a:ext cx="10233450" cy="3458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Catalyst Optimizer</a:t>
            </a:r>
          </a:p>
        </p:txBody>
      </p:sp>
      <p:sp>
        <p:nvSpPr>
          <p:cNvPr id="707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8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4864796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lvl2pPr>
          </a:lstStyle>
          <a:p>
            <a:pPr/>
            <a:r>
              <a:t>Convert logical plan to physical plan</a:t>
            </a:r>
          </a:p>
          <a:p>
            <a:pPr lvl="1"/>
            <a:r>
              <a:t>An extendable scheduler </a:t>
            </a:r>
          </a:p>
        </p:txBody>
      </p:sp>
      <p:sp>
        <p:nvSpPr>
          <p:cNvPr id="709" name="HiveQL"/>
          <p:cNvSpPr/>
          <p:nvPr/>
        </p:nvSpPr>
        <p:spPr>
          <a:xfrm>
            <a:off x="6241045" y="1517303"/>
            <a:ext cx="1270001" cy="557908"/>
          </a:xfrm>
          <a:prstGeom prst="roundRect">
            <a:avLst>
              <a:gd name="adj" fmla="val 24660"/>
            </a:avLst>
          </a:prstGeom>
          <a:solidFill>
            <a:srgbClr val="FFFFFF"/>
          </a:solidFill>
          <a:ln w="25400">
            <a:solidFill>
              <a:srgbClr val="53535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HiveQL</a:t>
            </a:r>
          </a:p>
        </p:txBody>
      </p:sp>
      <p:sp>
        <p:nvSpPr>
          <p:cNvPr id="710" name="SparkQL"/>
          <p:cNvSpPr/>
          <p:nvPr/>
        </p:nvSpPr>
        <p:spPr>
          <a:xfrm>
            <a:off x="8076194" y="1517303"/>
            <a:ext cx="1502520" cy="557908"/>
          </a:xfrm>
          <a:prstGeom prst="roundRect">
            <a:avLst>
              <a:gd name="adj" fmla="val 24660"/>
            </a:avLst>
          </a:prstGeom>
          <a:solidFill>
            <a:srgbClr val="FFFFFF"/>
          </a:solidFill>
          <a:ln w="25400">
            <a:solidFill>
              <a:srgbClr val="53535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SparkQL</a:t>
            </a:r>
          </a:p>
        </p:txBody>
      </p:sp>
      <p:sp>
        <p:nvSpPr>
          <p:cNvPr id="711" name="DataFrame DSL"/>
          <p:cNvSpPr/>
          <p:nvPr/>
        </p:nvSpPr>
        <p:spPr>
          <a:xfrm>
            <a:off x="9712063" y="1517303"/>
            <a:ext cx="2264520" cy="557908"/>
          </a:xfrm>
          <a:prstGeom prst="roundRect">
            <a:avLst>
              <a:gd name="adj" fmla="val 24660"/>
            </a:avLst>
          </a:prstGeom>
          <a:solidFill>
            <a:srgbClr val="FFFFFF"/>
          </a:solidFill>
          <a:ln w="25400">
            <a:solidFill>
              <a:srgbClr val="53535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DataFrame DSL</a:t>
            </a:r>
          </a:p>
        </p:txBody>
      </p:sp>
      <p:sp>
        <p:nvSpPr>
          <p:cNvPr id="712" name="Hive Parser"/>
          <p:cNvSpPr/>
          <p:nvPr/>
        </p:nvSpPr>
        <p:spPr>
          <a:xfrm>
            <a:off x="6126745" y="2634353"/>
            <a:ext cx="1683941" cy="557908"/>
          </a:xfrm>
          <a:prstGeom prst="roundRect">
            <a:avLst>
              <a:gd name="adj" fmla="val 24660"/>
            </a:avLst>
          </a:prstGeom>
          <a:solidFill>
            <a:srgbClr val="FFFFFF"/>
          </a:solidFill>
          <a:ln w="25400">
            <a:solidFill>
              <a:srgbClr val="53535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Hive Parser</a:t>
            </a:r>
          </a:p>
        </p:txBody>
      </p:sp>
      <p:sp>
        <p:nvSpPr>
          <p:cNvPr id="713" name="Spark Parser"/>
          <p:cNvSpPr/>
          <p:nvPr/>
        </p:nvSpPr>
        <p:spPr>
          <a:xfrm>
            <a:off x="7982581" y="2634353"/>
            <a:ext cx="1867546" cy="557908"/>
          </a:xfrm>
          <a:prstGeom prst="roundRect">
            <a:avLst>
              <a:gd name="adj" fmla="val 24660"/>
            </a:avLst>
          </a:prstGeom>
          <a:solidFill>
            <a:srgbClr val="FFFFFF"/>
          </a:solidFill>
          <a:ln w="25400">
            <a:solidFill>
              <a:srgbClr val="53535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Spark Parser</a:t>
            </a:r>
          </a:p>
        </p:txBody>
      </p:sp>
      <p:sp>
        <p:nvSpPr>
          <p:cNvPr id="714" name="DataFrame"/>
          <p:cNvSpPr/>
          <p:nvPr/>
        </p:nvSpPr>
        <p:spPr>
          <a:xfrm>
            <a:off x="8395331" y="3751402"/>
            <a:ext cx="2014489" cy="557908"/>
          </a:xfrm>
          <a:prstGeom prst="roundRect">
            <a:avLst>
              <a:gd name="adj" fmla="val 24660"/>
            </a:avLst>
          </a:prstGeom>
          <a:solidFill>
            <a:srgbClr val="FFFFFF"/>
          </a:solidFill>
          <a:ln w="25400">
            <a:solidFill>
              <a:srgbClr val="53535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DataFrame</a:t>
            </a:r>
          </a:p>
        </p:txBody>
      </p:sp>
      <p:sp>
        <p:nvSpPr>
          <p:cNvPr id="715" name="Catalyst"/>
          <p:cNvSpPr/>
          <p:nvPr/>
        </p:nvSpPr>
        <p:spPr>
          <a:xfrm>
            <a:off x="8395331" y="4867127"/>
            <a:ext cx="2014489" cy="557908"/>
          </a:xfrm>
          <a:prstGeom prst="roundRect">
            <a:avLst>
              <a:gd name="adj" fmla="val 24660"/>
            </a:avLst>
          </a:prstGeom>
          <a:solidFill>
            <a:srgbClr val="FFFFFF"/>
          </a:solidFill>
          <a:ln w="25400">
            <a:solidFill>
              <a:srgbClr val="53535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Catalyst</a:t>
            </a:r>
          </a:p>
        </p:txBody>
      </p:sp>
      <p:sp>
        <p:nvSpPr>
          <p:cNvPr id="716" name="Line"/>
          <p:cNvSpPr/>
          <p:nvPr/>
        </p:nvSpPr>
        <p:spPr>
          <a:xfrm>
            <a:off x="6876044" y="2076103"/>
            <a:ext cx="1" cy="583308"/>
          </a:xfrm>
          <a:prstGeom prst="line">
            <a:avLst/>
          </a:prstGeom>
          <a:ln w="254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7" name="Line"/>
          <p:cNvSpPr/>
          <p:nvPr/>
        </p:nvSpPr>
        <p:spPr>
          <a:xfrm>
            <a:off x="8878254" y="2076103"/>
            <a:ext cx="1" cy="583308"/>
          </a:xfrm>
          <a:prstGeom prst="line">
            <a:avLst/>
          </a:prstGeom>
          <a:ln w="254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8" name="Line"/>
          <p:cNvSpPr/>
          <p:nvPr/>
        </p:nvSpPr>
        <p:spPr>
          <a:xfrm>
            <a:off x="9327144" y="3179515"/>
            <a:ext cx="1" cy="583308"/>
          </a:xfrm>
          <a:prstGeom prst="line">
            <a:avLst/>
          </a:prstGeom>
          <a:ln w="254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9" name="Line"/>
          <p:cNvSpPr/>
          <p:nvPr/>
        </p:nvSpPr>
        <p:spPr>
          <a:xfrm>
            <a:off x="6876045" y="3179516"/>
            <a:ext cx="2404815" cy="537368"/>
          </a:xfrm>
          <a:prstGeom prst="line">
            <a:avLst/>
          </a:prstGeom>
          <a:ln w="254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0" name="Line"/>
          <p:cNvSpPr/>
          <p:nvPr/>
        </p:nvSpPr>
        <p:spPr>
          <a:xfrm flipH="1">
            <a:off x="9362042" y="2076103"/>
            <a:ext cx="1518422" cy="1682838"/>
          </a:xfrm>
          <a:prstGeom prst="line">
            <a:avLst/>
          </a:prstGeom>
          <a:ln w="254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1" name="Line"/>
          <p:cNvSpPr/>
          <p:nvPr/>
        </p:nvSpPr>
        <p:spPr>
          <a:xfrm>
            <a:off x="9327144" y="4275533"/>
            <a:ext cx="1" cy="583309"/>
          </a:xfrm>
          <a:prstGeom prst="line">
            <a:avLst/>
          </a:prstGeom>
          <a:ln w="254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2" name="Line"/>
          <p:cNvSpPr/>
          <p:nvPr/>
        </p:nvSpPr>
        <p:spPr>
          <a:xfrm>
            <a:off x="9327144" y="5401219"/>
            <a:ext cx="1" cy="583308"/>
          </a:xfrm>
          <a:prstGeom prst="line">
            <a:avLst/>
          </a:prstGeom>
          <a:ln w="25400">
            <a:solidFill>
              <a:srgbClr val="53535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3" name="RDD codes"/>
          <p:cNvSpPr txBox="1"/>
          <p:nvPr/>
        </p:nvSpPr>
        <p:spPr>
          <a:xfrm>
            <a:off x="8649670" y="5971476"/>
            <a:ext cx="143115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RDD codes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Spark as a Unified Engine</a:t>
            </a:r>
          </a:p>
        </p:txBody>
      </p:sp>
      <p:sp>
        <p:nvSpPr>
          <p:cNvPr id="402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Content Placeholder 45"/>
          <p:cNvSpPr txBox="1"/>
          <p:nvPr>
            <p:ph type="body" sz="quarter" idx="1"/>
          </p:nvPr>
        </p:nvSpPr>
        <p:spPr>
          <a:xfrm>
            <a:off x="599479" y="1312167"/>
            <a:ext cx="11067602" cy="1079064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lvl2pPr>
          </a:lstStyle>
          <a:p>
            <a:pPr/>
            <a:r>
              <a:t>Generic data processing in a single engine to avoid migration cost</a:t>
            </a:r>
          </a:p>
          <a:p>
            <a:pPr lvl="1"/>
            <a:r>
              <a:t>Data migration, program migration</a:t>
            </a:r>
          </a:p>
        </p:txBody>
      </p:sp>
      <p:pic>
        <p:nvPicPr>
          <p:cNvPr id="40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5473" y="5890966"/>
            <a:ext cx="2869732" cy="692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1138" y="2327944"/>
            <a:ext cx="5408351" cy="2682031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Lines of Source Code"/>
          <p:cNvSpPr txBox="1"/>
          <p:nvPr/>
        </p:nvSpPr>
        <p:spPr>
          <a:xfrm rot="16200000">
            <a:off x="2187293" y="3406805"/>
            <a:ext cx="1771942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Lines of Source Code</a:t>
            </a:r>
          </a:p>
        </p:txBody>
      </p:sp>
      <p:sp>
        <p:nvSpPr>
          <p:cNvPr id="407" name="[1] Dynamic Pricing and Traffic Engineering for Timely Inter-Datacenter Transfers, SIGCOMM’16."/>
          <p:cNvSpPr txBox="1"/>
          <p:nvPr/>
        </p:nvSpPr>
        <p:spPr>
          <a:xfrm>
            <a:off x="734506" y="6489703"/>
            <a:ext cx="676027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3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[1] Adapted from Yin Huai, “Data Source API in Spark”</a:t>
            </a:r>
          </a:p>
        </p:txBody>
      </p:sp>
      <p:sp>
        <p:nvSpPr>
          <p:cNvPr id="408" name="Content Placeholder 45"/>
          <p:cNvSpPr txBox="1"/>
          <p:nvPr/>
        </p:nvSpPr>
        <p:spPr>
          <a:xfrm>
            <a:off x="599479" y="4794565"/>
            <a:ext cx="11067602" cy="164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Shark: Spark Integration with Hive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Query external data in Hive catalog -&gt;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limited</a:t>
            </a:r>
            <a:r>
              <a:t>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data sources, inconvenient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Hive optimizer tailored for MapReduce -&gt;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difficult to extend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411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2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5272450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Requirements in Design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Perform to and from various data sources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Relational and procedural processing should be compatible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Advanced analytics (e.g., ML) are difficult to express in relational systems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Implement SQL for Spark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In an extensible way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Solution: </a:t>
            </a:r>
            <a:r>
              <a:rPr u="sng"/>
              <a:t>DataFrame API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In an efficient way</a:t>
            </a:r>
          </a:p>
          <a:p>
            <a:pPr lvl="2" marL="11430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Solution: </a:t>
            </a:r>
            <a:r>
              <a:rPr u="sng"/>
              <a:t>Catalyst optimizer</a:t>
            </a:r>
            <a:endParaRPr u="sng"/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Accessible to JDBC/Console/Program</a:t>
            </a:r>
          </a:p>
        </p:txBody>
      </p:sp>
      <p:pic>
        <p:nvPicPr>
          <p:cNvPr id="413" name="Shape 232" descr="Shape 2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7029" y="3513454"/>
            <a:ext cx="4685500" cy="297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DataFrame (DF) ≈ Table in relational databases</a:t>
            </a:r>
          </a:p>
        </p:txBody>
      </p:sp>
      <p:sp>
        <p:nvSpPr>
          <p:cNvPr id="416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7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3462296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Collections of structured records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Constructed from external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tables</a:t>
            </a:r>
            <a:r>
              <a:t> or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RDDs </a:t>
            </a:r>
            <a:endParaRPr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marL="1143000" indent="-228600"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Support In-memory caching</a:t>
            </a:r>
            <a:endParaRPr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2" marL="1143000" indent="-228600"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Support all major SQL data types (e.g., Boolean, Int …)</a:t>
            </a:r>
            <a:endParaRPr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Evaluated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lazily</a:t>
            </a:r>
            <a:r>
              <a:t> for (runtime) optimizations</a:t>
            </a:r>
          </a:p>
          <a:p>
            <a:pPr lvl="2" marL="1143000" indent="-228600"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No execution until output being called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Represent a </a:t>
            </a:r>
            <a:r>
              <a:rPr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logical plan</a:t>
            </a:r>
            <a:r>
              <a:t> of queries</a:t>
            </a:r>
          </a:p>
          <a:p>
            <a:pPr lvl="2" marL="1143000" indent="-228600">
              <a:defRPr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Analyze logical plans </a:t>
            </a:r>
            <a:r>
              <a:rPr i="1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eagerly</a:t>
            </a:r>
            <a:r>
              <a:t> to report invalid codes</a:t>
            </a:r>
          </a:p>
        </p:txBody>
      </p:sp>
      <p:pic>
        <p:nvPicPr>
          <p:cNvPr id="41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617" y="4956672"/>
            <a:ext cx="5458616" cy="1177095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Fig 1. DataFrames"/>
          <p:cNvSpPr txBox="1"/>
          <p:nvPr/>
        </p:nvSpPr>
        <p:spPr>
          <a:xfrm>
            <a:off x="2230293" y="6091763"/>
            <a:ext cx="19970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1. DataFrames</a:t>
            </a:r>
          </a:p>
        </p:txBody>
      </p:sp>
      <p:pic>
        <p:nvPicPr>
          <p:cNvPr id="4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5324" y="4427496"/>
            <a:ext cx="4905664" cy="1645771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Fig 2: Generate DF from RDDs"/>
          <p:cNvSpPr txBox="1"/>
          <p:nvPr/>
        </p:nvSpPr>
        <p:spPr>
          <a:xfrm>
            <a:off x="7755541" y="6292107"/>
            <a:ext cx="325453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2: Generate DF from RDDs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ontent Placeholder 45"/>
          <p:cNvSpPr txBox="1"/>
          <p:nvPr>
            <p:ph type="body" idx="1"/>
          </p:nvPr>
        </p:nvSpPr>
        <p:spPr>
          <a:xfrm>
            <a:off x="599479" y="1312167"/>
            <a:ext cx="11067602" cy="4971109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219455" indent="-219455" defTabSz="877823">
              <a:spcBef>
                <a:spcPts val="900"/>
              </a:spcBef>
              <a:defRPr sz="2688">
                <a:latin typeface="Gill Sans"/>
                <a:ea typeface="Gill Sans"/>
                <a:cs typeface="Gill Sans"/>
                <a:sym typeface="Gill Sans"/>
              </a:defRPr>
            </a:pPr>
            <a:r>
              <a:t>Build up a abstract syntax tree (AST)</a:t>
            </a:r>
          </a:p>
          <a:p>
            <a:pPr marL="219455" indent="-219455" defTabSz="877823">
              <a:spcBef>
                <a:spcPts val="900"/>
              </a:spcBef>
              <a:defRPr sz="2688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219455" indent="-219455" defTabSz="877823">
              <a:spcBef>
                <a:spcPts val="900"/>
              </a:spcBef>
              <a:defRPr sz="2688">
                <a:latin typeface="Gill Sans"/>
                <a:ea typeface="Gill Sans"/>
                <a:cs typeface="Gill Sans"/>
                <a:sym typeface="Gill Sans"/>
              </a:defRPr>
            </a:pPr>
            <a:r>
              <a:t>Support relational operations</a:t>
            </a:r>
          </a:p>
          <a:p>
            <a:pPr lvl="1" marL="658368" indent="-219455" defTabSz="877823">
              <a:spcBef>
                <a:spcPts val="900"/>
              </a:spcBef>
              <a:defRPr sz="230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filter, join, aggregations, …</a:t>
            </a:r>
          </a:p>
          <a:p>
            <a:pPr lvl="1" marL="658368" indent="-219455" defTabSz="877823">
              <a:spcBef>
                <a:spcPts val="900"/>
              </a:spcBef>
              <a:defRPr sz="2304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marL="219455" indent="-219455" defTabSz="877823">
              <a:spcBef>
                <a:spcPts val="900"/>
              </a:spcBef>
              <a:defRPr sz="2688">
                <a:latin typeface="Gill Sans"/>
                <a:ea typeface="Gill Sans"/>
                <a:cs typeface="Gill Sans"/>
                <a:sym typeface="Gill Sans"/>
              </a:defRPr>
            </a:pPr>
            <a:r>
              <a:t>DF as a temporary table</a:t>
            </a:r>
          </a:p>
          <a:p>
            <a:pPr lvl="1" marL="658368" indent="-219455" defTabSz="877823">
              <a:spcBef>
                <a:spcPts val="900"/>
              </a:spcBef>
              <a:defRPr sz="230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≈ table in relational databases</a:t>
            </a:r>
          </a:p>
          <a:p>
            <a:pPr marL="219455" indent="-219455" defTabSz="877823">
              <a:spcBef>
                <a:spcPts val="900"/>
              </a:spcBef>
              <a:defRPr sz="2304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marL="219455" indent="-219455" defTabSz="877823">
              <a:spcBef>
                <a:spcPts val="900"/>
              </a:spcBef>
              <a:defRPr sz="2304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marL="219455" indent="-219455" defTabSz="877823">
              <a:spcBef>
                <a:spcPts val="900"/>
              </a:spcBef>
              <a:defRPr sz="2688">
                <a:latin typeface="Gill Sans"/>
                <a:ea typeface="Gill Sans"/>
                <a:cs typeface="Gill Sans"/>
                <a:sym typeface="Gill Sans"/>
              </a:defRPr>
            </a:pPr>
            <a:r>
              <a:t>DF in advanced analytics</a:t>
            </a:r>
          </a:p>
          <a:p>
            <a:pPr lvl="1" marL="658368" indent="-219455" defTabSz="877823">
              <a:spcBef>
                <a:spcPts val="900"/>
              </a:spcBef>
              <a:defRPr sz="230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Support inline definition of UDFs</a:t>
            </a:r>
          </a:p>
        </p:txBody>
      </p:sp>
      <p:sp>
        <p:nvSpPr>
          <p:cNvPr id="424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DataFrame (DF) Operations</a:t>
            </a:r>
          </a:p>
        </p:txBody>
      </p:sp>
      <p:sp>
        <p:nvSpPr>
          <p:cNvPr id="425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26" name="Shape 275" descr="Shape 2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3461" y="3659203"/>
            <a:ext cx="5609973" cy="721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Shape 302" descr="Shape 30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9237" y="4979214"/>
            <a:ext cx="5805952" cy="1304855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Fig 4"/>
          <p:cNvSpPr txBox="1"/>
          <p:nvPr/>
        </p:nvSpPr>
        <p:spPr>
          <a:xfrm>
            <a:off x="7946201" y="4322654"/>
            <a:ext cx="61234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4</a:t>
            </a:r>
          </a:p>
        </p:txBody>
      </p:sp>
      <p:sp>
        <p:nvSpPr>
          <p:cNvPr id="429" name="Fig 5"/>
          <p:cNvSpPr txBox="1"/>
          <p:nvPr/>
        </p:nvSpPr>
        <p:spPr>
          <a:xfrm>
            <a:off x="8036732" y="6321445"/>
            <a:ext cx="61234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5</a:t>
            </a:r>
          </a:p>
        </p:txBody>
      </p:sp>
      <p:pic>
        <p:nvPicPr>
          <p:cNvPr id="430" name="Shape 266" descr="Shape 26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7061" y="1948641"/>
            <a:ext cx="6158640" cy="1225801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Fig 3"/>
          <p:cNvSpPr txBox="1"/>
          <p:nvPr/>
        </p:nvSpPr>
        <p:spPr>
          <a:xfrm>
            <a:off x="7934191" y="3133134"/>
            <a:ext cx="61234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Apply DataFrame in SparkML</a:t>
            </a:r>
          </a:p>
        </p:txBody>
      </p:sp>
      <p:sp>
        <p:nvSpPr>
          <p:cNvPr id="434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5" name="Rectangle 4"/>
          <p:cNvSpPr txBox="1"/>
          <p:nvPr/>
        </p:nvSpPr>
        <p:spPr>
          <a:xfrm>
            <a:off x="2718702" y="1418289"/>
            <a:ext cx="6829156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500">
                <a:latin typeface="Consolas"/>
                <a:ea typeface="Consolas"/>
                <a:cs typeface="Consolas"/>
                <a:sym typeface="Consolas"/>
              </a:defRPr>
            </a:pPr>
            <a:r>
              <a:t>df = &lt;DataFrame of (text, label) records&gt; // input as DF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defTabSz="457200">
              <a:defRPr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57200">
              <a:defRPr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tokenizer </a:t>
            </a:r>
            <a:r>
              <a:rPr>
                <a:solidFill>
                  <a:srgbClr val="A71D5D"/>
                </a:solidFill>
              </a:rPr>
              <a:t>=</a:t>
            </a:r>
            <a:r>
              <a:t> Tokenizer(inputCol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183691"/>
                </a:solidFill>
              </a:rPr>
              <a:t>"text"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outputCol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183691"/>
                </a:solidFill>
              </a:rPr>
              <a:t>"words”)</a:t>
            </a:r>
            <a:endParaRPr>
              <a:solidFill>
                <a:srgbClr val="183691"/>
              </a:solidFill>
            </a:endParaRPr>
          </a:p>
          <a:p>
            <a:pPr defTabSz="457200">
              <a:defRPr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hashingTF </a:t>
            </a:r>
            <a:r>
              <a:rPr>
                <a:solidFill>
                  <a:srgbClr val="A71D5D"/>
                </a:solidFill>
              </a:rPr>
              <a:t>=</a:t>
            </a:r>
            <a:r>
              <a:t> HashingTF(inputCol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183691"/>
                </a:solidFill>
              </a:rPr>
              <a:t>"words"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outputCol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183691"/>
                </a:solidFill>
              </a:rPr>
              <a:t>"features”)</a:t>
            </a:r>
            <a:endParaRPr>
              <a:solidFill>
                <a:srgbClr val="183691"/>
              </a:solidFill>
            </a:endParaRPr>
          </a:p>
          <a:p>
            <a:pPr defTabSz="457200">
              <a:defRPr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lr </a:t>
            </a:r>
            <a:r>
              <a:rPr>
                <a:solidFill>
                  <a:srgbClr val="A71D5D"/>
                </a:solidFill>
              </a:rPr>
              <a:t>=</a:t>
            </a:r>
            <a:r>
              <a:t> LogisticRegression.setInputCol(“</a:t>
            </a:r>
            <a:r>
              <a:rPr>
                <a:solidFill>
                  <a:srgbClr val="183691"/>
                </a:solidFill>
              </a:rPr>
              <a:t>features</a:t>
            </a:r>
            <a:r>
              <a:t>”)</a:t>
            </a:r>
          </a:p>
          <a:p>
            <a:pPr defTabSz="457200">
              <a:defRPr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57200">
              <a:defRPr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Define a Graph of transformation on data </a:t>
            </a:r>
          </a:p>
          <a:p>
            <a:pPr defTabSz="457200">
              <a:defRPr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pipeline </a:t>
            </a:r>
            <a:r>
              <a:rPr>
                <a:solidFill>
                  <a:srgbClr val="A71D5D"/>
                </a:solidFill>
              </a:rPr>
              <a:t>=</a:t>
            </a:r>
            <a:r>
              <a:t> Pipeline(stages</a:t>
            </a:r>
            <a:r>
              <a:rPr>
                <a:solidFill>
                  <a:srgbClr val="A71D5D"/>
                </a:solidFill>
              </a:rPr>
              <a:t>=</a:t>
            </a:r>
            <a:r>
              <a:t>[tokenizer, hashingTF, lr])</a:t>
            </a:r>
          </a:p>
          <a:p>
            <a:pPr defTabSz="457200">
              <a:defRPr sz="1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457200">
              <a:defRPr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model </a:t>
            </a:r>
            <a:r>
              <a:rPr>
                <a:solidFill>
                  <a:srgbClr val="A71D5D"/>
                </a:solidFill>
              </a:rPr>
              <a:t>=</a:t>
            </a:r>
            <a:r>
              <a:t> pipeline.fit(df)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4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7066" y="4263921"/>
            <a:ext cx="6332428" cy="1940784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Fig 6. A sample ML pipeline"/>
          <p:cNvSpPr txBox="1"/>
          <p:nvPr/>
        </p:nvSpPr>
        <p:spPr>
          <a:xfrm>
            <a:off x="4765052" y="3838057"/>
            <a:ext cx="295505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6. A sample ML pipeline </a:t>
            </a:r>
          </a:p>
        </p:txBody>
      </p:sp>
      <p:sp>
        <p:nvSpPr>
          <p:cNvPr id="438" name="Fig 7. Corresponding Work Flows"/>
          <p:cNvSpPr txBox="1"/>
          <p:nvPr/>
        </p:nvSpPr>
        <p:spPr>
          <a:xfrm>
            <a:off x="4496491" y="6259733"/>
            <a:ext cx="349217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7. Corresponding Work Flows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itle 2"/>
          <p:cNvSpPr txBox="1"/>
          <p:nvPr>
            <p:ph type="title"/>
          </p:nvPr>
        </p:nvSpPr>
        <p:spPr>
          <a:xfrm>
            <a:off x="604837" y="97997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Catalyst: An extensible Query Optimizer</a:t>
            </a:r>
          </a:p>
        </p:txBody>
      </p:sp>
      <p:sp>
        <p:nvSpPr>
          <p:cNvPr id="441" name="Straight Connector 4"/>
          <p:cNvSpPr/>
          <p:nvPr/>
        </p:nvSpPr>
        <p:spPr>
          <a:xfrm flipV="1">
            <a:off x="604836" y="1072037"/>
            <a:ext cx="11056888" cy="42046"/>
          </a:xfrm>
          <a:prstGeom prst="line">
            <a:avLst/>
          </a:prstGeom>
          <a:ln w="317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2" name="Content Placeholder 45"/>
          <p:cNvSpPr txBox="1"/>
          <p:nvPr>
            <p:ph type="body" sz="half" idx="1"/>
          </p:nvPr>
        </p:nvSpPr>
        <p:spPr>
          <a:xfrm>
            <a:off x="599479" y="1312167"/>
            <a:ext cx="11067602" cy="241001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Convert logical plan to Java bytecode on spark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DataFrames represent logical plans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Catalyst contains a lib for representing syntax trees and applying rules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Rule-based optimizer and cost-based optimizer</a:t>
            </a:r>
          </a:p>
          <a:p>
            <a:pPr lvl="1" marL="685800" indent="-228600">
              <a:defRPr sz="2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Analysis, logical optimization, physical planning, code generation</a:t>
            </a:r>
          </a:p>
        </p:txBody>
      </p:sp>
      <p:sp>
        <p:nvSpPr>
          <p:cNvPr id="443" name="Rounded Rectangle 10"/>
          <p:cNvSpPr/>
          <p:nvPr/>
        </p:nvSpPr>
        <p:spPr>
          <a:xfrm>
            <a:off x="6447552" y="4559769"/>
            <a:ext cx="1014676" cy="612006"/>
          </a:xfrm>
          <a:prstGeom prst="roundRect">
            <a:avLst>
              <a:gd name="adj" fmla="val 16667"/>
            </a:avLst>
          </a:prstGeom>
          <a:solidFill>
            <a:schemeClr val="accent6">
              <a:satOff val="-35873"/>
              <a:lumOff val="-124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</p:txBody>
      </p:sp>
      <p:sp>
        <p:nvSpPr>
          <p:cNvPr id="444" name="Rounded Rectangle 11"/>
          <p:cNvSpPr/>
          <p:nvPr/>
        </p:nvSpPr>
        <p:spPr>
          <a:xfrm>
            <a:off x="6504004" y="4608246"/>
            <a:ext cx="1014676" cy="61200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</p:txBody>
      </p:sp>
      <p:grpSp>
        <p:nvGrpSpPr>
          <p:cNvPr id="447" name="Rectangle 5"/>
          <p:cNvGrpSpPr/>
          <p:nvPr/>
        </p:nvGrpSpPr>
        <p:grpSpPr>
          <a:xfrm>
            <a:off x="1423924" y="4263187"/>
            <a:ext cx="960096" cy="551158"/>
            <a:chOff x="0" y="0"/>
            <a:chExt cx="960094" cy="551157"/>
          </a:xfrm>
        </p:grpSpPr>
        <p:sp>
          <p:nvSpPr>
            <p:cNvPr id="445" name="Rectangle"/>
            <p:cNvSpPr/>
            <p:nvPr/>
          </p:nvSpPr>
          <p:spPr>
            <a:xfrm>
              <a:off x="0" y="-1"/>
              <a:ext cx="960095" cy="551159"/>
            </a:xfrm>
            <a:prstGeom prst="rect">
              <a:avLst/>
            </a:prstGeom>
            <a:solidFill>
              <a:srgbClr val="CCF1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46" name="SQL AST"/>
            <p:cNvSpPr txBox="1"/>
            <p:nvPr/>
          </p:nvSpPr>
          <p:spPr>
            <a:xfrm>
              <a:off x="0" y="173978"/>
              <a:ext cx="96009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SQL AST</a:t>
              </a:r>
            </a:p>
          </p:txBody>
        </p:sp>
      </p:grpSp>
      <p:grpSp>
        <p:nvGrpSpPr>
          <p:cNvPr id="450" name="Rectangle 6"/>
          <p:cNvGrpSpPr/>
          <p:nvPr/>
        </p:nvGrpSpPr>
        <p:grpSpPr>
          <a:xfrm>
            <a:off x="1423924" y="4986800"/>
            <a:ext cx="960096" cy="551158"/>
            <a:chOff x="0" y="0"/>
            <a:chExt cx="960094" cy="551157"/>
          </a:xfrm>
        </p:grpSpPr>
        <p:sp>
          <p:nvSpPr>
            <p:cNvPr id="448" name="Rectangle"/>
            <p:cNvSpPr/>
            <p:nvPr/>
          </p:nvSpPr>
          <p:spPr>
            <a:xfrm>
              <a:off x="0" y="-1"/>
              <a:ext cx="960095" cy="551159"/>
            </a:xfrm>
            <a:prstGeom prst="rect">
              <a:avLst/>
            </a:prstGeom>
            <a:solidFill>
              <a:srgbClr val="CCF1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49" name="DataFrame"/>
            <p:cNvSpPr txBox="1"/>
            <p:nvPr/>
          </p:nvSpPr>
          <p:spPr>
            <a:xfrm>
              <a:off x="0" y="173978"/>
              <a:ext cx="96009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DataFrame</a:t>
              </a:r>
            </a:p>
          </p:txBody>
        </p:sp>
      </p:grpSp>
      <p:grpSp>
        <p:nvGrpSpPr>
          <p:cNvPr id="453" name="Rounded Rectangle 7"/>
          <p:cNvGrpSpPr/>
          <p:nvPr/>
        </p:nvGrpSpPr>
        <p:grpSpPr>
          <a:xfrm>
            <a:off x="2719350" y="4601894"/>
            <a:ext cx="1014676" cy="612006"/>
            <a:chOff x="0" y="0"/>
            <a:chExt cx="1014674" cy="612004"/>
          </a:xfrm>
        </p:grpSpPr>
        <p:sp>
          <p:nvSpPr>
            <p:cNvPr id="451" name="Rounded Rectangle"/>
            <p:cNvSpPr/>
            <p:nvPr/>
          </p:nvSpPr>
          <p:spPr>
            <a:xfrm>
              <a:off x="0" y="0"/>
              <a:ext cx="1014675" cy="61200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52" name="Unresolved Logical Plan"/>
            <p:cNvSpPr txBox="1"/>
            <p:nvPr/>
          </p:nvSpPr>
          <p:spPr>
            <a:xfrm>
              <a:off x="29875" y="102802"/>
              <a:ext cx="9549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Unresolved Logical Plan</a:t>
              </a:r>
            </a:p>
          </p:txBody>
        </p:sp>
      </p:grpSp>
      <p:grpSp>
        <p:nvGrpSpPr>
          <p:cNvPr id="456" name="Rounded Rectangle 8"/>
          <p:cNvGrpSpPr/>
          <p:nvPr/>
        </p:nvGrpSpPr>
        <p:grpSpPr>
          <a:xfrm>
            <a:off x="3987884" y="4601894"/>
            <a:ext cx="1014676" cy="612006"/>
            <a:chOff x="0" y="0"/>
            <a:chExt cx="1014674" cy="612004"/>
          </a:xfrm>
        </p:grpSpPr>
        <p:sp>
          <p:nvSpPr>
            <p:cNvPr id="454" name="Rounded Rectangle"/>
            <p:cNvSpPr/>
            <p:nvPr/>
          </p:nvSpPr>
          <p:spPr>
            <a:xfrm>
              <a:off x="0" y="0"/>
              <a:ext cx="1014675" cy="61200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55" name="Logical Plan"/>
            <p:cNvSpPr txBox="1"/>
            <p:nvPr/>
          </p:nvSpPr>
          <p:spPr>
            <a:xfrm>
              <a:off x="29875" y="204402"/>
              <a:ext cx="95492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Logical Plan</a:t>
              </a:r>
            </a:p>
          </p:txBody>
        </p:sp>
      </p:grpSp>
      <p:grpSp>
        <p:nvGrpSpPr>
          <p:cNvPr id="459" name="Rounded Rectangle 9"/>
          <p:cNvGrpSpPr/>
          <p:nvPr/>
        </p:nvGrpSpPr>
        <p:grpSpPr>
          <a:xfrm>
            <a:off x="5256419" y="4601895"/>
            <a:ext cx="1014676" cy="612006"/>
            <a:chOff x="0" y="0"/>
            <a:chExt cx="1014674" cy="612004"/>
          </a:xfrm>
        </p:grpSpPr>
        <p:sp>
          <p:nvSpPr>
            <p:cNvPr id="457" name="Rounded Rectangle"/>
            <p:cNvSpPr/>
            <p:nvPr/>
          </p:nvSpPr>
          <p:spPr>
            <a:xfrm>
              <a:off x="0" y="0"/>
              <a:ext cx="1014675" cy="61200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58" name="Optimized Logical Plan"/>
            <p:cNvSpPr txBox="1"/>
            <p:nvPr/>
          </p:nvSpPr>
          <p:spPr>
            <a:xfrm>
              <a:off x="29875" y="102802"/>
              <a:ext cx="9549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Optimized Logical Plan</a:t>
              </a:r>
            </a:p>
          </p:txBody>
        </p:sp>
      </p:grpSp>
      <p:grpSp>
        <p:nvGrpSpPr>
          <p:cNvPr id="462" name="Rectangle 12"/>
          <p:cNvGrpSpPr/>
          <p:nvPr/>
        </p:nvGrpSpPr>
        <p:grpSpPr>
          <a:xfrm>
            <a:off x="9587861" y="4637972"/>
            <a:ext cx="713490" cy="551158"/>
            <a:chOff x="0" y="0"/>
            <a:chExt cx="713489" cy="551157"/>
          </a:xfrm>
        </p:grpSpPr>
        <p:sp>
          <p:nvSpPr>
            <p:cNvPr id="460" name="Rectangle"/>
            <p:cNvSpPr/>
            <p:nvPr/>
          </p:nvSpPr>
          <p:spPr>
            <a:xfrm>
              <a:off x="-1" y="-1"/>
              <a:ext cx="713491" cy="551159"/>
            </a:xfrm>
            <a:prstGeom prst="rect">
              <a:avLst/>
            </a:prstGeom>
            <a:solidFill>
              <a:srgbClr val="CCF1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61" name="RDDs"/>
            <p:cNvSpPr txBox="1"/>
            <p:nvPr/>
          </p:nvSpPr>
          <p:spPr>
            <a:xfrm>
              <a:off x="-1" y="173978"/>
              <a:ext cx="713491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RDDs</a:t>
              </a:r>
            </a:p>
          </p:txBody>
        </p:sp>
      </p:grpSp>
      <p:grpSp>
        <p:nvGrpSpPr>
          <p:cNvPr id="465" name="Rounded Rectangle 13"/>
          <p:cNvGrpSpPr/>
          <p:nvPr/>
        </p:nvGrpSpPr>
        <p:grpSpPr>
          <a:xfrm>
            <a:off x="8299621" y="4607548"/>
            <a:ext cx="1014676" cy="612006"/>
            <a:chOff x="0" y="0"/>
            <a:chExt cx="1014674" cy="612004"/>
          </a:xfrm>
        </p:grpSpPr>
        <p:sp>
          <p:nvSpPr>
            <p:cNvPr id="463" name="Rounded Rectangle"/>
            <p:cNvSpPr/>
            <p:nvPr/>
          </p:nvSpPr>
          <p:spPr>
            <a:xfrm>
              <a:off x="0" y="0"/>
              <a:ext cx="1014675" cy="61200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64" name="Selected Physical Plan"/>
            <p:cNvSpPr txBox="1"/>
            <p:nvPr/>
          </p:nvSpPr>
          <p:spPr>
            <a:xfrm>
              <a:off x="29875" y="1202"/>
              <a:ext cx="95492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Selected Physical Plan</a:t>
              </a:r>
            </a:p>
          </p:txBody>
        </p:sp>
      </p:grpSp>
      <p:sp>
        <p:nvSpPr>
          <p:cNvPr id="490" name="Straight Arrow Connector 14"/>
          <p:cNvSpPr/>
          <p:nvPr/>
        </p:nvSpPr>
        <p:spPr>
          <a:xfrm>
            <a:off x="2383965" y="4672718"/>
            <a:ext cx="335386" cy="93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1" name="Straight Arrow Connector 15"/>
          <p:cNvSpPr/>
          <p:nvPr/>
        </p:nvSpPr>
        <p:spPr>
          <a:xfrm>
            <a:off x="2383965" y="5043861"/>
            <a:ext cx="335386" cy="89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2" name="Straight Arrow Connector 16"/>
          <p:cNvSpPr/>
          <p:nvPr/>
        </p:nvSpPr>
        <p:spPr>
          <a:xfrm>
            <a:off x="3734160" y="4907897"/>
            <a:ext cx="2537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3" name="Straight Arrow Connector 17"/>
          <p:cNvSpPr/>
          <p:nvPr/>
        </p:nvSpPr>
        <p:spPr>
          <a:xfrm>
            <a:off x="5002694" y="4907897"/>
            <a:ext cx="25372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4" name="Straight Arrow Connector 19"/>
          <p:cNvSpPr/>
          <p:nvPr/>
        </p:nvSpPr>
        <p:spPr>
          <a:xfrm>
            <a:off x="7518679" y="4913748"/>
            <a:ext cx="780943" cy="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5" name="Straight Arrow Connector 20"/>
          <p:cNvSpPr/>
          <p:nvPr/>
        </p:nvSpPr>
        <p:spPr>
          <a:xfrm>
            <a:off x="9314430" y="4913551"/>
            <a:ext cx="27343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2" name="TextBox 21"/>
          <p:cNvSpPr txBox="1"/>
          <p:nvPr/>
        </p:nvSpPr>
        <p:spPr>
          <a:xfrm>
            <a:off x="3369481" y="4027500"/>
            <a:ext cx="95536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473" name="TextBox 22"/>
          <p:cNvSpPr txBox="1"/>
          <p:nvPr/>
        </p:nvSpPr>
        <p:spPr>
          <a:xfrm>
            <a:off x="4431709" y="3904389"/>
            <a:ext cx="13746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Logical</a:t>
            </a:r>
          </a:p>
          <a:p>
            <a:pPr algn="ctr" defTabSz="457200"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Optimization</a:t>
            </a:r>
          </a:p>
        </p:txBody>
      </p:sp>
      <p:sp>
        <p:nvSpPr>
          <p:cNvPr id="474" name="TextBox 23"/>
          <p:cNvSpPr txBox="1"/>
          <p:nvPr/>
        </p:nvSpPr>
        <p:spPr>
          <a:xfrm>
            <a:off x="5889406" y="3904389"/>
            <a:ext cx="101887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Physical</a:t>
            </a:r>
          </a:p>
          <a:p>
            <a:pPr algn="ctr" defTabSz="457200"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Planning</a:t>
            </a:r>
          </a:p>
        </p:txBody>
      </p:sp>
      <p:sp>
        <p:nvSpPr>
          <p:cNvPr id="475" name="Straight Arrow Connector 24"/>
          <p:cNvSpPr/>
          <p:nvPr/>
        </p:nvSpPr>
        <p:spPr>
          <a:xfrm>
            <a:off x="7518679" y="4914249"/>
            <a:ext cx="549619" cy="61807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6" name="Straight Arrow Connector 25"/>
          <p:cNvSpPr/>
          <p:nvPr/>
        </p:nvSpPr>
        <p:spPr>
          <a:xfrm flipV="1">
            <a:off x="7518679" y="4281520"/>
            <a:ext cx="549621" cy="63273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79" name="Rectangle 26"/>
          <p:cNvGrpSpPr/>
          <p:nvPr/>
        </p:nvGrpSpPr>
        <p:grpSpPr>
          <a:xfrm>
            <a:off x="7845006" y="4263186"/>
            <a:ext cx="283625" cy="1274771"/>
            <a:chOff x="0" y="0"/>
            <a:chExt cx="283624" cy="1274770"/>
          </a:xfrm>
        </p:grpSpPr>
        <p:sp>
          <p:nvSpPr>
            <p:cNvPr id="477" name="Rectangle"/>
            <p:cNvSpPr/>
            <p:nvPr/>
          </p:nvSpPr>
          <p:spPr>
            <a:xfrm rot="16200000">
              <a:off x="-495574" y="495573"/>
              <a:ext cx="1274772" cy="283625"/>
            </a:xfrm>
            <a:prstGeom prst="rect">
              <a:avLst/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78" name="Cost Model"/>
            <p:cNvSpPr txBox="1"/>
            <p:nvPr/>
          </p:nvSpPr>
          <p:spPr>
            <a:xfrm rot="16200000">
              <a:off x="-495574" y="535785"/>
              <a:ext cx="1274772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Cost Model</a:t>
              </a:r>
            </a:p>
          </p:txBody>
        </p:sp>
      </p:grpSp>
      <p:grpSp>
        <p:nvGrpSpPr>
          <p:cNvPr id="482" name="Rounded Rectangle 27"/>
          <p:cNvGrpSpPr/>
          <p:nvPr/>
        </p:nvGrpSpPr>
        <p:grpSpPr>
          <a:xfrm>
            <a:off x="6560457" y="4656724"/>
            <a:ext cx="1014676" cy="612006"/>
            <a:chOff x="0" y="0"/>
            <a:chExt cx="1014674" cy="612004"/>
          </a:xfrm>
        </p:grpSpPr>
        <p:sp>
          <p:nvSpPr>
            <p:cNvPr id="480" name="Rounded Rectangle"/>
            <p:cNvSpPr/>
            <p:nvPr/>
          </p:nvSpPr>
          <p:spPr>
            <a:xfrm>
              <a:off x="0" y="0"/>
              <a:ext cx="1014675" cy="61200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81" name="Physical  Plans"/>
            <p:cNvSpPr txBox="1"/>
            <p:nvPr/>
          </p:nvSpPr>
          <p:spPr>
            <a:xfrm>
              <a:off x="29875" y="102802"/>
              <a:ext cx="9549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Physical </a:t>
              </a:r>
              <a:br/>
              <a:r>
                <a:t>Plans</a:t>
              </a:r>
            </a:p>
          </p:txBody>
        </p:sp>
      </p:grpSp>
      <p:sp>
        <p:nvSpPr>
          <p:cNvPr id="483" name="TextBox 28"/>
          <p:cNvSpPr txBox="1"/>
          <p:nvPr/>
        </p:nvSpPr>
        <p:spPr>
          <a:xfrm>
            <a:off x="8831138" y="3935167"/>
            <a:ext cx="12351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Code</a:t>
            </a:r>
          </a:p>
          <a:p>
            <a:pPr algn="ctr" defTabSz="457200"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Generation</a:t>
            </a:r>
          </a:p>
        </p:txBody>
      </p:sp>
      <p:grpSp>
        <p:nvGrpSpPr>
          <p:cNvPr id="486" name="Rectangle 29"/>
          <p:cNvGrpSpPr/>
          <p:nvPr/>
        </p:nvGrpSpPr>
        <p:grpSpPr>
          <a:xfrm>
            <a:off x="3367114" y="5410066"/>
            <a:ext cx="960096" cy="362810"/>
            <a:chOff x="0" y="0"/>
            <a:chExt cx="960094" cy="362809"/>
          </a:xfrm>
        </p:grpSpPr>
        <p:sp>
          <p:nvSpPr>
            <p:cNvPr id="484" name="Rectangle"/>
            <p:cNvSpPr/>
            <p:nvPr/>
          </p:nvSpPr>
          <p:spPr>
            <a:xfrm>
              <a:off x="0" y="-1"/>
              <a:ext cx="960095" cy="362811"/>
            </a:xfrm>
            <a:prstGeom prst="rect">
              <a:avLst/>
            </a:prstGeom>
            <a:solidFill>
              <a:schemeClr val="accent6">
                <a:lumOff val="94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</p:txBody>
        </p:sp>
        <p:sp>
          <p:nvSpPr>
            <p:cNvPr id="485" name="Catalog"/>
            <p:cNvSpPr txBox="1"/>
            <p:nvPr/>
          </p:nvSpPr>
          <p:spPr>
            <a:xfrm>
              <a:off x="0" y="79804"/>
              <a:ext cx="96009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457200">
                <a:defRPr sz="13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lvl1pPr>
            </a:lstStyle>
            <a:p>
              <a:pPr/>
              <a:r>
                <a:t>Catalog</a:t>
              </a:r>
            </a:p>
          </p:txBody>
        </p:sp>
      </p:grpSp>
      <p:sp>
        <p:nvSpPr>
          <p:cNvPr id="487" name="Straight Arrow Connector 30"/>
          <p:cNvSpPr/>
          <p:nvPr/>
        </p:nvSpPr>
        <p:spPr>
          <a:xfrm flipV="1">
            <a:off x="3847162" y="4926069"/>
            <a:ext cx="1" cy="48399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8" name="Straight Arrow Connector 18"/>
          <p:cNvSpPr/>
          <p:nvPr/>
        </p:nvSpPr>
        <p:spPr>
          <a:xfrm>
            <a:off x="6270662" y="4916683"/>
            <a:ext cx="256364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9" name="Fig 8. Phases of query processing"/>
          <p:cNvSpPr txBox="1"/>
          <p:nvPr/>
        </p:nvSpPr>
        <p:spPr>
          <a:xfrm>
            <a:off x="4353093" y="6009364"/>
            <a:ext cx="35603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Fig 8. Phases of query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