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258" r:id="rId4"/>
    <p:sldId id="261" r:id="rId5"/>
    <p:sldId id="262" r:id="rId6"/>
    <p:sldId id="263" r:id="rId7"/>
    <p:sldId id="266" r:id="rId8"/>
    <p:sldId id="260" r:id="rId9"/>
    <p:sldId id="267" r:id="rId10"/>
    <p:sldId id="268" r:id="rId11"/>
    <p:sldId id="280" r:id="rId12"/>
    <p:sldId id="270" r:id="rId13"/>
    <p:sldId id="271"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64" r:id="rId27"/>
    <p:sldId id="26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0"/>
    <p:restoredTop sz="86882"/>
  </p:normalViewPr>
  <p:slideViewPr>
    <p:cSldViewPr snapToGrid="0" snapToObjects="1">
      <p:cViewPr varScale="1">
        <p:scale>
          <a:sx n="105" d="100"/>
          <a:sy n="105" d="100"/>
        </p:scale>
        <p:origin x="408"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984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mutation they provide is this atomic record append operation. The reason they add this is</a:t>
            </a:r>
            <a:r>
              <a:rPr lang="en-US" baseline="0" dirty="0"/>
              <a:t> because rewriting the entire file is not often by a GFS client. What Google file system does for is a lot of logging. There are programs that run on all of the servers that are consistently checking some statistics like the bandwidth, CPU usage. And they write all of these out to the file system. We want to make it convenient to just to write a snippet to a file. Therefore, Google provides record append operation which guarantees that each record is added at least once. The ordering of the record may be different on different replicas.</a:t>
            </a:r>
          </a:p>
          <a:p>
            <a:endParaRPr lang="en-US" baseline="0" dirty="0"/>
          </a:p>
          <a:p>
            <a:r>
              <a:rPr lang="en-US" baseline="0" dirty="0"/>
              <a:t>(56)</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16</a:t>
            </a:fld>
            <a:endParaRPr lang="en-US"/>
          </a:p>
        </p:txBody>
      </p:sp>
    </p:spTree>
    <p:extLst>
      <p:ext uri="{BB962C8B-B14F-4D97-AF65-F5344CB8AC3E}">
        <p14:creationId xmlns:p14="http://schemas.microsoft.com/office/powerpoint/2010/main" val="1352798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things that a master server needs to do?</a:t>
            </a:r>
          </a:p>
          <a:p>
            <a:r>
              <a:rPr lang="en-US" dirty="0"/>
              <a:t>It is responsible for metadata storage.</a:t>
            </a:r>
          </a:p>
          <a:p>
            <a:r>
              <a:rPr lang="en-US" dirty="0"/>
              <a:t>It</a:t>
            </a:r>
            <a:r>
              <a:rPr lang="en-US" baseline="0" dirty="0"/>
              <a:t> is the only machine that has something to do with all of the </a:t>
            </a:r>
            <a:r>
              <a:rPr lang="en-US" baseline="0" dirty="0" err="1"/>
              <a:t>lockings</a:t>
            </a:r>
            <a:r>
              <a:rPr lang="en-US" baseline="0" dirty="0"/>
              <a:t>. We have leases in the chunkservers, the leases is granted through the master. A chunk server cannot promote itself to be a primary. </a:t>
            </a:r>
          </a:p>
          <a:p>
            <a:r>
              <a:rPr lang="en-US" baseline="0" dirty="0"/>
              <a:t>It is responsible for tracking the health of the chunkservers. It is periodically pinning the chunkservers and making sure that they come back. It also given instructions to the servers. </a:t>
            </a:r>
          </a:p>
          <a:p>
            <a:endParaRPr lang="en-US" baseline="0" dirty="0"/>
          </a:p>
          <a:p>
            <a:r>
              <a:rPr lang="en-US" baseline="0" dirty="0"/>
              <a:t>For example, if one chunk server crashes. Since the master knows all the files on that server, it will start directing other server to make copies to keep the number of replicas above threshold.</a:t>
            </a:r>
          </a:p>
          <a:p>
            <a:endParaRPr lang="en-US" baseline="0" dirty="0"/>
          </a:p>
          <a:p>
            <a:r>
              <a:rPr lang="en-US" baseline="0" dirty="0"/>
              <a:t>Master knows how much reads and writes to each file. If the master start seeing there are many read request through many clients to the same file. It will tell other machines to replicate the file so that we can provide fast throughput to the end user </a:t>
            </a:r>
          </a:p>
          <a:p>
            <a:endParaRPr lang="en-US" baseline="0" dirty="0"/>
          </a:p>
          <a:p>
            <a:r>
              <a:rPr lang="en-US" baseline="0" dirty="0"/>
              <a:t>(1:40)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17</a:t>
            </a:fld>
            <a:endParaRPr lang="en-US"/>
          </a:p>
        </p:txBody>
      </p:sp>
    </p:spTree>
    <p:extLst>
      <p:ext uri="{BB962C8B-B14F-4D97-AF65-F5344CB8AC3E}">
        <p14:creationId xmlns:p14="http://schemas.microsoft.com/office/powerpoint/2010/main" val="101850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a:t>
            </a:r>
            <a:r>
              <a:rPr lang="en-US" baseline="0" dirty="0"/>
              <a:t> that master do is garbage collection. The way they do file delete is that the file is renamed to a random hidden name. And periodically, when the master is not busy, it will remove the chunks associated with these files.</a:t>
            </a:r>
          </a:p>
          <a:p>
            <a:endParaRPr lang="en-US" baseline="0" dirty="0"/>
          </a:p>
          <a:p>
            <a:r>
              <a:rPr lang="en-US" baseline="0" dirty="0"/>
              <a:t>Failed writes can make regions undefined but consistent. There are old versions of chunks which is left abandoned. All the chunks are given a version number throughout the writing process. Master asks periodically the chunkservers which version of file it has. The stale replicas will be removed and given a new copy of the file.</a:t>
            </a:r>
          </a:p>
          <a:p>
            <a:endParaRPr lang="en-US" baseline="0" dirty="0"/>
          </a:p>
          <a:p>
            <a:r>
              <a:rPr lang="en-US" baseline="0" dirty="0"/>
              <a:t>(52)</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18</a:t>
            </a:fld>
            <a:endParaRPr lang="en-US"/>
          </a:p>
        </p:txBody>
      </p:sp>
    </p:spTree>
    <p:extLst>
      <p:ext uri="{BB962C8B-B14F-4D97-AF65-F5344CB8AC3E}">
        <p14:creationId xmlns:p14="http://schemas.microsoft.com/office/powerpoint/2010/main" val="48763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create a very fault</a:t>
            </a:r>
            <a:r>
              <a:rPr lang="en-US" baseline="0" dirty="0"/>
              <a:t> tolerant system that manages huge amount of data. They make a very high availability server cluster.</a:t>
            </a:r>
          </a:p>
          <a:p>
            <a:r>
              <a:rPr lang="en-US" baseline="0" dirty="0"/>
              <a:t>Machines can restart quickly. Individual servers can reboot in a few seconds.</a:t>
            </a:r>
          </a:p>
          <a:p>
            <a:r>
              <a:rPr lang="en-US" baseline="0" dirty="0"/>
              <a:t>Shadow master can take over the main master in a show amount of time. The applications will only stall for a minute. They can continue to run with a pretty recent backup copy.</a:t>
            </a:r>
          </a:p>
          <a:p>
            <a:r>
              <a:rPr lang="en-US" dirty="0"/>
              <a:t>Even</a:t>
            </a:r>
            <a:r>
              <a:rPr lang="en-US" baseline="0" dirty="0"/>
              <a:t> if two of the three machines dies, assume that the files are distributed uniformly. All of the files should still be available in this case.</a:t>
            </a:r>
          </a:p>
          <a:p>
            <a:endParaRPr lang="en-US" baseline="0" dirty="0"/>
          </a:p>
          <a:p>
            <a:r>
              <a:rPr lang="en-US" baseline="0" dirty="0"/>
              <a:t>They also added an additional layer of reliability on top of the basic hard drives. The chunkservers can check the files they read against the checksum. If a chunkserver detect itself is failing. It can vote itself out of the server and direct other replicas to take over the </a:t>
            </a:r>
            <a:r>
              <a:rPr lang="en-US" baseline="0" dirty="0" err="1"/>
              <a:t>reponsibilities</a:t>
            </a:r>
            <a:r>
              <a:rPr lang="en-US" baseline="0" dirty="0"/>
              <a:t> for the file it has. And make these files available again </a:t>
            </a:r>
          </a:p>
        </p:txBody>
      </p:sp>
      <p:sp>
        <p:nvSpPr>
          <p:cNvPr id="4" name="Slide Number Placeholder 3"/>
          <p:cNvSpPr>
            <a:spLocks noGrp="1"/>
          </p:cNvSpPr>
          <p:nvPr>
            <p:ph type="sldNum" sz="quarter" idx="10"/>
          </p:nvPr>
        </p:nvSpPr>
        <p:spPr/>
        <p:txBody>
          <a:bodyPr/>
          <a:lstStyle/>
          <a:p>
            <a:fld id="{862DBF5F-E884-8D4B-8536-498293E3FBD0}" type="slidenum">
              <a:rPr lang="en-US" smtClean="0"/>
              <a:t>19</a:t>
            </a:fld>
            <a:endParaRPr lang="en-US"/>
          </a:p>
        </p:txBody>
      </p:sp>
    </p:spTree>
    <p:extLst>
      <p:ext uri="{BB962C8B-B14F-4D97-AF65-F5344CB8AC3E}">
        <p14:creationId xmlns:p14="http://schemas.microsoft.com/office/powerpoint/2010/main" val="109092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535570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5" name="Shape 1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21</a:t>
            </a:fld>
            <a:endParaRPr lang="en-US"/>
          </a:p>
        </p:txBody>
      </p:sp>
    </p:spTree>
    <p:extLst>
      <p:ext uri="{BB962C8B-B14F-4D97-AF65-F5344CB8AC3E}">
        <p14:creationId xmlns:p14="http://schemas.microsoft.com/office/powerpoint/2010/main" val="173239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extLst>
      <p:ext uri="{BB962C8B-B14F-4D97-AF65-F5344CB8AC3E}">
        <p14:creationId xmlns:p14="http://schemas.microsoft.com/office/powerpoint/2010/main" val="12785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1" name="Shape 19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23</a:t>
            </a:fld>
            <a:endParaRPr lang="en-US"/>
          </a:p>
        </p:txBody>
      </p:sp>
    </p:spTree>
    <p:extLst>
      <p:ext uri="{BB962C8B-B14F-4D97-AF65-F5344CB8AC3E}">
        <p14:creationId xmlns:p14="http://schemas.microsoft.com/office/powerpoint/2010/main" val="661248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9" name="Shape 19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24</a:t>
            </a:fld>
            <a:endParaRPr lang="en-US"/>
          </a:p>
        </p:txBody>
      </p:sp>
    </p:spTree>
    <p:extLst>
      <p:ext uri="{BB962C8B-B14F-4D97-AF65-F5344CB8AC3E}">
        <p14:creationId xmlns:p14="http://schemas.microsoft.com/office/powerpoint/2010/main" val="37714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7" name="Shape 20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25</a:t>
            </a:fld>
            <a:endParaRPr lang="en-US"/>
          </a:p>
        </p:txBody>
      </p:sp>
    </p:spTree>
    <p:extLst>
      <p:ext uri="{BB962C8B-B14F-4D97-AF65-F5344CB8AC3E}">
        <p14:creationId xmlns:p14="http://schemas.microsoft.com/office/powerpoint/2010/main" val="183656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a:t>
            </a:r>
            <a:r>
              <a:rPr lang="en-US" baseline="0" dirty="0"/>
              <a:t> decisions we made based on these assumptions:</a:t>
            </a:r>
          </a:p>
          <a:p>
            <a:pPr marL="228600" indent="-228600">
              <a:buAutoNum type="arabicParenBoth"/>
            </a:pPr>
            <a:r>
              <a:rPr lang="en-US" baseline="0" dirty="0"/>
              <a:t>The files should be stored as large chunks whereas in a regular end user file system. Files may be stored with 4 KB blocks. Google decide to make it 64 MB blocks. So this will make the streaming much easier across whole 64 MB segments </a:t>
            </a:r>
          </a:p>
          <a:p>
            <a:pPr marL="228600" indent="-228600">
              <a:buAutoNum type="arabicParenBoth"/>
            </a:pPr>
            <a:r>
              <a:rPr lang="en-US" baseline="0" dirty="0"/>
              <a:t>The individual component is going to fail randomly, the way they should make the system reliable is by replicating the data across machines. And each chunk is replicated across at least three machines, which is the chunk server.</a:t>
            </a:r>
          </a:p>
          <a:p>
            <a:pPr marL="228600" indent="-228600">
              <a:buAutoNum type="arabicParenBoth"/>
            </a:pPr>
            <a:r>
              <a:rPr lang="en-US" baseline="0" dirty="0"/>
              <a:t>They also decided that all of the metadata should be kept in a single master, which will be coordinating the access to individual chunkservers from the clients.</a:t>
            </a:r>
          </a:p>
          <a:p>
            <a:pPr marL="228600" indent="-228600">
              <a:buAutoNum type="arabicParenBoth"/>
            </a:pPr>
            <a:r>
              <a:rPr lang="en-US" baseline="0" dirty="0"/>
              <a:t>Because the dataset is so large and they are going to be stream reads every time, there is no incentive to allow client-side caching. Because if you cache one file at GB, where is your next file going to go? You probably going to overwrite it anyway.</a:t>
            </a:r>
          </a:p>
          <a:p>
            <a:pPr marL="228600" indent="-228600">
              <a:buAutoNum type="arabicParenBoth"/>
            </a:pPr>
            <a:r>
              <a:rPr lang="en-US" baseline="0" dirty="0"/>
              <a:t>The interface should be familiar. It should look similar to the POSIX system but there is no incentive to make it exactly POSIX like. They also want to add some functions they found particularly useful. For example there are a lot of writes to the end of the files  that occur in the GFS. So they add a particular function called record append, which allow them to atomically append data to the end of the file very quickly. Another function they add is called snapshot</a:t>
            </a:r>
          </a:p>
          <a:p>
            <a:pPr marL="228600" indent="-228600">
              <a:buAutoNum type="arabicParenBoth"/>
            </a:pPr>
            <a:endParaRPr lang="en-US" baseline="0" dirty="0"/>
          </a:p>
          <a:p>
            <a:pPr marL="0" indent="0">
              <a:buNone/>
            </a:pPr>
            <a:r>
              <a:rPr lang="en-US" baseline="0" dirty="0"/>
              <a:t>(2:10)</a:t>
            </a:r>
          </a:p>
        </p:txBody>
      </p:sp>
      <p:sp>
        <p:nvSpPr>
          <p:cNvPr id="4" name="Slide Number Placeholder 3"/>
          <p:cNvSpPr>
            <a:spLocks noGrp="1"/>
          </p:cNvSpPr>
          <p:nvPr>
            <p:ph type="sldNum" sz="quarter" idx="10"/>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916337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29</a:t>
            </a:fld>
            <a:endParaRPr lang="en-US"/>
          </a:p>
        </p:txBody>
      </p:sp>
    </p:spTree>
    <p:extLst>
      <p:ext uri="{BB962C8B-B14F-4D97-AF65-F5344CB8AC3E}">
        <p14:creationId xmlns:p14="http://schemas.microsoft.com/office/powerpoint/2010/main" val="45818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30</a:t>
            </a:fld>
            <a:endParaRPr lang="en-US"/>
          </a:p>
        </p:txBody>
      </p:sp>
    </p:spTree>
    <p:extLst>
      <p:ext uri="{BB962C8B-B14F-4D97-AF65-F5344CB8AC3E}">
        <p14:creationId xmlns:p14="http://schemas.microsoft.com/office/powerpoint/2010/main" val="1296868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31</a:t>
            </a:fld>
            <a:endParaRPr lang="en-US"/>
          </a:p>
        </p:txBody>
      </p:sp>
    </p:spTree>
    <p:extLst>
      <p:ext uri="{BB962C8B-B14F-4D97-AF65-F5344CB8AC3E}">
        <p14:creationId xmlns:p14="http://schemas.microsoft.com/office/powerpoint/2010/main" val="24427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32</a:t>
            </a:fld>
            <a:endParaRPr lang="en-US"/>
          </a:p>
        </p:txBody>
      </p:sp>
    </p:spTree>
    <p:extLst>
      <p:ext uri="{BB962C8B-B14F-4D97-AF65-F5344CB8AC3E}">
        <p14:creationId xmlns:p14="http://schemas.microsoft.com/office/powerpoint/2010/main" val="1383368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33</a:t>
            </a:fld>
            <a:endParaRPr lang="en-US"/>
          </a:p>
        </p:txBody>
      </p:sp>
    </p:spTree>
    <p:extLst>
      <p:ext uri="{BB962C8B-B14F-4D97-AF65-F5344CB8AC3E}">
        <p14:creationId xmlns:p14="http://schemas.microsoft.com/office/powerpoint/2010/main" val="197424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34</a:t>
            </a:fld>
            <a:endParaRPr lang="en-US"/>
          </a:p>
        </p:txBody>
      </p:sp>
    </p:spTree>
    <p:extLst>
      <p:ext uri="{BB962C8B-B14F-4D97-AF65-F5344CB8AC3E}">
        <p14:creationId xmlns:p14="http://schemas.microsoft.com/office/powerpoint/2010/main" val="227582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35</a:t>
            </a:fld>
            <a:endParaRPr lang="en-US"/>
          </a:p>
        </p:txBody>
      </p:sp>
    </p:spTree>
    <p:extLst>
      <p:ext uri="{BB962C8B-B14F-4D97-AF65-F5344CB8AC3E}">
        <p14:creationId xmlns:p14="http://schemas.microsoft.com/office/powerpoint/2010/main" val="1272213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a:t>
            </a:r>
            <a:r>
              <a:rPr lang="en-US" baseline="0" dirty="0"/>
              <a:t> up spark here – narrow dependency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36</a:t>
            </a:fld>
            <a:endParaRPr lang="en-US"/>
          </a:p>
        </p:txBody>
      </p:sp>
    </p:spTree>
    <p:extLst>
      <p:ext uri="{BB962C8B-B14F-4D97-AF65-F5344CB8AC3E}">
        <p14:creationId xmlns:p14="http://schemas.microsoft.com/office/powerpoint/2010/main" val="92409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37</a:t>
            </a:fld>
            <a:endParaRPr lang="en-US"/>
          </a:p>
        </p:txBody>
      </p:sp>
    </p:spTree>
    <p:extLst>
      <p:ext uri="{BB962C8B-B14F-4D97-AF65-F5344CB8AC3E}">
        <p14:creationId xmlns:p14="http://schemas.microsoft.com/office/powerpoint/2010/main" val="504181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38</a:t>
            </a:fld>
            <a:endParaRPr lang="en-US"/>
          </a:p>
        </p:txBody>
      </p:sp>
    </p:spTree>
    <p:extLst>
      <p:ext uri="{BB962C8B-B14F-4D97-AF65-F5344CB8AC3E}">
        <p14:creationId xmlns:p14="http://schemas.microsoft.com/office/powerpoint/2010/main" val="820076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a:t>
            </a:r>
            <a:r>
              <a:rPr lang="en-US" baseline="0" dirty="0"/>
              <a:t> of the Google file system. </a:t>
            </a:r>
          </a:p>
          <a:p>
            <a:r>
              <a:rPr lang="en-US" baseline="0" dirty="0"/>
              <a:t>(1) The application first talk to the master server about where to get the data from.</a:t>
            </a:r>
          </a:p>
          <a:p>
            <a:r>
              <a:rPr lang="en-US" baseline="0" dirty="0"/>
              <a:t>(2) And then the actual bulk of data which is through the thicker line comes directly from the chunkserver itself</a:t>
            </a:r>
          </a:p>
          <a:p>
            <a:r>
              <a:rPr lang="en-US" baseline="0" dirty="0"/>
              <a:t>(3) The master keeps tracks of of table that maps filename to a set of chunk ids and the servers that have them.</a:t>
            </a:r>
          </a:p>
          <a:p>
            <a:endParaRPr lang="en-US" baseline="0" dirty="0"/>
          </a:p>
          <a:p>
            <a:r>
              <a:rPr lang="en-US" baseline="0" dirty="0"/>
              <a:t>(4) The client will ask the master where is the file and will given them back a set of locations.</a:t>
            </a:r>
          </a:p>
          <a:p>
            <a:r>
              <a:rPr lang="en-US" baseline="0" dirty="0"/>
              <a:t>(5) The client will then pick one of those locations randomly and give the handle to that chunk</a:t>
            </a:r>
          </a:p>
          <a:p>
            <a:r>
              <a:rPr lang="en-US" baseline="0" dirty="0"/>
              <a:t>(6) The data come straight back from the chunkservers.</a:t>
            </a:r>
          </a:p>
          <a:p>
            <a:endParaRPr lang="en-US" baseline="0" dirty="0"/>
          </a:p>
          <a:p>
            <a:r>
              <a:rPr lang="en-US" baseline="0" dirty="0"/>
              <a:t>(51)</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1994041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39</a:t>
            </a:fld>
            <a:endParaRPr lang="en-US"/>
          </a:p>
        </p:txBody>
      </p:sp>
    </p:spTree>
    <p:extLst>
      <p:ext uri="{BB962C8B-B14F-4D97-AF65-F5344CB8AC3E}">
        <p14:creationId xmlns:p14="http://schemas.microsoft.com/office/powerpoint/2010/main" val="32155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40</a:t>
            </a:fld>
            <a:endParaRPr lang="en-US"/>
          </a:p>
        </p:txBody>
      </p:sp>
    </p:spTree>
    <p:extLst>
      <p:ext uri="{BB962C8B-B14F-4D97-AF65-F5344CB8AC3E}">
        <p14:creationId xmlns:p14="http://schemas.microsoft.com/office/powerpoint/2010/main" val="846640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41</a:t>
            </a:fld>
            <a:endParaRPr lang="en-US"/>
          </a:p>
        </p:txBody>
      </p:sp>
    </p:spTree>
    <p:extLst>
      <p:ext uri="{BB962C8B-B14F-4D97-AF65-F5344CB8AC3E}">
        <p14:creationId xmlns:p14="http://schemas.microsoft.com/office/powerpoint/2010/main" val="188612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482172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43</a:t>
            </a:fld>
            <a:endParaRPr lang="en-US"/>
          </a:p>
        </p:txBody>
      </p:sp>
    </p:spTree>
    <p:extLst>
      <p:ext uri="{BB962C8B-B14F-4D97-AF65-F5344CB8AC3E}">
        <p14:creationId xmlns:p14="http://schemas.microsoft.com/office/powerpoint/2010/main" val="1725136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44</a:t>
            </a:fld>
            <a:endParaRPr lang="en-US"/>
          </a:p>
        </p:txBody>
      </p:sp>
    </p:spTree>
    <p:extLst>
      <p:ext uri="{BB962C8B-B14F-4D97-AF65-F5344CB8AC3E}">
        <p14:creationId xmlns:p14="http://schemas.microsoft.com/office/powerpoint/2010/main" val="368583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45</a:t>
            </a:fld>
            <a:endParaRPr lang="en-US"/>
          </a:p>
        </p:txBody>
      </p:sp>
    </p:spTree>
    <p:extLst>
      <p:ext uri="{BB962C8B-B14F-4D97-AF65-F5344CB8AC3E}">
        <p14:creationId xmlns:p14="http://schemas.microsoft.com/office/powerpoint/2010/main" val="207623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is designed and built on a lot</a:t>
            </a:r>
            <a:r>
              <a:rPr lang="en-US" baseline="0" dirty="0"/>
              <a:t> of reasoning, naturally or even intuitively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46</a:t>
            </a:fld>
            <a:endParaRPr lang="en-US"/>
          </a:p>
        </p:txBody>
      </p:sp>
    </p:spTree>
    <p:extLst>
      <p:ext uri="{BB962C8B-B14F-4D97-AF65-F5344CB8AC3E}">
        <p14:creationId xmlns:p14="http://schemas.microsoft.com/office/powerpoint/2010/main" val="156356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worker failure in the middle of writing output – GFS’s atomic</a:t>
            </a:r>
            <a:r>
              <a:rPr lang="en-US" baseline="0" dirty="0"/>
              <a:t> rename, partial-output won’t be visible</a:t>
            </a:r>
          </a:p>
          <a:p>
            <a:r>
              <a:rPr lang="en-US" baseline="0" dirty="0"/>
              <a:t>Reduce worker read some of the intermediate values of failed workers’ intermediate data – depend on determinist map function.</a:t>
            </a:r>
          </a:p>
          <a:p>
            <a:r>
              <a:rPr lang="en-US" baseline="0" dirty="0"/>
              <a:t>Reduce crash and map crash – need the rerun of map.</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47</a:t>
            </a:fld>
            <a:endParaRPr lang="en-US"/>
          </a:p>
        </p:txBody>
      </p:sp>
    </p:spTree>
    <p:extLst>
      <p:ext uri="{BB962C8B-B14F-4D97-AF65-F5344CB8AC3E}">
        <p14:creationId xmlns:p14="http://schemas.microsoft.com/office/powerpoint/2010/main" val="1359665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48</a:t>
            </a:fld>
            <a:endParaRPr lang="en-US"/>
          </a:p>
        </p:txBody>
      </p:sp>
    </p:spTree>
    <p:extLst>
      <p:ext uri="{BB962C8B-B14F-4D97-AF65-F5344CB8AC3E}">
        <p14:creationId xmlns:p14="http://schemas.microsoft.com/office/powerpoint/2010/main" val="203394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this is the single</a:t>
            </a:r>
            <a:r>
              <a:rPr lang="en-US" baseline="0" dirty="0"/>
              <a:t> point of failure and a scalability bottleneck. </a:t>
            </a:r>
          </a:p>
          <a:p>
            <a:endParaRPr lang="en-US" baseline="0" dirty="0"/>
          </a:p>
          <a:p>
            <a:r>
              <a:rPr lang="en-US" baseline="0" dirty="0"/>
              <a:t>The solution to the single failure problem is to create other machines called shadow masters. Although there is only a master at any time, it periodically sends its metadata to these computers. When the master fails, we still have a pretty recent copy of the file system and we still can map files to chunkservers.</a:t>
            </a:r>
          </a:p>
          <a:p>
            <a:endParaRPr lang="en-US" baseline="0" dirty="0"/>
          </a:p>
          <a:p>
            <a:r>
              <a:rPr lang="en-US" baseline="0" dirty="0"/>
              <a:t>From the scalability point of view, as long as the master do not have to send very much data at a time, it would not be a scalability bottleneck. The chunk is very large, which means that there are very few number of chunks per file. So when accessing a file’s metadata, we are not given a MB long list of chunks. The data mutations are also handled by the chunkservers instead of master itself. So the master involvement is minimized.</a:t>
            </a:r>
          </a:p>
          <a:p>
            <a:endParaRPr lang="en-US" baseline="0" dirty="0"/>
          </a:p>
          <a:p>
            <a:r>
              <a:rPr lang="en-US" baseline="0" dirty="0"/>
              <a:t>(1:11)</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2114156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49</a:t>
            </a:fld>
            <a:endParaRPr lang="en-US" dirty="0"/>
          </a:p>
        </p:txBody>
      </p:sp>
    </p:spTree>
    <p:extLst>
      <p:ext uri="{BB962C8B-B14F-4D97-AF65-F5344CB8AC3E}">
        <p14:creationId xmlns:p14="http://schemas.microsoft.com/office/powerpoint/2010/main" val="1732178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50</a:t>
            </a:fld>
            <a:endParaRPr lang="en-US" dirty="0"/>
          </a:p>
        </p:txBody>
      </p:sp>
    </p:spTree>
    <p:extLst>
      <p:ext uri="{BB962C8B-B14F-4D97-AF65-F5344CB8AC3E}">
        <p14:creationId xmlns:p14="http://schemas.microsoft.com/office/powerpoint/2010/main" val="8429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213521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a:t>
            </a:r>
            <a:r>
              <a:rPr lang="en-US" baseline="0" dirty="0"/>
              <a:t> job of master is to store the metadata, which is the file and chunk namespaces and the mapping form files to chunks. </a:t>
            </a:r>
          </a:p>
          <a:p>
            <a:endParaRPr lang="en-US" baseline="0" dirty="0"/>
          </a:p>
          <a:p>
            <a:r>
              <a:rPr lang="en-US" baseline="0" dirty="0"/>
              <a:t>To keep the master’s scalability high. We put every thing in memory. It is only 64 bytes per chunk. You can think about if we have 20 million files or so. That’s going to be only 200 MB. Which can be easily kept in memory in one computer.</a:t>
            </a:r>
          </a:p>
          <a:p>
            <a:endParaRPr lang="en-US" baseline="0" dirty="0"/>
          </a:p>
          <a:p>
            <a:r>
              <a:rPr lang="en-US" baseline="0" dirty="0"/>
              <a:t>(35)</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62300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piece of data that</a:t>
            </a:r>
            <a:r>
              <a:rPr lang="en-US" baseline="0" dirty="0"/>
              <a:t> is kept on master computer is the operation log, which is persistent on the disk. This is also replicated through the shadows so that it can be recovered quickly and to ensure consistent data. </a:t>
            </a:r>
          </a:p>
          <a:p>
            <a:endParaRPr lang="en-US" baseline="0" dirty="0"/>
          </a:p>
          <a:p>
            <a:r>
              <a:rPr lang="en-US" baseline="0" dirty="0"/>
              <a:t>Why is it important to log data on the master?</a:t>
            </a:r>
          </a:p>
          <a:p>
            <a:r>
              <a:rPr lang="en-US" baseline="0" dirty="0"/>
              <a:t>With chunkservers, we have multiple machine holding the data. If one of these machines gets totally corrupted, we are allowed to just give up on that machines because we know we have two other copies somewhere. But we only have one copy of the master, if we are going to do a set of mutations to master, </a:t>
            </a:r>
          </a:p>
          <a:p>
            <a:endParaRPr lang="en-US" baseline="0" dirty="0"/>
          </a:p>
          <a:p>
            <a:r>
              <a:rPr lang="en-US" baseline="0" dirty="0"/>
              <a:t>(49)</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13</a:t>
            </a:fld>
            <a:endParaRPr lang="en-US"/>
          </a:p>
        </p:txBody>
      </p:sp>
    </p:spTree>
    <p:extLst>
      <p:ext uri="{BB962C8B-B14F-4D97-AF65-F5344CB8AC3E}">
        <p14:creationId xmlns:p14="http://schemas.microsoft.com/office/powerpoint/2010/main" val="164438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way we handle this is by having a separate list of things that we are going to write before they are going to actually write it. We will have some log entries. We will have a start entries. We say we are going to write X and Y. And there is a special end token. We first write this log to disk before we actually write the data in. If we crash half way through this process. We can just read the whole log</a:t>
            </a:r>
          </a:p>
          <a:p>
            <a:endParaRPr lang="en-US" baseline="0" dirty="0"/>
          </a:p>
          <a:p>
            <a:r>
              <a:rPr lang="en-US" baseline="0" dirty="0"/>
              <a:t>(40)</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32016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Mutation is the thing that get</a:t>
            </a:r>
            <a:r>
              <a:rPr lang="en-US" baseline="0" dirty="0"/>
              <a:t>s complicated to have multiple copies of data lying around. We have a master and it says these chunkservers are with these chunks and if you want to read out of it. It is easy. You just pick one and go because we know that they are all consistent. But how do we keep them consistent if we actually want to change them? We need to change them all at the same time </a:t>
            </a:r>
            <a:r>
              <a:rPr lang="en-US" baseline="0" dirty="0" err="1"/>
              <a:t>w.r.t</a:t>
            </a:r>
            <a:r>
              <a:rPr lang="en-US" baseline="0" dirty="0"/>
              <a:t> other concurrent accesses.  </a:t>
            </a:r>
          </a:p>
          <a:p>
            <a:endParaRPr lang="en-US" baseline="0" dirty="0"/>
          </a:p>
          <a:p>
            <a:r>
              <a:rPr lang="en-US" baseline="0" dirty="0"/>
              <a:t>Because we only have one master machine, we need to minimize its involvement in the process. The way they handle this is through lease mechanism. </a:t>
            </a:r>
          </a:p>
          <a:p>
            <a:r>
              <a:rPr lang="en-US" baseline="0" dirty="0"/>
              <a:t>When we want to write to some files, </a:t>
            </a:r>
          </a:p>
          <a:p>
            <a:pPr marL="0" indent="0">
              <a:buNone/>
            </a:pPr>
            <a:endParaRPr lang="en-US" dirty="0"/>
          </a:p>
          <a:p>
            <a:pPr marL="228600" indent="-228600">
              <a:buAutoNum type="arabicParenBoth"/>
            </a:pPr>
            <a:r>
              <a:rPr lang="en-US" dirty="0"/>
              <a:t>Client asks the master for the chunkservers.</a:t>
            </a:r>
          </a:p>
          <a:p>
            <a:pPr marL="228600" indent="-228600">
              <a:buAutoNum type="arabicParenBoth"/>
            </a:pPr>
            <a:r>
              <a:rPr lang="en-US" dirty="0"/>
              <a:t>The master replies the identity</a:t>
            </a:r>
            <a:r>
              <a:rPr lang="en-US" baseline="0" dirty="0"/>
              <a:t> of the location of the primary server and the secondary servers.</a:t>
            </a:r>
          </a:p>
          <a:p>
            <a:pPr marL="228600" indent="-228600">
              <a:buAutoNum type="arabicParenBoth"/>
            </a:pPr>
            <a:r>
              <a:rPr lang="en-US" baseline="0" dirty="0"/>
              <a:t>The client will push the data to one of the replicas. It does not matter which replica it choose. That replica will figure out the other replicas and pass the data to them</a:t>
            </a:r>
          </a:p>
          <a:p>
            <a:pPr marL="228600" indent="-228600">
              <a:buAutoNum type="arabicParenBoth"/>
            </a:pPr>
            <a:r>
              <a:rPr lang="en-US" baseline="0" dirty="0"/>
              <a:t>Once all the data are ready on every chunk. The primary will define a serial order of mutations</a:t>
            </a:r>
          </a:p>
          <a:p>
            <a:pPr marL="228600" indent="-228600">
              <a:buAutoNum type="arabicParenBoth"/>
            </a:pPr>
            <a:r>
              <a:rPr lang="en-US" baseline="0" dirty="0"/>
              <a:t>The primary will pass the list of changes to the secondary replicas. </a:t>
            </a:r>
          </a:p>
          <a:p>
            <a:pPr marL="228600" indent="-228600">
              <a:buAutoNum type="arabicParenBoth"/>
            </a:pPr>
            <a:r>
              <a:rPr lang="en-US" baseline="0" dirty="0"/>
              <a:t>The secondary will notify primary that the have completed the operations.</a:t>
            </a:r>
          </a:p>
          <a:p>
            <a:pPr marL="228600" indent="-228600">
              <a:buAutoNum type="arabicParenBoth"/>
            </a:pPr>
            <a:r>
              <a:rPr lang="en-US" baseline="0" dirty="0"/>
              <a:t>The primary will finally notify the client that the write is finished.</a:t>
            </a:r>
            <a:endParaRPr lang="en-US" dirty="0"/>
          </a:p>
          <a:p>
            <a:pPr marL="0" indent="0">
              <a:buNone/>
            </a:pPr>
            <a:endParaRPr lang="en-US" dirty="0"/>
          </a:p>
          <a:p>
            <a:pPr marL="0" indent="0">
              <a:buNone/>
            </a:pPr>
            <a:endParaRPr lang="en-US" dirty="0"/>
          </a:p>
          <a:p>
            <a:pPr marL="0" indent="0">
              <a:buNone/>
            </a:pPr>
            <a:r>
              <a:rPr lang="en-US" dirty="0"/>
              <a:t>(1:48)</a:t>
            </a:r>
          </a:p>
        </p:txBody>
      </p:sp>
      <p:sp>
        <p:nvSpPr>
          <p:cNvPr id="4" name="Slide Number Placeholder 3"/>
          <p:cNvSpPr>
            <a:spLocks noGrp="1"/>
          </p:cNvSpPr>
          <p:nvPr>
            <p:ph type="sldNum" sz="quarter" idx="10"/>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107810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1/16/19</a:t>
            </a:r>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1/16/19</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1/16/19</a:t>
            </a:r>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r>
              <a:rPr lang="en-US"/>
              <a:t>1/16/19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Big Data Analytics Using</a:t>
            </a:r>
            <a:br>
              <a:rPr lang="en-US" dirty="0"/>
            </a:br>
            <a:r>
              <a:rPr lang="en-US" dirty="0"/>
              <a:t>GFS and MapReduce</a:t>
            </a:r>
          </a:p>
        </p:txBody>
      </p:sp>
      <p:sp>
        <p:nvSpPr>
          <p:cNvPr id="3" name="Subtitle 2"/>
          <p:cNvSpPr>
            <a:spLocks noGrp="1"/>
          </p:cNvSpPr>
          <p:nvPr>
            <p:ph type="subTitle" idx="1"/>
          </p:nvPr>
        </p:nvSpPr>
        <p:spPr/>
        <p:txBody>
          <a:bodyPr/>
          <a:lstStyle/>
          <a:p>
            <a:r>
              <a:rPr lang="en-US" dirty="0"/>
              <a:t>Mosharaf Chowdhury</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532126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Master Holds Metadata</a:t>
            </a:r>
          </a:p>
        </p:txBody>
      </p:sp>
      <p:sp>
        <p:nvSpPr>
          <p:cNvPr id="3" name="Content Placeholder 2"/>
          <p:cNvSpPr>
            <a:spLocks noGrp="1"/>
          </p:cNvSpPr>
          <p:nvPr>
            <p:ph idx="1"/>
          </p:nvPr>
        </p:nvSpPr>
        <p:spPr/>
        <p:txBody>
          <a:bodyPr/>
          <a:lstStyle/>
          <a:p>
            <a:r>
              <a:rPr lang="en-US" dirty="0"/>
              <a:t>Problem</a:t>
            </a:r>
          </a:p>
          <a:p>
            <a:pPr lvl="1"/>
            <a:r>
              <a:rPr lang="en-US" dirty="0"/>
              <a:t>Single point of failure</a:t>
            </a:r>
          </a:p>
          <a:p>
            <a:pPr lvl="1"/>
            <a:r>
              <a:rPr lang="en-US" dirty="0"/>
              <a:t>Scalability bottleneck</a:t>
            </a:r>
          </a:p>
          <a:p>
            <a:r>
              <a:rPr lang="en-US" dirty="0"/>
              <a:t>GFS solutions</a:t>
            </a:r>
          </a:p>
          <a:p>
            <a:pPr lvl="1"/>
            <a:r>
              <a:rPr lang="en-US" dirty="0"/>
              <a:t>Shadow master</a:t>
            </a:r>
          </a:p>
          <a:p>
            <a:pPr lvl="1"/>
            <a:r>
              <a:rPr lang="en-US" dirty="0"/>
              <a:t>Minimize master involvement</a:t>
            </a:r>
          </a:p>
          <a:p>
            <a:pPr lvl="2"/>
            <a:r>
              <a:rPr lang="en-US" dirty="0"/>
              <a:t>Never move data through master, only used for metadata</a:t>
            </a:r>
          </a:p>
          <a:p>
            <a:pPr lvl="2"/>
            <a:r>
              <a:rPr lang="en-US" dirty="0"/>
              <a:t>Large chunk size to decrease metadata</a:t>
            </a:r>
          </a:p>
          <a:p>
            <a:pPr lvl="2"/>
            <a:r>
              <a:rPr lang="en-US" dirty="0"/>
              <a:t>Master delegates authority to primary replicas in data mutations (chunk leases)</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10</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2536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title"/>
          </p:nvPr>
        </p:nvSpPr>
        <p:spPr/>
        <p:txBody>
          <a:bodyPr/>
          <a:lstStyle/>
          <a:p>
            <a:pPr lvl="0"/>
            <a:r>
              <a:rPr lang="en-US" dirty="0" err="1">
                <a:sym typeface="Helvetica Neue"/>
              </a:rPr>
              <a:t>Chunkservers</a:t>
            </a:r>
            <a:r>
              <a:rPr lang="en-US" dirty="0">
                <a:sym typeface="Helvetica Neue"/>
              </a:rPr>
              <a:t> Hold the Actual Data</a:t>
            </a:r>
          </a:p>
        </p:txBody>
      </p:sp>
      <p:sp>
        <p:nvSpPr>
          <p:cNvPr id="129" name="Shape 129"/>
          <p:cNvSpPr txBox="1">
            <a:spLocks noGrp="1"/>
          </p:cNvSpPr>
          <p:nvPr>
            <p:ph type="body" idx="1"/>
          </p:nvPr>
        </p:nvSpPr>
        <p:spPr/>
        <p:txBody>
          <a:bodyPr/>
          <a:lstStyle/>
          <a:p>
            <a:pPr lvl="0"/>
            <a:r>
              <a:rPr lang="en-US" dirty="0">
                <a:sym typeface="Helvetica Neue"/>
              </a:rPr>
              <a:t>Many </a:t>
            </a:r>
            <a:r>
              <a:rPr lang="en-US" dirty="0" err="1">
                <a:sym typeface="Helvetica Neue"/>
              </a:rPr>
              <a:t>chunkservers</a:t>
            </a:r>
            <a:r>
              <a:rPr lang="en-US" dirty="0">
                <a:sym typeface="Helvetica Neue"/>
              </a:rPr>
              <a:t> under one master</a:t>
            </a:r>
          </a:p>
          <a:p>
            <a:pPr lvl="1"/>
            <a:r>
              <a:rPr lang="en-US" dirty="0">
                <a:sym typeface="Helvetica Neue"/>
              </a:rPr>
              <a:t>Free to join and leave</a:t>
            </a:r>
          </a:p>
          <a:p>
            <a:pPr lvl="0"/>
            <a:r>
              <a:rPr lang="en-US" dirty="0">
                <a:sym typeface="Helvetica Neue"/>
              </a:rPr>
              <a:t>Stores actual data</a:t>
            </a:r>
          </a:p>
          <a:p>
            <a:pPr lvl="0"/>
            <a:r>
              <a:rPr lang="en-US" dirty="0">
                <a:sym typeface="Helvetica Neue"/>
              </a:rPr>
              <a:t>Report chunk locations to master</a:t>
            </a:r>
          </a:p>
          <a:p>
            <a:pPr lvl="1"/>
            <a:r>
              <a:rPr lang="en-US" dirty="0">
                <a:sym typeface="Helvetica Neue"/>
              </a:rPr>
              <a:t>Refresh master on join</a:t>
            </a:r>
          </a:p>
          <a:p>
            <a:pPr lvl="0"/>
            <a:r>
              <a:rPr lang="en-US" dirty="0">
                <a:sym typeface="Helvetica Neue"/>
              </a:rPr>
              <a:t>Checksums the data for integrity</a:t>
            </a:r>
          </a:p>
        </p:txBody>
      </p:sp>
      <p:sp>
        <p:nvSpPr>
          <p:cNvPr id="131" name="Shape 131"/>
          <p:cNvSpPr txBox="1">
            <a:spLocks noGrp="1"/>
          </p:cNvSpPr>
          <p:nvPr>
            <p:ph type="sldNum" idx="12"/>
          </p:nvPr>
        </p:nvSpPr>
        <p:spPr/>
        <p:txBody>
          <a:bodyPr/>
          <a:lstStyle/>
          <a:p>
            <a:pPr lvl="0"/>
            <a:fld id="{00000000-1234-1234-1234-123412341234}" type="slidenum">
              <a:rPr lang="en-US" smtClean="0"/>
              <a:pPr lvl="0"/>
              <a:t>11</a:t>
            </a:fld>
            <a:endParaRPr lang="en-US"/>
          </a:p>
        </p:txBody>
      </p:sp>
      <p:sp>
        <p:nvSpPr>
          <p:cNvPr id="2" name="Date Placeholder 1"/>
          <p:cNvSpPr>
            <a:spLocks noGrp="1"/>
          </p:cNvSpPr>
          <p:nvPr>
            <p:ph type="dt" sz="half" idx="10"/>
          </p:nvPr>
        </p:nvSpPr>
        <p:spPr/>
        <p:txBody>
          <a:bodyPr/>
          <a:lstStyle/>
          <a:p>
            <a:r>
              <a:rPr lang="en-US"/>
              <a:t>1/16/19</a:t>
            </a:r>
          </a:p>
        </p:txBody>
      </p:sp>
      <p:sp>
        <p:nvSpPr>
          <p:cNvPr id="3" name="Footer Placeholder 2"/>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89206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p:txBody>
          <a:bodyPr/>
          <a:lstStyle/>
          <a:p>
            <a:r>
              <a:rPr lang="en-US" dirty="0"/>
              <a:t>Metadata is stored on the master</a:t>
            </a:r>
          </a:p>
          <a:p>
            <a:pPr lvl="1"/>
            <a:r>
              <a:rPr lang="en-US" dirty="0"/>
              <a:t>File and chunk namespaces</a:t>
            </a:r>
          </a:p>
          <a:p>
            <a:pPr lvl="1"/>
            <a:r>
              <a:rPr lang="en-US" dirty="0"/>
              <a:t>Mapping from files to chunks</a:t>
            </a:r>
          </a:p>
          <a:p>
            <a:pPr lvl="1"/>
            <a:r>
              <a:rPr lang="en-US" dirty="0"/>
              <a:t>Locations of each chunk’s replicas</a:t>
            </a:r>
          </a:p>
          <a:p>
            <a:r>
              <a:rPr lang="en-US" dirty="0"/>
              <a:t>All in memory (64 bytes per chunk)</a:t>
            </a:r>
          </a:p>
          <a:p>
            <a:pPr lvl="1"/>
            <a:r>
              <a:rPr lang="en-US" dirty="0"/>
              <a:t>Fast </a:t>
            </a:r>
          </a:p>
          <a:p>
            <a:pPr lvl="1"/>
            <a:r>
              <a:rPr lang="en-US" dirty="0"/>
              <a:t>Easily accessible</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12</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61398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13</a:t>
            </a:fld>
            <a:endParaRPr lang="en-US"/>
          </a:p>
        </p:txBody>
      </p:sp>
      <p:sp>
        <p:nvSpPr>
          <p:cNvPr id="7" name="Content Placeholder 2"/>
          <p:cNvSpPr txBox="1">
            <a:spLocks/>
          </p:cNvSpPr>
          <p:nvPr/>
        </p:nvSpPr>
        <p:spPr>
          <a:xfrm>
            <a:off x="838200" y="1825625"/>
            <a:ext cx="10515600" cy="25391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Master has an operation log for persistent logging of critical metadata updates</a:t>
            </a:r>
          </a:p>
          <a:p>
            <a:pPr lvl="1"/>
            <a:r>
              <a:rPr lang="en-US" dirty="0"/>
              <a:t>Persistent on local disk</a:t>
            </a:r>
          </a:p>
          <a:p>
            <a:pPr lvl="1"/>
            <a:r>
              <a:rPr lang="en-US" dirty="0"/>
              <a:t>Replicated to the shadow master(s)</a:t>
            </a:r>
          </a:p>
          <a:p>
            <a:pPr lvl="1"/>
            <a:r>
              <a:rPr lang="en-US" dirty="0"/>
              <a:t>Checkpoints for faster recovery</a:t>
            </a:r>
          </a:p>
        </p:txBody>
      </p:sp>
      <p:sp>
        <p:nvSpPr>
          <p:cNvPr id="8" name="Date Placeholder 7"/>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86852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p>
        </p:txBody>
      </p:sp>
      <p:sp>
        <p:nvSpPr>
          <p:cNvPr id="3" name="Content Placeholder 2"/>
          <p:cNvSpPr>
            <a:spLocks noGrp="1"/>
          </p:cNvSpPr>
          <p:nvPr>
            <p:ph idx="1"/>
          </p:nvPr>
        </p:nvSpPr>
        <p:spPr>
          <a:xfrm>
            <a:off x="838200" y="1825625"/>
            <a:ext cx="10515600" cy="2539167"/>
          </a:xfrm>
        </p:spPr>
        <p:txBody>
          <a:bodyPr/>
          <a:lstStyle/>
          <a:p>
            <a:r>
              <a:rPr lang="en-US" dirty="0"/>
              <a:t>Master has an operation log for persistent logging of critical metadata updates</a:t>
            </a:r>
          </a:p>
          <a:p>
            <a:pPr lvl="1"/>
            <a:r>
              <a:rPr lang="en-US" dirty="0"/>
              <a:t>Persistent on local disk</a:t>
            </a:r>
          </a:p>
          <a:p>
            <a:pPr lvl="1"/>
            <a:r>
              <a:rPr lang="en-US" dirty="0"/>
              <a:t>Replicated to the shadow master(s) </a:t>
            </a:r>
          </a:p>
          <a:p>
            <a:pPr lvl="1"/>
            <a:r>
              <a:rPr lang="en-US" dirty="0"/>
              <a:t>Checkpoints for faster recovery</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14</a:t>
            </a:fld>
            <a:endParaRPr lang="en-US"/>
          </a:p>
        </p:txBody>
      </p:sp>
      <p:sp>
        <p:nvSpPr>
          <p:cNvPr id="6" name="Rectangle 5"/>
          <p:cNvSpPr/>
          <p:nvPr/>
        </p:nvSpPr>
        <p:spPr>
          <a:xfrm>
            <a:off x="2450493" y="4525788"/>
            <a:ext cx="858560" cy="858648"/>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X</a:t>
            </a:r>
          </a:p>
        </p:txBody>
      </p:sp>
      <p:sp>
        <p:nvSpPr>
          <p:cNvPr id="7" name="Rectangle 6"/>
          <p:cNvSpPr/>
          <p:nvPr/>
        </p:nvSpPr>
        <p:spPr>
          <a:xfrm>
            <a:off x="3854960" y="4525788"/>
            <a:ext cx="858560" cy="858648"/>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Y</a:t>
            </a:r>
          </a:p>
        </p:txBody>
      </p:sp>
      <p:grpSp>
        <p:nvGrpSpPr>
          <p:cNvPr id="12" name="Group 11"/>
          <p:cNvGrpSpPr/>
          <p:nvPr/>
        </p:nvGrpSpPr>
        <p:grpSpPr>
          <a:xfrm>
            <a:off x="7763555" y="3506144"/>
            <a:ext cx="1913148" cy="2504389"/>
            <a:chOff x="6958640" y="3506144"/>
            <a:chExt cx="1913148" cy="2504389"/>
          </a:xfrm>
        </p:grpSpPr>
        <p:sp>
          <p:nvSpPr>
            <p:cNvPr id="8" name="Rectangle 7"/>
            <p:cNvSpPr/>
            <p:nvPr/>
          </p:nvSpPr>
          <p:spPr>
            <a:xfrm>
              <a:off x="6958640" y="3506144"/>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START</a:t>
              </a:r>
            </a:p>
          </p:txBody>
        </p:sp>
        <p:sp>
          <p:nvSpPr>
            <p:cNvPr id="9" name="Rectangle 8"/>
            <p:cNvSpPr/>
            <p:nvPr/>
          </p:nvSpPr>
          <p:spPr>
            <a:xfrm>
              <a:off x="6958640" y="4132241"/>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X</a:t>
              </a:r>
            </a:p>
          </p:txBody>
        </p:sp>
        <p:sp>
          <p:nvSpPr>
            <p:cNvPr id="10" name="Rectangle 9"/>
            <p:cNvSpPr/>
            <p:nvPr/>
          </p:nvSpPr>
          <p:spPr>
            <a:xfrm>
              <a:off x="6958640" y="4758338"/>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Y</a:t>
              </a:r>
            </a:p>
          </p:txBody>
        </p:sp>
        <p:sp>
          <p:nvSpPr>
            <p:cNvPr id="11" name="Rectangle 10"/>
            <p:cNvSpPr/>
            <p:nvPr/>
          </p:nvSpPr>
          <p:spPr>
            <a:xfrm>
              <a:off x="6958640" y="5384436"/>
              <a:ext cx="1913148" cy="626097"/>
            </a:xfrm>
            <a:prstGeom prst="rect">
              <a:avLst/>
            </a:prstGeom>
            <a:ln w="7620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END</a:t>
              </a:r>
            </a:p>
          </p:txBody>
        </p:sp>
      </p:grpSp>
      <p:sp>
        <p:nvSpPr>
          <p:cNvPr id="13" name="Date Placeholder 1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4385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3-26 at 11.17.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251" y="1425669"/>
            <a:ext cx="5651218" cy="4751294"/>
          </a:xfrm>
          <a:prstGeom prst="rect">
            <a:avLst/>
          </a:prstGeom>
        </p:spPr>
      </p:pic>
      <p:sp>
        <p:nvSpPr>
          <p:cNvPr id="2" name="Title 1"/>
          <p:cNvSpPr>
            <a:spLocks noGrp="1"/>
          </p:cNvSpPr>
          <p:nvPr>
            <p:ph type="title"/>
          </p:nvPr>
        </p:nvSpPr>
        <p:spPr/>
        <p:txBody>
          <a:bodyPr/>
          <a:lstStyle/>
          <a:p>
            <a:r>
              <a:rPr lang="en-US" dirty="0"/>
              <a:t>Mutations</a:t>
            </a:r>
          </a:p>
        </p:txBody>
      </p:sp>
      <p:sp>
        <p:nvSpPr>
          <p:cNvPr id="3" name="Content Placeholder 2"/>
          <p:cNvSpPr>
            <a:spLocks noGrp="1"/>
          </p:cNvSpPr>
          <p:nvPr>
            <p:ph idx="1"/>
          </p:nvPr>
        </p:nvSpPr>
        <p:spPr>
          <a:xfrm>
            <a:off x="838200" y="1825625"/>
            <a:ext cx="6214035" cy="4351338"/>
          </a:xfrm>
        </p:spPr>
        <p:txBody>
          <a:bodyPr/>
          <a:lstStyle/>
          <a:p>
            <a:r>
              <a:rPr lang="en-US" dirty="0"/>
              <a:t>Mutation = write or record append</a:t>
            </a:r>
          </a:p>
          <a:p>
            <a:pPr lvl="1"/>
            <a:r>
              <a:rPr lang="en-US" dirty="0"/>
              <a:t>Must be done for all replicas</a:t>
            </a:r>
          </a:p>
          <a:p>
            <a:r>
              <a:rPr lang="en-US" dirty="0"/>
              <a:t>Goal: minimize master involvement</a:t>
            </a:r>
          </a:p>
          <a:p>
            <a:r>
              <a:rPr lang="en-US" dirty="0"/>
              <a:t>Lease mechanism</a:t>
            </a:r>
          </a:p>
          <a:p>
            <a:pPr lvl="1"/>
            <a:r>
              <a:rPr lang="en-US" dirty="0"/>
              <a:t>Master picks on replica as primary and gives </a:t>
            </a:r>
          </a:p>
          <a:p>
            <a:pPr marL="457200" lvl="1" indent="0">
              <a:buNone/>
            </a:pPr>
            <a:r>
              <a:rPr lang="en-US" dirty="0"/>
              <a:t>   it a “lease” for mutations</a:t>
            </a:r>
          </a:p>
          <a:p>
            <a:pPr lvl="1"/>
            <a:r>
              <a:rPr lang="en-US" dirty="0"/>
              <a:t>Primary defines a serial order of mutations</a:t>
            </a:r>
          </a:p>
          <a:p>
            <a:pPr lvl="1"/>
            <a:r>
              <a:rPr lang="en-US" dirty="0"/>
              <a:t>All replicas follows this order</a:t>
            </a:r>
          </a:p>
          <a:p>
            <a:r>
              <a:rPr lang="en-US" dirty="0"/>
              <a:t>Data flow decoupled from control flow</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15</a:t>
            </a:fld>
            <a:endParaRPr lang="en-US"/>
          </a:p>
        </p:txBody>
      </p:sp>
      <p:sp>
        <p:nvSpPr>
          <p:cNvPr id="7" name="Date Placeholder 6"/>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941752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Record Append</a:t>
            </a:r>
          </a:p>
        </p:txBody>
      </p:sp>
      <p:sp>
        <p:nvSpPr>
          <p:cNvPr id="3" name="Content Placeholder 2"/>
          <p:cNvSpPr>
            <a:spLocks noGrp="1"/>
          </p:cNvSpPr>
          <p:nvPr>
            <p:ph idx="1"/>
          </p:nvPr>
        </p:nvSpPr>
        <p:spPr/>
        <p:txBody>
          <a:bodyPr/>
          <a:lstStyle/>
          <a:p>
            <a:r>
              <a:rPr lang="en-US" dirty="0"/>
              <a:t>GFS appends it to the file atomically </a:t>
            </a:r>
            <a:r>
              <a:rPr lang="en-US" i="1" dirty="0"/>
              <a:t>at least once</a:t>
            </a:r>
          </a:p>
          <a:p>
            <a:pPr lvl="1"/>
            <a:r>
              <a:rPr lang="en-US" dirty="0"/>
              <a:t>GFS picks the offset</a:t>
            </a:r>
          </a:p>
          <a:p>
            <a:pPr lvl="1"/>
            <a:r>
              <a:rPr lang="en-US" dirty="0"/>
              <a:t>Works for concurrent writers</a:t>
            </a:r>
          </a:p>
          <a:p>
            <a:r>
              <a:rPr lang="en-US" dirty="0"/>
              <a:t>Used heavily by Google applications</a:t>
            </a:r>
          </a:p>
          <a:p>
            <a:pPr lvl="1"/>
            <a:r>
              <a:rPr lang="en-US" dirty="0"/>
              <a:t>For files that serve as multiple-producer/single consumer queues</a:t>
            </a:r>
          </a:p>
          <a:p>
            <a:pPr lvl="1"/>
            <a:r>
              <a:rPr lang="en-US" dirty="0"/>
              <a:t>Merge results from multiple machines to one file</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16</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485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Responsibilities</a:t>
            </a:r>
          </a:p>
        </p:txBody>
      </p:sp>
      <p:sp>
        <p:nvSpPr>
          <p:cNvPr id="3" name="Content Placeholder 2"/>
          <p:cNvSpPr>
            <a:spLocks noGrp="1"/>
          </p:cNvSpPr>
          <p:nvPr>
            <p:ph idx="1"/>
          </p:nvPr>
        </p:nvSpPr>
        <p:spPr/>
        <p:txBody>
          <a:bodyPr/>
          <a:lstStyle/>
          <a:p>
            <a:r>
              <a:rPr lang="en-US" dirty="0"/>
              <a:t>Metadata storage</a:t>
            </a:r>
          </a:p>
          <a:p>
            <a:r>
              <a:rPr lang="en-US" dirty="0"/>
              <a:t>Namespace management/locking</a:t>
            </a:r>
          </a:p>
          <a:p>
            <a:r>
              <a:rPr lang="en-US" dirty="0"/>
              <a:t>Heartbeat with chunkservers</a:t>
            </a:r>
          </a:p>
          <a:p>
            <a:pPr lvl="1"/>
            <a:r>
              <a:rPr lang="en-US" dirty="0"/>
              <a:t>Give instructions, collect state, track cluster health</a:t>
            </a:r>
          </a:p>
          <a:p>
            <a:r>
              <a:rPr lang="en-US" dirty="0"/>
              <a:t>Chunk creation, re-replication, rebalancing</a:t>
            </a:r>
          </a:p>
          <a:p>
            <a:pPr lvl="1"/>
            <a:r>
              <a:rPr lang="en-US" dirty="0"/>
              <a:t>Balance space utilization and access speed</a:t>
            </a:r>
          </a:p>
          <a:p>
            <a:pPr lvl="1"/>
            <a:r>
              <a:rPr lang="en-US" dirty="0"/>
              <a:t>Re-replicate data if redundancy is lower than threshold</a:t>
            </a:r>
          </a:p>
          <a:p>
            <a:pPr lvl="1"/>
            <a:r>
              <a:rPr lang="en-US" dirty="0"/>
              <a:t>Rebalance data to smooth out storage and request load</a:t>
            </a:r>
          </a:p>
          <a:p>
            <a:endParaRPr lang="en-US" dirty="0"/>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17</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07207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Responsibilities</a:t>
            </a:r>
          </a:p>
        </p:txBody>
      </p:sp>
      <p:sp>
        <p:nvSpPr>
          <p:cNvPr id="3" name="Content Placeholder 2"/>
          <p:cNvSpPr>
            <a:spLocks noGrp="1"/>
          </p:cNvSpPr>
          <p:nvPr>
            <p:ph idx="1"/>
          </p:nvPr>
        </p:nvSpPr>
        <p:spPr/>
        <p:txBody>
          <a:bodyPr/>
          <a:lstStyle/>
          <a:p>
            <a:r>
              <a:rPr lang="en-US" dirty="0"/>
              <a:t>Garbage collection</a:t>
            </a:r>
          </a:p>
          <a:p>
            <a:pPr lvl="1"/>
            <a:r>
              <a:rPr lang="en-US" dirty="0"/>
              <a:t>Simple and reliable in distributed system where failures are common</a:t>
            </a:r>
          </a:p>
          <a:p>
            <a:pPr lvl="1"/>
            <a:r>
              <a:rPr lang="en-US" dirty="0"/>
              <a:t>Master logs the deletion, rename the file to a hidden name</a:t>
            </a:r>
          </a:p>
          <a:p>
            <a:pPr lvl="1"/>
            <a:r>
              <a:rPr lang="en-US" dirty="0"/>
              <a:t>Lazily garbage collect hidden files (three days?)</a:t>
            </a:r>
          </a:p>
          <a:p>
            <a:r>
              <a:rPr lang="en-US" dirty="0"/>
              <a:t>Stale replica deletion</a:t>
            </a:r>
          </a:p>
          <a:p>
            <a:pPr lvl="1"/>
            <a:r>
              <a:rPr lang="en-US" dirty="0"/>
              <a:t>Detect stale replicas using chunk version numbers</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18</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48646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idx="1"/>
          </p:nvPr>
        </p:nvSpPr>
        <p:spPr/>
        <p:txBody>
          <a:bodyPr/>
          <a:lstStyle/>
          <a:p>
            <a:r>
              <a:rPr lang="en-US" dirty="0"/>
              <a:t>High availability</a:t>
            </a:r>
          </a:p>
          <a:p>
            <a:pPr lvl="1"/>
            <a:r>
              <a:rPr lang="en-US" dirty="0"/>
              <a:t>Fast recovery</a:t>
            </a:r>
          </a:p>
          <a:p>
            <a:pPr lvl="2"/>
            <a:r>
              <a:rPr lang="en-US" dirty="0"/>
              <a:t>Master and chunks server can restart in a few seconds</a:t>
            </a:r>
          </a:p>
          <a:p>
            <a:pPr lvl="1"/>
            <a:r>
              <a:rPr lang="en-US" dirty="0"/>
              <a:t>Chunk replication</a:t>
            </a:r>
          </a:p>
          <a:p>
            <a:pPr lvl="2"/>
            <a:r>
              <a:rPr lang="en-US" dirty="0"/>
              <a:t>Default is three replicas</a:t>
            </a:r>
          </a:p>
          <a:p>
            <a:pPr lvl="1"/>
            <a:r>
              <a:rPr lang="en-US" dirty="0"/>
              <a:t>Shadow masters</a:t>
            </a:r>
          </a:p>
          <a:p>
            <a:r>
              <a:rPr lang="en-US" dirty="0"/>
              <a:t>Data integrity</a:t>
            </a:r>
          </a:p>
          <a:p>
            <a:pPr lvl="1"/>
            <a:r>
              <a:rPr lang="en-US" dirty="0"/>
              <a:t>Checksum every 64 KB block in each chunk</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19</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82905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7" name="Text Placeholder 6"/>
          <p:cNvSpPr>
            <a:spLocks noGrp="1"/>
          </p:cNvSpPr>
          <p:nvPr>
            <p:ph type="body" idx="1"/>
          </p:nvPr>
        </p:nvSpPr>
        <p:spPr/>
        <p:txBody>
          <a:bodyPr/>
          <a:lstStyle/>
          <a:p>
            <a:r>
              <a:rPr lang="en-US" dirty="0"/>
              <a:t>GFS</a:t>
            </a:r>
          </a:p>
        </p:txBody>
      </p:sp>
      <p:sp>
        <p:nvSpPr>
          <p:cNvPr id="3" name="Content Placeholder 2"/>
          <p:cNvSpPr>
            <a:spLocks noGrp="1"/>
          </p:cNvSpPr>
          <p:nvPr>
            <p:ph sz="half" idx="2"/>
          </p:nvPr>
        </p:nvSpPr>
        <p:spPr/>
        <p:txBody>
          <a:bodyPr/>
          <a:lstStyle/>
          <a:p>
            <a:r>
              <a:rPr lang="en-US" b="1" i="1" dirty="0"/>
              <a:t>Store</a:t>
            </a:r>
            <a:r>
              <a:rPr lang="en-US" dirty="0"/>
              <a:t> large amounts of data</a:t>
            </a:r>
          </a:p>
          <a:p>
            <a:pPr lvl="1"/>
            <a:r>
              <a:rPr lang="en-US" dirty="0"/>
              <a:t>Efficiently</a:t>
            </a:r>
          </a:p>
          <a:p>
            <a:pPr lvl="1"/>
            <a:r>
              <a:rPr lang="en-US" dirty="0"/>
              <a:t>With fault-tolerance</a:t>
            </a:r>
          </a:p>
          <a:p>
            <a:pPr lvl="1"/>
            <a:r>
              <a:rPr lang="en-US" dirty="0"/>
              <a:t>In a scalable manner</a:t>
            </a:r>
          </a:p>
        </p:txBody>
      </p:sp>
      <p:sp>
        <p:nvSpPr>
          <p:cNvPr id="8" name="Text Placeholder 7"/>
          <p:cNvSpPr>
            <a:spLocks noGrp="1"/>
          </p:cNvSpPr>
          <p:nvPr>
            <p:ph type="body" sz="quarter" idx="3"/>
          </p:nvPr>
        </p:nvSpPr>
        <p:spPr/>
        <p:txBody>
          <a:bodyPr/>
          <a:lstStyle/>
          <a:p>
            <a:r>
              <a:rPr lang="en-US" dirty="0"/>
              <a:t>MapReduce</a:t>
            </a:r>
          </a:p>
        </p:txBody>
      </p:sp>
      <p:sp>
        <p:nvSpPr>
          <p:cNvPr id="9" name="Content Placeholder 8"/>
          <p:cNvSpPr>
            <a:spLocks noGrp="1"/>
          </p:cNvSpPr>
          <p:nvPr>
            <p:ph sz="quarter" idx="4"/>
          </p:nvPr>
        </p:nvSpPr>
        <p:spPr/>
        <p:txBody>
          <a:bodyPr/>
          <a:lstStyle/>
          <a:p>
            <a:r>
              <a:rPr lang="en-US" b="1" i="1" dirty="0"/>
              <a:t>Process</a:t>
            </a:r>
            <a:r>
              <a:rPr lang="en-US" dirty="0"/>
              <a:t> large amounts of data</a:t>
            </a:r>
          </a:p>
          <a:p>
            <a:pPr lvl="1"/>
            <a:r>
              <a:rPr lang="en-US" dirty="0"/>
              <a:t>Efficiently</a:t>
            </a:r>
          </a:p>
          <a:p>
            <a:pPr lvl="1"/>
            <a:r>
              <a:rPr lang="en-US" dirty="0"/>
              <a:t>With fault-tolerance</a:t>
            </a:r>
          </a:p>
          <a:p>
            <a:pPr lvl="1"/>
            <a:r>
              <a:rPr lang="en-US" dirty="0"/>
              <a:t>In a scalable manner</a:t>
            </a:r>
          </a:p>
          <a:p>
            <a:endParaRPr lang="en-US" dirty="0"/>
          </a:p>
        </p:txBody>
      </p:sp>
      <p:sp>
        <p:nvSpPr>
          <p:cNvPr id="6" name="Date Placeholder 5"/>
          <p:cNvSpPr>
            <a:spLocks noGrp="1"/>
          </p:cNvSpPr>
          <p:nvPr>
            <p:ph type="dt" sz="half" idx="10"/>
          </p:nvPr>
        </p:nvSpPr>
        <p:spPr/>
        <p:txBody>
          <a:bodyPr/>
          <a:lstStyle/>
          <a:p>
            <a:r>
              <a:rPr lang="en-US"/>
              <a:t>1/16/19</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2</a:t>
            </a:fld>
            <a:endParaRPr lang="en-US"/>
          </a:p>
        </p:txBody>
      </p:sp>
    </p:spTree>
    <p:extLst>
      <p:ext uri="{BB962C8B-B14F-4D97-AF65-F5344CB8AC3E}">
        <p14:creationId xmlns:p14="http://schemas.microsoft.com/office/powerpoint/2010/main" val="115678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build="p"/>
      <p:bldP spid="8"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p:txBody>
          <a:bodyPr/>
          <a:lstStyle/>
          <a:p>
            <a:pPr lvl="0"/>
            <a:r>
              <a:rPr lang="en-US">
                <a:sym typeface="Helvetica Neue"/>
              </a:rPr>
              <a:t>Consistency Model</a:t>
            </a:r>
          </a:p>
        </p:txBody>
      </p:sp>
      <p:sp>
        <p:nvSpPr>
          <p:cNvPr id="170" name="Shape 170"/>
          <p:cNvSpPr txBox="1">
            <a:spLocks noGrp="1"/>
          </p:cNvSpPr>
          <p:nvPr>
            <p:ph type="body" idx="1"/>
          </p:nvPr>
        </p:nvSpPr>
        <p:spPr/>
        <p:txBody>
          <a:bodyPr/>
          <a:lstStyle/>
          <a:p>
            <a:pPr lvl="0"/>
            <a:r>
              <a:rPr lang="en-US" dirty="0">
                <a:sym typeface="Helvetica Neue"/>
              </a:rPr>
              <a:t>Consistency level</a:t>
            </a:r>
          </a:p>
          <a:p>
            <a:pPr lvl="1"/>
            <a:r>
              <a:rPr lang="en-US" dirty="0">
                <a:sym typeface="Helvetica Neue"/>
              </a:rPr>
              <a:t>Defined (everyone see the correct data)</a:t>
            </a:r>
          </a:p>
          <a:p>
            <a:pPr lvl="1"/>
            <a:r>
              <a:rPr lang="en-US" dirty="0">
                <a:sym typeface="Helvetica Neue"/>
              </a:rPr>
              <a:t>Consistent (everyone see the same data, which may or may not be correct)</a:t>
            </a:r>
          </a:p>
          <a:p>
            <a:pPr lvl="1"/>
            <a:r>
              <a:rPr lang="en-US" dirty="0">
                <a:sym typeface="Helvetica Neue"/>
              </a:rPr>
              <a:t>Inconsistent (everyone do not see the same data)</a:t>
            </a:r>
          </a:p>
          <a:p>
            <a:pPr lvl="0"/>
            <a:r>
              <a:rPr lang="en-US" dirty="0">
                <a:sym typeface="Helvetica Neue"/>
              </a:rPr>
              <a:t>Implications for applications</a:t>
            </a:r>
          </a:p>
          <a:p>
            <a:pPr lvl="1"/>
            <a:r>
              <a:rPr lang="en-US" dirty="0">
                <a:sym typeface="Helvetica Neue"/>
              </a:rPr>
              <a:t>Rely on appends rather than overwrites</a:t>
            </a:r>
          </a:p>
          <a:p>
            <a:pPr lvl="1"/>
            <a:r>
              <a:rPr lang="en-US" dirty="0">
                <a:sym typeface="Helvetica Neue"/>
              </a:rPr>
              <a:t>Checkpoint</a:t>
            </a:r>
          </a:p>
          <a:p>
            <a:pPr lvl="1"/>
            <a:r>
              <a:rPr lang="en-US" dirty="0">
                <a:sym typeface="Helvetica Neue"/>
              </a:rPr>
              <a:t>Use self-validating, self-identifying records</a:t>
            </a:r>
          </a:p>
        </p:txBody>
      </p:sp>
      <p:sp>
        <p:nvSpPr>
          <p:cNvPr id="171" name="Shape 171"/>
          <p:cNvSpPr txBox="1">
            <a:spLocks noGrp="1"/>
          </p:cNvSpPr>
          <p:nvPr>
            <p:ph type="sldNum" idx="12"/>
          </p:nvPr>
        </p:nvSpPr>
        <p:spPr/>
        <p:txBody>
          <a:bodyPr/>
          <a:lstStyle/>
          <a:p>
            <a:pPr lvl="0"/>
            <a:fld id="{00000000-1234-1234-1234-123412341234}" type="slidenum">
              <a:rPr lang="en-US" smtClean="0"/>
              <a:pPr lvl="0"/>
              <a:t>20</a:t>
            </a:fld>
            <a:endParaRPr lang="en-US"/>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40093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p:txBody>
          <a:bodyPr/>
          <a:lstStyle/>
          <a:p>
            <a:pPr lvl="0"/>
            <a:r>
              <a:rPr lang="en-US" dirty="0">
                <a:sym typeface="Helvetica Neue"/>
              </a:rPr>
              <a:t>Evaluation: Micro-Benchmarks</a:t>
            </a:r>
          </a:p>
        </p:txBody>
      </p:sp>
      <p:sp>
        <p:nvSpPr>
          <p:cNvPr id="178" name="Shape 178"/>
          <p:cNvSpPr txBox="1">
            <a:spLocks noGrp="1"/>
          </p:cNvSpPr>
          <p:nvPr>
            <p:ph type="sldNum" sz="quarter" idx="12"/>
          </p:nvPr>
        </p:nvSpPr>
        <p:spPr/>
        <p:txBody>
          <a:bodyPr/>
          <a:lstStyle/>
          <a:p>
            <a:pPr lvl="0"/>
            <a:fld id="{00000000-1234-1234-1234-123412341234}" type="slidenum">
              <a:rPr lang="en-US" smtClean="0"/>
              <a:pPr lvl="0"/>
              <a:t>21</a:t>
            </a:fld>
            <a:endParaRPr lang="en-US"/>
          </a:p>
        </p:txBody>
      </p:sp>
      <p:pic>
        <p:nvPicPr>
          <p:cNvPr id="179" name="Shape 179" descr="Screen Shot 2016-11-22 at 12.22.31 PM.png"/>
          <p:cNvPicPr preferRelativeResize="0"/>
          <p:nvPr/>
        </p:nvPicPr>
        <p:blipFill>
          <a:blip r:embed="rId3">
            <a:alphaModFix/>
          </a:blip>
          <a:stretch>
            <a:fillRect/>
          </a:stretch>
        </p:blipFill>
        <p:spPr>
          <a:xfrm>
            <a:off x="620450" y="2569475"/>
            <a:ext cx="10951075" cy="3354000"/>
          </a:xfrm>
          <a:prstGeom prst="rect">
            <a:avLst/>
          </a:prstGeom>
          <a:noFill/>
          <a:ln>
            <a:noFill/>
          </a:ln>
        </p:spPr>
      </p:pic>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71622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p:txBody>
          <a:bodyPr/>
          <a:lstStyle/>
          <a:p>
            <a:pPr lvl="0"/>
            <a:r>
              <a:rPr lang="en-US" dirty="0">
                <a:sym typeface="Helvetica Neue"/>
              </a:rPr>
              <a:t>Evaluation: Real-World clusters</a:t>
            </a:r>
          </a:p>
        </p:txBody>
      </p:sp>
      <p:sp>
        <p:nvSpPr>
          <p:cNvPr id="186" name="Shape 186"/>
          <p:cNvSpPr txBox="1">
            <a:spLocks noGrp="1"/>
          </p:cNvSpPr>
          <p:nvPr>
            <p:ph type="body" idx="1"/>
          </p:nvPr>
        </p:nvSpPr>
        <p:spPr/>
        <p:txBody>
          <a:bodyPr/>
          <a:lstStyle/>
          <a:p>
            <a:pPr lvl="0"/>
            <a:r>
              <a:rPr lang="en-US">
                <a:sym typeface="Helvetica Neue"/>
              </a:rPr>
              <a:t>Cluster A</a:t>
            </a:r>
          </a:p>
          <a:p>
            <a:pPr lvl="1"/>
            <a:r>
              <a:rPr lang="en-US">
                <a:sym typeface="Helvetica Neue"/>
              </a:rPr>
              <a:t>Research and Development</a:t>
            </a:r>
          </a:p>
          <a:p>
            <a:pPr lvl="1"/>
            <a:r>
              <a:rPr lang="en-US">
                <a:sym typeface="Helvetica Neue"/>
              </a:rPr>
              <a:t>A few MBs to a few TBs of data</a:t>
            </a:r>
          </a:p>
          <a:p>
            <a:pPr lvl="1"/>
            <a:r>
              <a:rPr lang="en-US">
                <a:sym typeface="Helvetica Neue"/>
              </a:rPr>
              <a:t>Tasks run up to hours</a:t>
            </a:r>
          </a:p>
          <a:p>
            <a:pPr lvl="0"/>
            <a:r>
              <a:rPr lang="en-US">
                <a:sym typeface="Helvetica Neue"/>
              </a:rPr>
              <a:t>Cluster B</a:t>
            </a:r>
          </a:p>
          <a:p>
            <a:pPr lvl="1"/>
            <a:r>
              <a:rPr lang="en-US">
                <a:sym typeface="Helvetica Neue"/>
              </a:rPr>
              <a:t>Production use</a:t>
            </a:r>
          </a:p>
          <a:p>
            <a:pPr lvl="1"/>
            <a:r>
              <a:rPr lang="en-US">
                <a:sym typeface="Helvetica Neue"/>
              </a:rPr>
              <a:t>Continuously generate and process multi-TB data</a:t>
            </a:r>
          </a:p>
          <a:p>
            <a:pPr lvl="1"/>
            <a:r>
              <a:rPr lang="en-US">
                <a:sym typeface="Helvetica Neue"/>
              </a:rPr>
              <a:t>Long running tasks</a:t>
            </a:r>
          </a:p>
        </p:txBody>
      </p:sp>
      <p:sp>
        <p:nvSpPr>
          <p:cNvPr id="187" name="Shape 187"/>
          <p:cNvSpPr txBox="1">
            <a:spLocks noGrp="1"/>
          </p:cNvSpPr>
          <p:nvPr>
            <p:ph type="sldNum" idx="12"/>
          </p:nvPr>
        </p:nvSpPr>
        <p:spPr/>
        <p:txBody>
          <a:bodyPr/>
          <a:lstStyle/>
          <a:p>
            <a:pPr lvl="0"/>
            <a:fld id="{00000000-1234-1234-1234-123412341234}" type="slidenum">
              <a:rPr lang="en-US" smtClean="0"/>
              <a:pPr lvl="0"/>
              <a:t>22</a:t>
            </a:fld>
            <a:endParaRPr lang="en-US"/>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74045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p:txBody>
          <a:bodyPr/>
          <a:lstStyle/>
          <a:p>
            <a:pPr lvl="0"/>
            <a:r>
              <a:rPr lang="en-US">
                <a:sym typeface="Helvetica Neue"/>
              </a:rPr>
              <a:t>Storage and Metadata</a:t>
            </a:r>
          </a:p>
        </p:txBody>
      </p:sp>
      <p:sp>
        <p:nvSpPr>
          <p:cNvPr id="194" name="Shape 194"/>
          <p:cNvSpPr txBox="1">
            <a:spLocks noGrp="1"/>
          </p:cNvSpPr>
          <p:nvPr>
            <p:ph type="sldNum" sz="quarter" idx="12"/>
          </p:nvPr>
        </p:nvSpPr>
        <p:spPr/>
        <p:txBody>
          <a:bodyPr/>
          <a:lstStyle/>
          <a:p>
            <a:pPr lvl="0"/>
            <a:fld id="{00000000-1234-1234-1234-123412341234}" type="slidenum">
              <a:rPr lang="en-US" smtClean="0"/>
              <a:pPr lvl="0"/>
              <a:t>23</a:t>
            </a:fld>
            <a:endParaRPr lang="en-US"/>
          </a:p>
        </p:txBody>
      </p:sp>
      <p:pic>
        <p:nvPicPr>
          <p:cNvPr id="195" name="Shape 195" descr="Screen Shot 2016-11-22 at 12.27.30 PM.png"/>
          <p:cNvPicPr preferRelativeResize="0"/>
          <p:nvPr/>
        </p:nvPicPr>
        <p:blipFill>
          <a:blip r:embed="rId3">
            <a:alphaModFix/>
          </a:blip>
          <a:stretch>
            <a:fillRect/>
          </a:stretch>
        </p:blipFill>
        <p:spPr>
          <a:xfrm>
            <a:off x="1481775" y="2147197"/>
            <a:ext cx="9228449" cy="3936200"/>
          </a:xfrm>
          <a:prstGeom prst="rect">
            <a:avLst/>
          </a:prstGeom>
          <a:noFill/>
          <a:ln>
            <a:noFill/>
          </a:ln>
        </p:spPr>
      </p:pic>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349707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p:txBody>
          <a:bodyPr/>
          <a:lstStyle/>
          <a:p>
            <a:pPr lvl="0"/>
            <a:r>
              <a:rPr lang="en-US">
                <a:sym typeface="Helvetica Neue"/>
              </a:rPr>
              <a:t>Read/Write Rate</a:t>
            </a:r>
          </a:p>
        </p:txBody>
      </p:sp>
      <p:sp>
        <p:nvSpPr>
          <p:cNvPr id="202" name="Shape 202"/>
          <p:cNvSpPr txBox="1">
            <a:spLocks noGrp="1"/>
          </p:cNvSpPr>
          <p:nvPr>
            <p:ph type="sldNum" sz="quarter" idx="12"/>
          </p:nvPr>
        </p:nvSpPr>
        <p:spPr/>
        <p:txBody>
          <a:bodyPr/>
          <a:lstStyle/>
          <a:p>
            <a:pPr lvl="0"/>
            <a:fld id="{00000000-1234-1234-1234-123412341234}" type="slidenum">
              <a:rPr lang="en-US" smtClean="0"/>
              <a:pPr lvl="0"/>
              <a:t>24</a:t>
            </a:fld>
            <a:endParaRPr lang="en-US"/>
          </a:p>
        </p:txBody>
      </p:sp>
      <p:pic>
        <p:nvPicPr>
          <p:cNvPr id="203" name="Shape 203" descr="Screen Shot 2016-11-22 at 12.34.32 PM.png"/>
          <p:cNvPicPr preferRelativeResize="0"/>
          <p:nvPr/>
        </p:nvPicPr>
        <p:blipFill>
          <a:blip r:embed="rId3">
            <a:alphaModFix/>
          </a:blip>
          <a:stretch>
            <a:fillRect/>
          </a:stretch>
        </p:blipFill>
        <p:spPr>
          <a:xfrm>
            <a:off x="1355512" y="1944837"/>
            <a:ext cx="9480963" cy="4157487"/>
          </a:xfrm>
          <a:prstGeom prst="rect">
            <a:avLst/>
          </a:prstGeom>
          <a:noFill/>
          <a:ln>
            <a:noFill/>
          </a:ln>
        </p:spPr>
      </p:pic>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36749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p:txBody>
          <a:bodyPr/>
          <a:lstStyle/>
          <a:p>
            <a:pPr lvl="0"/>
            <a:r>
              <a:rPr lang="en-US">
                <a:sym typeface="Helvetica Neue"/>
              </a:rPr>
              <a:t>Recovery Time</a:t>
            </a:r>
          </a:p>
        </p:txBody>
      </p:sp>
      <p:sp>
        <p:nvSpPr>
          <p:cNvPr id="210" name="Shape 210"/>
          <p:cNvSpPr txBox="1">
            <a:spLocks noGrp="1"/>
          </p:cNvSpPr>
          <p:nvPr>
            <p:ph type="body" idx="1"/>
          </p:nvPr>
        </p:nvSpPr>
        <p:spPr/>
        <p:txBody>
          <a:bodyPr/>
          <a:lstStyle/>
          <a:p>
            <a:pPr lvl="0"/>
            <a:r>
              <a:rPr lang="en-US">
                <a:sym typeface="Helvetica Neue"/>
              </a:rPr>
              <a:t>Kill one chunkserver</a:t>
            </a:r>
          </a:p>
          <a:p>
            <a:pPr lvl="1"/>
            <a:r>
              <a:rPr lang="en-US">
                <a:sym typeface="Helvetica Neue"/>
              </a:rPr>
              <a:t>15000 chunks containing 600 GB data</a:t>
            </a:r>
          </a:p>
          <a:p>
            <a:pPr lvl="1"/>
            <a:r>
              <a:rPr lang="en-US">
                <a:sym typeface="Helvetica Neue"/>
              </a:rPr>
              <a:t>All chunks restored in 23.2 mins</a:t>
            </a:r>
          </a:p>
          <a:p>
            <a:pPr lvl="0"/>
            <a:r>
              <a:rPr lang="en-US">
                <a:sym typeface="Helvetica Neue"/>
              </a:rPr>
              <a:t>Kill two chunkservers</a:t>
            </a:r>
          </a:p>
          <a:p>
            <a:pPr lvl="1"/>
            <a:r>
              <a:rPr lang="en-US">
                <a:sym typeface="Helvetica Neue"/>
              </a:rPr>
              <a:t>Each with 16000 chunks and 660 GB data</a:t>
            </a:r>
          </a:p>
          <a:p>
            <a:pPr lvl="1"/>
            <a:r>
              <a:rPr lang="en-US">
                <a:sym typeface="Helvetica Neue"/>
              </a:rPr>
              <a:t>Results in 266 single replicas</a:t>
            </a:r>
          </a:p>
          <a:p>
            <a:pPr lvl="1"/>
            <a:r>
              <a:rPr lang="en-US">
                <a:sym typeface="Helvetica Neue"/>
              </a:rPr>
              <a:t>Single replicas restored to at least 2x within 2 mins</a:t>
            </a:r>
          </a:p>
        </p:txBody>
      </p:sp>
      <p:sp>
        <p:nvSpPr>
          <p:cNvPr id="211" name="Shape 211"/>
          <p:cNvSpPr txBox="1">
            <a:spLocks noGrp="1"/>
          </p:cNvSpPr>
          <p:nvPr>
            <p:ph type="sldNum" idx="12"/>
          </p:nvPr>
        </p:nvSpPr>
        <p:spPr/>
        <p:txBody>
          <a:bodyPr/>
          <a:lstStyle/>
          <a:p>
            <a:pPr lvl="0"/>
            <a:fld id="{00000000-1234-1234-1234-123412341234}" type="slidenum">
              <a:rPr lang="en-US" smtClean="0"/>
              <a:pPr lvl="0"/>
              <a:t>25</a:t>
            </a:fld>
            <a:endParaRPr lang="en-US"/>
          </a:p>
        </p:txBody>
      </p:sp>
      <p:sp>
        <p:nvSpPr>
          <p:cNvPr id="5" name="Date Placeholder 4"/>
          <p:cNvSpPr>
            <a:spLocks noGrp="1"/>
          </p:cNvSpPr>
          <p:nvPr>
            <p:ph type="dt" sz="half" idx="10"/>
          </p:nvPr>
        </p:nvSpPr>
        <p:spPr/>
        <p:txBody>
          <a:bodyPr/>
          <a:lstStyle/>
          <a:p>
            <a:r>
              <a:rPr lang="en-US"/>
              <a:t>1/16/19</a:t>
            </a:r>
          </a:p>
        </p:txBody>
      </p:sp>
      <p:sp>
        <p:nvSpPr>
          <p:cNvPr id="6" name="Footer Placeholder 5"/>
          <p:cNvSpPr>
            <a:spLocks noGrp="1"/>
          </p:cNvSpPr>
          <p:nvPr>
            <p:ph type="ftr" sz="quarter" idx="11"/>
          </p:nvPr>
        </p:nvSpPr>
        <p:spPr/>
        <p:txBody>
          <a:bodyPr/>
          <a:lstStyle/>
          <a:p>
            <a:r>
              <a:rPr lang="en-US"/>
              <a:t>EECS 598 – W19</a:t>
            </a:r>
          </a:p>
        </p:txBody>
      </p:sp>
    </p:spTree>
    <p:extLst>
      <p:ext uri="{BB962C8B-B14F-4D97-AF65-F5344CB8AC3E}">
        <p14:creationId xmlns:p14="http://schemas.microsoft.com/office/powerpoint/2010/main" val="1437301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Break!</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26</a:t>
            </a:fld>
            <a:endParaRPr lang="en-US"/>
          </a:p>
        </p:txBody>
      </p:sp>
    </p:spTree>
    <p:extLst>
      <p:ext uri="{BB962C8B-B14F-4D97-AF65-F5344CB8AC3E}">
        <p14:creationId xmlns:p14="http://schemas.microsoft.com/office/powerpoint/2010/main" val="1493043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Paper assignment is (almost) finalized</a:t>
            </a:r>
          </a:p>
          <a:p>
            <a:pPr lvl="1"/>
            <a:r>
              <a:rPr lang="en-US" dirty="0"/>
              <a:t>Please check on the course website tonight</a:t>
            </a:r>
          </a:p>
          <a:p>
            <a:r>
              <a:rPr lang="en-US" dirty="0"/>
              <a:t>Presenters: MUST send me a copy of the slides a day before</a:t>
            </a:r>
          </a:p>
          <a:p>
            <a:pPr lvl="1"/>
            <a:r>
              <a:rPr lang="en-US" dirty="0"/>
              <a:t>20% of the grade!</a:t>
            </a:r>
          </a:p>
          <a:p>
            <a:r>
              <a:rPr lang="en-US" dirty="0"/>
              <a:t>Everyone else: MUST read the mandatory paper(s)</a:t>
            </a:r>
          </a:p>
          <a:p>
            <a:pPr lvl="1"/>
            <a:r>
              <a:rPr lang="en-US" dirty="0"/>
              <a:t>Presenters and reviewers must read all papers listed</a:t>
            </a:r>
          </a:p>
          <a:p>
            <a:endParaRPr lang="en-US" dirty="0"/>
          </a:p>
          <a:p>
            <a:r>
              <a:rPr lang="en-US" dirty="0">
                <a:solidFill>
                  <a:srgbClr val="FF0000"/>
                </a:solidFill>
              </a:rPr>
              <a:t>Pop QUIZ: https://</a:t>
            </a:r>
            <a:r>
              <a:rPr lang="en-US" dirty="0" err="1">
                <a:solidFill>
                  <a:srgbClr val="FF0000"/>
                </a:solidFill>
              </a:rPr>
              <a:t>goo.gl</a:t>
            </a:r>
            <a:r>
              <a:rPr lang="en-US" dirty="0">
                <a:solidFill>
                  <a:srgbClr val="FF0000"/>
                </a:solidFill>
              </a:rPr>
              <a:t>/forms/3obXL70Y78syHMSQ2</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41616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Design Decisions</a:t>
            </a:r>
          </a:p>
        </p:txBody>
      </p:sp>
      <p:sp>
        <p:nvSpPr>
          <p:cNvPr id="3" name="Content Placeholder 2"/>
          <p:cNvSpPr>
            <a:spLocks noGrp="1"/>
          </p:cNvSpPr>
          <p:nvPr>
            <p:ph idx="1"/>
          </p:nvPr>
        </p:nvSpPr>
        <p:spPr/>
        <p:txBody>
          <a:bodyPr/>
          <a:lstStyle/>
          <a:p>
            <a:r>
              <a:rPr lang="en-US" dirty="0"/>
              <a:t>Simple interface and programming model is often sufficient</a:t>
            </a:r>
          </a:p>
          <a:p>
            <a:pPr lvl="1"/>
            <a:r>
              <a:rPr lang="en-US" dirty="0"/>
              <a:t>Map and Reduce</a:t>
            </a:r>
          </a:p>
          <a:p>
            <a:r>
              <a:rPr lang="en-US" dirty="0"/>
              <a:t>Fault tolerance and scalability should come without much user efforts</a:t>
            </a:r>
          </a:p>
          <a:p>
            <a:r>
              <a:rPr lang="en-US" dirty="0"/>
              <a:t>Deterministic work</a:t>
            </a:r>
          </a:p>
          <a:p>
            <a:pPr lvl="1"/>
            <a:r>
              <a:rPr lang="en-US" dirty="0"/>
              <a:t>Rerunning will result in the same output</a:t>
            </a:r>
          </a:p>
          <a:p>
            <a:r>
              <a:rPr lang="en-US" dirty="0"/>
              <a:t>Level of parallelism dictated primarily by the underlying file system</a:t>
            </a:r>
          </a:p>
          <a:p>
            <a:pPr lvl="1"/>
            <a:r>
              <a:rPr lang="en-US" dirty="0"/>
              <a:t>Each map task works on one chunk of data on GFS</a:t>
            </a:r>
          </a:p>
          <a:p>
            <a:pPr lvl="1"/>
            <a:r>
              <a:rPr lang="en-US" dirty="0"/>
              <a:t>A bit more control over reduce tasks</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373124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29</a:t>
            </a:fld>
            <a:endParaRPr lang="en-US"/>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203606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Assumptions</a:t>
            </a:r>
          </a:p>
        </p:txBody>
      </p:sp>
      <p:sp>
        <p:nvSpPr>
          <p:cNvPr id="10" name="Content Placeholder 9"/>
          <p:cNvSpPr>
            <a:spLocks noGrp="1"/>
          </p:cNvSpPr>
          <p:nvPr>
            <p:ph idx="1"/>
          </p:nvPr>
        </p:nvSpPr>
        <p:spPr/>
        <p:txBody>
          <a:bodyPr>
            <a:normAutofit/>
          </a:bodyPr>
          <a:lstStyle/>
          <a:p>
            <a:r>
              <a:rPr lang="en-US" dirty="0"/>
              <a:t>Failures are the norm</a:t>
            </a:r>
          </a:p>
          <a:p>
            <a:r>
              <a:rPr lang="en-US" dirty="0"/>
              <a:t>High concurrency is of utmost importance</a:t>
            </a:r>
          </a:p>
          <a:p>
            <a:r>
              <a:rPr lang="en-US" dirty="0"/>
              <a:t>Batch processing</a:t>
            </a:r>
          </a:p>
          <a:p>
            <a:pPr lvl="1"/>
            <a:r>
              <a:rPr lang="en-US" dirty="0"/>
              <a:t>Throughput is preferred over latency</a:t>
            </a:r>
          </a:p>
          <a:p>
            <a:r>
              <a:rPr lang="en-US" dirty="0"/>
              <a:t>Co-designing increases flexibility</a:t>
            </a:r>
          </a:p>
          <a:p>
            <a:pPr lvl="1"/>
            <a:r>
              <a:rPr lang="en-US" dirty="0"/>
              <a:t>Allowed to make assumptions impossible in a general solution</a:t>
            </a:r>
          </a:p>
        </p:txBody>
      </p:sp>
      <p:sp>
        <p:nvSpPr>
          <p:cNvPr id="7" name="Date Placeholder 6"/>
          <p:cNvSpPr>
            <a:spLocks noGrp="1"/>
          </p:cNvSpPr>
          <p:nvPr>
            <p:ph type="dt" sz="half" idx="10"/>
          </p:nvPr>
        </p:nvSpPr>
        <p:spPr/>
        <p:txBody>
          <a:bodyPr/>
          <a:lstStyle/>
          <a:p>
            <a:r>
              <a:rPr lang="en-US"/>
              <a:t>1/16/19</a:t>
            </a:r>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3</a:t>
            </a:fld>
            <a:endParaRPr lang="en-US"/>
          </a:p>
        </p:txBody>
      </p:sp>
    </p:spTree>
    <p:extLst>
      <p:ext uri="{BB962C8B-B14F-4D97-AF65-F5344CB8AC3E}">
        <p14:creationId xmlns:p14="http://schemas.microsoft.com/office/powerpoint/2010/main" val="124877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30</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268098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31</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66566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32</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cxnSp>
        <p:nvCxnSpPr>
          <p:cNvPr id="17" name="Straight Connector 16"/>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743163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33</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45" name="Group 44"/>
          <p:cNvGrpSpPr/>
          <p:nvPr/>
        </p:nvGrpSpPr>
        <p:grpSpPr>
          <a:xfrm>
            <a:off x="5964462" y="4582236"/>
            <a:ext cx="2485267" cy="869448"/>
            <a:chOff x="6066066" y="4434586"/>
            <a:chExt cx="1981199" cy="869448"/>
          </a:xfrm>
        </p:grpSpPr>
        <p:sp>
          <p:nvSpPr>
            <p:cNvPr id="42" name="Rectangle 4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43" name="Rectangle 4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44" name="Rectangle 4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8" idx="3"/>
            <a:endCxn id="42" idx="1"/>
          </p:cNvCxnSpPr>
          <p:nvPr/>
        </p:nvCxnSpPr>
        <p:spPr>
          <a:xfrm>
            <a:off x="5342465" y="4225890"/>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4" idx="3"/>
            <a:endCxn id="42" idx="1"/>
          </p:cNvCxnSpPr>
          <p:nvPr/>
        </p:nvCxnSpPr>
        <p:spPr>
          <a:xfrm flipV="1">
            <a:off x="5342465" y="4727190"/>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1" idx="3"/>
            <a:endCxn id="43" idx="1"/>
          </p:cNvCxnSpPr>
          <p:nvPr/>
        </p:nvCxnSpPr>
        <p:spPr>
          <a:xfrm flipV="1">
            <a:off x="5342465" y="5016960"/>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8" idx="3"/>
            <a:endCxn id="43" idx="1"/>
          </p:cNvCxnSpPr>
          <p:nvPr/>
        </p:nvCxnSpPr>
        <p:spPr>
          <a:xfrm>
            <a:off x="5342465" y="4225890"/>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21" idx="3"/>
            <a:endCxn id="44" idx="1"/>
          </p:cNvCxnSpPr>
          <p:nvPr/>
        </p:nvCxnSpPr>
        <p:spPr>
          <a:xfrm>
            <a:off x="5342465" y="5016961"/>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4" idx="3"/>
            <a:endCxn id="44" idx="1"/>
          </p:cNvCxnSpPr>
          <p:nvPr/>
        </p:nvCxnSpPr>
        <p:spPr>
          <a:xfrm flipV="1">
            <a:off x="5342465" y="5306730"/>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cxnSp>
        <p:nvCxnSpPr>
          <p:cNvPr id="48" name="Straight Connector 47"/>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614148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Model: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34</a:t>
            </a:fld>
            <a:endParaRPr lang="en-US"/>
          </a:p>
        </p:txBody>
      </p:sp>
      <p:sp>
        <p:nvSpPr>
          <p:cNvPr id="6" name="Rectangle 5"/>
          <p:cNvSpPr/>
          <p:nvPr/>
        </p:nvSpPr>
        <p:spPr>
          <a:xfrm>
            <a:off x="1041399" y="2376497"/>
            <a:ext cx="10066868" cy="7053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(Doc1: apple:1, banana:1) (Doc2: banana:1, orange:1)(Doc3: orange:1, apple:1)</a:t>
            </a:r>
          </a:p>
        </p:txBody>
      </p:sp>
      <p:grpSp>
        <p:nvGrpSpPr>
          <p:cNvPr id="9" name="Group 8"/>
          <p:cNvGrpSpPr/>
          <p:nvPr/>
        </p:nvGrpSpPr>
        <p:grpSpPr>
          <a:xfrm>
            <a:off x="1049863" y="3900486"/>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10" name="Group 9"/>
          <p:cNvGrpSpPr/>
          <p:nvPr/>
        </p:nvGrpSpPr>
        <p:grpSpPr>
          <a:xfrm>
            <a:off x="1049863" y="4691557"/>
            <a:ext cx="1862668" cy="650811"/>
            <a:chOff x="1202265" y="2545821"/>
            <a:chExt cx="1862668" cy="650811"/>
          </a:xfrm>
        </p:grpSpPr>
        <p:sp>
          <p:nvSpPr>
            <p:cNvPr id="11" name="Rectangle 1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2" name="TextBox 11"/>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3" name="Group 12"/>
          <p:cNvGrpSpPr/>
          <p:nvPr/>
        </p:nvGrpSpPr>
        <p:grpSpPr>
          <a:xfrm>
            <a:off x="1049863" y="5482628"/>
            <a:ext cx="1862668" cy="650811"/>
            <a:chOff x="1202265" y="2545821"/>
            <a:chExt cx="1862668" cy="650811"/>
          </a:xfrm>
        </p:grpSpPr>
        <p:sp>
          <p:nvSpPr>
            <p:cNvPr id="14" name="Rectangle 13"/>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5" name="TextBox 14"/>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6" name="Rectangle 15"/>
          <p:cNvSpPr/>
          <p:nvPr/>
        </p:nvSpPr>
        <p:spPr>
          <a:xfrm>
            <a:off x="1041399" y="3129221"/>
            <a:ext cx="10066868" cy="6638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 banana: 2, orange: 2</a:t>
            </a:r>
          </a:p>
        </p:txBody>
      </p:sp>
      <p:sp>
        <p:nvSpPr>
          <p:cNvPr id="18" name="Rectangle 17"/>
          <p:cNvSpPr/>
          <p:nvPr/>
        </p:nvSpPr>
        <p:spPr>
          <a:xfrm>
            <a:off x="3361266" y="3900484"/>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21" name="Rectangle 20"/>
          <p:cNvSpPr/>
          <p:nvPr/>
        </p:nvSpPr>
        <p:spPr>
          <a:xfrm>
            <a:off x="3361266" y="4691555"/>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24" name="Rectangle 23"/>
          <p:cNvSpPr/>
          <p:nvPr/>
        </p:nvSpPr>
        <p:spPr>
          <a:xfrm>
            <a:off x="3361266" y="5482626"/>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26" name="Group 25"/>
          <p:cNvGrpSpPr/>
          <p:nvPr/>
        </p:nvGrpSpPr>
        <p:grpSpPr>
          <a:xfrm>
            <a:off x="1041399" y="1655556"/>
            <a:ext cx="1862668" cy="650811"/>
            <a:chOff x="1202265" y="2545821"/>
            <a:chExt cx="1862668" cy="650811"/>
          </a:xfrm>
        </p:grpSpPr>
        <p:sp>
          <p:nvSpPr>
            <p:cNvPr id="27" name="Rectangle 2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28" name="TextBox 2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29" name="Group 28"/>
          <p:cNvGrpSpPr/>
          <p:nvPr/>
        </p:nvGrpSpPr>
        <p:grpSpPr>
          <a:xfrm>
            <a:off x="3000599" y="1655556"/>
            <a:ext cx="1862668" cy="650811"/>
            <a:chOff x="1202265" y="2545821"/>
            <a:chExt cx="1862668" cy="650811"/>
          </a:xfrm>
        </p:grpSpPr>
        <p:sp>
          <p:nvSpPr>
            <p:cNvPr id="30" name="Rectangle 2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31" name="TextBox 3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45" name="Group 44"/>
          <p:cNvGrpSpPr/>
          <p:nvPr/>
        </p:nvGrpSpPr>
        <p:grpSpPr>
          <a:xfrm>
            <a:off x="5964462" y="4582236"/>
            <a:ext cx="2485267" cy="869448"/>
            <a:chOff x="6066066" y="4434586"/>
            <a:chExt cx="1981199" cy="869448"/>
          </a:xfrm>
        </p:grpSpPr>
        <p:sp>
          <p:nvSpPr>
            <p:cNvPr id="42" name="Rectangle 4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43" name="Rectangle 4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44" name="Rectangle 4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47" name="Straight Arrow Connector 46"/>
          <p:cNvCxnSpPr>
            <a:stCxn id="7" idx="3"/>
            <a:endCxn id="18" idx="1"/>
          </p:cNvCxnSpPr>
          <p:nvPr/>
        </p:nvCxnSpPr>
        <p:spPr>
          <a:xfrm flipV="1">
            <a:off x="2912531" y="4225890"/>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1" idx="3"/>
            <a:endCxn id="21" idx="1"/>
          </p:cNvCxnSpPr>
          <p:nvPr/>
        </p:nvCxnSpPr>
        <p:spPr>
          <a:xfrm flipV="1">
            <a:off x="2912531" y="5016961"/>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4" idx="3"/>
            <a:endCxn id="24" idx="1"/>
          </p:cNvCxnSpPr>
          <p:nvPr/>
        </p:nvCxnSpPr>
        <p:spPr>
          <a:xfrm flipV="1">
            <a:off x="2912531" y="5808032"/>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8" idx="3"/>
            <a:endCxn id="42" idx="1"/>
          </p:cNvCxnSpPr>
          <p:nvPr/>
        </p:nvCxnSpPr>
        <p:spPr>
          <a:xfrm>
            <a:off x="5342465" y="4225890"/>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24" idx="3"/>
            <a:endCxn id="42" idx="1"/>
          </p:cNvCxnSpPr>
          <p:nvPr/>
        </p:nvCxnSpPr>
        <p:spPr>
          <a:xfrm flipV="1">
            <a:off x="5342465" y="4727190"/>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1" idx="3"/>
            <a:endCxn id="43" idx="1"/>
          </p:cNvCxnSpPr>
          <p:nvPr/>
        </p:nvCxnSpPr>
        <p:spPr>
          <a:xfrm flipV="1">
            <a:off x="5342465" y="5016960"/>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a:stCxn id="18" idx="3"/>
            <a:endCxn id="43" idx="1"/>
          </p:cNvCxnSpPr>
          <p:nvPr/>
        </p:nvCxnSpPr>
        <p:spPr>
          <a:xfrm>
            <a:off x="5342465" y="4225890"/>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a:stCxn id="21" idx="3"/>
            <a:endCxn id="44" idx="1"/>
          </p:cNvCxnSpPr>
          <p:nvPr/>
        </p:nvCxnSpPr>
        <p:spPr>
          <a:xfrm>
            <a:off x="5342465" y="5016961"/>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4" idx="3"/>
            <a:endCxn id="44" idx="1"/>
          </p:cNvCxnSpPr>
          <p:nvPr/>
        </p:nvCxnSpPr>
        <p:spPr>
          <a:xfrm flipV="1">
            <a:off x="5342465" y="5306730"/>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803359" y="4582371"/>
            <a:ext cx="1649034" cy="869448"/>
            <a:chOff x="6066066" y="4434586"/>
            <a:chExt cx="1981199" cy="869448"/>
          </a:xfrm>
        </p:grpSpPr>
        <p:sp>
          <p:nvSpPr>
            <p:cNvPr id="65" name="Rectangle 64"/>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66" name="Rectangle 65"/>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67" name="Rectangle 66"/>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69" name="Straight Arrow Connector 68"/>
          <p:cNvCxnSpPr>
            <a:stCxn id="42" idx="3"/>
            <a:endCxn id="65" idx="1"/>
          </p:cNvCxnSpPr>
          <p:nvPr/>
        </p:nvCxnSpPr>
        <p:spPr>
          <a:xfrm>
            <a:off x="8449729" y="472719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43" idx="3"/>
            <a:endCxn id="66" idx="1"/>
          </p:cNvCxnSpPr>
          <p:nvPr/>
        </p:nvCxnSpPr>
        <p:spPr>
          <a:xfrm>
            <a:off x="8449729" y="501696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44" idx="3"/>
            <a:endCxn id="67" idx="1"/>
          </p:cNvCxnSpPr>
          <p:nvPr/>
        </p:nvCxnSpPr>
        <p:spPr>
          <a:xfrm>
            <a:off x="8449729" y="5306730"/>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4" name="Group 73"/>
          <p:cNvGrpSpPr/>
          <p:nvPr/>
        </p:nvGrpSpPr>
        <p:grpSpPr>
          <a:xfrm>
            <a:off x="4959799" y="1655556"/>
            <a:ext cx="1862668" cy="650811"/>
            <a:chOff x="1202265" y="2545821"/>
            <a:chExt cx="1862668" cy="650811"/>
          </a:xfrm>
        </p:grpSpPr>
        <p:sp>
          <p:nvSpPr>
            <p:cNvPr id="75" name="Rectangle 7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76" name="TextBox 75"/>
            <p:cNvSpPr txBox="1"/>
            <p:nvPr/>
          </p:nvSpPr>
          <p:spPr>
            <a:xfrm>
              <a:off x="1202265" y="2545821"/>
              <a:ext cx="812802" cy="261610"/>
            </a:xfrm>
            <a:prstGeom prst="rect">
              <a:avLst/>
            </a:prstGeom>
            <a:noFill/>
          </p:spPr>
          <p:txBody>
            <a:bodyPr wrap="square" rtlCol="0">
              <a:spAutoFit/>
            </a:bodyPr>
            <a:lstStyle/>
            <a:p>
              <a:r>
                <a:rPr lang="en-US" sz="1100" dirty="0"/>
                <a:t>Doc 3</a:t>
              </a:r>
            </a:p>
          </p:txBody>
        </p:sp>
      </p:grpSp>
      <p:cxnSp>
        <p:nvCxnSpPr>
          <p:cNvPr id="48" name="Straight Connector 47"/>
          <p:cNvCxnSpPr/>
          <p:nvPr/>
        </p:nvCxnSpPr>
        <p:spPr>
          <a:xfrm>
            <a:off x="338667" y="3843877"/>
            <a:ext cx="11446933"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32264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35</a:t>
            </a:fld>
            <a:endParaRPr lang="en-US"/>
          </a:p>
        </p:txBody>
      </p:sp>
      <p:grpSp>
        <p:nvGrpSpPr>
          <p:cNvPr id="44" name="Group 43"/>
          <p:cNvGrpSpPr/>
          <p:nvPr/>
        </p:nvGrpSpPr>
        <p:grpSpPr>
          <a:xfrm>
            <a:off x="1049863" y="1580609"/>
            <a:ext cx="1862668" cy="650811"/>
            <a:chOff x="1202265" y="2545821"/>
            <a:chExt cx="1862668" cy="650811"/>
          </a:xfrm>
        </p:grpSpPr>
        <p:sp>
          <p:nvSpPr>
            <p:cNvPr id="45" name="Rectangle 4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46" name="TextBox 45"/>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47" name="Group 46"/>
          <p:cNvGrpSpPr/>
          <p:nvPr/>
        </p:nvGrpSpPr>
        <p:grpSpPr>
          <a:xfrm>
            <a:off x="1049863" y="2371680"/>
            <a:ext cx="1862668" cy="650811"/>
            <a:chOff x="1202265" y="2545821"/>
            <a:chExt cx="1862668" cy="650811"/>
          </a:xfrm>
        </p:grpSpPr>
        <p:sp>
          <p:nvSpPr>
            <p:cNvPr id="48" name="Rectangle 47"/>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49" name="TextBox 48"/>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50" name="Group 49"/>
          <p:cNvGrpSpPr/>
          <p:nvPr/>
        </p:nvGrpSpPr>
        <p:grpSpPr>
          <a:xfrm>
            <a:off x="1049863" y="3162751"/>
            <a:ext cx="1862668" cy="650811"/>
            <a:chOff x="1202265" y="2545821"/>
            <a:chExt cx="1862668" cy="650811"/>
          </a:xfrm>
        </p:grpSpPr>
        <p:sp>
          <p:nvSpPr>
            <p:cNvPr id="51" name="Rectangle 5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52" name="TextBox 51"/>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53" name="Rectangle 52"/>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54" name="Rectangle 53"/>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55" name="Rectangle 54"/>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56" name="Group 55"/>
          <p:cNvGrpSpPr/>
          <p:nvPr/>
        </p:nvGrpSpPr>
        <p:grpSpPr>
          <a:xfrm>
            <a:off x="5964462" y="2262359"/>
            <a:ext cx="2485267" cy="869448"/>
            <a:chOff x="6066066" y="4434586"/>
            <a:chExt cx="1981199" cy="869448"/>
          </a:xfrm>
        </p:grpSpPr>
        <p:sp>
          <p:nvSpPr>
            <p:cNvPr id="57" name="Rectangle 56"/>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58" name="Rectangle 57"/>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59" name="Rectangle 58"/>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60" name="Straight Arrow Connector 59"/>
          <p:cNvCxnSpPr>
            <a:stCxn id="49" idx="3"/>
            <a:endCxn id="60" idx="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3" idx="3"/>
            <a:endCxn id="63" idx="1"/>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66" idx="1"/>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0" idx="3"/>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6" idx="3"/>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3"/>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60" idx="3"/>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63" idx="3"/>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3"/>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803359" y="2262494"/>
            <a:ext cx="1649034" cy="869448"/>
            <a:chOff x="6066066" y="4434586"/>
            <a:chExt cx="1981199" cy="869448"/>
          </a:xfrm>
        </p:grpSpPr>
        <p:sp>
          <p:nvSpPr>
            <p:cNvPr id="70" name="Rectangle 69"/>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71" name="Rectangle 70"/>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72" name="Rectangle 71"/>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73" name="Straight Arrow Connector 72"/>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310181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36</a:t>
            </a:fld>
            <a:endParaRPr lang="en-US"/>
          </a:p>
        </p:txBody>
      </p:sp>
      <p:grpSp>
        <p:nvGrpSpPr>
          <p:cNvPr id="44" name="Group 43"/>
          <p:cNvGrpSpPr/>
          <p:nvPr/>
        </p:nvGrpSpPr>
        <p:grpSpPr>
          <a:xfrm>
            <a:off x="1049863" y="1580609"/>
            <a:ext cx="1862668" cy="650811"/>
            <a:chOff x="1202265" y="2545821"/>
            <a:chExt cx="1862668" cy="650811"/>
          </a:xfrm>
        </p:grpSpPr>
        <p:sp>
          <p:nvSpPr>
            <p:cNvPr id="45" name="Rectangle 44"/>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46" name="TextBox 45"/>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47" name="Group 46"/>
          <p:cNvGrpSpPr/>
          <p:nvPr/>
        </p:nvGrpSpPr>
        <p:grpSpPr>
          <a:xfrm>
            <a:off x="1049863" y="2371680"/>
            <a:ext cx="1862668" cy="650811"/>
            <a:chOff x="1202265" y="2545821"/>
            <a:chExt cx="1862668" cy="650811"/>
          </a:xfrm>
        </p:grpSpPr>
        <p:sp>
          <p:nvSpPr>
            <p:cNvPr id="48" name="Rectangle 47"/>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49" name="TextBox 48"/>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50" name="Group 49"/>
          <p:cNvGrpSpPr/>
          <p:nvPr/>
        </p:nvGrpSpPr>
        <p:grpSpPr>
          <a:xfrm>
            <a:off x="1049863" y="3162751"/>
            <a:ext cx="1862668" cy="650811"/>
            <a:chOff x="1202265" y="2545821"/>
            <a:chExt cx="1862668" cy="650811"/>
          </a:xfrm>
        </p:grpSpPr>
        <p:sp>
          <p:nvSpPr>
            <p:cNvPr id="51" name="Rectangle 50"/>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52" name="TextBox 51"/>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53" name="Rectangle 52"/>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54" name="Rectangle 53"/>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55" name="Rectangle 54"/>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56" name="Group 55"/>
          <p:cNvGrpSpPr/>
          <p:nvPr/>
        </p:nvGrpSpPr>
        <p:grpSpPr>
          <a:xfrm>
            <a:off x="5964462" y="2262359"/>
            <a:ext cx="2485267" cy="869448"/>
            <a:chOff x="6066066" y="4434586"/>
            <a:chExt cx="1981199" cy="869448"/>
          </a:xfrm>
        </p:grpSpPr>
        <p:sp>
          <p:nvSpPr>
            <p:cNvPr id="57" name="Rectangle 56"/>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58" name="Rectangle 57"/>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59" name="Rectangle 58"/>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60" name="Straight Arrow Connector 59"/>
          <p:cNvCxnSpPr>
            <a:stCxn id="49" idx="3"/>
            <a:endCxn id="60" idx="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3" idx="3"/>
            <a:endCxn id="63" idx="1"/>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66" idx="1"/>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0" idx="3"/>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6" idx="3"/>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3"/>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a:stCxn id="60" idx="3"/>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a:stCxn id="63" idx="3"/>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3"/>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8803359" y="2262494"/>
            <a:ext cx="1649034" cy="869448"/>
            <a:chOff x="6066066" y="4434586"/>
            <a:chExt cx="1981199" cy="869448"/>
          </a:xfrm>
        </p:grpSpPr>
        <p:sp>
          <p:nvSpPr>
            <p:cNvPr id="70" name="Rectangle 69"/>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71" name="Rectangle 70"/>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72" name="Rectangle 71"/>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73" name="Straight Arrow Connector 72"/>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Content Placeholder 2"/>
          <p:cNvSpPr>
            <a:spLocks noGrp="1"/>
          </p:cNvSpPr>
          <p:nvPr>
            <p:ph idx="1"/>
          </p:nvPr>
        </p:nvSpPr>
        <p:spPr>
          <a:xfrm>
            <a:off x="736598" y="3922877"/>
            <a:ext cx="10515600" cy="2254086"/>
          </a:xfrm>
        </p:spPr>
        <p:txBody>
          <a:bodyPr>
            <a:normAutofit/>
          </a:bodyPr>
          <a:lstStyle/>
          <a:p>
            <a:pPr lvl="1"/>
            <a:r>
              <a:rPr lang="en-US" dirty="0"/>
              <a:t>Partition </a:t>
            </a:r>
            <a:r>
              <a:rPr lang="en-US" dirty="0">
                <a:sym typeface="Wingdings"/>
              </a:rPr>
              <a:t> Shuffle  Collect</a:t>
            </a:r>
            <a:endParaRPr lang="en-US" dirty="0"/>
          </a:p>
          <a:p>
            <a:pPr lvl="2"/>
            <a:r>
              <a:rPr lang="en-US" dirty="0"/>
              <a:t>Remapping:</a:t>
            </a:r>
          </a:p>
          <a:p>
            <a:pPr lvl="3"/>
            <a:r>
              <a:rPr lang="en-US" dirty="0"/>
              <a:t>(</a:t>
            </a:r>
            <a:r>
              <a:rPr lang="en-US" dirty="0" err="1"/>
              <a:t>docID</a:t>
            </a:r>
            <a:r>
              <a:rPr lang="en-US" dirty="0"/>
              <a:t>-content) </a:t>
            </a:r>
            <a:r>
              <a:rPr lang="en-US" dirty="0">
                <a:sym typeface="Wingdings"/>
              </a:rPr>
              <a:t> (word-frequency)</a:t>
            </a:r>
            <a:r>
              <a:rPr lang="en-US" dirty="0"/>
              <a:t> </a:t>
            </a:r>
          </a:p>
          <a:p>
            <a:pPr lvl="2"/>
            <a:r>
              <a:rPr lang="en-US" dirty="0"/>
              <a:t>Reduction</a:t>
            </a:r>
          </a:p>
          <a:p>
            <a:pPr lvl="3"/>
            <a:r>
              <a:rPr lang="en-US" dirty="0"/>
              <a:t>Many (word-frequency) </a:t>
            </a:r>
            <a:r>
              <a:rPr lang="en-US" dirty="0">
                <a:sym typeface="Wingdings"/>
              </a:rPr>
              <a:t> small number of (word-frequency)</a:t>
            </a:r>
          </a:p>
          <a:p>
            <a:pPr lvl="3"/>
            <a:r>
              <a:rPr lang="en-US" dirty="0">
                <a:sym typeface="Wingdings"/>
              </a:rPr>
              <a:t>Duplicate keys  distinct keys</a:t>
            </a:r>
            <a:endParaRPr lang="en-US" dirty="0"/>
          </a:p>
        </p:txBody>
      </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74952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Worry About in a Real System</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37</a:t>
            </a:fld>
            <a:endParaRPr lang="en-US"/>
          </a:p>
        </p:txBody>
      </p:sp>
      <p:grpSp>
        <p:nvGrpSpPr>
          <p:cNvPr id="6" name="Group 5"/>
          <p:cNvGrpSpPr/>
          <p:nvPr/>
        </p:nvGrpSpPr>
        <p:grpSpPr>
          <a:xfrm>
            <a:off x="1049863" y="1580609"/>
            <a:ext cx="1862668" cy="650811"/>
            <a:chOff x="1202265" y="2545821"/>
            <a:chExt cx="1862668" cy="650811"/>
          </a:xfrm>
        </p:grpSpPr>
        <p:sp>
          <p:nvSpPr>
            <p:cNvPr id="7" name="Rectangle 6"/>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banana</a:t>
              </a:r>
            </a:p>
          </p:txBody>
        </p:sp>
        <p:sp>
          <p:nvSpPr>
            <p:cNvPr id="8" name="TextBox 7"/>
            <p:cNvSpPr txBox="1"/>
            <p:nvPr/>
          </p:nvSpPr>
          <p:spPr>
            <a:xfrm>
              <a:off x="1202265" y="2545821"/>
              <a:ext cx="812802" cy="261610"/>
            </a:xfrm>
            <a:prstGeom prst="rect">
              <a:avLst/>
            </a:prstGeom>
            <a:noFill/>
          </p:spPr>
          <p:txBody>
            <a:bodyPr wrap="square" rtlCol="0">
              <a:spAutoFit/>
            </a:bodyPr>
            <a:lstStyle/>
            <a:p>
              <a:r>
                <a:rPr lang="en-US" sz="1100" dirty="0"/>
                <a:t>Doc 1</a:t>
              </a:r>
            </a:p>
          </p:txBody>
        </p:sp>
      </p:grpSp>
      <p:grpSp>
        <p:nvGrpSpPr>
          <p:cNvPr id="9" name="Group 8"/>
          <p:cNvGrpSpPr/>
          <p:nvPr/>
        </p:nvGrpSpPr>
        <p:grpSpPr>
          <a:xfrm>
            <a:off x="1049863" y="2371680"/>
            <a:ext cx="1862668" cy="650811"/>
            <a:chOff x="1202265" y="2545821"/>
            <a:chExt cx="1862668" cy="650811"/>
          </a:xfrm>
        </p:grpSpPr>
        <p:sp>
          <p:nvSpPr>
            <p:cNvPr id="10" name="Rectangle 9"/>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orange</a:t>
              </a:r>
            </a:p>
          </p:txBody>
        </p:sp>
        <p:sp>
          <p:nvSpPr>
            <p:cNvPr id="11" name="TextBox 10"/>
            <p:cNvSpPr txBox="1"/>
            <p:nvPr/>
          </p:nvSpPr>
          <p:spPr>
            <a:xfrm>
              <a:off x="1202265" y="2545821"/>
              <a:ext cx="812802" cy="261610"/>
            </a:xfrm>
            <a:prstGeom prst="rect">
              <a:avLst/>
            </a:prstGeom>
            <a:noFill/>
          </p:spPr>
          <p:txBody>
            <a:bodyPr wrap="square" rtlCol="0">
              <a:spAutoFit/>
            </a:bodyPr>
            <a:lstStyle/>
            <a:p>
              <a:r>
                <a:rPr lang="en-US" sz="1100" dirty="0"/>
                <a:t>Doc 2</a:t>
              </a:r>
            </a:p>
          </p:txBody>
        </p:sp>
      </p:grpSp>
      <p:grpSp>
        <p:nvGrpSpPr>
          <p:cNvPr id="12" name="Group 11"/>
          <p:cNvGrpSpPr/>
          <p:nvPr/>
        </p:nvGrpSpPr>
        <p:grpSpPr>
          <a:xfrm>
            <a:off x="1049863" y="3162751"/>
            <a:ext cx="1862668" cy="650811"/>
            <a:chOff x="1202265" y="2545821"/>
            <a:chExt cx="1862668" cy="650811"/>
          </a:xfrm>
        </p:grpSpPr>
        <p:sp>
          <p:nvSpPr>
            <p:cNvPr id="13" name="Rectangle 12"/>
            <p:cNvSpPr/>
            <p:nvPr/>
          </p:nvSpPr>
          <p:spPr>
            <a:xfrm>
              <a:off x="1202265" y="2545821"/>
              <a:ext cx="1862668"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apple</a:t>
              </a:r>
            </a:p>
          </p:txBody>
        </p:sp>
        <p:sp>
          <p:nvSpPr>
            <p:cNvPr id="14" name="TextBox 13"/>
            <p:cNvSpPr txBox="1"/>
            <p:nvPr/>
          </p:nvSpPr>
          <p:spPr>
            <a:xfrm>
              <a:off x="1202265" y="2545821"/>
              <a:ext cx="812802" cy="261610"/>
            </a:xfrm>
            <a:prstGeom prst="rect">
              <a:avLst/>
            </a:prstGeom>
            <a:noFill/>
          </p:spPr>
          <p:txBody>
            <a:bodyPr wrap="square" rtlCol="0">
              <a:spAutoFit/>
            </a:bodyPr>
            <a:lstStyle/>
            <a:p>
              <a:r>
                <a:rPr lang="en-US" sz="1100" dirty="0"/>
                <a:t>Doc 3</a:t>
              </a:r>
            </a:p>
          </p:txBody>
        </p:sp>
      </p:grpSp>
      <p:sp>
        <p:nvSpPr>
          <p:cNvPr id="15" name="Rectangle 14"/>
          <p:cNvSpPr/>
          <p:nvPr/>
        </p:nvSpPr>
        <p:spPr>
          <a:xfrm>
            <a:off x="3361266" y="1580607"/>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apple:1 banana:1</a:t>
            </a:r>
          </a:p>
        </p:txBody>
      </p:sp>
      <p:sp>
        <p:nvSpPr>
          <p:cNvPr id="16" name="Rectangle 15"/>
          <p:cNvSpPr/>
          <p:nvPr/>
        </p:nvSpPr>
        <p:spPr>
          <a:xfrm>
            <a:off x="3361266" y="2371678"/>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banana:1 orange:1</a:t>
            </a:r>
          </a:p>
        </p:txBody>
      </p:sp>
      <p:sp>
        <p:nvSpPr>
          <p:cNvPr id="17" name="Rectangle 16"/>
          <p:cNvSpPr/>
          <p:nvPr/>
        </p:nvSpPr>
        <p:spPr>
          <a:xfrm>
            <a:off x="3361266" y="3162749"/>
            <a:ext cx="19811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orange:1 apple:1</a:t>
            </a:r>
          </a:p>
        </p:txBody>
      </p:sp>
      <p:grpSp>
        <p:nvGrpSpPr>
          <p:cNvPr id="18" name="Group 17"/>
          <p:cNvGrpSpPr/>
          <p:nvPr/>
        </p:nvGrpSpPr>
        <p:grpSpPr>
          <a:xfrm>
            <a:off x="5964462" y="2262359"/>
            <a:ext cx="2485267" cy="869448"/>
            <a:chOff x="6066066" y="4434586"/>
            <a:chExt cx="1981199" cy="869448"/>
          </a:xfrm>
        </p:grpSpPr>
        <p:sp>
          <p:nvSpPr>
            <p:cNvPr id="19" name="Rectangle 1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20" name="Rectangle 19"/>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21" name="Rectangle 2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cxnSp>
        <p:nvCxnSpPr>
          <p:cNvPr id="22" name="Straight Arrow Connector 21"/>
          <p:cNvCxnSpPr/>
          <p:nvPr/>
        </p:nvCxnSpPr>
        <p:spPr>
          <a:xfrm flipV="1">
            <a:off x="2912531" y="1906013"/>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2912531" y="2697084"/>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2912531" y="3488155"/>
            <a:ext cx="44873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342465" y="1906013"/>
            <a:ext cx="621997" cy="501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5342465" y="2407313"/>
            <a:ext cx="621997" cy="1080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342465" y="2697083"/>
            <a:ext cx="621997"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a:off x="5342465" y="1906013"/>
            <a:ext cx="621997" cy="7910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5342465" y="2697084"/>
            <a:ext cx="621997" cy="289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342465" y="2986853"/>
            <a:ext cx="621997" cy="50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803359" y="2262494"/>
            <a:ext cx="1649034" cy="869448"/>
            <a:chOff x="6066066" y="4434586"/>
            <a:chExt cx="1981199" cy="869448"/>
          </a:xfrm>
        </p:grpSpPr>
        <p:sp>
          <p:nvSpPr>
            <p:cNvPr id="32" name="Rectangle 31"/>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2</a:t>
              </a:r>
            </a:p>
          </p:txBody>
        </p:sp>
        <p:sp>
          <p:nvSpPr>
            <p:cNvPr id="33" name="Rectangle 32"/>
            <p:cNvSpPr/>
            <p:nvPr/>
          </p:nvSpPr>
          <p:spPr>
            <a:xfrm>
              <a:off x="6066066" y="472435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2</a:t>
              </a:r>
            </a:p>
          </p:txBody>
        </p:sp>
        <p:sp>
          <p:nvSpPr>
            <p:cNvPr id="34" name="Rectangle 33"/>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2</a:t>
              </a:r>
            </a:p>
          </p:txBody>
        </p:sp>
      </p:grpSp>
      <p:cxnSp>
        <p:nvCxnSpPr>
          <p:cNvPr id="35" name="Straight Arrow Connector 34"/>
          <p:cNvCxnSpPr/>
          <p:nvPr/>
        </p:nvCxnSpPr>
        <p:spPr>
          <a:xfrm>
            <a:off x="8449729" y="240731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8449729" y="269708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8449729" y="2986853"/>
            <a:ext cx="353630" cy="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Content Placeholder 2"/>
          <p:cNvSpPr>
            <a:spLocks noGrp="1"/>
          </p:cNvSpPr>
          <p:nvPr>
            <p:ph idx="1"/>
          </p:nvPr>
        </p:nvSpPr>
        <p:spPr>
          <a:xfrm>
            <a:off x="706662" y="4049037"/>
            <a:ext cx="10515600" cy="2254086"/>
          </a:xfrm>
        </p:spPr>
        <p:txBody>
          <a:bodyPr>
            <a:normAutofit fontScale="92500" lnSpcReduction="10000"/>
          </a:bodyPr>
          <a:lstStyle/>
          <a:p>
            <a:pPr lvl="1"/>
            <a:r>
              <a:rPr lang="en-US" dirty="0"/>
              <a:t>Granularity:</a:t>
            </a:r>
          </a:p>
          <a:p>
            <a:pPr lvl="2"/>
            <a:r>
              <a:rPr lang="en-US" dirty="0"/>
              <a:t>How many partitions for map and reduce?</a:t>
            </a:r>
          </a:p>
          <a:p>
            <a:pPr lvl="1"/>
            <a:r>
              <a:rPr lang="en-US" altLang="zh-CN" dirty="0"/>
              <a:t>Scheduling</a:t>
            </a:r>
            <a:r>
              <a:rPr lang="en-US" dirty="0"/>
              <a:t>:</a:t>
            </a:r>
          </a:p>
          <a:p>
            <a:pPr lvl="2"/>
            <a:r>
              <a:rPr lang="en-US" dirty="0"/>
              <a:t>How to assign workers?</a:t>
            </a:r>
          </a:p>
          <a:p>
            <a:pPr lvl="2"/>
            <a:r>
              <a:rPr lang="en-US" dirty="0"/>
              <a:t>How to coordinate between map and reduce workers?</a:t>
            </a:r>
          </a:p>
          <a:p>
            <a:pPr lvl="1"/>
            <a:r>
              <a:rPr lang="en-US" dirty="0"/>
              <a:t>Fault-tolerance:</a:t>
            </a:r>
          </a:p>
          <a:p>
            <a:pPr lvl="2"/>
            <a:r>
              <a:rPr lang="en-US" dirty="0"/>
              <a:t>What if something fails?</a:t>
            </a:r>
          </a:p>
          <a:p>
            <a:pPr lvl="2"/>
            <a:endParaRPr lang="en-US" dirty="0"/>
          </a:p>
        </p:txBody>
      </p: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628290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Real MapReduce with Word Count</a:t>
            </a:r>
            <a:endParaRPr lang="en-US" dirty="0"/>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38</a:t>
            </a:fld>
            <a:endParaRPr lang="en-US"/>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apple</a:t>
              </a:r>
              <a:r>
                <a:rPr lang="is-IS" sz="1400" dirty="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a:t>Split 1</a:t>
              </a:r>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endParaRPr lang="en-US" sz="1400" dirty="0">
                <a:solidFill>
                  <a:schemeClr val="tx1"/>
                </a:solidFill>
              </a:endParaRPr>
            </a:p>
            <a:p>
              <a:r>
                <a:rPr lang="en-US" sz="1400" dirty="0">
                  <a:solidFill>
                    <a:schemeClr val="tx1"/>
                  </a:solidFill>
                </a:rPr>
                <a:t>(Doc6: orange apple</a:t>
              </a:r>
              <a:r>
                <a:rPr lang="is-IS" sz="1400" dirty="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a:t>Split 2</a:t>
              </a:r>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 </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t>
              </a:r>
              <a:r>
                <a:rPr lang="en-US" sz="1400" dirty="0" err="1">
                  <a:solidFill>
                    <a:schemeClr val="tx1"/>
                  </a:solidFill>
                </a:rPr>
                <a:t>aplle</a:t>
              </a:r>
              <a:r>
                <a:rPr lang="is-IS" sz="1400" dirty="0">
                  <a:solidFill>
                    <a:schemeClr val="tx1"/>
                  </a:solidFill>
                </a:rPr>
                <a:t>…)</a:t>
              </a:r>
            </a:p>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p>
            <a:p>
              <a:r>
                <a:rPr lang="en-US" sz="1400" dirty="0">
                  <a:solidFill>
                    <a:schemeClr val="tx1"/>
                  </a:solidFill>
                </a:rPr>
                <a:t>(Doc6: orange apple</a:t>
              </a:r>
              <a:r>
                <a:rPr lang="is-IS" sz="1400" dirty="0">
                  <a:solidFill>
                    <a:schemeClr val="tx1"/>
                  </a:solidFill>
                </a:rPr>
                <a:t>…)</a:t>
              </a:r>
            </a:p>
            <a:p>
              <a:pPr algn="ctr"/>
              <a:r>
                <a:rPr lang="is-IS" sz="1400" dirty="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a:t>Input</a:t>
              </a:r>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en-US" dirty="0">
                <a:solidFill>
                  <a:schemeClr val="tx1"/>
                </a:solidFill>
              </a:rPr>
              <a:t>anana 1, banana 1, banana 1, banana1,</a:t>
            </a: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4</a:t>
            </a: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Date Placeholder 14"/>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956894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MapReduce with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39</a:t>
            </a:fld>
            <a:endParaRPr lang="en-US"/>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apple</a:t>
              </a:r>
              <a:r>
                <a:rPr lang="is-IS" sz="1400" dirty="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a:t>Split 1</a:t>
              </a:r>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endParaRPr lang="en-US" sz="1400" dirty="0">
                <a:solidFill>
                  <a:schemeClr val="tx1"/>
                </a:solidFill>
              </a:endParaRPr>
            </a:p>
            <a:p>
              <a:r>
                <a:rPr lang="en-US" sz="1400" dirty="0">
                  <a:solidFill>
                    <a:schemeClr val="tx1"/>
                  </a:solidFill>
                </a:rPr>
                <a:t>(Doc6: orange apple</a:t>
              </a:r>
              <a:r>
                <a:rPr lang="is-IS" sz="1400" dirty="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a:t>Split 2</a:t>
              </a:r>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 </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t>
              </a:r>
              <a:r>
                <a:rPr lang="en-US" sz="1400" dirty="0" err="1">
                  <a:solidFill>
                    <a:schemeClr val="tx1"/>
                  </a:solidFill>
                </a:rPr>
                <a:t>aplle</a:t>
              </a:r>
              <a:r>
                <a:rPr lang="is-IS" sz="1400" dirty="0">
                  <a:solidFill>
                    <a:schemeClr val="tx1"/>
                  </a:solidFill>
                </a:rPr>
                <a:t>…)</a:t>
              </a:r>
            </a:p>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p>
            <a:p>
              <a:r>
                <a:rPr lang="en-US" sz="1400" dirty="0">
                  <a:solidFill>
                    <a:schemeClr val="tx1"/>
                  </a:solidFill>
                </a:rPr>
                <a:t>(Doc6: orange apple</a:t>
              </a:r>
              <a:r>
                <a:rPr lang="is-IS" sz="1400" dirty="0">
                  <a:solidFill>
                    <a:schemeClr val="tx1"/>
                  </a:solidFill>
                </a:rPr>
                <a:t>…)</a:t>
              </a:r>
            </a:p>
            <a:p>
              <a:pPr algn="ctr"/>
              <a:r>
                <a:rPr lang="is-IS" sz="1400" dirty="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a:t>Input</a:t>
              </a:r>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en-US" dirty="0">
                <a:solidFill>
                  <a:schemeClr val="tx1"/>
                </a:solidFill>
              </a:rPr>
              <a:t>anana 1, banana 1, banana 1, banana1,</a:t>
            </a: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4</a:t>
            </a: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673646" y="1771796"/>
            <a:ext cx="5107221"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6524" y="1771796"/>
            <a:ext cx="4085476"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81470" y="1474051"/>
            <a:ext cx="1600200" cy="369332"/>
          </a:xfrm>
          <a:prstGeom prst="rect">
            <a:avLst/>
          </a:prstGeom>
          <a:noFill/>
        </p:spPr>
        <p:txBody>
          <a:bodyPr wrap="square" rtlCol="0">
            <a:spAutoFit/>
          </a:bodyPr>
          <a:lstStyle/>
          <a:p>
            <a:r>
              <a:rPr lang="en-US" i="1" dirty="0">
                <a:solidFill>
                  <a:schemeClr val="tx2"/>
                </a:solidFill>
              </a:rPr>
              <a:t>Map worker</a:t>
            </a:r>
          </a:p>
        </p:txBody>
      </p:sp>
      <p:sp>
        <p:nvSpPr>
          <p:cNvPr id="41" name="TextBox 40"/>
          <p:cNvSpPr txBox="1"/>
          <p:nvPr/>
        </p:nvSpPr>
        <p:spPr>
          <a:xfrm>
            <a:off x="8022754" y="1462809"/>
            <a:ext cx="1600200" cy="369332"/>
          </a:xfrm>
          <a:prstGeom prst="rect">
            <a:avLst/>
          </a:prstGeom>
          <a:noFill/>
        </p:spPr>
        <p:txBody>
          <a:bodyPr wrap="square" rtlCol="0">
            <a:spAutoFit/>
          </a:bodyPr>
          <a:lstStyle/>
          <a:p>
            <a:r>
              <a:rPr lang="en-US" i="1" dirty="0">
                <a:solidFill>
                  <a:schemeClr val="tx2"/>
                </a:solidFill>
              </a:rPr>
              <a:t>Reduce worker</a:t>
            </a:r>
          </a:p>
        </p:txBody>
      </p:sp>
      <p:sp>
        <p:nvSpPr>
          <p:cNvPr id="10" name="Date Placeholder 9"/>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47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Symbiosis Between Storage and Compute</a:t>
            </a:r>
          </a:p>
        </p:txBody>
      </p:sp>
      <p:sp>
        <p:nvSpPr>
          <p:cNvPr id="3" name="Content Placeholder 2"/>
          <p:cNvSpPr>
            <a:spLocks noGrp="1"/>
          </p:cNvSpPr>
          <p:nvPr>
            <p:ph idx="1"/>
          </p:nvPr>
        </p:nvSpPr>
        <p:spPr/>
        <p:txBody>
          <a:bodyPr/>
          <a:lstStyle/>
          <a:p>
            <a:r>
              <a:rPr lang="en-US" dirty="0"/>
              <a:t>How we store data often dictates how we can operate on them</a:t>
            </a:r>
          </a:p>
          <a:p>
            <a:r>
              <a:rPr lang="en-US" dirty="0"/>
              <a:t>How we want to interact with data dictates how we store them</a:t>
            </a:r>
          </a:p>
          <a:p>
            <a:endParaRPr lang="en-US" dirty="0"/>
          </a:p>
          <a:p>
            <a:r>
              <a:rPr lang="en-US" dirty="0"/>
              <a:t>But it’s all about the workload!</a:t>
            </a:r>
          </a:p>
          <a:p>
            <a:pPr lvl="1"/>
            <a:r>
              <a:rPr lang="en-US" i="1" dirty="0"/>
              <a:t>What type of data</a:t>
            </a:r>
          </a:p>
          <a:p>
            <a:pPr lvl="1"/>
            <a:r>
              <a:rPr lang="en-US" i="1" dirty="0"/>
              <a:t>What we do with the data</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4</a:t>
            </a:fld>
            <a:endParaRPr lang="en-US"/>
          </a:p>
        </p:txBody>
      </p:sp>
      <p:sp>
        <p:nvSpPr>
          <p:cNvPr id="7" name="Curved Left Arrow 6"/>
          <p:cNvSpPr/>
          <p:nvPr/>
        </p:nvSpPr>
        <p:spPr>
          <a:xfrm flipV="1">
            <a:off x="10561070" y="2485341"/>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a:off x="106680" y="2485341"/>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34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MapReduce with Word Count</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40</a:t>
            </a:fld>
            <a:endParaRPr lang="en-US" dirty="0"/>
          </a:p>
        </p:txBody>
      </p:sp>
      <p:grpSp>
        <p:nvGrpSpPr>
          <p:cNvPr id="6" name="Group 5"/>
          <p:cNvGrpSpPr/>
          <p:nvPr/>
        </p:nvGrpSpPr>
        <p:grpSpPr>
          <a:xfrm>
            <a:off x="2683935" y="1818195"/>
            <a:ext cx="2150529" cy="1007008"/>
            <a:chOff x="1151463" y="2495019"/>
            <a:chExt cx="2226740" cy="1204926"/>
          </a:xfrm>
        </p:grpSpPr>
        <p:sp>
          <p:nvSpPr>
            <p:cNvPr id="7" name="Rectangle 6"/>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apple</a:t>
              </a:r>
              <a:r>
                <a:rPr lang="is-IS" sz="1400" dirty="0">
                  <a:solidFill>
                    <a:schemeClr val="tx1"/>
                  </a:solidFill>
                </a:rPr>
                <a:t>…)</a:t>
              </a:r>
            </a:p>
          </p:txBody>
        </p:sp>
        <p:sp>
          <p:nvSpPr>
            <p:cNvPr id="8" name="TextBox 7"/>
            <p:cNvSpPr txBox="1"/>
            <p:nvPr/>
          </p:nvSpPr>
          <p:spPr>
            <a:xfrm>
              <a:off x="1151463" y="2495019"/>
              <a:ext cx="812802" cy="294613"/>
            </a:xfrm>
            <a:prstGeom prst="rect">
              <a:avLst/>
            </a:prstGeom>
            <a:noFill/>
          </p:spPr>
          <p:txBody>
            <a:bodyPr wrap="square" rtlCol="0">
              <a:spAutoFit/>
            </a:bodyPr>
            <a:lstStyle/>
            <a:p>
              <a:r>
                <a:rPr lang="en-US" sz="1000" dirty="0"/>
                <a:t>Split 1</a:t>
              </a:r>
            </a:p>
          </p:txBody>
        </p:sp>
      </p:grpSp>
      <p:grpSp>
        <p:nvGrpSpPr>
          <p:cNvPr id="12" name="Group 11"/>
          <p:cNvGrpSpPr/>
          <p:nvPr/>
        </p:nvGrpSpPr>
        <p:grpSpPr>
          <a:xfrm>
            <a:off x="2683935" y="2863854"/>
            <a:ext cx="2150529" cy="1007008"/>
            <a:chOff x="1151463" y="2495019"/>
            <a:chExt cx="2226740" cy="1204926"/>
          </a:xfrm>
        </p:grpSpPr>
        <p:sp>
          <p:nvSpPr>
            <p:cNvPr id="13" name="Rectangle 12"/>
            <p:cNvSpPr/>
            <p:nvPr/>
          </p:nvSpPr>
          <p:spPr>
            <a:xfrm>
              <a:off x="1202265" y="2545821"/>
              <a:ext cx="2175938" cy="11541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endParaRPr lang="en-US" sz="1400" dirty="0">
                <a:solidFill>
                  <a:schemeClr val="tx1"/>
                </a:solidFill>
              </a:endParaRPr>
            </a:p>
            <a:p>
              <a:r>
                <a:rPr lang="en-US" sz="1400" dirty="0">
                  <a:solidFill>
                    <a:schemeClr val="tx1"/>
                  </a:solidFill>
                </a:rPr>
                <a:t>(Doc6: orange apple</a:t>
              </a:r>
              <a:r>
                <a:rPr lang="is-IS" sz="1400" dirty="0">
                  <a:solidFill>
                    <a:schemeClr val="tx1"/>
                  </a:solidFill>
                </a:rPr>
                <a:t>...)</a:t>
              </a:r>
            </a:p>
          </p:txBody>
        </p:sp>
        <p:sp>
          <p:nvSpPr>
            <p:cNvPr id="14" name="TextBox 13"/>
            <p:cNvSpPr txBox="1"/>
            <p:nvPr/>
          </p:nvSpPr>
          <p:spPr>
            <a:xfrm>
              <a:off x="1151463" y="2495019"/>
              <a:ext cx="812802" cy="294613"/>
            </a:xfrm>
            <a:prstGeom prst="rect">
              <a:avLst/>
            </a:prstGeom>
            <a:noFill/>
          </p:spPr>
          <p:txBody>
            <a:bodyPr wrap="square" rtlCol="0">
              <a:spAutoFit/>
            </a:bodyPr>
            <a:lstStyle/>
            <a:p>
              <a:r>
                <a:rPr lang="en-US" sz="1000" dirty="0"/>
                <a:t>Split 2</a:t>
              </a:r>
            </a:p>
          </p:txBody>
        </p:sp>
      </p:grpSp>
      <p:grpSp>
        <p:nvGrpSpPr>
          <p:cNvPr id="18" name="Group 17"/>
          <p:cNvGrpSpPr/>
          <p:nvPr/>
        </p:nvGrpSpPr>
        <p:grpSpPr>
          <a:xfrm>
            <a:off x="203203" y="1809477"/>
            <a:ext cx="2226740" cy="2398456"/>
            <a:chOff x="1151463" y="2495019"/>
            <a:chExt cx="2226740" cy="2528640"/>
          </a:xfrm>
        </p:grpSpPr>
        <p:sp>
          <p:nvSpPr>
            <p:cNvPr id="19" name="Rectangle 18"/>
            <p:cNvSpPr/>
            <p:nvPr/>
          </p:nvSpPr>
          <p:spPr>
            <a:xfrm>
              <a:off x="1202265" y="2545820"/>
              <a:ext cx="2175938" cy="24778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(Doc1: apple banana </a:t>
              </a:r>
              <a:r>
                <a:rPr lang="is-IS" sz="1400" dirty="0">
                  <a:solidFill>
                    <a:schemeClr val="tx1"/>
                  </a:solidFill>
                </a:rPr>
                <a:t>…)</a:t>
              </a:r>
            </a:p>
            <a:p>
              <a:r>
                <a:rPr lang="en-US" sz="1400" dirty="0">
                  <a:solidFill>
                    <a:schemeClr val="tx1"/>
                  </a:solidFill>
                </a:rPr>
                <a:t>(Doc2: banana orange</a:t>
              </a:r>
              <a:r>
                <a:rPr lang="is-IS" sz="1400" dirty="0">
                  <a:solidFill>
                    <a:schemeClr val="tx1"/>
                  </a:solidFill>
                </a:rPr>
                <a:t>…)</a:t>
              </a:r>
              <a:endParaRPr lang="en-US" sz="1400" dirty="0">
                <a:solidFill>
                  <a:schemeClr val="tx1"/>
                </a:solidFill>
              </a:endParaRPr>
            </a:p>
            <a:p>
              <a:r>
                <a:rPr lang="en-US" sz="1400" dirty="0">
                  <a:solidFill>
                    <a:schemeClr val="tx1"/>
                  </a:solidFill>
                </a:rPr>
                <a:t>(Doc3: orange </a:t>
              </a:r>
              <a:r>
                <a:rPr lang="en-US" sz="1400" dirty="0" err="1">
                  <a:solidFill>
                    <a:schemeClr val="tx1"/>
                  </a:solidFill>
                </a:rPr>
                <a:t>aplle</a:t>
              </a:r>
              <a:r>
                <a:rPr lang="is-IS" sz="1400" dirty="0">
                  <a:solidFill>
                    <a:schemeClr val="tx1"/>
                  </a:solidFill>
                </a:rPr>
                <a:t>…)</a:t>
              </a:r>
            </a:p>
            <a:p>
              <a:r>
                <a:rPr lang="en-US" sz="1400" dirty="0">
                  <a:solidFill>
                    <a:schemeClr val="tx1"/>
                  </a:solidFill>
                </a:rPr>
                <a:t>(Doc4: apple banana </a:t>
              </a:r>
              <a:r>
                <a:rPr lang="is-IS" sz="1400" dirty="0">
                  <a:solidFill>
                    <a:schemeClr val="tx1"/>
                  </a:solidFill>
                </a:rPr>
                <a:t>…)</a:t>
              </a:r>
            </a:p>
            <a:p>
              <a:r>
                <a:rPr lang="en-US" sz="1400" dirty="0">
                  <a:solidFill>
                    <a:schemeClr val="tx1"/>
                  </a:solidFill>
                </a:rPr>
                <a:t>(Doc5: banana orange</a:t>
              </a:r>
              <a:r>
                <a:rPr lang="is-IS" sz="1400" dirty="0">
                  <a:solidFill>
                    <a:schemeClr val="tx1"/>
                  </a:solidFill>
                </a:rPr>
                <a:t>…)</a:t>
              </a:r>
            </a:p>
            <a:p>
              <a:r>
                <a:rPr lang="en-US" sz="1400" dirty="0">
                  <a:solidFill>
                    <a:schemeClr val="tx1"/>
                  </a:solidFill>
                </a:rPr>
                <a:t>(Doc6: orange apple</a:t>
              </a:r>
              <a:r>
                <a:rPr lang="is-IS" sz="1400" dirty="0">
                  <a:solidFill>
                    <a:schemeClr val="tx1"/>
                  </a:solidFill>
                </a:rPr>
                <a:t>…)</a:t>
              </a:r>
            </a:p>
            <a:p>
              <a:pPr algn="ctr"/>
              <a:r>
                <a:rPr lang="is-IS" sz="1400" dirty="0">
                  <a:solidFill>
                    <a:schemeClr val="tx1"/>
                  </a:solidFill>
                </a:rPr>
                <a:t>...     ...</a:t>
              </a:r>
              <a:endParaRPr lang="en-US" sz="1400" dirty="0">
                <a:solidFill>
                  <a:schemeClr val="tx1"/>
                </a:solidFill>
              </a:endParaRPr>
            </a:p>
          </p:txBody>
        </p:sp>
        <p:sp>
          <p:nvSpPr>
            <p:cNvPr id="20" name="TextBox 19"/>
            <p:cNvSpPr txBox="1"/>
            <p:nvPr/>
          </p:nvSpPr>
          <p:spPr>
            <a:xfrm>
              <a:off x="1151463" y="2495019"/>
              <a:ext cx="812802" cy="246221"/>
            </a:xfrm>
            <a:prstGeom prst="rect">
              <a:avLst/>
            </a:prstGeom>
            <a:noFill/>
          </p:spPr>
          <p:txBody>
            <a:bodyPr wrap="square" rtlCol="0">
              <a:spAutoFit/>
            </a:bodyPr>
            <a:lstStyle/>
            <a:p>
              <a:r>
                <a:rPr lang="en-US" sz="1000" dirty="0"/>
                <a:t>Input</a:t>
              </a:r>
            </a:p>
          </p:txBody>
        </p:sp>
      </p:grpSp>
      <p:grpSp>
        <p:nvGrpSpPr>
          <p:cNvPr id="28" name="Group 27"/>
          <p:cNvGrpSpPr/>
          <p:nvPr/>
        </p:nvGrpSpPr>
        <p:grpSpPr>
          <a:xfrm>
            <a:off x="5227861" y="1908203"/>
            <a:ext cx="2485267" cy="869448"/>
            <a:chOff x="6066066" y="4434586"/>
            <a:chExt cx="1981199" cy="869448"/>
          </a:xfrm>
        </p:grpSpPr>
        <p:sp>
          <p:nvSpPr>
            <p:cNvPr id="29" name="Rectangle 28"/>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0" name="Rectangle 29"/>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1" name="Rectangle 30"/>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grpSp>
        <p:nvGrpSpPr>
          <p:cNvPr id="32" name="Group 31"/>
          <p:cNvGrpSpPr/>
          <p:nvPr/>
        </p:nvGrpSpPr>
        <p:grpSpPr>
          <a:xfrm>
            <a:off x="5227860" y="2953862"/>
            <a:ext cx="2485267" cy="869448"/>
            <a:chOff x="6066066" y="4434586"/>
            <a:chExt cx="1981199" cy="869448"/>
          </a:xfrm>
        </p:grpSpPr>
        <p:sp>
          <p:nvSpPr>
            <p:cNvPr id="33" name="Rectangle 32"/>
            <p:cNvSpPr/>
            <p:nvPr/>
          </p:nvSpPr>
          <p:spPr>
            <a:xfrm>
              <a:off x="6066066" y="443458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apple 1, apple 1</a:t>
              </a:r>
            </a:p>
          </p:txBody>
        </p:sp>
        <p:sp>
          <p:nvSpPr>
            <p:cNvPr id="34" name="Rectangle 33"/>
            <p:cNvSpPr/>
            <p:nvPr/>
          </p:nvSpPr>
          <p:spPr>
            <a:xfrm>
              <a:off x="6066066" y="4724356"/>
              <a:ext cx="1981199" cy="289908"/>
            </a:xfrm>
            <a:prstGeom prst="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1, banana 1 </a:t>
              </a:r>
            </a:p>
          </p:txBody>
        </p:sp>
        <p:sp>
          <p:nvSpPr>
            <p:cNvPr id="35" name="Rectangle 34"/>
            <p:cNvSpPr/>
            <p:nvPr/>
          </p:nvSpPr>
          <p:spPr>
            <a:xfrm>
              <a:off x="6066066" y="5014126"/>
              <a:ext cx="1981199"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orange 1, orange 1 </a:t>
              </a:r>
            </a:p>
          </p:txBody>
        </p:sp>
      </p:grpSp>
      <p:sp>
        <p:nvSpPr>
          <p:cNvPr id="37" name="Rectangle 36"/>
          <p:cNvSpPr/>
          <p:nvPr/>
        </p:nvSpPr>
        <p:spPr>
          <a:xfrm>
            <a:off x="8176389" y="2017521"/>
            <a:ext cx="2235204"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r>
              <a:rPr lang="en-US" dirty="0">
                <a:solidFill>
                  <a:schemeClr val="tx1"/>
                </a:solidFill>
              </a:rPr>
              <a:t>anana 1, banana 1, banana 1, banana1,</a:t>
            </a:r>
          </a:p>
        </p:txBody>
      </p:sp>
      <p:sp>
        <p:nvSpPr>
          <p:cNvPr id="39" name="Rectangle 38"/>
          <p:cNvSpPr/>
          <p:nvPr/>
        </p:nvSpPr>
        <p:spPr>
          <a:xfrm>
            <a:off x="10727271" y="2017521"/>
            <a:ext cx="1422399" cy="6508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Banana 4</a:t>
            </a:r>
          </a:p>
        </p:txBody>
      </p:sp>
      <p:sp>
        <p:nvSpPr>
          <p:cNvPr id="40" name="TextBox 39"/>
          <p:cNvSpPr txBox="1"/>
          <p:nvPr/>
        </p:nvSpPr>
        <p:spPr>
          <a:xfrm>
            <a:off x="3570213" y="4042602"/>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2" name="TextBox 41"/>
          <p:cNvSpPr txBox="1"/>
          <p:nvPr/>
        </p:nvSpPr>
        <p:spPr>
          <a:xfrm>
            <a:off x="6323839" y="402161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4" name="TextBox 43"/>
          <p:cNvSpPr txBox="1"/>
          <p:nvPr/>
        </p:nvSpPr>
        <p:spPr>
          <a:xfrm>
            <a:off x="9147337" y="3127346"/>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sp>
        <p:nvSpPr>
          <p:cNvPr id="45" name="TextBox 44"/>
          <p:cNvSpPr txBox="1"/>
          <p:nvPr/>
        </p:nvSpPr>
        <p:spPr>
          <a:xfrm>
            <a:off x="11037814" y="3098285"/>
            <a:ext cx="293307" cy="923330"/>
          </a:xfrm>
          <a:prstGeom prst="rect">
            <a:avLst/>
          </a:prstGeom>
          <a:noFill/>
        </p:spPr>
        <p:txBody>
          <a:bodyPr wrap="square" rtlCol="0">
            <a:spAutoFit/>
          </a:bodyPr>
          <a:lstStyle/>
          <a:p>
            <a:r>
              <a:rPr lang="is-IS" b="1" dirty="0"/>
              <a:t>.</a:t>
            </a:r>
          </a:p>
          <a:p>
            <a:r>
              <a:rPr lang="is-IS" b="1" dirty="0"/>
              <a:t>.</a:t>
            </a:r>
          </a:p>
          <a:p>
            <a:r>
              <a:rPr lang="is-IS" b="1" dirty="0"/>
              <a:t>.</a:t>
            </a:r>
            <a:endParaRPr lang="en-US" b="1" dirty="0"/>
          </a:p>
        </p:txBody>
      </p:sp>
      <p:cxnSp>
        <p:nvCxnSpPr>
          <p:cNvPr id="47" name="Straight Arrow Connector 46"/>
          <p:cNvCxnSpPr>
            <a:stCxn id="19" idx="3"/>
            <a:endCxn id="7" idx="1"/>
          </p:cNvCxnSpPr>
          <p:nvPr/>
        </p:nvCxnSpPr>
        <p:spPr>
          <a:xfrm flipV="1">
            <a:off x="2429943" y="2342928"/>
            <a:ext cx="303055" cy="68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9" idx="3"/>
            <a:endCxn id="13" idx="1"/>
          </p:cNvCxnSpPr>
          <p:nvPr/>
        </p:nvCxnSpPr>
        <p:spPr>
          <a:xfrm>
            <a:off x="2429943" y="3032798"/>
            <a:ext cx="303055" cy="355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9" idx="3"/>
          </p:cNvCxnSpPr>
          <p:nvPr/>
        </p:nvCxnSpPr>
        <p:spPr>
          <a:xfrm>
            <a:off x="2429943" y="3032798"/>
            <a:ext cx="304790" cy="147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 idx="3"/>
            <a:endCxn id="30" idx="1"/>
          </p:cNvCxnSpPr>
          <p:nvPr/>
        </p:nvCxnSpPr>
        <p:spPr>
          <a:xfrm flipV="1">
            <a:off x="4834464" y="2342927"/>
            <a:ext cx="3933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13" idx="3"/>
            <a:endCxn id="34" idx="1"/>
          </p:cNvCxnSpPr>
          <p:nvPr/>
        </p:nvCxnSpPr>
        <p:spPr>
          <a:xfrm flipV="1">
            <a:off x="4834464" y="3388586"/>
            <a:ext cx="393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0" idx="3"/>
            <a:endCxn id="37" idx="1"/>
          </p:cNvCxnSpPr>
          <p:nvPr/>
        </p:nvCxnSpPr>
        <p:spPr>
          <a:xfrm>
            <a:off x="7713128" y="2342927"/>
            <a:ext cx="463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4" idx="3"/>
            <a:endCxn id="37" idx="1"/>
          </p:cNvCxnSpPr>
          <p:nvPr/>
        </p:nvCxnSpPr>
        <p:spPr>
          <a:xfrm flipV="1">
            <a:off x="7713127" y="2342927"/>
            <a:ext cx="463262" cy="104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37" idx="1"/>
          </p:cNvCxnSpPr>
          <p:nvPr/>
        </p:nvCxnSpPr>
        <p:spPr>
          <a:xfrm flipV="1">
            <a:off x="7713127" y="2342927"/>
            <a:ext cx="463262" cy="202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7" idx="3"/>
            <a:endCxn id="39" idx="1"/>
          </p:cNvCxnSpPr>
          <p:nvPr/>
        </p:nvCxnSpPr>
        <p:spPr>
          <a:xfrm>
            <a:off x="10411593" y="2342927"/>
            <a:ext cx="315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2673646" y="1771796"/>
            <a:ext cx="5107221"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06524" y="1771796"/>
            <a:ext cx="4085476" cy="109205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81470" y="1474051"/>
            <a:ext cx="1600200" cy="369332"/>
          </a:xfrm>
          <a:prstGeom prst="rect">
            <a:avLst/>
          </a:prstGeom>
          <a:noFill/>
        </p:spPr>
        <p:txBody>
          <a:bodyPr wrap="square" rtlCol="0">
            <a:spAutoFit/>
          </a:bodyPr>
          <a:lstStyle/>
          <a:p>
            <a:r>
              <a:rPr lang="en-US" i="1" dirty="0">
                <a:solidFill>
                  <a:schemeClr val="tx2"/>
                </a:solidFill>
              </a:rPr>
              <a:t>Map worker</a:t>
            </a:r>
          </a:p>
        </p:txBody>
      </p:sp>
      <p:sp>
        <p:nvSpPr>
          <p:cNvPr id="41" name="TextBox 40"/>
          <p:cNvSpPr txBox="1"/>
          <p:nvPr/>
        </p:nvSpPr>
        <p:spPr>
          <a:xfrm>
            <a:off x="8022754" y="1462809"/>
            <a:ext cx="1600200" cy="369332"/>
          </a:xfrm>
          <a:prstGeom prst="rect">
            <a:avLst/>
          </a:prstGeom>
          <a:noFill/>
        </p:spPr>
        <p:txBody>
          <a:bodyPr wrap="square" rtlCol="0">
            <a:spAutoFit/>
          </a:bodyPr>
          <a:lstStyle/>
          <a:p>
            <a:r>
              <a:rPr lang="en-US" i="1" dirty="0">
                <a:solidFill>
                  <a:schemeClr val="tx2"/>
                </a:solidFill>
              </a:rPr>
              <a:t>Reduce worker</a:t>
            </a:r>
          </a:p>
        </p:txBody>
      </p:sp>
      <p:sp>
        <p:nvSpPr>
          <p:cNvPr id="10" name="TextBox 9"/>
          <p:cNvSpPr txBox="1"/>
          <p:nvPr/>
        </p:nvSpPr>
        <p:spPr>
          <a:xfrm>
            <a:off x="2997200" y="5207000"/>
            <a:ext cx="1837264" cy="369332"/>
          </a:xfrm>
          <a:prstGeom prst="rect">
            <a:avLst/>
          </a:prstGeom>
          <a:noFill/>
        </p:spPr>
        <p:txBody>
          <a:bodyPr wrap="square" rtlCol="0">
            <a:spAutoFit/>
          </a:bodyPr>
          <a:lstStyle/>
          <a:p>
            <a:r>
              <a:rPr lang="en-US" dirty="0"/>
              <a:t>M splits</a:t>
            </a:r>
          </a:p>
        </p:txBody>
      </p:sp>
      <p:sp>
        <p:nvSpPr>
          <p:cNvPr id="43" name="TextBox 42"/>
          <p:cNvSpPr txBox="1"/>
          <p:nvPr/>
        </p:nvSpPr>
        <p:spPr>
          <a:xfrm>
            <a:off x="5551860" y="5207000"/>
            <a:ext cx="1837264" cy="369332"/>
          </a:xfrm>
          <a:prstGeom prst="rect">
            <a:avLst/>
          </a:prstGeom>
          <a:noFill/>
        </p:spPr>
        <p:txBody>
          <a:bodyPr wrap="square" rtlCol="0">
            <a:spAutoFit/>
          </a:bodyPr>
          <a:lstStyle/>
          <a:p>
            <a:r>
              <a:rPr lang="en-US" dirty="0"/>
              <a:t>M * R partitions  </a:t>
            </a:r>
          </a:p>
        </p:txBody>
      </p:sp>
      <p:sp>
        <p:nvSpPr>
          <p:cNvPr id="46" name="TextBox 45"/>
          <p:cNvSpPr txBox="1"/>
          <p:nvPr/>
        </p:nvSpPr>
        <p:spPr>
          <a:xfrm>
            <a:off x="8375358" y="5207000"/>
            <a:ext cx="1837264" cy="369332"/>
          </a:xfrm>
          <a:prstGeom prst="rect">
            <a:avLst/>
          </a:prstGeom>
          <a:noFill/>
        </p:spPr>
        <p:txBody>
          <a:bodyPr wrap="square" rtlCol="0">
            <a:spAutoFit/>
          </a:bodyPr>
          <a:lstStyle/>
          <a:p>
            <a:r>
              <a:rPr lang="en-US" dirty="0"/>
              <a:t>R outputs</a:t>
            </a:r>
          </a:p>
        </p:txBody>
      </p:sp>
      <p:sp>
        <p:nvSpPr>
          <p:cNvPr id="11" name="Date Placeholder 10"/>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21143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41</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338536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42</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060290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43</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20684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44</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9507151" y="1436942"/>
            <a:ext cx="2456251" cy="584775"/>
          </a:xfrm>
          <a:prstGeom prst="rect">
            <a:avLst/>
          </a:prstGeom>
          <a:noFill/>
        </p:spPr>
        <p:txBody>
          <a:bodyPr wrap="square" rtlCol="0">
            <a:spAutoFit/>
          </a:bodyPr>
          <a:lstStyle/>
          <a:p>
            <a:r>
              <a:rPr lang="en-US" sz="1600" dirty="0"/>
              <a:t>O(M + R) Task status</a:t>
            </a:r>
          </a:p>
          <a:p>
            <a:r>
              <a:rPr lang="en-US" sz="1600" dirty="0"/>
              <a:t>O(M * R) states (locations) </a:t>
            </a:r>
          </a:p>
        </p:txBody>
      </p:sp>
      <p:sp>
        <p:nvSpPr>
          <p:cNvPr id="9" name="Date Placeholder 8"/>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200706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45</a:t>
            </a:fld>
            <a:endParaRPr lang="en-US"/>
          </a:p>
        </p:txBody>
      </p:sp>
      <p:grpSp>
        <p:nvGrpSpPr>
          <p:cNvPr id="15" name="Group 14"/>
          <p:cNvGrpSpPr/>
          <p:nvPr/>
        </p:nvGrpSpPr>
        <p:grpSpPr>
          <a:xfrm>
            <a:off x="2941856" y="2301866"/>
            <a:ext cx="2908606" cy="626846"/>
            <a:chOff x="2535457" y="1665997"/>
            <a:chExt cx="2908606" cy="626846"/>
          </a:xfrm>
        </p:grpSpPr>
        <p:sp>
          <p:nvSpPr>
            <p:cNvPr id="77" name="Rectangle 76"/>
            <p:cNvSpPr/>
            <p:nvPr/>
          </p:nvSpPr>
          <p:spPr>
            <a:xfrm>
              <a:off x="2535457" y="1665998"/>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 name="Can 7"/>
            <p:cNvSpPr/>
            <p:nvPr/>
          </p:nvSpPr>
          <p:spPr>
            <a:xfrm>
              <a:off x="4809063" y="1665997"/>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0" name="Straight Connector 9"/>
            <p:cNvCxnSpPr>
              <a:stCxn id="77" idx="3"/>
              <a:endCxn id="8" idx="2"/>
            </p:cNvCxnSpPr>
            <p:nvPr/>
          </p:nvCxnSpPr>
          <p:spPr>
            <a:xfrm flipV="1">
              <a:off x="4377262" y="1979420"/>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2941856" y="2984888"/>
            <a:ext cx="2908606" cy="626846"/>
            <a:chOff x="2535457" y="2597330"/>
            <a:chExt cx="2908606" cy="626846"/>
          </a:xfrm>
        </p:grpSpPr>
        <p:sp>
          <p:nvSpPr>
            <p:cNvPr id="78" name="Rectangle 77"/>
            <p:cNvSpPr/>
            <p:nvPr/>
          </p:nvSpPr>
          <p:spPr>
            <a:xfrm>
              <a:off x="2535457" y="2597331"/>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79" name="Can 78"/>
            <p:cNvSpPr/>
            <p:nvPr/>
          </p:nvSpPr>
          <p:spPr>
            <a:xfrm>
              <a:off x="4809063" y="2597330"/>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14" name="Straight Connector 13"/>
            <p:cNvCxnSpPr>
              <a:stCxn id="78" idx="3"/>
              <a:endCxn id="79" idx="2"/>
            </p:cNvCxnSpPr>
            <p:nvPr/>
          </p:nvCxnSpPr>
          <p:spPr>
            <a:xfrm flipV="1">
              <a:off x="4377262" y="2910753"/>
              <a:ext cx="431801" cy="1"/>
            </a:xfrm>
            <a:prstGeom prst="line">
              <a:avLst/>
            </a:prstGeom>
          </p:spPr>
          <p:style>
            <a:lnRef idx="1">
              <a:schemeClr val="dk1"/>
            </a:lnRef>
            <a:fillRef idx="0">
              <a:schemeClr val="dk1"/>
            </a:fillRef>
            <a:effectRef idx="0">
              <a:schemeClr val="dk1"/>
            </a:effectRef>
            <a:fontRef idx="minor">
              <a:schemeClr val="tx1"/>
            </a:fontRef>
          </p:style>
        </p:cxnSp>
      </p:grpSp>
      <p:sp>
        <p:nvSpPr>
          <p:cNvPr id="80" name="Rectangle 79"/>
          <p:cNvSpPr/>
          <p:nvPr/>
        </p:nvSpPr>
        <p:spPr>
          <a:xfrm>
            <a:off x="7775713" y="241683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sp>
        <p:nvSpPr>
          <p:cNvPr id="81" name="Rectangle 80"/>
          <p:cNvSpPr/>
          <p:nvPr/>
        </p:nvSpPr>
        <p:spPr>
          <a:xfrm>
            <a:off x="7775713" y="3396673"/>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Reduce </a:t>
            </a:r>
            <a:r>
              <a:rPr lang="en-US" dirty="0" err="1">
                <a:solidFill>
                  <a:schemeClr val="accent3"/>
                </a:solidFill>
              </a:rPr>
              <a:t>Func</a:t>
            </a:r>
            <a:endParaRPr lang="en-US" dirty="0">
              <a:solidFill>
                <a:schemeClr val="accent3"/>
              </a:solidFill>
            </a:endParaRPr>
          </a:p>
        </p:txBody>
      </p:sp>
      <p:grpSp>
        <p:nvGrpSpPr>
          <p:cNvPr id="17" name="Group 16"/>
          <p:cNvGrpSpPr/>
          <p:nvPr/>
        </p:nvGrpSpPr>
        <p:grpSpPr>
          <a:xfrm>
            <a:off x="2941856" y="3680077"/>
            <a:ext cx="2908606" cy="626846"/>
            <a:chOff x="2543921" y="3393199"/>
            <a:chExt cx="2908606" cy="626846"/>
          </a:xfrm>
        </p:grpSpPr>
        <p:sp>
          <p:nvSpPr>
            <p:cNvPr id="83" name="Rectangle 82"/>
            <p:cNvSpPr/>
            <p:nvPr/>
          </p:nvSpPr>
          <p:spPr>
            <a:xfrm>
              <a:off x="2543921" y="3393200"/>
              <a:ext cx="1841805"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Map </a:t>
              </a:r>
              <a:r>
                <a:rPr lang="en-US" dirty="0" err="1">
                  <a:solidFill>
                    <a:schemeClr val="accent3"/>
                  </a:solidFill>
                </a:rPr>
                <a:t>Func</a:t>
              </a:r>
              <a:endParaRPr lang="en-US" dirty="0">
                <a:solidFill>
                  <a:schemeClr val="accent3"/>
                </a:solidFill>
              </a:endParaRPr>
            </a:p>
          </p:txBody>
        </p:sp>
        <p:sp>
          <p:nvSpPr>
            <p:cNvPr id="84" name="Can 83"/>
            <p:cNvSpPr/>
            <p:nvPr/>
          </p:nvSpPr>
          <p:spPr>
            <a:xfrm>
              <a:off x="4817527" y="3393199"/>
              <a:ext cx="635000" cy="626845"/>
            </a:xfrm>
            <a:prstGeom prst="can">
              <a:avLst/>
            </a:prstGeom>
            <a:no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disk</a:t>
              </a:r>
            </a:p>
          </p:txBody>
        </p:sp>
        <p:cxnSp>
          <p:nvCxnSpPr>
            <p:cNvPr id="87" name="Straight Connector 86"/>
            <p:cNvCxnSpPr/>
            <p:nvPr/>
          </p:nvCxnSpPr>
          <p:spPr>
            <a:xfrm flipV="1">
              <a:off x="4385726" y="3706622"/>
              <a:ext cx="431801" cy="1"/>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303250" y="4811296"/>
            <a:ext cx="1232206" cy="1159218"/>
            <a:chOff x="939189" y="4675157"/>
            <a:chExt cx="1232206" cy="1159218"/>
          </a:xfrm>
        </p:grpSpPr>
        <p:sp>
          <p:nvSpPr>
            <p:cNvPr id="40" name="Rectangle 39"/>
            <p:cNvSpPr/>
            <p:nvPr/>
          </p:nvSpPr>
          <p:spPr>
            <a:xfrm>
              <a:off x="939189" y="467515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1</a:t>
              </a:r>
            </a:p>
          </p:txBody>
        </p:sp>
        <p:sp>
          <p:nvSpPr>
            <p:cNvPr id="41" name="Rectangle 40"/>
            <p:cNvSpPr/>
            <p:nvPr/>
          </p:nvSpPr>
          <p:spPr>
            <a:xfrm>
              <a:off x="939189" y="496492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2</a:t>
              </a:r>
            </a:p>
          </p:txBody>
        </p:sp>
        <p:sp>
          <p:nvSpPr>
            <p:cNvPr id="42" name="Rectangle 41"/>
            <p:cNvSpPr/>
            <p:nvPr/>
          </p:nvSpPr>
          <p:spPr>
            <a:xfrm>
              <a:off x="939189" y="525469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3</a:t>
              </a:r>
            </a:p>
          </p:txBody>
        </p:sp>
        <p:sp>
          <p:nvSpPr>
            <p:cNvPr id="92" name="Rectangle 91"/>
            <p:cNvSpPr/>
            <p:nvPr/>
          </p:nvSpPr>
          <p:spPr>
            <a:xfrm>
              <a:off x="939189" y="5544467"/>
              <a:ext cx="1232206" cy="28990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grpSp>
      <p:grpSp>
        <p:nvGrpSpPr>
          <p:cNvPr id="20" name="Group 19"/>
          <p:cNvGrpSpPr/>
          <p:nvPr/>
        </p:nvGrpSpPr>
        <p:grpSpPr>
          <a:xfrm>
            <a:off x="9655926" y="4984255"/>
            <a:ext cx="1105210" cy="752300"/>
            <a:chOff x="8792324" y="4790414"/>
            <a:chExt cx="1105210" cy="752300"/>
          </a:xfrm>
        </p:grpSpPr>
        <p:sp>
          <p:nvSpPr>
            <p:cNvPr id="93" name="Rectangle 92"/>
            <p:cNvSpPr/>
            <p:nvPr/>
          </p:nvSpPr>
          <p:spPr>
            <a:xfrm>
              <a:off x="8792324" y="479041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1</a:t>
              </a:r>
            </a:p>
          </p:txBody>
        </p:sp>
        <p:sp>
          <p:nvSpPr>
            <p:cNvPr id="94" name="Rectangle 93"/>
            <p:cNvSpPr/>
            <p:nvPr/>
          </p:nvSpPr>
          <p:spPr>
            <a:xfrm>
              <a:off x="8792324" y="5166564"/>
              <a:ext cx="1105210" cy="3761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Output 2</a:t>
              </a:r>
              <a:endParaRPr lang="en-US" dirty="0">
                <a:solidFill>
                  <a:schemeClr val="tx1"/>
                </a:solidFill>
              </a:endParaRPr>
            </a:p>
          </p:txBody>
        </p:sp>
      </p:grpSp>
      <p:sp>
        <p:nvSpPr>
          <p:cNvPr id="21" name="Rectangle 20"/>
          <p:cNvSpPr/>
          <p:nvPr/>
        </p:nvSpPr>
        <p:spPr>
          <a:xfrm>
            <a:off x="745067" y="4597400"/>
            <a:ext cx="10371666" cy="1608667"/>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915" y="4522182"/>
            <a:ext cx="575739" cy="369332"/>
          </a:xfrm>
          <a:prstGeom prst="rect">
            <a:avLst/>
          </a:prstGeom>
          <a:noFill/>
        </p:spPr>
        <p:txBody>
          <a:bodyPr wrap="square" rtlCol="0">
            <a:spAutoFit/>
          </a:bodyPr>
          <a:lstStyle/>
          <a:p>
            <a:r>
              <a:rPr lang="en-US"/>
              <a:t>GFS</a:t>
            </a:r>
          </a:p>
        </p:txBody>
      </p:sp>
      <p:cxnSp>
        <p:nvCxnSpPr>
          <p:cNvPr id="24" name="Curved Connector 23"/>
          <p:cNvCxnSpPr>
            <a:endCxn id="80" idx="1"/>
          </p:cNvCxnSpPr>
          <p:nvPr/>
        </p:nvCxnSpPr>
        <p:spPr>
          <a:xfrm>
            <a:off x="5850462" y="2480733"/>
            <a:ext cx="1925251" cy="249520"/>
          </a:xfrm>
          <a:prstGeom prst="curvedConnector3">
            <a:avLst>
              <a:gd name="adj1" fmla="val 50000"/>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0" name="Curved Connector 29"/>
          <p:cNvCxnSpPr>
            <a:endCxn id="81" idx="1"/>
          </p:cNvCxnSpPr>
          <p:nvPr/>
        </p:nvCxnSpPr>
        <p:spPr>
          <a:xfrm>
            <a:off x="5850462" y="3496109"/>
            <a:ext cx="1925251" cy="21398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endCxn id="81" idx="1"/>
          </p:cNvCxnSpPr>
          <p:nvPr/>
        </p:nvCxnSpPr>
        <p:spPr>
          <a:xfrm flipV="1">
            <a:off x="5850462" y="3710096"/>
            <a:ext cx="1925251" cy="46370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6" name="Curved Connector 95"/>
          <p:cNvCxnSpPr>
            <a:endCxn id="81" idx="1"/>
          </p:cNvCxnSpPr>
          <p:nvPr/>
        </p:nvCxnSpPr>
        <p:spPr>
          <a:xfrm>
            <a:off x="5850462" y="2794156"/>
            <a:ext cx="1925251" cy="915940"/>
          </a:xfrm>
          <a:prstGeom prst="curvedConnector3">
            <a:avLst>
              <a:gd name="adj1" fmla="val 42964"/>
            </a:avLst>
          </a:prstGeom>
          <a:ln>
            <a:tailEnd type="triangle"/>
          </a:ln>
        </p:spPr>
        <p:style>
          <a:lnRef idx="1">
            <a:schemeClr val="dk1"/>
          </a:lnRef>
          <a:fillRef idx="0">
            <a:schemeClr val="dk1"/>
          </a:fillRef>
          <a:effectRef idx="0">
            <a:schemeClr val="dk1"/>
          </a:effectRef>
          <a:fontRef idx="minor">
            <a:schemeClr val="tx1"/>
          </a:fontRef>
        </p:style>
      </p:cxnSp>
      <p:cxnSp>
        <p:nvCxnSpPr>
          <p:cNvPr id="100" name="Curved Connector 99"/>
          <p:cNvCxnSpPr>
            <a:endCxn id="80" idx="1"/>
          </p:cNvCxnSpPr>
          <p:nvPr/>
        </p:nvCxnSpPr>
        <p:spPr>
          <a:xfrm flipV="1">
            <a:off x="5850462" y="2730253"/>
            <a:ext cx="1925251" cy="4292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endCxn id="80" idx="1"/>
          </p:cNvCxnSpPr>
          <p:nvPr/>
        </p:nvCxnSpPr>
        <p:spPr>
          <a:xfrm flipV="1">
            <a:off x="5850462" y="2730253"/>
            <a:ext cx="1925251" cy="1145177"/>
          </a:xfrm>
          <a:prstGeom prst="curvedConnector3">
            <a:avLst>
              <a:gd name="adj1" fmla="val 55717"/>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2863694" y="2233523"/>
            <a:ext cx="1019926" cy="276999"/>
          </a:xfrm>
          <a:prstGeom prst="rect">
            <a:avLst/>
          </a:prstGeom>
          <a:noFill/>
        </p:spPr>
        <p:txBody>
          <a:bodyPr wrap="square" rtlCol="0">
            <a:spAutoFit/>
          </a:bodyPr>
          <a:lstStyle/>
          <a:p>
            <a:r>
              <a:rPr lang="en-US" sz="1200" dirty="0"/>
              <a:t>Map worker</a:t>
            </a:r>
          </a:p>
        </p:txBody>
      </p:sp>
      <p:sp>
        <p:nvSpPr>
          <p:cNvPr id="110" name="TextBox 109"/>
          <p:cNvSpPr txBox="1"/>
          <p:nvPr/>
        </p:nvSpPr>
        <p:spPr>
          <a:xfrm>
            <a:off x="2863694" y="2927788"/>
            <a:ext cx="1019926" cy="276999"/>
          </a:xfrm>
          <a:prstGeom prst="rect">
            <a:avLst/>
          </a:prstGeom>
          <a:noFill/>
        </p:spPr>
        <p:txBody>
          <a:bodyPr wrap="square" rtlCol="0">
            <a:spAutoFit/>
          </a:bodyPr>
          <a:lstStyle/>
          <a:p>
            <a:r>
              <a:rPr lang="en-US" sz="1200" dirty="0"/>
              <a:t>Map worker</a:t>
            </a:r>
          </a:p>
        </p:txBody>
      </p:sp>
      <p:sp>
        <p:nvSpPr>
          <p:cNvPr id="111" name="TextBox 110"/>
          <p:cNvSpPr txBox="1"/>
          <p:nvPr/>
        </p:nvSpPr>
        <p:spPr>
          <a:xfrm>
            <a:off x="2855227" y="3613586"/>
            <a:ext cx="1019926" cy="276999"/>
          </a:xfrm>
          <a:prstGeom prst="rect">
            <a:avLst/>
          </a:prstGeom>
          <a:noFill/>
        </p:spPr>
        <p:txBody>
          <a:bodyPr wrap="square" rtlCol="0">
            <a:spAutoFit/>
          </a:bodyPr>
          <a:lstStyle/>
          <a:p>
            <a:r>
              <a:rPr lang="en-US" sz="1200" dirty="0"/>
              <a:t>Map worker</a:t>
            </a:r>
          </a:p>
        </p:txBody>
      </p:sp>
      <p:sp>
        <p:nvSpPr>
          <p:cNvPr id="112" name="TextBox 111"/>
          <p:cNvSpPr txBox="1"/>
          <p:nvPr/>
        </p:nvSpPr>
        <p:spPr>
          <a:xfrm>
            <a:off x="7721656" y="2357747"/>
            <a:ext cx="1168342" cy="276999"/>
          </a:xfrm>
          <a:prstGeom prst="rect">
            <a:avLst/>
          </a:prstGeom>
          <a:noFill/>
        </p:spPr>
        <p:txBody>
          <a:bodyPr wrap="square" rtlCol="0">
            <a:spAutoFit/>
          </a:bodyPr>
          <a:lstStyle/>
          <a:p>
            <a:r>
              <a:rPr lang="en-US" sz="1200"/>
              <a:t>Reduce worker</a:t>
            </a:r>
            <a:endParaRPr lang="en-US" sz="1200" dirty="0"/>
          </a:p>
        </p:txBody>
      </p:sp>
      <p:sp>
        <p:nvSpPr>
          <p:cNvPr id="113" name="TextBox 112"/>
          <p:cNvSpPr txBox="1"/>
          <p:nvPr/>
        </p:nvSpPr>
        <p:spPr>
          <a:xfrm>
            <a:off x="7713186" y="3322949"/>
            <a:ext cx="1168342" cy="276999"/>
          </a:xfrm>
          <a:prstGeom prst="rect">
            <a:avLst/>
          </a:prstGeom>
          <a:noFill/>
        </p:spPr>
        <p:txBody>
          <a:bodyPr wrap="square" rtlCol="0">
            <a:spAutoFit/>
          </a:bodyPr>
          <a:lstStyle/>
          <a:p>
            <a:r>
              <a:rPr lang="en-US" sz="1200"/>
              <a:t>Reduce worker</a:t>
            </a:r>
            <a:endParaRPr lang="en-US" sz="1200" dirty="0"/>
          </a:p>
        </p:txBody>
      </p:sp>
      <p:cxnSp>
        <p:nvCxnSpPr>
          <p:cNvPr id="115" name="Straight Arrow Connector 114"/>
          <p:cNvCxnSpPr>
            <a:stCxn id="40" idx="0"/>
            <a:endCxn id="77" idx="1"/>
          </p:cNvCxnSpPr>
          <p:nvPr/>
        </p:nvCxnSpPr>
        <p:spPr>
          <a:xfrm flipV="1">
            <a:off x="1919353" y="2615290"/>
            <a:ext cx="1022503" cy="219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40" idx="0"/>
            <a:endCxn id="78" idx="1"/>
          </p:cNvCxnSpPr>
          <p:nvPr/>
        </p:nvCxnSpPr>
        <p:spPr>
          <a:xfrm flipV="1">
            <a:off x="1919353" y="3298312"/>
            <a:ext cx="1022503" cy="151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40" idx="0"/>
            <a:endCxn id="83" idx="1"/>
          </p:cNvCxnSpPr>
          <p:nvPr/>
        </p:nvCxnSpPr>
        <p:spPr>
          <a:xfrm flipV="1">
            <a:off x="1919353" y="3993501"/>
            <a:ext cx="1022503" cy="817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80" idx="3"/>
            <a:endCxn id="93" idx="0"/>
          </p:cNvCxnSpPr>
          <p:nvPr/>
        </p:nvCxnSpPr>
        <p:spPr>
          <a:xfrm>
            <a:off x="9617518" y="2730253"/>
            <a:ext cx="591013" cy="2254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81" idx="3"/>
            <a:endCxn id="93" idx="0"/>
          </p:cNvCxnSpPr>
          <p:nvPr/>
        </p:nvCxnSpPr>
        <p:spPr>
          <a:xfrm>
            <a:off x="9617518" y="3710096"/>
            <a:ext cx="591013" cy="127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6333066" y="1415908"/>
            <a:ext cx="939804" cy="62684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Master</a:t>
            </a:r>
            <a:endParaRPr lang="en-US" dirty="0">
              <a:solidFill>
                <a:schemeClr val="tx1"/>
              </a:solidFill>
            </a:endParaRPr>
          </a:p>
        </p:txBody>
      </p:sp>
      <p:sp>
        <p:nvSpPr>
          <p:cNvPr id="3" name="Right Brace 2"/>
          <p:cNvSpPr/>
          <p:nvPr/>
        </p:nvSpPr>
        <p:spPr>
          <a:xfrm rot="16200000">
            <a:off x="6661812" y="1439992"/>
            <a:ext cx="282313" cy="1498604"/>
          </a:xfrm>
          <a:prstGeom prst="rightBrace">
            <a:avLst>
              <a:gd name="adj1" fmla="val 0"/>
              <a:gd name="adj2" fmla="val 50000"/>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Elbow Connector 6"/>
          <p:cNvCxnSpPr>
            <a:stCxn id="45" idx="1"/>
          </p:cNvCxnSpPr>
          <p:nvPr/>
        </p:nvCxnSpPr>
        <p:spPr>
          <a:xfrm rot="10800000" flipV="1">
            <a:off x="3862758" y="1729331"/>
            <a:ext cx="2470308" cy="342940"/>
          </a:xfrm>
          <a:prstGeom prst="bentConnector3">
            <a:avLst>
              <a:gd name="adj1" fmla="val 100040"/>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a:off x="7272870" y="1729330"/>
            <a:ext cx="1371600" cy="258247"/>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9507151" y="1436942"/>
            <a:ext cx="2456251" cy="584775"/>
          </a:xfrm>
          <a:prstGeom prst="rect">
            <a:avLst/>
          </a:prstGeom>
          <a:noFill/>
        </p:spPr>
        <p:txBody>
          <a:bodyPr wrap="square" rtlCol="0">
            <a:spAutoFit/>
          </a:bodyPr>
          <a:lstStyle/>
          <a:p>
            <a:r>
              <a:rPr lang="en-US" sz="1600" dirty="0"/>
              <a:t>O(M + R) Task status</a:t>
            </a:r>
          </a:p>
          <a:p>
            <a:r>
              <a:rPr lang="en-US" sz="1600" dirty="0"/>
              <a:t>O(M * R) states (locations) </a:t>
            </a:r>
          </a:p>
        </p:txBody>
      </p:sp>
      <p:sp>
        <p:nvSpPr>
          <p:cNvPr id="9" name="TextBox 8"/>
          <p:cNvSpPr txBox="1"/>
          <p:nvPr/>
        </p:nvSpPr>
        <p:spPr>
          <a:xfrm>
            <a:off x="1514918" y="3557835"/>
            <a:ext cx="1240371" cy="523220"/>
          </a:xfrm>
          <a:prstGeom prst="rect">
            <a:avLst/>
          </a:prstGeom>
          <a:noFill/>
        </p:spPr>
        <p:txBody>
          <a:bodyPr wrap="square" rtlCol="0">
            <a:spAutoFit/>
          </a:bodyPr>
          <a:lstStyle/>
          <a:p>
            <a:r>
              <a:rPr lang="en-US" sz="1400" dirty="0"/>
              <a:t>Utilize GFS Locality</a:t>
            </a:r>
          </a:p>
        </p:txBody>
      </p:sp>
      <p:sp>
        <p:nvSpPr>
          <p:cNvPr id="11" name="Date Placeholder 10"/>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440382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Reasoning Behind the Implementation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46</a:t>
            </a:fld>
            <a:endParaRPr lang="en-US"/>
          </a:p>
        </p:txBody>
      </p:sp>
      <p:sp>
        <p:nvSpPr>
          <p:cNvPr id="7" name="Rounded Rectangle 6"/>
          <p:cNvSpPr/>
          <p:nvPr/>
        </p:nvSpPr>
        <p:spPr>
          <a:xfrm>
            <a:off x="5994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limited </a:t>
            </a:r>
            <a:r>
              <a:rPr lang="en-US" sz="1400" dirty="0">
                <a:solidFill>
                  <a:schemeClr val="tx1"/>
                </a:solidFill>
              </a:rPr>
              <a:t>bisection bandwidth</a:t>
            </a:r>
          </a:p>
        </p:txBody>
      </p:sp>
      <p:sp>
        <p:nvSpPr>
          <p:cNvPr id="8" name="Rounded Rectangle 7"/>
          <p:cNvSpPr/>
          <p:nvPr/>
        </p:nvSpPr>
        <p:spPr>
          <a:xfrm>
            <a:off x="8661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Input splits stored in GFS</a:t>
            </a:r>
          </a:p>
        </p:txBody>
      </p:sp>
      <p:sp>
        <p:nvSpPr>
          <p:cNvPr id="10" name="Rounded Rectangle 9"/>
          <p:cNvSpPr/>
          <p:nvPr/>
        </p:nvSpPr>
        <p:spPr>
          <a:xfrm>
            <a:off x="8661413" y="2932112"/>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Intermediate</a:t>
            </a:r>
            <a:r>
              <a:rPr lang="zh-CN" altLang="en-US" sz="1400" dirty="0">
                <a:solidFill>
                  <a:schemeClr val="tx1"/>
                </a:solidFill>
              </a:rPr>
              <a:t> </a:t>
            </a:r>
            <a:r>
              <a:rPr lang="en-US" altLang="zh-CN" sz="1400" dirty="0">
                <a:solidFill>
                  <a:schemeClr val="tx1"/>
                </a:solidFill>
              </a:rPr>
              <a:t>values go over network just once</a:t>
            </a:r>
            <a:endParaRPr lang="en-US" sz="1400" dirty="0">
              <a:solidFill>
                <a:schemeClr val="tx1"/>
              </a:solidFill>
            </a:endParaRPr>
          </a:p>
        </p:txBody>
      </p:sp>
      <p:sp>
        <p:nvSpPr>
          <p:cNvPr id="11" name="Rounded Rectangle 10"/>
          <p:cNvSpPr/>
          <p:nvPr/>
        </p:nvSpPr>
        <p:spPr>
          <a:xfrm>
            <a:off x="5994413"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Load balancing</a:t>
            </a:r>
          </a:p>
        </p:txBody>
      </p:sp>
      <p:sp>
        <p:nvSpPr>
          <p:cNvPr id="12" name="Rounded Rectangle 11"/>
          <p:cNvSpPr/>
          <p:nvPr/>
        </p:nvSpPr>
        <p:spPr>
          <a:xfrm>
            <a:off x="8661413"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Many</a:t>
            </a:r>
            <a:r>
              <a:rPr lang="zh-CN" altLang="en-US" sz="1400" dirty="0">
                <a:solidFill>
                  <a:schemeClr val="tx1"/>
                </a:solidFill>
              </a:rPr>
              <a:t> </a:t>
            </a:r>
            <a:r>
              <a:rPr lang="en-US" altLang="zh-CN" sz="1400" dirty="0">
                <a:solidFill>
                  <a:schemeClr val="tx1"/>
                </a:solidFill>
              </a:rPr>
              <a:t>more splits than workers</a:t>
            </a:r>
            <a:endParaRPr lang="en-US" sz="1400" dirty="0">
              <a:solidFill>
                <a:schemeClr val="tx1"/>
              </a:solidFill>
            </a:endParaRPr>
          </a:p>
        </p:txBody>
      </p:sp>
      <p:sp>
        <p:nvSpPr>
          <p:cNvPr id="13" name="Rounded Rectangle 12"/>
          <p:cNvSpPr/>
          <p:nvPr/>
        </p:nvSpPr>
        <p:spPr>
          <a:xfrm>
            <a:off x="3351805" y="4165600"/>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Master assign new tasks to idle workers</a:t>
            </a:r>
            <a:endParaRPr lang="en-US" sz="1400" dirty="0">
              <a:solidFill>
                <a:schemeClr val="tx1"/>
              </a:solidFill>
            </a:endParaRPr>
          </a:p>
        </p:txBody>
      </p:sp>
      <p:sp>
        <p:nvSpPr>
          <p:cNvPr id="14" name="Rounded Rectangle 13"/>
          <p:cNvSpPr/>
          <p:nvPr/>
        </p:nvSpPr>
        <p:spPr>
          <a:xfrm>
            <a:off x="719679"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parallelism</a:t>
            </a:r>
          </a:p>
        </p:txBody>
      </p:sp>
      <p:sp>
        <p:nvSpPr>
          <p:cNvPr id="15" name="Rounded Rectangle 14"/>
          <p:cNvSpPr/>
          <p:nvPr/>
        </p:nvSpPr>
        <p:spPr>
          <a:xfrm>
            <a:off x="3351805"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splits</a:t>
            </a:r>
          </a:p>
        </p:txBody>
      </p:sp>
      <p:sp>
        <p:nvSpPr>
          <p:cNvPr id="16" name="Rounded Rectangle 15"/>
          <p:cNvSpPr/>
          <p:nvPr/>
        </p:nvSpPr>
        <p:spPr>
          <a:xfrm>
            <a:off x="3351805"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Master coordination</a:t>
            </a:r>
          </a:p>
        </p:txBody>
      </p:sp>
      <p:cxnSp>
        <p:nvCxnSpPr>
          <p:cNvPr id="19" name="Straight Arrow Connector 18"/>
          <p:cNvCxnSpPr>
            <a:stCxn id="14" idx="3"/>
            <a:endCxn id="15" idx="1"/>
          </p:cNvCxnSpPr>
          <p:nvPr/>
        </p:nvCxnSpPr>
        <p:spPr>
          <a:xfrm>
            <a:off x="2804471" y="2184400"/>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3"/>
            <a:endCxn id="7" idx="1"/>
          </p:cNvCxnSpPr>
          <p:nvPr/>
        </p:nvCxnSpPr>
        <p:spPr>
          <a:xfrm>
            <a:off x="5436597" y="2184400"/>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8079205" y="2184400"/>
            <a:ext cx="58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0" idx="1"/>
          </p:cNvCxnSpPr>
          <p:nvPr/>
        </p:nvCxnSpPr>
        <p:spPr>
          <a:xfrm>
            <a:off x="8079205" y="2184400"/>
            <a:ext cx="582208" cy="113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2"/>
            <a:endCxn id="16" idx="0"/>
          </p:cNvCxnSpPr>
          <p:nvPr/>
        </p:nvCxnSpPr>
        <p:spPr>
          <a:xfrm>
            <a:off x="4394201" y="2573867"/>
            <a:ext cx="0" cy="35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a:off x="8079205" y="4555067"/>
            <a:ext cx="582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1"/>
            <a:endCxn id="13" idx="3"/>
          </p:cNvCxnSpPr>
          <p:nvPr/>
        </p:nvCxnSpPr>
        <p:spPr>
          <a:xfrm flipH="1">
            <a:off x="5436597" y="4555067"/>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2"/>
            <a:endCxn id="13" idx="0"/>
          </p:cNvCxnSpPr>
          <p:nvPr/>
        </p:nvCxnSpPr>
        <p:spPr>
          <a:xfrm>
            <a:off x="4394201" y="3708929"/>
            <a:ext cx="0" cy="456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661413" y="526097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No huge tasks</a:t>
            </a:r>
            <a:endParaRPr lang="en-US" sz="1400" dirty="0">
              <a:solidFill>
                <a:schemeClr val="tx1"/>
              </a:solidFill>
            </a:endParaRPr>
          </a:p>
        </p:txBody>
      </p:sp>
      <p:cxnSp>
        <p:nvCxnSpPr>
          <p:cNvPr id="36" name="Straight Arrow Connector 35"/>
          <p:cNvCxnSpPr>
            <a:stCxn id="12" idx="2"/>
            <a:endCxn id="34" idx="0"/>
          </p:cNvCxnSpPr>
          <p:nvPr/>
        </p:nvCxnSpPr>
        <p:spPr>
          <a:xfrm>
            <a:off x="9703809" y="4944534"/>
            <a:ext cx="0" cy="31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994413" y="526097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Not too many otherwise would bring too many overheads</a:t>
            </a:r>
            <a:endParaRPr lang="en-US" sz="1400" dirty="0">
              <a:solidFill>
                <a:schemeClr val="tx1"/>
              </a:solidFill>
            </a:endParaRPr>
          </a:p>
        </p:txBody>
      </p:sp>
      <p:cxnSp>
        <p:nvCxnSpPr>
          <p:cNvPr id="39" name="Straight Arrow Connector 38"/>
          <p:cNvCxnSpPr/>
          <p:nvPr/>
        </p:nvCxnSpPr>
        <p:spPr>
          <a:xfrm flipH="1">
            <a:off x="8001001" y="4913312"/>
            <a:ext cx="660412" cy="347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827596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Reasoning Behind the Implementation</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47</a:t>
            </a:fld>
            <a:endParaRPr lang="en-US"/>
          </a:p>
        </p:txBody>
      </p:sp>
      <p:sp>
        <p:nvSpPr>
          <p:cNvPr id="7" name="Rounded Rectangle 6"/>
          <p:cNvSpPr/>
          <p:nvPr/>
        </p:nvSpPr>
        <p:spPr>
          <a:xfrm>
            <a:off x="5994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Restart map task</a:t>
            </a:r>
          </a:p>
        </p:txBody>
      </p:sp>
      <p:sp>
        <p:nvSpPr>
          <p:cNvPr id="13" name="Rounded Rectangle 12"/>
          <p:cNvSpPr/>
          <p:nvPr/>
        </p:nvSpPr>
        <p:spPr>
          <a:xfrm>
            <a:off x="719679"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Master failure </a:t>
            </a:r>
            <a:endParaRPr lang="en-US" sz="1400" dirty="0">
              <a:solidFill>
                <a:schemeClr val="tx1"/>
              </a:solidFill>
            </a:endParaRPr>
          </a:p>
        </p:txBody>
      </p:sp>
      <p:sp>
        <p:nvSpPr>
          <p:cNvPr id="14" name="Rounded Rectangle 13"/>
          <p:cNvSpPr/>
          <p:nvPr/>
        </p:nvSpPr>
        <p:spPr>
          <a:xfrm>
            <a:off x="719679"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Map Worker failure(before or after completion)</a:t>
            </a:r>
          </a:p>
        </p:txBody>
      </p:sp>
      <p:sp>
        <p:nvSpPr>
          <p:cNvPr id="15" name="Rounded Rectangle 14"/>
          <p:cNvSpPr/>
          <p:nvPr/>
        </p:nvSpPr>
        <p:spPr>
          <a:xfrm>
            <a:off x="3351805"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Stateless/Pure function</a:t>
            </a:r>
          </a:p>
        </p:txBody>
      </p:sp>
      <p:sp>
        <p:nvSpPr>
          <p:cNvPr id="16" name="Rounded Rectangle 15"/>
          <p:cNvSpPr/>
          <p:nvPr/>
        </p:nvSpPr>
        <p:spPr>
          <a:xfrm>
            <a:off x="3351805"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Difficult to track origin</a:t>
            </a:r>
          </a:p>
        </p:txBody>
      </p:sp>
      <p:sp>
        <p:nvSpPr>
          <p:cNvPr id="17" name="Rounded Rectangle 16"/>
          <p:cNvSpPr/>
          <p:nvPr/>
        </p:nvSpPr>
        <p:spPr>
          <a:xfrm>
            <a:off x="719679"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 worker failure (after completion)</a:t>
            </a:r>
          </a:p>
        </p:txBody>
      </p:sp>
      <p:sp>
        <p:nvSpPr>
          <p:cNvPr id="18" name="Rounded Rectangle 17"/>
          <p:cNvSpPr/>
          <p:nvPr/>
        </p:nvSpPr>
        <p:spPr>
          <a:xfrm>
            <a:off x="5983931"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Make output reliable – store in GFS</a:t>
            </a:r>
            <a:endParaRPr lang="en-US" sz="1400" dirty="0">
              <a:solidFill>
                <a:schemeClr val="tx1"/>
              </a:solidFill>
            </a:endParaRPr>
          </a:p>
        </p:txBody>
      </p:sp>
      <p:sp>
        <p:nvSpPr>
          <p:cNvPr id="19" name="Rounded Rectangle 18"/>
          <p:cNvSpPr/>
          <p:nvPr/>
        </p:nvSpPr>
        <p:spPr>
          <a:xfrm>
            <a:off x="3351805"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Checkpoint </a:t>
            </a:r>
          </a:p>
        </p:txBody>
      </p:sp>
      <p:sp>
        <p:nvSpPr>
          <p:cNvPr id="20" name="Rounded Rectangle 19"/>
          <p:cNvSpPr/>
          <p:nvPr/>
        </p:nvSpPr>
        <p:spPr>
          <a:xfrm>
            <a:off x="5983931" y="4065057"/>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Still difficult to restore updates after most recent checkpoint </a:t>
            </a:r>
          </a:p>
        </p:txBody>
      </p:sp>
      <p:sp>
        <p:nvSpPr>
          <p:cNvPr id="21" name="Rounded Rectangle 20"/>
          <p:cNvSpPr/>
          <p:nvPr/>
        </p:nvSpPr>
        <p:spPr>
          <a:xfrm>
            <a:off x="3351805"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Failure unlikely for one machine</a:t>
            </a:r>
          </a:p>
        </p:txBody>
      </p:sp>
      <p:sp>
        <p:nvSpPr>
          <p:cNvPr id="22" name="Rounded Rectangle 21"/>
          <p:cNvSpPr/>
          <p:nvPr/>
        </p:nvSpPr>
        <p:spPr>
          <a:xfrm>
            <a:off x="5983931"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Restart the </a:t>
            </a:r>
            <a:r>
              <a:rPr lang="en-US" sz="1400">
                <a:solidFill>
                  <a:schemeClr val="tx1"/>
                </a:solidFill>
              </a:rPr>
              <a:t>whole task</a:t>
            </a:r>
            <a:endParaRPr lang="en-US" sz="1400" dirty="0">
              <a:solidFill>
                <a:schemeClr val="tx1"/>
              </a:solidFill>
            </a:endParaRPr>
          </a:p>
        </p:txBody>
      </p:sp>
      <p:cxnSp>
        <p:nvCxnSpPr>
          <p:cNvPr id="9" name="Straight Arrow Connector 8"/>
          <p:cNvCxnSpPr>
            <a:stCxn id="14" idx="3"/>
            <a:endCxn id="15" idx="1"/>
          </p:cNvCxnSpPr>
          <p:nvPr/>
        </p:nvCxnSpPr>
        <p:spPr>
          <a:xfrm>
            <a:off x="2804471" y="2184400"/>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7" idx="1"/>
          </p:cNvCxnSpPr>
          <p:nvPr/>
        </p:nvCxnSpPr>
        <p:spPr>
          <a:xfrm>
            <a:off x="5436597" y="2184400"/>
            <a:ext cx="557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16" idx="1"/>
          </p:cNvCxnSpPr>
          <p:nvPr/>
        </p:nvCxnSpPr>
        <p:spPr>
          <a:xfrm>
            <a:off x="2804471" y="3319462"/>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3"/>
            <a:endCxn id="18" idx="1"/>
          </p:cNvCxnSpPr>
          <p:nvPr/>
        </p:nvCxnSpPr>
        <p:spPr>
          <a:xfrm>
            <a:off x="5436597" y="3319462"/>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9" idx="1"/>
          </p:cNvCxnSpPr>
          <p:nvPr/>
        </p:nvCxnSpPr>
        <p:spPr>
          <a:xfrm>
            <a:off x="2804471" y="4454524"/>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3"/>
            <a:endCxn id="20" idx="1"/>
          </p:cNvCxnSpPr>
          <p:nvPr/>
        </p:nvCxnSpPr>
        <p:spPr>
          <a:xfrm>
            <a:off x="5436597" y="4454524"/>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1" idx="1"/>
          </p:cNvCxnSpPr>
          <p:nvPr/>
        </p:nvCxnSpPr>
        <p:spPr>
          <a:xfrm>
            <a:off x="2804471" y="4454524"/>
            <a:ext cx="547334" cy="101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3"/>
            <a:endCxn id="22" idx="1"/>
          </p:cNvCxnSpPr>
          <p:nvPr/>
        </p:nvCxnSpPr>
        <p:spPr>
          <a:xfrm>
            <a:off x="5436597" y="5473171"/>
            <a:ext cx="547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8788413" y="1794933"/>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Input splits stored in GFS, read from another replica</a:t>
            </a:r>
          </a:p>
        </p:txBody>
      </p:sp>
      <p:cxnSp>
        <p:nvCxnSpPr>
          <p:cNvPr id="39" name="Straight Arrow Connector 38"/>
          <p:cNvCxnSpPr>
            <a:stCxn id="37" idx="1"/>
            <a:endCxn id="7" idx="3"/>
          </p:cNvCxnSpPr>
          <p:nvPr/>
        </p:nvCxnSpPr>
        <p:spPr>
          <a:xfrm flipH="1">
            <a:off x="8079205" y="2184400"/>
            <a:ext cx="709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8788413" y="2929995"/>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No need to restart</a:t>
            </a:r>
            <a:endParaRPr lang="en-US" sz="1400" dirty="0">
              <a:solidFill>
                <a:schemeClr val="tx1"/>
              </a:solidFill>
            </a:endParaRPr>
          </a:p>
        </p:txBody>
      </p:sp>
      <p:cxnSp>
        <p:nvCxnSpPr>
          <p:cNvPr id="45" name="Straight Arrow Connector 44"/>
          <p:cNvCxnSpPr>
            <a:stCxn id="18" idx="3"/>
            <a:endCxn id="43" idx="1"/>
          </p:cNvCxnSpPr>
          <p:nvPr/>
        </p:nvCxnSpPr>
        <p:spPr>
          <a:xfrm>
            <a:off x="8068723" y="3319462"/>
            <a:ext cx="719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8788413" y="4058972"/>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Materializing map outputs</a:t>
            </a:r>
            <a:endParaRPr lang="en-US" sz="1400" dirty="0">
              <a:solidFill>
                <a:schemeClr val="tx1"/>
              </a:solidFill>
            </a:endParaRPr>
          </a:p>
        </p:txBody>
      </p:sp>
      <p:sp>
        <p:nvSpPr>
          <p:cNvPr id="31" name="Rounded Rectangle 30"/>
          <p:cNvSpPr/>
          <p:nvPr/>
        </p:nvSpPr>
        <p:spPr>
          <a:xfrm>
            <a:off x="8788413" y="5083704"/>
            <a:ext cx="2084792" cy="77893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 need to rerun map if map worker restarts</a:t>
            </a:r>
          </a:p>
        </p:txBody>
      </p:sp>
      <p:cxnSp>
        <p:nvCxnSpPr>
          <p:cNvPr id="6" name="Straight Arrow Connector 5"/>
          <p:cNvCxnSpPr>
            <a:stCxn id="29" idx="2"/>
            <a:endCxn id="31" idx="0"/>
          </p:cNvCxnSpPr>
          <p:nvPr/>
        </p:nvCxnSpPr>
        <p:spPr>
          <a:xfrm>
            <a:off x="9830809" y="4837906"/>
            <a:ext cx="0" cy="24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516237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a:t>
            </a:r>
          </a:p>
        </p:txBody>
      </p:sp>
      <p:sp>
        <p:nvSpPr>
          <p:cNvPr id="3" name="Content Placeholder 2"/>
          <p:cNvSpPr>
            <a:spLocks noGrp="1"/>
          </p:cNvSpPr>
          <p:nvPr>
            <p:ph idx="1"/>
          </p:nvPr>
        </p:nvSpPr>
        <p:spPr/>
        <p:txBody>
          <a:bodyPr>
            <a:normAutofit/>
          </a:bodyPr>
          <a:lstStyle/>
          <a:p>
            <a:r>
              <a:rPr lang="en-US" dirty="0"/>
              <a:t>Performance</a:t>
            </a:r>
          </a:p>
          <a:p>
            <a:pPr lvl="1"/>
            <a:r>
              <a:rPr lang="en-US" dirty="0"/>
              <a:t>Stragglers: backup tasks</a:t>
            </a:r>
          </a:p>
          <a:p>
            <a:pPr lvl="1"/>
            <a:r>
              <a:rPr lang="en-US" dirty="0"/>
              <a:t>Skipping bad records: catch &gt;1 failures on a specific record</a:t>
            </a:r>
          </a:p>
          <a:p>
            <a:r>
              <a:rPr lang="en-US" dirty="0"/>
              <a:t>Utilities</a:t>
            </a:r>
          </a:p>
          <a:p>
            <a:pPr lvl="1"/>
            <a:r>
              <a:rPr lang="en-US" dirty="0"/>
              <a:t>Sort inside partitions – faster lookup for reduce workers/output consumers</a:t>
            </a:r>
          </a:p>
          <a:p>
            <a:pPr lvl="1"/>
            <a:r>
              <a:rPr lang="en-US" dirty="0"/>
              <a:t>Combiner function – “partial reduce”</a:t>
            </a:r>
          </a:p>
          <a:p>
            <a:pPr lvl="1"/>
            <a:r>
              <a:rPr lang="en-US" dirty="0"/>
              <a:t>Additional output</a:t>
            </a:r>
          </a:p>
          <a:p>
            <a:pPr lvl="1"/>
            <a:r>
              <a:rPr lang="en-US" dirty="0"/>
              <a:t>Status info</a:t>
            </a:r>
          </a:p>
          <a:p>
            <a:pPr lvl="1"/>
            <a:r>
              <a:rPr lang="en-US" dirty="0"/>
              <a:t>Counters</a:t>
            </a:r>
          </a:p>
          <a:p>
            <a:pPr lvl="1"/>
            <a:r>
              <a:rPr lang="en-US" dirty="0"/>
              <a:t>Debugging – local (sequential execution)</a:t>
            </a:r>
          </a:p>
          <a:p>
            <a:pPr lvl="2"/>
            <a:endParaRPr lang="en-US" dirty="0"/>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48</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518368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dirty="0" err="1"/>
              <a:t>MR_Grep</a:t>
            </a:r>
            <a:endParaRPr lang="en-US" dirty="0"/>
          </a:p>
        </p:txBody>
      </p:sp>
      <p:sp>
        <p:nvSpPr>
          <p:cNvPr id="6" name="Content Placeholder 5"/>
          <p:cNvSpPr>
            <a:spLocks noGrp="1"/>
          </p:cNvSpPr>
          <p:nvPr>
            <p:ph idx="1"/>
          </p:nvPr>
        </p:nvSpPr>
        <p:spPr>
          <a:xfrm>
            <a:off x="838200" y="4452079"/>
            <a:ext cx="10515600" cy="1724883"/>
          </a:xfrm>
        </p:spPr>
        <p:txBody>
          <a:bodyPr>
            <a:normAutofit lnSpcReduction="10000"/>
          </a:bodyPr>
          <a:lstStyle/>
          <a:p>
            <a:r>
              <a:rPr lang="en-US" dirty="0"/>
              <a:t>Locality optimization helps:</a:t>
            </a:r>
          </a:p>
          <a:p>
            <a:pPr lvl="1"/>
            <a:r>
              <a:rPr lang="en-US" dirty="0"/>
              <a:t>1800 machines read 1 TB of data at peak of ~31GB/s</a:t>
            </a:r>
          </a:p>
          <a:p>
            <a:pPr lvl="1"/>
            <a:r>
              <a:rPr lang="en-US" dirty="0"/>
              <a:t>Without this, rack switches would limit to 10 GB/s</a:t>
            </a:r>
          </a:p>
          <a:p>
            <a:r>
              <a:rPr lang="en-US" dirty="0"/>
              <a:t>Startup overhead is significant for short jobs</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pPr/>
              <a:t>49</a:t>
            </a:fld>
            <a:endParaRPr lang="en-US" dirty="0"/>
          </a:p>
        </p:txBody>
      </p:sp>
      <p:pic>
        <p:nvPicPr>
          <p:cNvPr id="3" name="Picture 2"/>
          <p:cNvPicPr>
            <a:picLocks noChangeAspect="1"/>
          </p:cNvPicPr>
          <p:nvPr/>
        </p:nvPicPr>
        <p:blipFill>
          <a:blip r:embed="rId3"/>
          <a:stretch>
            <a:fillRect/>
          </a:stretch>
        </p:blipFill>
        <p:spPr>
          <a:xfrm>
            <a:off x="4162295" y="1555285"/>
            <a:ext cx="4448305" cy="3005113"/>
          </a:xfrm>
          <a:prstGeom prst="rect">
            <a:avLst/>
          </a:prstGeom>
        </p:spPr>
      </p:pic>
      <p:sp>
        <p:nvSpPr>
          <p:cNvPr id="11" name="Date Placeholder 10"/>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15365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was the Workload?</a:t>
            </a:r>
          </a:p>
        </p:txBody>
      </p:sp>
      <p:sp>
        <p:nvSpPr>
          <p:cNvPr id="3" name="Content Placeholder 2"/>
          <p:cNvSpPr>
            <a:spLocks noGrp="1"/>
          </p:cNvSpPr>
          <p:nvPr>
            <p:ph idx="1"/>
          </p:nvPr>
        </p:nvSpPr>
        <p:spPr/>
        <p:txBody>
          <a:bodyPr/>
          <a:lstStyle/>
          <a:p>
            <a:r>
              <a:rPr lang="en-US" dirty="0"/>
              <a:t>Modest number of huge files</a:t>
            </a:r>
          </a:p>
          <a:p>
            <a:pPr lvl="1"/>
            <a:r>
              <a:rPr lang="en-US" dirty="0"/>
              <a:t>A few million 100 MB or larger files</a:t>
            </a:r>
          </a:p>
          <a:p>
            <a:r>
              <a:rPr lang="en-US" dirty="0"/>
              <a:t>Files are write-once, mostly appended to</a:t>
            </a:r>
          </a:p>
          <a:p>
            <a:pPr lvl="1"/>
            <a:r>
              <a:rPr lang="en-US" dirty="0"/>
              <a:t>Some are never read again (aka, cold data)</a:t>
            </a:r>
          </a:p>
          <a:p>
            <a:r>
              <a:rPr lang="en-US" dirty="0"/>
              <a:t>Large streaming reads</a:t>
            </a:r>
          </a:p>
          <a:p>
            <a:r>
              <a:rPr lang="en-US" dirty="0"/>
              <a:t>High sustained bandwidth (throughput) is favored over low latency</a:t>
            </a:r>
          </a:p>
          <a:p>
            <a:pPr lvl="1"/>
            <a:r>
              <a:rPr lang="en-US" dirty="0"/>
              <a:t>NOT user-facing</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a:t>
            </a:fld>
            <a:endParaRPr lang="en-US"/>
          </a:p>
        </p:txBody>
      </p:sp>
    </p:spTree>
    <p:extLst>
      <p:ext uri="{BB962C8B-B14F-4D97-AF65-F5344CB8AC3E}">
        <p14:creationId xmlns:p14="http://schemas.microsoft.com/office/powerpoint/2010/main" val="10881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524000" y="1497224"/>
            <a:ext cx="9144000" cy="4683513"/>
          </a:xfrm>
          <a:prstGeom prst="rect">
            <a:avLst/>
          </a:prstGeom>
        </p:spPr>
      </p:pic>
      <p:sp>
        <p:nvSpPr>
          <p:cNvPr id="2" name="Title 1"/>
          <p:cNvSpPr>
            <a:spLocks noGrp="1"/>
          </p:cNvSpPr>
          <p:nvPr>
            <p:ph type="title"/>
          </p:nvPr>
        </p:nvSpPr>
        <p:spPr/>
        <p:txBody>
          <a:bodyPr/>
          <a:lstStyle/>
          <a:p>
            <a:r>
              <a:rPr lang="en-US" dirty="0"/>
              <a:t>Performance: </a:t>
            </a:r>
            <a:r>
              <a:rPr lang="en-US" dirty="0" err="1"/>
              <a:t>MR_Sort</a:t>
            </a:r>
            <a:endParaRPr lang="en-US" dirty="0"/>
          </a:p>
        </p:txBody>
      </p:sp>
      <p:sp>
        <p:nvSpPr>
          <p:cNvPr id="11" name="Date Placeholder 10"/>
          <p:cNvSpPr>
            <a:spLocks noGrp="1"/>
          </p:cNvSpPr>
          <p:nvPr>
            <p:ph type="dt" sz="half" idx="10"/>
          </p:nvPr>
        </p:nvSpPr>
        <p:spPr/>
        <p:txBody>
          <a:bodyPr/>
          <a:lstStyle/>
          <a:p>
            <a:r>
              <a:rPr lang="en-US"/>
              <a:t>1/16/19</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pPr/>
              <a:t>50</a:t>
            </a:fld>
            <a:endParaRPr lang="en-US" dirty="0"/>
          </a:p>
        </p:txBody>
      </p:sp>
    </p:spTree>
    <p:extLst>
      <p:ext uri="{BB962C8B-B14F-4D97-AF65-F5344CB8AC3E}">
        <p14:creationId xmlns:p14="http://schemas.microsoft.com/office/powerpoint/2010/main" val="1433108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Used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0659032"/>
              </p:ext>
            </p:extLst>
          </p:nvPr>
        </p:nvGraphicFramePr>
        <p:xfrm>
          <a:off x="2590800" y="1660735"/>
          <a:ext cx="7010400" cy="4450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b="0" dirty="0">
                          <a:solidFill>
                            <a:schemeClr val="bg1"/>
                          </a:solidFill>
                          <a:latin typeface="Gill Sans" charset="0"/>
                          <a:ea typeface="Gill Sans" charset="0"/>
                          <a:cs typeface="Gill Sans" charset="0"/>
                        </a:rPr>
                        <a:t>Technique</a:t>
                      </a:r>
                    </a:p>
                  </a:txBody>
                  <a:tcPr/>
                </a:tc>
                <a:tc>
                  <a:txBody>
                    <a:bodyPr/>
                    <a:lstStyle/>
                    <a:p>
                      <a:pPr algn="ctr"/>
                      <a:r>
                        <a:rPr lang="en-US" b="0" dirty="0">
                          <a:solidFill>
                            <a:schemeClr val="bg1"/>
                          </a:solidFill>
                          <a:latin typeface="Gill Sans" charset="0"/>
                          <a:ea typeface="Gill Sans" charset="0"/>
                          <a:cs typeface="Gill Sans" charset="0"/>
                        </a:rPr>
                        <a:t>Used  In</a:t>
                      </a:r>
                    </a:p>
                  </a:txBody>
                  <a:tcPr/>
                </a:tc>
                <a:extLst>
                  <a:ext uri="{0D108BD9-81ED-4DB2-BD59-A6C34878D82A}">
                    <a16:rowId xmlns:a16="http://schemas.microsoft.com/office/drawing/2014/main" val="10000"/>
                  </a:ext>
                </a:extLst>
              </a:tr>
              <a:tr h="370840">
                <a:tc>
                  <a:txBody>
                    <a:bodyPr/>
                    <a:lstStyle/>
                    <a:p>
                      <a:r>
                        <a:rPr lang="en-US" dirty="0">
                          <a:latin typeface="Gill Sans" charset="0"/>
                          <a:ea typeface="Gill Sans" charset="0"/>
                          <a:cs typeface="Gill Sans" charset="0"/>
                        </a:rPr>
                        <a:t>Replication</a:t>
                      </a:r>
                    </a:p>
                  </a:txBody>
                  <a:tcPr/>
                </a:tc>
                <a:tc>
                  <a:txBody>
                    <a:bodyPr/>
                    <a:lstStyle/>
                    <a:p>
                      <a:pPr algn="ctr"/>
                      <a:r>
                        <a:rPr lang="en-US" dirty="0">
                          <a:latin typeface="Gill Sans" charset="0"/>
                          <a:ea typeface="Gill Sans" charset="0"/>
                          <a:cs typeface="Gill Sans" charset="0"/>
                        </a:rPr>
                        <a:t>GFS</a:t>
                      </a:r>
                    </a:p>
                  </a:txBody>
                  <a:tcPr/>
                </a:tc>
                <a:extLst>
                  <a:ext uri="{0D108BD9-81ED-4DB2-BD59-A6C34878D82A}">
                    <a16:rowId xmlns:a16="http://schemas.microsoft.com/office/drawing/2014/main" val="10001"/>
                  </a:ext>
                </a:extLst>
              </a:tr>
              <a:tr h="370840">
                <a:tc>
                  <a:txBody>
                    <a:bodyPr/>
                    <a:lstStyle/>
                    <a:p>
                      <a:r>
                        <a:rPr lang="en-US" dirty="0">
                          <a:latin typeface="Gill Sans" charset="0"/>
                          <a:ea typeface="Gill Sans" charset="0"/>
                          <a:cs typeface="Gill Sans" charset="0"/>
                        </a:rPr>
                        <a:t>Erasure coding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charset="0"/>
                          <a:ea typeface="Gill Sans" charset="0"/>
                          <a:cs typeface="Gill Sans" charset="0"/>
                        </a:rPr>
                        <a:t>GFS</a:t>
                      </a:r>
                    </a:p>
                  </a:txBody>
                  <a:tcPr/>
                </a:tc>
                <a:extLst>
                  <a:ext uri="{0D108BD9-81ED-4DB2-BD59-A6C34878D82A}">
                    <a16:rowId xmlns:a16="http://schemas.microsoft.com/office/drawing/2014/main" val="10002"/>
                  </a:ext>
                </a:extLst>
              </a:tr>
              <a:tr h="370840">
                <a:tc>
                  <a:txBody>
                    <a:bodyPr/>
                    <a:lstStyle/>
                    <a:p>
                      <a:r>
                        <a:rPr lang="en-US" dirty="0">
                          <a:latin typeface="Gill Sans" charset="0"/>
                          <a:ea typeface="Gill Sans" charset="0"/>
                          <a:cs typeface="Gill Sans" charset="0"/>
                        </a:rPr>
                        <a:t>Sharding/partitioning</a:t>
                      </a:r>
                    </a:p>
                  </a:txBody>
                  <a:tcPr/>
                </a:tc>
                <a:tc>
                  <a:txBody>
                    <a:bodyPr/>
                    <a:lstStyle/>
                    <a:p>
                      <a:pPr algn="ctr"/>
                      <a:r>
                        <a:rPr lang="en-US" dirty="0">
                          <a:latin typeface="Gill Sans" charset="0"/>
                          <a:ea typeface="Gill Sans" charset="0"/>
                          <a:cs typeface="Gill Sans" charset="0"/>
                        </a:rPr>
                        <a:t>MapReduce tasks, GFS splits</a:t>
                      </a:r>
                    </a:p>
                  </a:txBody>
                  <a:tcPr/>
                </a:tc>
                <a:extLst>
                  <a:ext uri="{0D108BD9-81ED-4DB2-BD59-A6C34878D82A}">
                    <a16:rowId xmlns:a16="http://schemas.microsoft.com/office/drawing/2014/main" val="10003"/>
                  </a:ext>
                </a:extLst>
              </a:tr>
              <a:tr h="370840">
                <a:tc>
                  <a:txBody>
                    <a:bodyPr/>
                    <a:lstStyle/>
                    <a:p>
                      <a:r>
                        <a:rPr lang="en-US" dirty="0">
                          <a:latin typeface="Gill Sans" charset="0"/>
                          <a:ea typeface="Gill Sans" charset="0"/>
                          <a:cs typeface="Gill Sans" charset="0"/>
                        </a:rPr>
                        <a:t>Load balancing</a:t>
                      </a:r>
                    </a:p>
                  </a:txBody>
                  <a:tcPr/>
                </a:tc>
                <a:tc>
                  <a:txBody>
                    <a:bodyPr/>
                    <a:lstStyle/>
                    <a:p>
                      <a:pPr algn="ctr"/>
                      <a:r>
                        <a:rPr lang="en-US" dirty="0">
                          <a:latin typeface="Gill Sans" charset="0"/>
                          <a:ea typeface="Gill Sans" charset="0"/>
                          <a:cs typeface="Gill Sans" charset="0"/>
                        </a:rPr>
                        <a:t>Automatic due</a:t>
                      </a:r>
                      <a:r>
                        <a:rPr lang="en-US" baseline="0" dirty="0">
                          <a:latin typeface="Gill Sans" charset="0"/>
                          <a:ea typeface="Gill Sans" charset="0"/>
                          <a:cs typeface="Gill Sans" charset="0"/>
                        </a:rPr>
                        <a:t> to partitioning</a:t>
                      </a:r>
                      <a:endParaRPr lang="en-US" dirty="0">
                        <a:latin typeface="Gill Sans" charset="0"/>
                        <a:ea typeface="Gill Sans" charset="0"/>
                        <a:cs typeface="Gill Sans" charset="0"/>
                      </a:endParaRPr>
                    </a:p>
                  </a:txBody>
                  <a:tcPr/>
                </a:tc>
                <a:extLst>
                  <a:ext uri="{0D108BD9-81ED-4DB2-BD59-A6C34878D82A}">
                    <a16:rowId xmlns:a16="http://schemas.microsoft.com/office/drawing/2014/main" val="10004"/>
                  </a:ext>
                </a:extLst>
              </a:tr>
              <a:tr h="370840">
                <a:tc>
                  <a:txBody>
                    <a:bodyPr/>
                    <a:lstStyle/>
                    <a:p>
                      <a:r>
                        <a:rPr lang="en-US" dirty="0">
                          <a:latin typeface="Gill Sans" charset="0"/>
                          <a:ea typeface="Gill Sans" charset="0"/>
                          <a:cs typeface="Gill Sans" charset="0"/>
                        </a:rPr>
                        <a:t>Health checks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Gill Sans" charset="0"/>
                          <a:ea typeface="Gill Sans" charset="0"/>
                          <a:cs typeface="Gill Sans" charset="0"/>
                        </a:rPr>
                        <a:t>MapReduce, GFS</a:t>
                      </a:r>
                    </a:p>
                  </a:txBody>
                  <a:tcPr/>
                </a:tc>
                <a:extLst>
                  <a:ext uri="{0D108BD9-81ED-4DB2-BD59-A6C34878D82A}">
                    <a16:rowId xmlns:a16="http://schemas.microsoft.com/office/drawing/2014/main" val="10005"/>
                  </a:ext>
                </a:extLst>
              </a:tr>
              <a:tr h="370840">
                <a:tc>
                  <a:txBody>
                    <a:bodyPr/>
                    <a:lstStyle/>
                    <a:p>
                      <a:r>
                        <a:rPr lang="en-US" dirty="0">
                          <a:latin typeface="Gill Sans" charset="0"/>
                          <a:ea typeface="Gill Sans" charset="0"/>
                          <a:cs typeface="Gill Sans" charset="0"/>
                        </a:rPr>
                        <a:t>Integrity</a:t>
                      </a:r>
                      <a:r>
                        <a:rPr lang="en-US" baseline="0" dirty="0">
                          <a:latin typeface="Gill Sans" charset="0"/>
                          <a:ea typeface="Gill Sans" charset="0"/>
                          <a:cs typeface="Gill Sans" charset="0"/>
                        </a:rPr>
                        <a:t> checks</a:t>
                      </a:r>
                      <a:endParaRPr lang="en-US" dirty="0">
                        <a:latin typeface="Gill Sans" charset="0"/>
                        <a:ea typeface="Gill Sans" charset="0"/>
                        <a:cs typeface="Gill Sans"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Gill Sans" charset="0"/>
                          <a:ea typeface="Gill Sans" charset="0"/>
                          <a:cs typeface="Gill Sans" charset="0"/>
                        </a:rPr>
                        <a:t>MapReduce, GFS</a:t>
                      </a:r>
                    </a:p>
                  </a:txBody>
                  <a:tcPr/>
                </a:tc>
                <a:extLst>
                  <a:ext uri="{0D108BD9-81ED-4DB2-BD59-A6C34878D82A}">
                    <a16:rowId xmlns:a16="http://schemas.microsoft.com/office/drawing/2014/main" val="10006"/>
                  </a:ext>
                </a:extLst>
              </a:tr>
              <a:tr h="370840">
                <a:tc>
                  <a:txBody>
                    <a:bodyPr/>
                    <a:lstStyle/>
                    <a:p>
                      <a:r>
                        <a:rPr lang="en-US" dirty="0">
                          <a:latin typeface="Gill Sans" charset="0"/>
                          <a:ea typeface="Gill Sans" charset="0"/>
                          <a:cs typeface="Gill Sans" charset="0"/>
                        </a:rPr>
                        <a:t>Compression</a:t>
                      </a:r>
                    </a:p>
                  </a:txBody>
                  <a:tcPr/>
                </a:tc>
                <a:tc>
                  <a:txBody>
                    <a:bodyPr/>
                    <a:lstStyle/>
                    <a:p>
                      <a:pPr algn="ctr"/>
                      <a:r>
                        <a:rPr lang="en-US" dirty="0">
                          <a:latin typeface="Gill Sans" charset="0"/>
                          <a:ea typeface="Gill Sans" charset="0"/>
                          <a:cs typeface="Gill Sans" charset="0"/>
                        </a:rPr>
                        <a:t>GFS</a:t>
                      </a:r>
                    </a:p>
                  </a:txBody>
                  <a:tcPr/>
                </a:tc>
                <a:extLst>
                  <a:ext uri="{0D108BD9-81ED-4DB2-BD59-A6C34878D82A}">
                    <a16:rowId xmlns:a16="http://schemas.microsoft.com/office/drawing/2014/main" val="10007"/>
                  </a:ext>
                </a:extLst>
              </a:tr>
              <a:tr h="370840">
                <a:tc>
                  <a:txBody>
                    <a:bodyPr/>
                    <a:lstStyle/>
                    <a:p>
                      <a:r>
                        <a:rPr lang="en-US" dirty="0">
                          <a:latin typeface="Gill Sans" charset="0"/>
                          <a:ea typeface="Gill Sans" charset="0"/>
                          <a:cs typeface="Gill Sans" charset="0"/>
                        </a:rPr>
                        <a:t>Eventual consistency</a:t>
                      </a:r>
                    </a:p>
                  </a:txBody>
                  <a:tcPr/>
                </a:tc>
                <a:tc>
                  <a:txBody>
                    <a:bodyPr/>
                    <a:lstStyle/>
                    <a:p>
                      <a:pPr algn="ctr"/>
                      <a:r>
                        <a:rPr lang="en-US" dirty="0">
                          <a:latin typeface="Gill Sans" charset="0"/>
                          <a:ea typeface="Gill Sans" charset="0"/>
                          <a:cs typeface="Gill Sans" charset="0"/>
                        </a:rPr>
                        <a:t>GFS</a:t>
                      </a:r>
                      <a:r>
                        <a:rPr lang="en-US" baseline="0" dirty="0">
                          <a:latin typeface="Gill Sans" charset="0"/>
                          <a:ea typeface="Gill Sans" charset="0"/>
                          <a:cs typeface="Gill Sans" charset="0"/>
                        </a:rPr>
                        <a:t> master</a:t>
                      </a:r>
                      <a:endParaRPr lang="en-US" dirty="0">
                        <a:latin typeface="Gill Sans" charset="0"/>
                        <a:ea typeface="Gill Sans" charset="0"/>
                        <a:cs typeface="Gill Sans" charset="0"/>
                      </a:endParaRPr>
                    </a:p>
                  </a:txBody>
                  <a:tcPr/>
                </a:tc>
                <a:extLst>
                  <a:ext uri="{0D108BD9-81ED-4DB2-BD59-A6C34878D82A}">
                    <a16:rowId xmlns:a16="http://schemas.microsoft.com/office/drawing/2014/main" val="10008"/>
                  </a:ext>
                </a:extLst>
              </a:tr>
              <a:tr h="370840">
                <a:tc>
                  <a:txBody>
                    <a:bodyPr/>
                    <a:lstStyle/>
                    <a:p>
                      <a:r>
                        <a:rPr lang="en-US" dirty="0">
                          <a:latin typeface="Gill Sans" charset="0"/>
                          <a:ea typeface="Gill Sans" charset="0"/>
                          <a:cs typeface="Gill Sans" charset="0"/>
                        </a:rPr>
                        <a:t>Centralized controller</a:t>
                      </a:r>
                    </a:p>
                  </a:txBody>
                  <a:tcPr/>
                </a:tc>
                <a:tc>
                  <a:txBody>
                    <a:bodyPr/>
                    <a:lstStyle/>
                    <a:p>
                      <a:pPr algn="ctr"/>
                      <a:r>
                        <a:rPr lang="en-US" dirty="0">
                          <a:latin typeface="Gill Sans" charset="0"/>
                          <a:ea typeface="Gill Sans" charset="0"/>
                          <a:cs typeface="Gill Sans" charset="0"/>
                        </a:rPr>
                        <a:t>MapReduce</a:t>
                      </a:r>
                      <a:r>
                        <a:rPr lang="en-US" baseline="0" dirty="0">
                          <a:latin typeface="Gill Sans" charset="0"/>
                          <a:ea typeface="Gill Sans" charset="0"/>
                          <a:cs typeface="Gill Sans" charset="0"/>
                        </a:rPr>
                        <a:t> and GFS masters</a:t>
                      </a:r>
                      <a:endParaRPr lang="en-US" dirty="0">
                        <a:latin typeface="Gill Sans" charset="0"/>
                        <a:ea typeface="Gill Sans" charset="0"/>
                        <a:cs typeface="Gill Sans" charset="0"/>
                      </a:endParaRPr>
                    </a:p>
                  </a:txBody>
                  <a:tcPr/>
                </a:tc>
                <a:extLst>
                  <a:ext uri="{0D108BD9-81ED-4DB2-BD59-A6C34878D82A}">
                    <a16:rowId xmlns:a16="http://schemas.microsoft.com/office/drawing/2014/main" val="10009"/>
                  </a:ext>
                </a:extLst>
              </a:tr>
              <a:tr h="370840">
                <a:tc>
                  <a:txBody>
                    <a:bodyPr/>
                    <a:lstStyle/>
                    <a:p>
                      <a:r>
                        <a:rPr lang="en-US" dirty="0">
                          <a:latin typeface="Gill Sans" charset="0"/>
                          <a:ea typeface="Gill Sans" charset="0"/>
                          <a:cs typeface="Gill Sans" charset="0"/>
                        </a:rPr>
                        <a:t>Canaries</a:t>
                      </a:r>
                    </a:p>
                  </a:txBody>
                  <a:tcPr/>
                </a:tc>
                <a:tc>
                  <a:txBody>
                    <a:bodyPr/>
                    <a:lstStyle/>
                    <a:p>
                      <a:pPr algn="ctr"/>
                      <a:endParaRPr lang="en-US" dirty="0">
                        <a:latin typeface="Gill Sans" charset="0"/>
                        <a:ea typeface="Gill Sans" charset="0"/>
                        <a:cs typeface="Gill Sans" charset="0"/>
                      </a:endParaRPr>
                    </a:p>
                  </a:txBody>
                  <a:tcPr/>
                </a:tc>
                <a:extLst>
                  <a:ext uri="{0D108BD9-81ED-4DB2-BD59-A6C34878D82A}">
                    <a16:rowId xmlns:a16="http://schemas.microsoft.com/office/drawing/2014/main" val="10010"/>
                  </a:ext>
                </a:extLst>
              </a:tr>
              <a:tr h="370840">
                <a:tc>
                  <a:txBody>
                    <a:bodyPr/>
                    <a:lstStyle/>
                    <a:p>
                      <a:r>
                        <a:rPr lang="en-US" dirty="0">
                          <a:latin typeface="Gill Sans" charset="0"/>
                          <a:ea typeface="Gill Sans" charset="0"/>
                          <a:cs typeface="Gill Sans" charset="0"/>
                        </a:rPr>
                        <a:t>Redundant execution</a:t>
                      </a:r>
                    </a:p>
                  </a:txBody>
                  <a:tcPr/>
                </a:tc>
                <a:tc>
                  <a:txBody>
                    <a:bodyPr/>
                    <a:lstStyle/>
                    <a:p>
                      <a:pPr algn="ctr"/>
                      <a:r>
                        <a:rPr lang="en-US" dirty="0">
                          <a:latin typeface="Gill Sans" charset="0"/>
                          <a:ea typeface="Gill Sans" charset="0"/>
                          <a:cs typeface="Gill Sans" charset="0"/>
                        </a:rPr>
                        <a:t>MapReduce</a:t>
                      </a:r>
                    </a:p>
                  </a:txBody>
                  <a:tcP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51</a:t>
            </a:fld>
            <a:endParaRPr lang="en-US"/>
          </a:p>
        </p:txBody>
      </p:sp>
    </p:spTree>
    <p:extLst>
      <p:ext uri="{BB962C8B-B14F-4D97-AF65-F5344CB8AC3E}">
        <p14:creationId xmlns:p14="http://schemas.microsoft.com/office/powerpoint/2010/main" val="748536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Use domain knowledge wisely</a:t>
            </a:r>
          </a:p>
          <a:p>
            <a:r>
              <a:rPr lang="en-US" dirty="0"/>
              <a:t>Strive for simplicity</a:t>
            </a:r>
          </a:p>
          <a:p>
            <a:r>
              <a:rPr lang="en-US" dirty="0"/>
              <a:t>Fault-tolerance </a:t>
            </a:r>
            <a:r>
              <a:rPr lang="en-US"/>
              <a:t>and scalability are not optional</a:t>
            </a:r>
            <a:endParaRPr lang="en-US" dirty="0"/>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52</a:t>
            </a:fld>
            <a:endParaRPr lang="en-US"/>
          </a:p>
        </p:txBody>
      </p:sp>
    </p:spTree>
    <p:extLst>
      <p:ext uri="{BB962C8B-B14F-4D97-AF65-F5344CB8AC3E}">
        <p14:creationId xmlns:p14="http://schemas.microsoft.com/office/powerpoint/2010/main" val="205307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is the Narrow Waist of the Big Data Stack</a:t>
            </a:r>
          </a:p>
        </p:txBody>
      </p:sp>
      <p:sp>
        <p:nvSpPr>
          <p:cNvPr id="3" name="Content Placeholder 2"/>
          <p:cNvSpPr>
            <a:spLocks noGrp="1"/>
          </p:cNvSpPr>
          <p:nvPr>
            <p:ph idx="1"/>
          </p:nvPr>
        </p:nvSpPr>
        <p:spPr/>
        <p:txBody>
          <a:bodyPr/>
          <a:lstStyle/>
          <a:p>
            <a:r>
              <a:rPr lang="en-US" dirty="0"/>
              <a:t>Sits between hardware and applications, and connects them</a:t>
            </a:r>
          </a:p>
          <a:p>
            <a:r>
              <a:rPr lang="en-US" dirty="0"/>
              <a:t>Both hardware and applications can change as long as the file system in between remains the same </a:t>
            </a:r>
          </a:p>
          <a:p>
            <a:pPr lvl="1"/>
            <a:r>
              <a:rPr lang="en-US" dirty="0"/>
              <a:t>or provides the same interface</a:t>
            </a:r>
          </a:p>
          <a:p>
            <a:endParaRPr lang="en-US" dirty="0"/>
          </a:p>
          <a:p>
            <a:r>
              <a:rPr lang="en-US" dirty="0"/>
              <a:t>Similar to the IP protocol in the computer networking stack!</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6</a:t>
            </a:fld>
            <a:endParaRPr lang="en-US"/>
          </a:p>
        </p:txBody>
      </p:sp>
    </p:spTree>
    <p:extLst>
      <p:ext uri="{BB962C8B-B14F-4D97-AF65-F5344CB8AC3E}">
        <p14:creationId xmlns:p14="http://schemas.microsoft.com/office/powerpoint/2010/main" val="47969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GFS</a:t>
            </a:r>
          </a:p>
          <a:p>
            <a:r>
              <a:rPr lang="en-US" dirty="0"/>
              <a:t>MapReduce</a:t>
            </a:r>
          </a:p>
        </p:txBody>
      </p:sp>
      <p:sp>
        <p:nvSpPr>
          <p:cNvPr id="4" name="Date Placeholder 3"/>
          <p:cNvSpPr>
            <a:spLocks noGrp="1"/>
          </p:cNvSpPr>
          <p:nvPr>
            <p:ph type="dt" sz="half" idx="10"/>
          </p:nvPr>
        </p:nvSpPr>
        <p:spPr/>
        <p:txBody>
          <a:bodyPr/>
          <a:lstStyle/>
          <a:p>
            <a:r>
              <a:rPr lang="en-US"/>
              <a:t>1/16/19</a:t>
            </a:r>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7</a:t>
            </a:fld>
            <a:endParaRPr lang="en-US"/>
          </a:p>
        </p:txBody>
      </p:sp>
    </p:spTree>
    <p:extLst>
      <p:ext uri="{BB962C8B-B14F-4D97-AF65-F5344CB8AC3E}">
        <p14:creationId xmlns:p14="http://schemas.microsoft.com/office/powerpoint/2010/main" val="107715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GFS Design Decisions</a:t>
            </a:r>
          </a:p>
        </p:txBody>
      </p:sp>
      <p:sp>
        <p:nvSpPr>
          <p:cNvPr id="3" name="Content Placeholder 2"/>
          <p:cNvSpPr>
            <a:spLocks noGrp="1"/>
          </p:cNvSpPr>
          <p:nvPr>
            <p:ph idx="1"/>
          </p:nvPr>
        </p:nvSpPr>
        <p:spPr/>
        <p:txBody>
          <a:bodyPr>
            <a:normAutofit lnSpcReduction="10000"/>
          </a:bodyPr>
          <a:lstStyle/>
          <a:p>
            <a:r>
              <a:rPr lang="en-US" dirty="0"/>
              <a:t>Files stored as chunks</a:t>
            </a:r>
          </a:p>
          <a:p>
            <a:pPr lvl="1"/>
            <a:r>
              <a:rPr lang="en-US" dirty="0"/>
              <a:t>Fixed size (64 MB)</a:t>
            </a:r>
          </a:p>
          <a:p>
            <a:r>
              <a:rPr lang="en-US" dirty="0"/>
              <a:t>Reliability through replication</a:t>
            </a:r>
          </a:p>
          <a:p>
            <a:pPr lvl="1"/>
            <a:r>
              <a:rPr lang="en-US" dirty="0"/>
              <a:t>Each chunk is replicated across 3+ chunkservers</a:t>
            </a:r>
          </a:p>
          <a:p>
            <a:r>
              <a:rPr lang="en-US" dirty="0"/>
              <a:t>Single master to coordinate access and keep metadata</a:t>
            </a:r>
          </a:p>
          <a:p>
            <a:pPr lvl="1"/>
            <a:r>
              <a:rPr lang="en-US" dirty="0"/>
              <a:t>Simple centralized management</a:t>
            </a:r>
          </a:p>
          <a:p>
            <a:r>
              <a:rPr lang="en-US" dirty="0">
                <a:solidFill>
                  <a:schemeClr val="tx1">
                    <a:lumMod val="50000"/>
                    <a:lumOff val="50000"/>
                  </a:schemeClr>
                </a:solidFill>
              </a:rPr>
              <a:t>No data caching</a:t>
            </a:r>
          </a:p>
          <a:p>
            <a:pPr lvl="1"/>
            <a:r>
              <a:rPr lang="en-US" dirty="0">
                <a:solidFill>
                  <a:schemeClr val="tx1">
                    <a:lumMod val="50000"/>
                    <a:lumOff val="50000"/>
                  </a:schemeClr>
                </a:solidFill>
              </a:rPr>
              <a:t>Little benefit due to large datasets, streaming reads</a:t>
            </a:r>
          </a:p>
          <a:p>
            <a:r>
              <a:rPr lang="en-US" dirty="0">
                <a:solidFill>
                  <a:schemeClr val="tx1">
                    <a:lumMod val="50000"/>
                    <a:lumOff val="50000"/>
                  </a:schemeClr>
                </a:solidFill>
              </a:rPr>
              <a:t>Familiar interface but customize the API</a:t>
            </a:r>
          </a:p>
          <a:p>
            <a:pPr lvl="1"/>
            <a:r>
              <a:rPr lang="en-US" dirty="0">
                <a:solidFill>
                  <a:schemeClr val="tx1">
                    <a:lumMod val="50000"/>
                    <a:lumOff val="50000"/>
                  </a:schemeClr>
                </a:solidFill>
              </a:rPr>
              <a:t>Snapshot and record append</a:t>
            </a:r>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8</a:t>
            </a:fld>
            <a:endParaRPr lang="en-US"/>
          </a:p>
        </p:txBody>
      </p:sp>
      <p:sp>
        <p:nvSpPr>
          <p:cNvPr id="6" name="Date Placeholder 5"/>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213757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9</a:t>
            </a:fld>
            <a:endParaRPr lang="en-US"/>
          </a:p>
        </p:txBody>
      </p:sp>
      <p:sp>
        <p:nvSpPr>
          <p:cNvPr id="6" name="TextBox 5"/>
          <p:cNvSpPr txBox="1"/>
          <p:nvPr/>
        </p:nvSpPr>
        <p:spPr>
          <a:xfrm>
            <a:off x="11982824" y="5080000"/>
            <a:ext cx="184666" cy="369332"/>
          </a:xfrm>
          <a:prstGeom prst="rect">
            <a:avLst/>
          </a:prstGeom>
          <a:noFill/>
        </p:spPr>
        <p:txBody>
          <a:bodyPr wrap="none" rtlCol="0">
            <a:spAutoFit/>
          </a:bodyPr>
          <a:lstStyle/>
          <a:p>
            <a:endParaRPr lang="en-US" dirty="0"/>
          </a:p>
        </p:txBody>
      </p:sp>
      <p:pic>
        <p:nvPicPr>
          <p:cNvPr id="7" name="Picture 6" descr="Screen Shot 2016-03-26 at 9.45.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77" y="1538940"/>
            <a:ext cx="10477241" cy="4711659"/>
          </a:xfrm>
          <a:prstGeom prst="rect">
            <a:avLst/>
          </a:prstGeom>
        </p:spPr>
      </p:pic>
      <p:sp>
        <p:nvSpPr>
          <p:cNvPr id="3" name="Date Placeholder 2"/>
          <p:cNvSpPr>
            <a:spLocks noGrp="1"/>
          </p:cNvSpPr>
          <p:nvPr>
            <p:ph type="dt" sz="half" idx="10"/>
          </p:nvPr>
        </p:nvSpPr>
        <p:spPr/>
        <p:txBody>
          <a:bodyPr/>
          <a:lstStyle/>
          <a:p>
            <a:r>
              <a:rPr lang="en-US"/>
              <a:t>1/16/19</a:t>
            </a:r>
          </a:p>
        </p:txBody>
      </p:sp>
    </p:spTree>
    <p:extLst>
      <p:ext uri="{BB962C8B-B14F-4D97-AF65-F5344CB8AC3E}">
        <p14:creationId xmlns:p14="http://schemas.microsoft.com/office/powerpoint/2010/main" val="54264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4697</Words>
  <Application>Microsoft Macintosh PowerPoint</Application>
  <PresentationFormat>Widescreen</PresentationFormat>
  <Paragraphs>914</Paragraphs>
  <Slides>52</Slides>
  <Notes>41</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DengXian</vt:lpstr>
      <vt:lpstr>Arial</vt:lpstr>
      <vt:lpstr>Calibri</vt:lpstr>
      <vt:lpstr>Gill Sans</vt:lpstr>
      <vt:lpstr>Gill Sans Light</vt:lpstr>
      <vt:lpstr>Helvetica Neue</vt:lpstr>
      <vt:lpstr>Wingdings</vt:lpstr>
      <vt:lpstr>Office Theme</vt:lpstr>
      <vt:lpstr>Big Data Analytics Using GFS and MapReduce</vt:lpstr>
      <vt:lpstr>The Problem</vt:lpstr>
      <vt:lpstr>Common Assumptions</vt:lpstr>
      <vt:lpstr>Symbiosis Between Storage and Compute</vt:lpstr>
      <vt:lpstr>What was the Workload?</vt:lpstr>
      <vt:lpstr>File System is the Narrow Waist of the Big Data Stack</vt:lpstr>
      <vt:lpstr>Agenda</vt:lpstr>
      <vt:lpstr>GFS Design Decisions</vt:lpstr>
      <vt:lpstr>Architecture</vt:lpstr>
      <vt:lpstr>Single Master Holds Metadata</vt:lpstr>
      <vt:lpstr>Chunkservers Hold the Actual Data</vt:lpstr>
      <vt:lpstr>Metadata</vt:lpstr>
      <vt:lpstr>Metadata</vt:lpstr>
      <vt:lpstr>Metadata</vt:lpstr>
      <vt:lpstr>Mutations</vt:lpstr>
      <vt:lpstr>Atomic Record Append</vt:lpstr>
      <vt:lpstr>Master’s Responsibilities</vt:lpstr>
      <vt:lpstr>Master’s Responsibilities</vt:lpstr>
      <vt:lpstr>Fault Tolerance</vt:lpstr>
      <vt:lpstr>Consistency Model</vt:lpstr>
      <vt:lpstr>Evaluation: Micro-Benchmarks</vt:lpstr>
      <vt:lpstr>Evaluation: Real-World clusters</vt:lpstr>
      <vt:lpstr>Storage and Metadata</vt:lpstr>
      <vt:lpstr>Read/Write Rate</vt:lpstr>
      <vt:lpstr>Recovery Time</vt:lpstr>
      <vt:lpstr>Break!</vt:lpstr>
      <vt:lpstr>Announcements</vt:lpstr>
      <vt:lpstr>MapReduce Design Decisions</vt:lpstr>
      <vt:lpstr>Programming Model: Word Count</vt:lpstr>
      <vt:lpstr>Programming Model: Word Count</vt:lpstr>
      <vt:lpstr>Programming Model: Word Count</vt:lpstr>
      <vt:lpstr>Programming Model: Word Count</vt:lpstr>
      <vt:lpstr>Programming Model: Word Count</vt:lpstr>
      <vt:lpstr>Programming Model: Word Count</vt:lpstr>
      <vt:lpstr>Generalization</vt:lpstr>
      <vt:lpstr>Generalization</vt:lpstr>
      <vt:lpstr>Things to Worry About in a Real System</vt:lpstr>
      <vt:lpstr>The Real MapReduce with Word Count</vt:lpstr>
      <vt:lpstr>The Real MapReduce with Word Count</vt:lpstr>
      <vt:lpstr>The Real MapReduce with Word Count</vt:lpstr>
      <vt:lpstr>System Overview</vt:lpstr>
      <vt:lpstr>System Overview</vt:lpstr>
      <vt:lpstr>System Overview</vt:lpstr>
      <vt:lpstr>System Overview</vt:lpstr>
      <vt:lpstr>System Overview</vt:lpstr>
      <vt:lpstr>The Reasoning Behind the Implementation</vt:lpstr>
      <vt:lpstr>The Reasoning Behind the Implementation</vt:lpstr>
      <vt:lpstr>Refinement </vt:lpstr>
      <vt:lpstr>Performance: MR_Grep</vt:lpstr>
      <vt:lpstr>Performance: MR_Sort</vt:lpstr>
      <vt:lpstr>Techniques Used</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Microsoft Office User</cp:lastModifiedBy>
  <cp:revision>78</cp:revision>
  <dcterms:created xsi:type="dcterms:W3CDTF">2015-12-27T15:42:19Z</dcterms:created>
  <dcterms:modified xsi:type="dcterms:W3CDTF">2019-01-16T16:05:03Z</dcterms:modified>
</cp:coreProperties>
</file>