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299" r:id="rId4"/>
    <p:sldId id="300" r:id="rId5"/>
    <p:sldId id="319" r:id="rId6"/>
    <p:sldId id="267" r:id="rId7"/>
    <p:sldId id="311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18" r:id="rId20"/>
    <p:sldId id="331" r:id="rId21"/>
    <p:sldId id="332" r:id="rId22"/>
    <p:sldId id="333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/>
    <p:restoredTop sz="95701"/>
  </p:normalViewPr>
  <p:slideViewPr>
    <p:cSldViewPr snapToGrid="0" snapToObjects="1">
      <p:cViewPr varScale="1">
        <p:scale>
          <a:sx n="120" d="100"/>
          <a:sy n="12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598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6E0-9BF4-104E-91AC-ECD8621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and Compiler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3872-CA7D-D041-8448-8B84F69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JANUS</a:t>
            </a:r>
          </a:p>
          <a:p>
            <a:pPr lvl="1"/>
            <a:r>
              <a:rPr lang="en-US" dirty="0"/>
              <a:t>Get the best of eager and lazy evaluations</a:t>
            </a:r>
          </a:p>
          <a:p>
            <a:pPr lvl="1"/>
            <a:r>
              <a:rPr lang="en-US" dirty="0"/>
              <a:t>Deals with dynamic control flow, dynamic data types, and impure functions</a:t>
            </a:r>
          </a:p>
          <a:p>
            <a:pPr lvl="1"/>
            <a:r>
              <a:rPr lang="en-US" dirty="0"/>
              <a:t>Speculative graph execution to learn and execute the ultimate graphs</a:t>
            </a:r>
          </a:p>
          <a:p>
            <a:r>
              <a:rPr lang="en-US" dirty="0">
                <a:solidFill>
                  <a:schemeClr val="accent2"/>
                </a:solidFill>
              </a:rPr>
              <a:t>TASO</a:t>
            </a:r>
          </a:p>
          <a:p>
            <a:pPr lvl="1"/>
            <a:r>
              <a:rPr lang="en-US" dirty="0"/>
              <a:t>Automatic graph optimization and regeneration</a:t>
            </a:r>
          </a:p>
          <a:p>
            <a:pPr lvl="1"/>
            <a:r>
              <a:rPr lang="en-US" dirty="0"/>
              <a:t>Considers only a small number of nodes in the graph at a time</a:t>
            </a:r>
          </a:p>
          <a:p>
            <a:pPr lvl="1"/>
            <a:r>
              <a:rPr lang="en-US" dirty="0"/>
              <a:t>Cost-based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7D9E-AC2E-EB4A-A3E0-65F11EC2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9632-9BE0-4A4C-BD69-6242C18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502C-2500-8143-A44C-04B3102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2876-C1C4-D741-828E-6302DCA6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and Compiler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F30E-E047-FD45-960C-903ADC4D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TVM</a:t>
            </a:r>
          </a:p>
          <a:p>
            <a:pPr lvl="1"/>
            <a:r>
              <a:rPr lang="en-US" dirty="0"/>
              <a:t>Write once, run everywhere</a:t>
            </a:r>
          </a:p>
          <a:p>
            <a:pPr lvl="1"/>
            <a:r>
              <a:rPr lang="en-US" dirty="0"/>
              <a:t>Optimizations include operator fusion, data layout, loop optimization, tensorization, memory latency hiding, etc.</a:t>
            </a:r>
          </a:p>
          <a:p>
            <a:pPr lvl="1"/>
            <a:r>
              <a:rPr lang="en-US" dirty="0"/>
              <a:t>Cost-based optimizer</a:t>
            </a:r>
          </a:p>
          <a:p>
            <a:r>
              <a:rPr lang="en-US" dirty="0">
                <a:solidFill>
                  <a:schemeClr val="accent2"/>
                </a:solidFill>
              </a:rPr>
              <a:t>Lara</a:t>
            </a:r>
          </a:p>
          <a:p>
            <a:pPr lvl="1"/>
            <a:r>
              <a:rPr lang="en-US" dirty="0"/>
              <a:t>End-to-end optimization of ML pipelines</a:t>
            </a:r>
          </a:p>
          <a:p>
            <a:pPr lvl="1"/>
            <a:r>
              <a:rPr lang="en-US" dirty="0"/>
              <a:t>Includes both data pre-processing as well as computation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8A6F-8084-D740-99A7-51E37A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6C34-32FE-7A4F-89AE-3A960B9C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8376-91CB-8D49-AE37-26C0482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9A8-AACC-1B48-92BE-26617FA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Systems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0AF2-B13C-B142-AABB-8A1495BC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Pretzel</a:t>
            </a:r>
          </a:p>
          <a:p>
            <a:pPr lvl="1"/>
            <a:r>
              <a:rPr lang="en-US" dirty="0"/>
              <a:t>White-box prediction serving</a:t>
            </a:r>
          </a:p>
          <a:p>
            <a:pPr lvl="1"/>
            <a:r>
              <a:rPr lang="en-US" dirty="0"/>
              <a:t>Reuse computation and memory</a:t>
            </a:r>
          </a:p>
          <a:p>
            <a:pPr lvl="1"/>
            <a:r>
              <a:rPr lang="en-US" dirty="0"/>
              <a:t>End-to-end and multi-model optimizations</a:t>
            </a:r>
          </a:p>
          <a:p>
            <a:r>
              <a:rPr lang="en-US" dirty="0">
                <a:solidFill>
                  <a:schemeClr val="accent4"/>
                </a:solidFill>
              </a:rPr>
              <a:t>Parity Models</a:t>
            </a:r>
          </a:p>
          <a:p>
            <a:pPr lvl="1"/>
            <a:r>
              <a:rPr lang="en-US" dirty="0"/>
              <a:t>Erasure-coded computation to have redundancy without replication</a:t>
            </a:r>
          </a:p>
          <a:p>
            <a:pPr lvl="1"/>
            <a:r>
              <a:rPr lang="en-US" dirty="0"/>
              <a:t>Train a coded model and serve using it when needed</a:t>
            </a:r>
          </a:p>
          <a:p>
            <a:pPr lvl="1"/>
            <a:r>
              <a:rPr lang="en-US" dirty="0"/>
              <a:t>Limited to vision-related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4EC7-9A4B-2545-B8F6-411E426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5D08-33BB-EB44-95D4-F32F3CE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0953-1B50-C841-98FD-A3F5CE2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91A2-F336-9B44-B9CC-762F526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Systems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7FD1-D759-2C42-AC97-024A7962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GRNN</a:t>
            </a:r>
          </a:p>
          <a:p>
            <a:pPr lvl="1"/>
            <a:r>
              <a:rPr lang="en-US" dirty="0"/>
              <a:t>GPU optimizations for RNNs</a:t>
            </a:r>
          </a:p>
          <a:p>
            <a:pPr lvl="1"/>
            <a:r>
              <a:rPr lang="en-US" dirty="0"/>
              <a:t>Work redistribution across all streaming multiprocessors to effectively use them in parallel</a:t>
            </a:r>
          </a:p>
          <a:p>
            <a:r>
              <a:rPr lang="en-US" dirty="0">
                <a:solidFill>
                  <a:schemeClr val="accent6"/>
                </a:solidFill>
              </a:rPr>
              <a:t>Nexus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Resource manager inference clusters</a:t>
            </a:r>
          </a:p>
          <a:p>
            <a:pPr lvl="1"/>
            <a:r>
              <a:rPr lang="en-US" dirty="0"/>
              <a:t>Packing, scheduling, and isolation to provide SLO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8F2B-13DA-C841-98B3-2DAA84B5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E9ED-FBAD-1B49-BEEB-19CD5618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D9461-92DD-CC40-96B1-B25E5D3F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E0D3-C286-414D-8A91-C8BAF02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DC5E-51F8-9940-974E-67BC07D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Vizier</a:t>
            </a:r>
          </a:p>
          <a:p>
            <a:pPr lvl="1"/>
            <a:r>
              <a:rPr lang="en-US" dirty="0"/>
              <a:t>Blackbox tuning as a service</a:t>
            </a:r>
          </a:p>
          <a:p>
            <a:r>
              <a:rPr lang="en-US" dirty="0">
                <a:solidFill>
                  <a:srgbClr val="FF0000"/>
                </a:solidFill>
              </a:rPr>
              <a:t>Hyperband</a:t>
            </a:r>
          </a:p>
          <a:p>
            <a:pPr lvl="1"/>
            <a:r>
              <a:rPr lang="en-US" dirty="0"/>
              <a:t>Based on successive halving</a:t>
            </a:r>
          </a:p>
          <a:p>
            <a:pPr lvl="1"/>
            <a:r>
              <a:rPr lang="en-US" dirty="0"/>
              <a:t>Runs successive halving multiple times (rounds) with different amount of resources allocated to (some of) the configurations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D164-D2CC-8D4B-A8AE-3ACD510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4C2D-866D-E94F-A1F5-F994D0E8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643B-38CB-2B48-901D-6F4016EF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8901-B272-2549-93A7-7209342E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Verification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B483-1E53-C143-9E2A-611DA751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/>
                </a:solidFill>
              </a:rPr>
              <a:t>DeepXplore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Neuron coverage to test DL models instead of manual testing</a:t>
            </a:r>
          </a:p>
          <a:p>
            <a:pPr lvl="1"/>
            <a:r>
              <a:rPr lang="en-US" dirty="0"/>
              <a:t>Rely on the majority decision of multiple existing models to pick good inputs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DeepBase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Declarative interface to enable deep neural inspection</a:t>
            </a:r>
          </a:p>
          <a:p>
            <a:pPr lvl="1"/>
            <a:r>
              <a:rPr lang="en-US" dirty="0"/>
              <a:t>Generate and validate hypotheses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9624-AF6A-5443-B8CF-522F0BFE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7595-0B27-1045-A56F-C2029F40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F167-2A5D-4843-8501-C62E65B8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E1A3-98D9-7243-AE93-8157683C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Systems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FA49-7F01-B344-B864-A7ED6387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Analysis of Large-Scale Multi-Tenant GPU Clusters for DNN Training Workloads	</a:t>
            </a:r>
          </a:p>
          <a:p>
            <a:r>
              <a:rPr lang="en-US" dirty="0">
                <a:solidFill>
                  <a:srgbClr val="FF0000"/>
                </a:solidFill>
              </a:rPr>
              <a:t>TFX: A TensorFlow-Based Production-Scale Machine Learning Platform</a:t>
            </a:r>
          </a:p>
          <a:p>
            <a:r>
              <a:rPr lang="en-US" dirty="0">
                <a:solidFill>
                  <a:srgbClr val="FF0000"/>
                </a:solidFill>
              </a:rPr>
              <a:t>Applied Machine Learning at Facebook: A Datacenter Infrastructure Perspective</a:t>
            </a:r>
          </a:p>
          <a:p>
            <a:r>
              <a:rPr lang="en-US" dirty="0">
                <a:solidFill>
                  <a:schemeClr val="accent2"/>
                </a:solidFill>
              </a:rPr>
              <a:t>Machine Learning at Facebook: Understanding Inference at the Edge	</a:t>
            </a:r>
          </a:p>
          <a:p>
            <a:pPr lvl="1"/>
            <a:r>
              <a:rPr lang="en-US" dirty="0"/>
              <a:t>Diverse workloads</a:t>
            </a:r>
          </a:p>
          <a:p>
            <a:pPr lvl="1"/>
            <a:r>
              <a:rPr lang="en-US" dirty="0"/>
              <a:t>Resource constraints</a:t>
            </a:r>
          </a:p>
          <a:p>
            <a:pPr lvl="1"/>
            <a:r>
              <a:rPr lang="en-US" dirty="0"/>
              <a:t>Performance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76F1-48CB-CA42-8676-CD83C56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5E8E-448E-E342-BC67-43DB9DE9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65D1-7970-1946-9A9F-5B41578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363-8AA8-F64D-A5C2-CB7B3D0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Resource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BF5A-2205-6C47-821B-DF3B420A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Tiresias</a:t>
            </a:r>
          </a:p>
          <a:p>
            <a:pPr lvl="1"/>
            <a:r>
              <a:rPr lang="en-US" dirty="0"/>
              <a:t>GPU cluster scheduler that does not rely on any knowledge of DL jobs</a:t>
            </a:r>
          </a:p>
          <a:p>
            <a:pPr lvl="1"/>
            <a:r>
              <a:rPr lang="en-US" dirty="0"/>
              <a:t>Profiling and non-clairvoyant scheduling to perform placement and scheduling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Gandiva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Fair resource sharing</a:t>
            </a:r>
          </a:p>
          <a:p>
            <a:pPr lvl="1"/>
            <a:r>
              <a:rPr lang="en-US" dirty="0"/>
              <a:t>Optimizations for fast preemption</a:t>
            </a:r>
          </a:p>
          <a:p>
            <a:pPr lvl="1"/>
            <a:r>
              <a:rPr lang="en-US" dirty="0"/>
              <a:t>GPU sharing using MPS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C70A-707B-0243-82D4-5FB8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C047-ED5D-5D48-BA7E-5F5C26C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006D-7430-9249-9A7F-3B0045E2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5A49-2DAF-A449-A3F0-5D572CC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Resource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0984-ABDC-3141-A611-0A1754B6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Salus</a:t>
            </a:r>
          </a:p>
          <a:p>
            <a:pPr lvl="1"/>
            <a:r>
              <a:rPr lang="en-US" dirty="0"/>
              <a:t>Fine-grained GPU sharing via dynamic memory management</a:t>
            </a:r>
          </a:p>
          <a:p>
            <a:pPr lvl="1"/>
            <a:r>
              <a:rPr lang="en-US" dirty="0"/>
              <a:t>Two primitives: fast job switching and memory lane</a:t>
            </a:r>
          </a:p>
          <a:p>
            <a:pPr lvl="1"/>
            <a:r>
              <a:rPr lang="en-US" dirty="0"/>
              <a:t>Always hold persistent part in memory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SuperNeurons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Pack larger model in GPU memory</a:t>
            </a:r>
          </a:p>
          <a:p>
            <a:pPr lvl="1"/>
            <a:r>
              <a:rPr lang="en-US" dirty="0"/>
              <a:t>Layer-by-layer execution by carefully considering dependencies using liveness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571C-AC4D-FE41-AD42-E9F1FDB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E1C6-0B58-8945-B8A5-F2D3236F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60AC-D652-F84C-B80A-E6B6B1B6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74DD-F946-7C43-9495-E570E3EA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8737-6FEA-D949-A8D4-AA95ADA9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TPU</a:t>
            </a:r>
          </a:p>
          <a:p>
            <a:pPr lvl="1"/>
            <a:r>
              <a:rPr lang="en-US" dirty="0"/>
              <a:t>Tradeoff generality for performance</a:t>
            </a:r>
          </a:p>
          <a:p>
            <a:pPr lvl="1"/>
            <a:r>
              <a:rPr lang="en-US" dirty="0"/>
              <a:t>Specialized hardware for inference</a:t>
            </a:r>
          </a:p>
          <a:p>
            <a:pPr lvl="1"/>
            <a:r>
              <a:rPr lang="en-US" dirty="0"/>
              <a:t>Supports training in TPUv2</a:t>
            </a:r>
          </a:p>
          <a:p>
            <a:r>
              <a:rPr lang="en-US" dirty="0">
                <a:solidFill>
                  <a:schemeClr val="accent2"/>
                </a:solidFill>
              </a:rPr>
              <a:t>Project Brainwave</a:t>
            </a:r>
          </a:p>
          <a:p>
            <a:pPr lvl="1"/>
            <a:r>
              <a:rPr lang="en-US" dirty="0"/>
              <a:t>Rely on cluster of FPGAs to provide higher throughput and lower latency</a:t>
            </a:r>
          </a:p>
          <a:p>
            <a:pPr lvl="1"/>
            <a:r>
              <a:rPr lang="en-US" dirty="0"/>
              <a:t>Partition large models across FPGAs and use custom-precision computation</a:t>
            </a:r>
          </a:p>
          <a:p>
            <a:pPr lvl="1"/>
            <a:r>
              <a:rPr lang="en-US" dirty="0"/>
              <a:t>Leverage other computes as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088D-880D-9B4B-B41E-7083A4D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C94B-FD0A-FF40-9130-A36BC98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433B-EBCC-4347-A67A-360DE6C8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Datacenter as a Computer</a:t>
            </a:r>
          </a:p>
          <a:p>
            <a:pPr lvl="1"/>
            <a:r>
              <a:rPr lang="en-US" dirty="0"/>
              <a:t>Scale-out architecture but has all the same components as a single machine</a:t>
            </a:r>
          </a:p>
          <a:p>
            <a:pPr lvl="1"/>
            <a:r>
              <a:rPr lang="en-US" dirty="0"/>
              <a:t>High parallelism, diverse workloads, heterogeneous resources, failures, and communication-driven performance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VL2</a:t>
            </a:r>
          </a:p>
          <a:p>
            <a:pPr lvl="1"/>
            <a:r>
              <a:rPr lang="en-US" dirty="0"/>
              <a:t>Clos topology emulating a fat tree</a:t>
            </a:r>
          </a:p>
          <a:p>
            <a:pPr lvl="1"/>
            <a:r>
              <a:rPr lang="en-US" dirty="0"/>
              <a:t>Two primary types of traffic: partition-aggregate and coflows</a:t>
            </a:r>
          </a:p>
          <a:p>
            <a:pPr lvl="1"/>
            <a:r>
              <a:rPr lang="en-US" dirty="0"/>
              <a:t>Flow-based load balancing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6541-909A-224A-87DC-F513900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Systems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2A8A-7860-E448-AA7E-AC4891F2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NeuroCuts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RL for packet classification</a:t>
            </a:r>
          </a:p>
          <a:p>
            <a:pPr lvl="1"/>
            <a:r>
              <a:rPr lang="en-US" dirty="0"/>
              <a:t>Tackles variable state size and calculates reward by aggregating across tree branches</a:t>
            </a:r>
          </a:p>
          <a:p>
            <a:r>
              <a:rPr lang="en-US" dirty="0">
                <a:solidFill>
                  <a:schemeClr val="accent6"/>
                </a:solidFill>
              </a:rPr>
              <a:t>Decima</a:t>
            </a:r>
          </a:p>
          <a:p>
            <a:pPr lvl="1"/>
            <a:r>
              <a:rPr lang="en-US" dirty="0"/>
              <a:t>RL for cluster scheduling</a:t>
            </a:r>
          </a:p>
          <a:p>
            <a:pPr lvl="1"/>
            <a:r>
              <a:rPr lang="en-US" dirty="0"/>
              <a:t>Embeds states into fixed-size embedding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7C0E-BA35-7941-A3AF-B024380E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E9BB-52A4-AD47-906D-EBB8BF1B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C349-F932-1A48-A1AC-C586B2A7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DFF-DF9C-9340-9ACD-BA382A8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 Dislike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B392-8F3A-F247-823E-370FCC4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TFX: A TensorFlow-Based Production-Scale Machine Learning Platform </a:t>
            </a:r>
            <a:r>
              <a:rPr lang="en-US" dirty="0">
                <a:solidFill>
                  <a:srgbClr val="FF0000"/>
                </a:solidFill>
              </a:rPr>
              <a:t>X10</a:t>
            </a:r>
          </a:p>
          <a:p>
            <a:r>
              <a:rPr lang="en-US" dirty="0"/>
              <a:t>Supporting Very Large Models using Automatic Dataflow Graph Partitioning </a:t>
            </a:r>
            <a:r>
              <a:rPr lang="en-US" dirty="0">
                <a:solidFill>
                  <a:srgbClr val="FF0000"/>
                </a:solidFill>
              </a:rPr>
              <a:t>X6</a:t>
            </a:r>
          </a:p>
          <a:p>
            <a:r>
              <a:rPr lang="en-US" dirty="0"/>
              <a:t>Hyperband: A Novel Bandit-Based Approach to Hyperparameter Optimization </a:t>
            </a:r>
            <a:r>
              <a:rPr lang="en-US" dirty="0">
                <a:solidFill>
                  <a:srgbClr val="FF0000"/>
                </a:solidFill>
              </a:rPr>
              <a:t>X5</a:t>
            </a:r>
          </a:p>
          <a:p>
            <a:r>
              <a:rPr lang="en-US" dirty="0"/>
              <a:t>Applied Machine Learning at Facebook: A Datacenter Infrastructure Perspective </a:t>
            </a:r>
            <a:r>
              <a:rPr lang="en-US" dirty="0">
                <a:solidFill>
                  <a:srgbClr val="FF0000"/>
                </a:solidFill>
              </a:rPr>
              <a:t>X5</a:t>
            </a:r>
          </a:p>
          <a:p>
            <a:r>
              <a:rPr lang="en-US" dirty="0"/>
              <a:t>In-Datacenter Performance Analysis of a Tensor Processing Unit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  <a:p>
            <a:r>
              <a:rPr lang="en-US" dirty="0"/>
              <a:t>Serving DNNs in Real Time at Datacenter Scale with Project Brainwave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  <a:p>
            <a:r>
              <a:rPr lang="en-US" dirty="0"/>
              <a:t>An Intermediate Representation for Optimizing Machine Learning Pipelines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  <a:p>
            <a:r>
              <a:rPr lang="en-US" dirty="0"/>
              <a:t>TASO: Optimizing Deep Learning Computation with Automated Generation of Graph Substitutions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  <a:p>
            <a:r>
              <a:rPr lang="en-US" dirty="0"/>
              <a:t>Neural Packet Classification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  <a:p>
            <a:r>
              <a:rPr lang="en-US" dirty="0"/>
              <a:t>Machine Learning at Facebook: Understanding Inference at the Edge </a:t>
            </a:r>
            <a:r>
              <a:rPr lang="en-US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D58A-0A8C-F440-BF4A-3209372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5F-D416-2945-8378-E58850B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4C-A0BC-FD49-AE00-2EB4CB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DFF-DF9C-9340-9ACD-BA382A8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 Dislike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B392-8F3A-F247-823E-370FCC4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JANUS: Fast and Flexible Deep Learning via Symbolic Graph Execution of Imperative Programs </a:t>
            </a:r>
            <a:r>
              <a:rPr lang="en-US" dirty="0">
                <a:solidFill>
                  <a:srgbClr val="FF0000"/>
                </a:solidFill>
              </a:rPr>
              <a:t>X2</a:t>
            </a:r>
          </a:p>
          <a:p>
            <a:r>
              <a:rPr lang="en-US" dirty="0"/>
              <a:t>Parity Models: Erasure-Coded Resilience for Prediction Serving Systems </a:t>
            </a:r>
            <a:r>
              <a:rPr lang="en-US" dirty="0">
                <a:solidFill>
                  <a:srgbClr val="FF0000"/>
                </a:solidFill>
              </a:rPr>
              <a:t>X2</a:t>
            </a:r>
          </a:p>
          <a:p>
            <a:r>
              <a:rPr lang="en-US" dirty="0"/>
              <a:t>Towards Federated Learning at scale: System Design </a:t>
            </a:r>
            <a:r>
              <a:rPr lang="en-US" dirty="0">
                <a:solidFill>
                  <a:srgbClr val="FF0000"/>
                </a:solidFill>
              </a:rPr>
              <a:t>X2</a:t>
            </a:r>
          </a:p>
          <a:p>
            <a:r>
              <a:rPr lang="en-US" dirty="0"/>
              <a:t>GRNN: Low-Latency and Scalable RNN Inference on GPUs </a:t>
            </a:r>
            <a:r>
              <a:rPr lang="en-US" dirty="0">
                <a:solidFill>
                  <a:srgbClr val="FF0000"/>
                </a:solidFill>
              </a:rPr>
              <a:t>X2</a:t>
            </a:r>
          </a:p>
          <a:p>
            <a:r>
              <a:rPr lang="en-US" dirty="0"/>
              <a:t>Dynamic Control Flow in Large-Scale Machine Learning </a:t>
            </a:r>
            <a:r>
              <a:rPr lang="en-US" dirty="0">
                <a:solidFill>
                  <a:srgbClr val="FF0000"/>
                </a:solidFill>
              </a:rPr>
              <a:t>X1</a:t>
            </a:r>
            <a:endParaRPr lang="en-US" dirty="0"/>
          </a:p>
          <a:p>
            <a:r>
              <a:rPr lang="en-US" dirty="0"/>
              <a:t>STRADS: A Distributed Framework for Scheduled Model Parallel Machine Learning </a:t>
            </a:r>
            <a:r>
              <a:rPr lang="en-US" dirty="0">
                <a:solidFill>
                  <a:srgbClr val="FF0000"/>
                </a:solidFill>
              </a:rPr>
              <a:t>X1</a:t>
            </a:r>
            <a:endParaRPr lang="en-US" dirty="0"/>
          </a:p>
          <a:p>
            <a:r>
              <a:rPr lang="en-US" dirty="0" err="1"/>
              <a:t>DeepXplore</a:t>
            </a:r>
            <a:r>
              <a:rPr lang="en-US" dirty="0"/>
              <a:t>: Automated Whitebox Testing of Deep Learning Systems </a:t>
            </a:r>
            <a:r>
              <a:rPr lang="en-US" dirty="0">
                <a:solidFill>
                  <a:srgbClr val="FF0000"/>
                </a:solidFill>
              </a:rPr>
              <a:t>X1</a:t>
            </a:r>
          </a:p>
          <a:p>
            <a:r>
              <a:rPr lang="en-US" dirty="0"/>
              <a:t>Scaling Video Analytics on Constrained Edge Nodes </a:t>
            </a:r>
            <a:r>
              <a:rPr lang="en-US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D58A-0A8C-F440-BF4A-3209372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5F-D416-2945-8378-E58850B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4C-A0BC-FD49-AE00-2EB4CB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final presentations</a:t>
            </a:r>
          </a:p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similar to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Due on or before 11:59PM EST on April 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</p:spTree>
    <p:extLst>
      <p:ext uri="{BB962C8B-B14F-4D97-AF65-F5344CB8AC3E}">
        <p14:creationId xmlns:p14="http://schemas.microsoft.com/office/powerpoint/2010/main" val="15236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Integrity</a:t>
                      </a:r>
                      <a:r>
                        <a:rPr lang="en-US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checks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Eventual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Spark</a:t>
            </a:r>
          </a:p>
          <a:p>
            <a:pPr lvl="1"/>
            <a:r>
              <a:rPr lang="en-US" dirty="0"/>
              <a:t>RDDs suits iterative workloads well</a:t>
            </a:r>
          </a:p>
          <a:p>
            <a:pPr lvl="1"/>
            <a:r>
              <a:rPr lang="en-US" dirty="0"/>
              <a:t>Lineage for fault tolerance allows avoiding checkpointing</a:t>
            </a:r>
          </a:p>
          <a:p>
            <a:pPr lvl="1"/>
            <a:r>
              <a:rPr lang="en-US" dirty="0"/>
              <a:t>Ease of usability</a:t>
            </a:r>
          </a:p>
          <a:p>
            <a:r>
              <a:rPr lang="en-US" dirty="0">
                <a:solidFill>
                  <a:schemeClr val="accent6"/>
                </a:solidFill>
              </a:rPr>
              <a:t>Flat Datacenter Storage (FDS)</a:t>
            </a:r>
          </a:p>
          <a:p>
            <a:pPr lvl="1"/>
            <a:r>
              <a:rPr lang="en-US" dirty="0"/>
              <a:t>Disk locality is irrelevant when network is fast</a:t>
            </a:r>
          </a:p>
          <a:p>
            <a:pPr lvl="1"/>
            <a:r>
              <a:rPr lang="en-US" dirty="0"/>
              <a:t>Disaggregated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TensorFlow</a:t>
            </a:r>
          </a:p>
          <a:p>
            <a:pPr lvl="1"/>
            <a:r>
              <a:rPr lang="en-US" dirty="0"/>
              <a:t>Large-scale training</a:t>
            </a:r>
          </a:p>
          <a:p>
            <a:pPr lvl="1"/>
            <a:r>
              <a:rPr lang="en-US" dirty="0"/>
              <a:t>Low-latency serving</a:t>
            </a:r>
          </a:p>
          <a:p>
            <a:pPr lvl="1"/>
            <a:r>
              <a:rPr lang="en-US" dirty="0"/>
              <a:t>Common abstraction for heterogeneous hardware</a:t>
            </a:r>
          </a:p>
          <a:p>
            <a:pPr lvl="1"/>
            <a:r>
              <a:rPr lang="en-US" dirty="0"/>
              <a:t>Distributed execution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PyTorch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Eager evaluation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</p:spTree>
    <p:extLst>
      <p:ext uri="{BB962C8B-B14F-4D97-AF65-F5344CB8AC3E}">
        <p14:creationId xmlns:p14="http://schemas.microsoft.com/office/powerpoint/2010/main" val="32455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Ray</a:t>
            </a:r>
          </a:p>
          <a:p>
            <a:pPr lvl="1"/>
            <a:r>
              <a:rPr lang="en-US" dirty="0"/>
              <a:t>Reinforcement learning (RL) framework</a:t>
            </a:r>
          </a:p>
          <a:p>
            <a:pPr lvl="1"/>
            <a:r>
              <a:rPr lang="en-US" dirty="0"/>
              <a:t>Simulation, in addition to training and inference </a:t>
            </a:r>
          </a:p>
          <a:p>
            <a:r>
              <a:rPr lang="en-US" dirty="0">
                <a:solidFill>
                  <a:schemeClr val="accent4"/>
                </a:solidFill>
              </a:rPr>
              <a:t>Dynamic Control Flow</a:t>
            </a:r>
          </a:p>
          <a:p>
            <a:pPr lvl="1"/>
            <a:r>
              <a:rPr lang="en-US" dirty="0"/>
              <a:t>Graph can change instead of remaining fixed (e.g., RNN, RL)</a:t>
            </a:r>
          </a:p>
          <a:p>
            <a:pPr lvl="1"/>
            <a:r>
              <a:rPr lang="en-US" dirty="0"/>
              <a:t>Dynamically change instead of static unrolling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</p:spTree>
    <p:extLst>
      <p:ext uri="{BB962C8B-B14F-4D97-AF65-F5344CB8AC3E}">
        <p14:creationId xmlns:p14="http://schemas.microsoft.com/office/powerpoint/2010/main" val="198061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AB95-68EF-5B43-811E-AB3984B7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335-BEE6-754C-A77F-54FA4FEC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Parameter Server</a:t>
            </a:r>
          </a:p>
          <a:p>
            <a:pPr lvl="1"/>
            <a:r>
              <a:rPr lang="en-US" dirty="0"/>
              <a:t>Focused on data parallelism</a:t>
            </a:r>
          </a:p>
          <a:p>
            <a:pPr lvl="1"/>
            <a:r>
              <a:rPr lang="en-US" dirty="0"/>
              <a:t>Shard/partition the model across many parameter servers</a:t>
            </a:r>
          </a:p>
          <a:p>
            <a:pPr lvl="1"/>
            <a:r>
              <a:rPr lang="en-US" dirty="0"/>
              <a:t>Allows for scale-out design</a:t>
            </a:r>
          </a:p>
          <a:p>
            <a:r>
              <a:rPr lang="en-US" dirty="0">
                <a:solidFill>
                  <a:schemeClr val="accent4"/>
                </a:solidFill>
              </a:rPr>
              <a:t>STRADS</a:t>
            </a:r>
          </a:p>
          <a:p>
            <a:pPr lvl="1"/>
            <a:r>
              <a:rPr lang="en-US" dirty="0"/>
              <a:t>Focused on model parallelism</a:t>
            </a:r>
          </a:p>
          <a:p>
            <a:pPr lvl="1"/>
            <a:r>
              <a:rPr lang="en-US" dirty="0"/>
              <a:t>Considers how to best partition the model</a:t>
            </a:r>
          </a:p>
          <a:p>
            <a:pPr lvl="1"/>
            <a:r>
              <a:rPr lang="en-US" dirty="0"/>
              <a:t>Considers how to schedule comp. and comm. to improve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3EBF-A85B-2D4C-8B96-1303ABC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1552-AD46-7E4A-87D7-CFBE5E27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2E9E-DB9C-2748-9C13-49693D1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860-D137-FE41-9E90-F845CD5C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1707-AA4E-4340-A1D5-C607A302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PipeDream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Dynamically pick parallelism type based on the environment and workload</a:t>
            </a:r>
          </a:p>
          <a:p>
            <a:r>
              <a:rPr lang="en-US" dirty="0">
                <a:solidFill>
                  <a:srgbClr val="FF0000"/>
                </a:solidFill>
              </a:rPr>
              <a:t>Tofu</a:t>
            </a:r>
          </a:p>
          <a:p>
            <a:pPr lvl="1"/>
            <a:r>
              <a:rPr lang="en-US" dirty="0"/>
              <a:t>How to parallelize operators by partitioning input, output, and execution</a:t>
            </a:r>
          </a:p>
          <a:p>
            <a:pPr lvl="1"/>
            <a:r>
              <a:rPr lang="en-US" dirty="0"/>
              <a:t>Custom language for users to specify what can or cannot be done</a:t>
            </a:r>
          </a:p>
          <a:p>
            <a:pPr lvl="1"/>
            <a:r>
              <a:rPr lang="en-US" dirty="0"/>
              <a:t>Focused primarily on model parallelism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9124-DA24-E34C-ACE5-C01B9646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6512-A4F4-744D-8506-B874D7AF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7260-4770-0A42-95ED-3FEFB3E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D84A-C971-A341-83B4-D8E343C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55A-C762-8F46-AC54-FF089C67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TensorFlow Federated</a:t>
            </a:r>
          </a:p>
          <a:p>
            <a:pPr lvl="1"/>
            <a:r>
              <a:rPr lang="en-US" dirty="0"/>
              <a:t>Assume IID and rely on randomness to take care of learning over massively distributed edge devices</a:t>
            </a:r>
          </a:p>
          <a:p>
            <a:pPr lvl="1"/>
            <a:r>
              <a:rPr lang="en-US" dirty="0"/>
              <a:t>No guarantees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FilterForward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Hybrid edge-cloud design to reduce computation and data transfers</a:t>
            </a:r>
          </a:p>
          <a:p>
            <a:pPr lvl="1"/>
            <a:r>
              <a:rPr lang="en-US" dirty="0"/>
              <a:t>Heavy lifting in the cloud, but after heavy reduction at the 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653A-6452-DE46-B5AC-C4C3CBB9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114C-814D-444F-8275-71198BAE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FA89-4366-924B-9FD2-1A4F6146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1178</Words>
  <Application>Microsoft Macintosh PowerPoint</Application>
  <PresentationFormat>Widescreen</PresentationFormat>
  <Paragraphs>271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</vt:lpstr>
      <vt:lpstr>Gill Sans Light</vt:lpstr>
      <vt:lpstr>Office Theme</vt:lpstr>
      <vt:lpstr>EECS 598 Recap</vt:lpstr>
      <vt:lpstr>Background</vt:lpstr>
      <vt:lpstr>Common Techniques</vt:lpstr>
      <vt:lpstr>Background</vt:lpstr>
      <vt:lpstr>Frameworks</vt:lpstr>
      <vt:lpstr>Frameworks</vt:lpstr>
      <vt:lpstr>Distributed and Federated Learning</vt:lpstr>
      <vt:lpstr>Distributed and Federated Learning</vt:lpstr>
      <vt:lpstr>Distributed and Federated Learning</vt:lpstr>
      <vt:lpstr>Runtime and Compiler Optimizations</vt:lpstr>
      <vt:lpstr>Runtime and Compiler Optimizations</vt:lpstr>
      <vt:lpstr>Serving Systems and Inference</vt:lpstr>
      <vt:lpstr>Serving Systems and Inference</vt:lpstr>
      <vt:lpstr>Hyperparameter Tuning </vt:lpstr>
      <vt:lpstr>Testing and Verification </vt:lpstr>
      <vt:lpstr>ML Systems in Practice</vt:lpstr>
      <vt:lpstr>Scheduling and Resource Management </vt:lpstr>
      <vt:lpstr>Scheduling and Resource Management </vt:lpstr>
      <vt:lpstr>Emerging Hardware</vt:lpstr>
      <vt:lpstr>ML for Systems </vt:lpstr>
      <vt:lpstr>Papers We Dislike</vt:lpstr>
      <vt:lpstr>Papers We Dislike</vt:lpstr>
      <vt:lpstr>Final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N M Mosharaf</cp:lastModifiedBy>
  <cp:revision>413</cp:revision>
  <dcterms:created xsi:type="dcterms:W3CDTF">2015-12-27T15:42:19Z</dcterms:created>
  <dcterms:modified xsi:type="dcterms:W3CDTF">2020-04-13T16:00:28Z</dcterms:modified>
</cp:coreProperties>
</file>