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72" r:id="rId5"/>
    <p:sldId id="273" r:id="rId6"/>
    <p:sldId id="274" r:id="rId7"/>
    <p:sldId id="275" r:id="rId8"/>
    <p:sldId id="258" r:id="rId9"/>
    <p:sldId id="259" r:id="rId10"/>
    <p:sldId id="260" r:id="rId11"/>
    <p:sldId id="276" r:id="rId12"/>
    <p:sldId id="271" r:id="rId13"/>
    <p:sldId id="263" r:id="rId14"/>
    <p:sldId id="264" r:id="rId15"/>
    <p:sldId id="265" r:id="rId16"/>
    <p:sldId id="262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 snapToObjects="1" showGuides="1">
      <p:cViewPr varScale="1">
        <p:scale>
          <a:sx n="117" d="100"/>
          <a:sy n="117" d="100"/>
        </p:scale>
        <p:origin x="36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54D8A-1E82-B5A5-EBF9-1427163D2A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018BCE-DE78-62D2-82D8-1828DA501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F97F9-5ED3-C42E-BA2E-B904DF167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820-4691-B447-B9E4-752C48B9200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E7C91-A7C1-9FF8-DF9D-0EDCEC06E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91141-2155-7FF7-4F7C-104A841FC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76F8-E5E8-864B-A33B-10EDEC24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05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159BB-91F4-6777-5848-1EA0FB20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6A81A8-13E2-5A7B-E388-75614309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F7EF0-AB2C-FC91-E72A-6475CCD65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820-4691-B447-B9E4-752C48B9200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AB6E0-1B61-7434-BFBC-BB63196E7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3FE6F-8C8E-D262-FFDD-B290431B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76F8-E5E8-864B-A33B-10EDEC24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67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BD3920-090D-49C4-CCA7-D8BE7CA091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D588CD-3871-1775-646B-C6D06C4FC0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04588-C406-5D27-49FB-5FBF00E86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820-4691-B447-B9E4-752C48B9200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E05B-1EE6-1CA7-4E67-ADCAD3BE4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DD60DE-3E8C-D7BA-01F8-67D51F4DC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76F8-E5E8-864B-A33B-10EDEC24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38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2087-2782-6712-1746-E37779492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829A3E-1237-8905-D89D-9F4470C8E1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0DD42-8CAC-816D-87A0-D918A0E1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820-4691-B447-B9E4-752C48B9200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B5741-72EF-B781-E844-0B331499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5E9EC-965A-B353-6EA3-9ABAFED06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76F8-E5E8-864B-A33B-10EDEC24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482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37BB-8D40-CBB8-9629-85C489FE3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F0914-6073-0BC7-31A4-DBAF4DE1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718CF-832F-53B5-D22B-5CA1F2F21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820-4691-B447-B9E4-752C48B9200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DFA9B-1038-3742-3873-1A676EE4B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D717CF-D38C-E764-9E7A-89D50F6F1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76F8-E5E8-864B-A33B-10EDEC24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418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A1D7D-CEE7-6C97-5C10-42263CACB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A685C-CC21-7E25-9902-0C3B98CED5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96158-A618-967E-AFB0-A735D5934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47C73-045F-ABFD-E6EC-78AAA1982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820-4691-B447-B9E4-752C48B9200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A1B00-AE9A-CCCD-A5A7-5C53F01D8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9A915-404E-F586-768D-AB9EB7847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76F8-E5E8-864B-A33B-10EDEC24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61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46BD2-C4AE-CF26-77AF-E4798C203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00334-3999-CD31-5EC7-D095E778CB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743D4-9876-A0FD-8FE3-32F28AA62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7D39FF-A310-39DD-C048-F6CD6A2AD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60C391-0155-D596-26CF-567021ACF9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D348E7-8B9E-362C-4420-A8A8B3EE6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820-4691-B447-B9E4-752C48B9200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D853A5-BF37-6B80-F25C-4B619DAB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F8BC4C-A923-2AB5-7FBC-D1F1BC87E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76F8-E5E8-864B-A33B-10EDEC24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81263-39FE-56D8-A753-4D13FF63D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EAF66-C4D6-E947-500C-FF98A6CB3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820-4691-B447-B9E4-752C48B9200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7FE9BD-BABF-B3F0-D74E-4D21D797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C3DC73-E693-BDD0-1D2E-E13FC716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76F8-E5E8-864B-A33B-10EDEC24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8747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2A13FC-DCA3-AA5F-DCC6-2688B877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820-4691-B447-B9E4-752C48B9200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533D7C-A799-A8D9-C939-03B17024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A32EAE-6E89-3881-DB18-41FCEE31E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76F8-E5E8-864B-A33B-10EDEC24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249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4595-73F1-DD22-6A8C-496F49FB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BB5F-8D6B-DB00-10E6-FB8DD4B2F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08428-1188-3CE4-A6DB-47635A58B1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09EE84-9098-5C3E-32C3-6963D71F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820-4691-B447-B9E4-752C48B9200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26155-26B4-6894-6BC0-1D01F7837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A0BAE-258B-D523-DCD0-994DF52C7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76F8-E5E8-864B-A33B-10EDEC24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9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693C9-45EA-3CE5-E6DC-35EB46BF3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2B3A14-6965-B935-72AF-1B6A66393A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703035-4F3B-08E5-3EF5-14F076BD40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DD36C1-3402-6556-84ED-F6C49A73A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5E820-4691-B447-B9E4-752C48B9200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3B5AE-E9E7-8C3F-FFA3-55C68B30B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E22643-9029-78A9-2F34-AABCCFBD7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E76F8-E5E8-864B-A33B-10EDEC24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4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A8889-A297-458E-F4D2-DE2C0A211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08872-F8CA-6239-371C-67EBA96EC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0D6386-C83F-06BC-BF86-AEDAB7E468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D5E820-4691-B447-B9E4-752C48B92002}" type="datetimeFigureOut">
              <a:rPr lang="en-US" smtClean="0"/>
              <a:t>9/22/22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635EB-9901-90CC-0F1F-D3339205CC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77925-506D-A66D-12D1-D54D6AEE1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BE76F8-E5E8-864B-A33B-10EDEC246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48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08CE-92E7-56A5-BD08-62E5EE1965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Refactoring </a:t>
            </a:r>
            <a:r>
              <a:rPr lang="en-US" dirty="0" err="1"/>
              <a:t>MagnificationCurves</a:t>
            </a:r>
            <a:r>
              <a:rPr lang="en-US" dirty="0"/>
              <a:t> and Derivatives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147C7D-BAB3-BDED-0ECD-C77D7673AE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46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4170-6F7D-A721-051D-D8249116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5B90A-1FE2-1B98-92E9-A603650BB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9" y="-100814"/>
            <a:ext cx="6248399" cy="1870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5A3EB-6DA7-BA98-928D-EFCEE68F7FFB}"/>
              </a:ext>
            </a:extLst>
          </p:cNvPr>
          <p:cNvSpPr txBox="1"/>
          <p:nvPr/>
        </p:nvSpPr>
        <p:spPr>
          <a:xfrm>
            <a:off x="576942" y="2014761"/>
            <a:ext cx="113320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PointLens.get_point_lens_limb_darkening_magnification</a:t>
            </a:r>
            <a:r>
              <a:rPr lang="en-US" sz="3200" dirty="0"/>
              <a:t>(u, </a:t>
            </a:r>
            <a:r>
              <a:rPr lang="en-US" sz="3200" dirty="0" err="1"/>
              <a:t>pspl_magnification</a:t>
            </a:r>
            <a:r>
              <a:rPr lang="en-US" sz="3200" dirty="0"/>
              <a:t>, gamma) </a:t>
            </a:r>
            <a:r>
              <a:rPr lang="en-US" sz="3200" dirty="0">
                <a:sym typeface="Wingdings" pitchFamily="2" charset="2"/>
              </a:rPr>
              <a:t></a:t>
            </a:r>
          </a:p>
          <a:p>
            <a:r>
              <a:rPr lang="en-US" dirty="0"/>
              <a:t>_read_B0B1_file() </a:t>
            </a:r>
          </a:p>
          <a:p>
            <a:r>
              <a:rPr lang="en-US" dirty="0">
                <a:sym typeface="Wingdings" pitchFamily="2" charset="2"/>
              </a:rPr>
              <a:t> PointLens._B0_interpolation(), PointLens._B0_minus_B1_interpolation()</a:t>
            </a:r>
            <a:endParaRPr lang="en-US" baseline="-25000" dirty="0">
              <a:sym typeface="Wingdings" pitchFamily="2" charset="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baseline="-25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7428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9349CC-A485-B5E2-DC3E-739D836DB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Constraints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9AFFDC-B99C-4D1E-47A0-C7B104180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multiple methods for calculating the magnification</a:t>
            </a:r>
          </a:p>
          <a:p>
            <a:r>
              <a:rPr lang="en-US" dirty="0"/>
              <a:t>Different methods may be applied to different parts of the data</a:t>
            </a:r>
          </a:p>
          <a:p>
            <a:r>
              <a:rPr lang="en-US" dirty="0"/>
              <a:t>The underlying parameter that controls magnification is the source position, which is calculated by Trajectory</a:t>
            </a:r>
          </a:p>
          <a:p>
            <a:r>
              <a:rPr lang="en-US" dirty="0"/>
              <a:t>Different datasets may have different trajectories</a:t>
            </a:r>
          </a:p>
          <a:p>
            <a:r>
              <a:rPr lang="en-US" dirty="0"/>
              <a:t>The model needs to be universal and independent of the datasets</a:t>
            </a:r>
          </a:p>
        </p:txBody>
      </p:sp>
    </p:spTree>
    <p:extLst>
      <p:ext uri="{BB962C8B-B14F-4D97-AF65-F5344CB8AC3E}">
        <p14:creationId xmlns:p14="http://schemas.microsoft.com/office/powerpoint/2010/main" val="3745176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A70FE6C-8ED3-8368-F157-EA9DD7B7D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Proposed Solution: Create separate classes for each type of magnification curve.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783123-4747-2AB3-C8D1-97263D125B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8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A5A4-C597-60FE-3056-491426388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9AE0A02-F794-D502-9C88-89085D1A4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8531" y="0"/>
            <a:ext cx="13593536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E69C06-4056-05A8-E477-B82C16400CFC}"/>
              </a:ext>
            </a:extLst>
          </p:cNvPr>
          <p:cNvSpPr/>
          <p:nvPr/>
        </p:nvSpPr>
        <p:spPr>
          <a:xfrm>
            <a:off x="1289276" y="1000124"/>
            <a:ext cx="4940074" cy="4143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E42D3F-62ED-B2F5-226E-B9AC066BFBFF}"/>
              </a:ext>
            </a:extLst>
          </p:cNvPr>
          <p:cNvSpPr/>
          <p:nvPr/>
        </p:nvSpPr>
        <p:spPr>
          <a:xfrm>
            <a:off x="614363" y="5672137"/>
            <a:ext cx="4772025" cy="1000125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441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43AC-8041-0FDE-44CF-226CFD62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6603050-40B4-263E-C0DF-8F006D0F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44338" cy="69191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32B9C-3736-42B8-69D1-45AFAAC43A0A}"/>
              </a:ext>
            </a:extLst>
          </p:cNvPr>
          <p:cNvSpPr/>
          <p:nvPr/>
        </p:nvSpPr>
        <p:spPr>
          <a:xfrm>
            <a:off x="1032100" y="4742091"/>
            <a:ext cx="3539900" cy="5442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C422C-AAA4-426C-EBF6-738B332A06A8}"/>
              </a:ext>
            </a:extLst>
          </p:cNvPr>
          <p:cNvSpPr txBox="1"/>
          <p:nvPr/>
        </p:nvSpPr>
        <p:spPr>
          <a:xfrm>
            <a:off x="8443913" y="1585913"/>
            <a:ext cx="2743200" cy="1384995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40FF"/>
                </a:solidFill>
              </a:rPr>
              <a:t>Also contains the read_B0_B1 function…</a:t>
            </a:r>
          </a:p>
        </p:txBody>
      </p:sp>
    </p:spTree>
    <p:extLst>
      <p:ext uri="{BB962C8B-B14F-4D97-AF65-F5344CB8AC3E}">
        <p14:creationId xmlns:p14="http://schemas.microsoft.com/office/powerpoint/2010/main" val="2574785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343AC-8041-0FDE-44CF-226CFD62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76603050-40B4-263E-C0DF-8F006D0F56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1844338" cy="6919117"/>
          </a:xfrm>
          <a:prstGeom prst="rect">
            <a:avLst/>
          </a:prstGeom>
        </p:spPr>
      </p:pic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243A137-B8FF-34BE-5153-2C1E88ADB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0" y="815974"/>
            <a:ext cx="11842138" cy="56769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B9567A-2556-A46C-6976-28CEA2EB9ABB}"/>
              </a:ext>
            </a:extLst>
          </p:cNvPr>
          <p:cNvSpPr/>
          <p:nvPr/>
        </p:nvSpPr>
        <p:spPr>
          <a:xfrm>
            <a:off x="157163" y="6329363"/>
            <a:ext cx="12032637" cy="58975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545A60-6167-564A-80F5-B35019EEDD94}"/>
              </a:ext>
            </a:extLst>
          </p:cNvPr>
          <p:cNvSpPr/>
          <p:nvPr/>
        </p:nvSpPr>
        <p:spPr>
          <a:xfrm>
            <a:off x="9033100" y="3654424"/>
            <a:ext cx="1253900" cy="544286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6D5D0D7-11B8-C6AF-77D4-1E2D68F01BA3}"/>
              </a:ext>
            </a:extLst>
          </p:cNvPr>
          <p:cNvSpPr/>
          <p:nvPr/>
        </p:nvSpPr>
        <p:spPr>
          <a:xfrm>
            <a:off x="1028701" y="4902996"/>
            <a:ext cx="7029449" cy="440529"/>
          </a:xfrm>
          <a:prstGeom prst="rect">
            <a:avLst/>
          </a:prstGeom>
          <a:noFill/>
          <a:ln w="38100">
            <a:solidFill>
              <a:srgbClr val="FF4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0647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&#10;&#10;Description automatically generated">
            <a:extLst>
              <a:ext uri="{FF2B5EF4-FFF2-40B4-BE49-F238E27FC236}">
                <a16:creationId xmlns:a16="http://schemas.microsoft.com/office/drawing/2014/main" id="{2B52B188-E5B1-D41C-5872-4EC57CFB9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0010" y="0"/>
            <a:ext cx="765198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7F71B97-B165-829E-6597-0AC55D4EEA64}"/>
              </a:ext>
            </a:extLst>
          </p:cNvPr>
          <p:cNvSpPr/>
          <p:nvPr/>
        </p:nvSpPr>
        <p:spPr>
          <a:xfrm>
            <a:off x="7872413" y="4972050"/>
            <a:ext cx="914400" cy="41433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1393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F0A6E35C-6A71-12E9-9241-D51C455DAE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"/>
            <a:ext cx="8724243" cy="665797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41519F2-562E-9958-73A3-773F2AF7BDC2}"/>
              </a:ext>
            </a:extLst>
          </p:cNvPr>
          <p:cNvGrpSpPr/>
          <p:nvPr/>
        </p:nvGrpSpPr>
        <p:grpSpPr>
          <a:xfrm>
            <a:off x="585788" y="3328986"/>
            <a:ext cx="11444286" cy="3328988"/>
            <a:chOff x="585788" y="3328986"/>
            <a:chExt cx="11444286" cy="33289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656354-1402-4043-F0AC-B385F0344904}"/>
                </a:ext>
              </a:extLst>
            </p:cNvPr>
            <p:cNvSpPr txBox="1"/>
            <p:nvPr/>
          </p:nvSpPr>
          <p:spPr>
            <a:xfrm>
              <a:off x="8043863" y="4516426"/>
              <a:ext cx="3986211" cy="954107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self.trajectory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.</a:t>
              </a:r>
            </a:p>
            <a:p>
              <a:r>
                <a:rPr lang="en-US" sz="2800" dirty="0" err="1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get_du_d_params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()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BA7B76F-A734-C302-2721-515489F32C11}"/>
                </a:ext>
              </a:extLst>
            </p:cNvPr>
            <p:cNvSpPr/>
            <p:nvPr/>
          </p:nvSpPr>
          <p:spPr>
            <a:xfrm>
              <a:off x="585788" y="3328986"/>
              <a:ext cx="6872287" cy="3328988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5A9D8627-3460-38A4-32B2-F54A8861ECED}"/>
                </a:ext>
              </a:extLst>
            </p:cNvPr>
            <p:cNvCxnSpPr>
              <a:cxnSpLocks/>
              <a:endCxn id="6" idx="1"/>
            </p:cNvCxnSpPr>
            <p:nvPr/>
          </p:nvCxnSpPr>
          <p:spPr>
            <a:xfrm>
              <a:off x="7458075" y="4993480"/>
              <a:ext cx="585788" cy="0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027A53D-9638-8506-5D11-A5B2FBF9531A}"/>
              </a:ext>
            </a:extLst>
          </p:cNvPr>
          <p:cNvSpPr txBox="1"/>
          <p:nvPr/>
        </p:nvSpPr>
        <p:spPr>
          <a:xfrm>
            <a:off x="7648245" y="200026"/>
            <a:ext cx="4110367" cy="52322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40FF"/>
                </a:solidFill>
              </a:rPr>
              <a:t>Current </a:t>
            </a:r>
            <a:r>
              <a:rPr lang="en-US" sz="2800" dirty="0" err="1">
                <a:solidFill>
                  <a:srgbClr val="FF40FF"/>
                </a:solidFill>
              </a:rPr>
              <a:t>FitData</a:t>
            </a:r>
            <a:r>
              <a:rPr lang="en-US" sz="2800" dirty="0">
                <a:solidFill>
                  <a:srgbClr val="FF40FF"/>
                </a:solidFill>
              </a:rPr>
              <a:t> method</a:t>
            </a:r>
          </a:p>
        </p:txBody>
      </p:sp>
    </p:spTree>
    <p:extLst>
      <p:ext uri="{BB962C8B-B14F-4D97-AF65-F5344CB8AC3E}">
        <p14:creationId xmlns:p14="http://schemas.microsoft.com/office/powerpoint/2010/main" val="2792303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FDE00B36-54F9-8B96-DCDB-EA20B9A2D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382" y="0"/>
            <a:ext cx="8857240" cy="6858000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2AF8EB0-E8CF-86D7-0473-C9814FA62E71}"/>
              </a:ext>
            </a:extLst>
          </p:cNvPr>
          <p:cNvGrpSpPr/>
          <p:nvPr/>
        </p:nvGrpSpPr>
        <p:grpSpPr>
          <a:xfrm>
            <a:off x="128588" y="100013"/>
            <a:ext cx="12063412" cy="6657974"/>
            <a:chOff x="314325" y="0"/>
            <a:chExt cx="12063412" cy="665797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AC7AE54-E567-58F1-376B-100A57D3028F}"/>
                </a:ext>
              </a:extLst>
            </p:cNvPr>
            <p:cNvSpPr txBox="1"/>
            <p:nvPr/>
          </p:nvSpPr>
          <p:spPr>
            <a:xfrm>
              <a:off x="8648699" y="2636489"/>
              <a:ext cx="3729038" cy="954107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self.PLMC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.</a:t>
              </a:r>
            </a:p>
            <a:p>
              <a:r>
                <a:rPr lang="en-US" sz="2800" dirty="0" err="1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get_d_A_d_params</a:t>
              </a:r>
              <a:endParaRPr lang="en-US" sz="2800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7FAFF6-45DF-797B-C8B5-F44BFE7093BD}"/>
                </a:ext>
              </a:extLst>
            </p:cNvPr>
            <p:cNvSpPr/>
            <p:nvPr/>
          </p:nvSpPr>
          <p:spPr>
            <a:xfrm>
              <a:off x="314325" y="0"/>
              <a:ext cx="8015287" cy="6657974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696564E-F8E7-8E10-43BD-F9E898D445CF}"/>
                </a:ext>
              </a:extLst>
            </p:cNvPr>
            <p:cNvCxnSpPr>
              <a:cxnSpLocks/>
            </p:cNvCxnSpPr>
            <p:nvPr/>
          </p:nvCxnSpPr>
          <p:spPr>
            <a:xfrm>
              <a:off x="8329612" y="3314700"/>
              <a:ext cx="300038" cy="14287"/>
            </a:xfrm>
            <a:prstGeom prst="straightConnector1">
              <a:avLst/>
            </a:prstGeom>
            <a:ln w="28575">
              <a:solidFill>
                <a:schemeClr val="bg1">
                  <a:lumMod val="85000"/>
                </a:schemeClr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6063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B4CF1DE1-F4A5-FEDC-1B74-BAA690C1B2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4450" y="244475"/>
            <a:ext cx="9296400" cy="344170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97689B7-B7C9-F182-916F-AAC14C5EE1BA}"/>
              </a:ext>
            </a:extLst>
          </p:cNvPr>
          <p:cNvGrpSpPr/>
          <p:nvPr/>
        </p:nvGrpSpPr>
        <p:grpSpPr>
          <a:xfrm>
            <a:off x="1314450" y="415912"/>
            <a:ext cx="9515475" cy="5533553"/>
            <a:chOff x="371476" y="3328986"/>
            <a:chExt cx="8901113" cy="54594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8FA7EB0-559F-A1DD-B806-799E868AE61D}"/>
                </a:ext>
              </a:extLst>
            </p:cNvPr>
            <p:cNvSpPr txBox="1"/>
            <p:nvPr/>
          </p:nvSpPr>
          <p:spPr>
            <a:xfrm>
              <a:off x="371476" y="6996883"/>
              <a:ext cx="8901113" cy="1791570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err="1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PLMC.get_d_A_d_params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():</a:t>
              </a:r>
            </a:p>
            <a:p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gradient[</a:t>
              </a:r>
              <a:r>
                <a:rPr lang="en-US" sz="2800" dirty="0" err="1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piEE,N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] = </a:t>
              </a:r>
            </a:p>
            <a:p>
              <a:r>
                <a:rPr lang="en-US" sz="2800" dirty="0" err="1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self.trajectory.d_u_d_x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[</a:t>
              </a:r>
              <a:r>
                <a:rPr lang="en-US" sz="2800" dirty="0" err="1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piEE,N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] * </a:t>
              </a:r>
              <a:r>
                <a:rPr lang="en-US" sz="2800" dirty="0" err="1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self.trajectory.parallax_delta_N_E</a:t>
              </a:r>
              <a:r>
                <a:rPr lang="en-US" sz="2800" dirty="0">
                  <a:solidFill>
                    <a:schemeClr val="bg1">
                      <a:lumMod val="85000"/>
                    </a:schemeClr>
                  </a:solidFill>
                  <a:latin typeface="Courier" pitchFamily="2" charset="0"/>
                  <a:cs typeface="Courier New" panose="02070309020205020404" pitchFamily="49" charset="0"/>
                </a:rPr>
                <a:t>[E,N]…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76336B4-A405-ED3E-A467-571FB4A99156}"/>
                </a:ext>
              </a:extLst>
            </p:cNvPr>
            <p:cNvSpPr/>
            <p:nvPr/>
          </p:nvSpPr>
          <p:spPr>
            <a:xfrm>
              <a:off x="585788" y="3328986"/>
              <a:ext cx="8229601" cy="2498736"/>
            </a:xfrm>
            <a:prstGeom prst="rect">
              <a:avLst/>
            </a:prstGeom>
            <a:noFill/>
            <a:ln w="285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FCCFB1-6108-2CF7-BC22-50846BD4EAB9}"/>
              </a:ext>
            </a:extLst>
          </p:cNvPr>
          <p:cNvCxnSpPr>
            <a:cxnSpLocks/>
          </p:cNvCxnSpPr>
          <p:nvPr/>
        </p:nvCxnSpPr>
        <p:spPr>
          <a:xfrm>
            <a:off x="5643562" y="2914649"/>
            <a:ext cx="0" cy="1169161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124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AD64FE-1FEA-6320-4A89-6D425F25C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Source Calculations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5C5E7-8435-80BD-9D55-7AE673D11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454" y="1796589"/>
            <a:ext cx="10687362" cy="4506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2313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BD09E-5EE1-C344-62EB-02FAE2DA6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540543"/>
            <a:ext cx="5181600" cy="5776913"/>
          </a:xfrm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Pointlens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().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_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get_point_lens_finite_source_magnification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get_point_lens_limb_darkening_magnification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get_point_lens_uniform_integrated_magnification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()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 err="1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get_point_lens_LD_integrated_magnification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()</a:t>
            </a:r>
            <a:b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</a:br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991853-483B-BFFB-1FA9-4469ADC88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1214" y="1128713"/>
            <a:ext cx="6300786" cy="5188743"/>
          </a:xfrm>
          <a:ln w="28575">
            <a:solidFill>
              <a:schemeClr val="bg1">
                <a:lumMod val="75000"/>
              </a:schemeClr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FiniteSourceUniformGould94MC()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FiniteSourceLDYoo04MC()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FiniteSourceUniformLee09MC()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85000"/>
                  </a:schemeClr>
                </a:solidFill>
                <a:latin typeface="Courier" pitchFamily="2" charset="0"/>
              </a:rPr>
              <a:t>FiniteSourceLDLee09MC()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85000"/>
                </a:schemeClr>
              </a:solidFill>
              <a:latin typeface="Courier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99430E2-7746-EB18-29A2-F2E77FACA22F}"/>
              </a:ext>
            </a:extLst>
          </p:cNvPr>
          <p:cNvCxnSpPr>
            <a:cxnSpLocks/>
          </p:cNvCxnSpPr>
          <p:nvPr/>
        </p:nvCxnSpPr>
        <p:spPr>
          <a:xfrm>
            <a:off x="5181600" y="3212305"/>
            <a:ext cx="709613" cy="0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3DD30B2B-A1C4-C8DC-8E9C-A0A5681F3277}"/>
              </a:ext>
            </a:extLst>
          </p:cNvPr>
          <p:cNvGrpSpPr/>
          <p:nvPr/>
        </p:nvGrpSpPr>
        <p:grpSpPr>
          <a:xfrm>
            <a:off x="42866" y="17323"/>
            <a:ext cx="2671759" cy="963749"/>
            <a:chOff x="42866" y="17323"/>
            <a:chExt cx="2671759" cy="96374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9A8C1CE-033F-6DC0-E2E8-D2D601237CEA}"/>
                </a:ext>
              </a:extLst>
            </p:cNvPr>
            <p:cNvSpPr/>
            <p:nvPr/>
          </p:nvSpPr>
          <p:spPr>
            <a:xfrm>
              <a:off x="42866" y="540543"/>
              <a:ext cx="2671759" cy="440529"/>
            </a:xfrm>
            <a:prstGeom prst="rect">
              <a:avLst/>
            </a:prstGeom>
            <a:no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8F544D-1253-C51A-9AFF-FA92102592B4}"/>
                </a:ext>
              </a:extLst>
            </p:cNvPr>
            <p:cNvSpPr txBox="1"/>
            <p:nvPr/>
          </p:nvSpPr>
          <p:spPr>
            <a:xfrm>
              <a:off x="304800" y="17323"/>
              <a:ext cx="2286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40FF"/>
                  </a:solidFill>
                </a:rPr>
                <a:t>Deprecated?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699ED94-CECD-FC5A-DC11-56C94B16B6F4}"/>
              </a:ext>
            </a:extLst>
          </p:cNvPr>
          <p:cNvGrpSpPr/>
          <p:nvPr/>
        </p:nvGrpSpPr>
        <p:grpSpPr>
          <a:xfrm>
            <a:off x="5891213" y="3686188"/>
            <a:ext cx="6067425" cy="2304709"/>
            <a:chOff x="5891213" y="3686188"/>
            <a:chExt cx="6067425" cy="230470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40BAC4-FAD2-7318-E0AC-854F8A73C4BC}"/>
                </a:ext>
              </a:extLst>
            </p:cNvPr>
            <p:cNvSpPr/>
            <p:nvPr/>
          </p:nvSpPr>
          <p:spPr>
            <a:xfrm>
              <a:off x="5891213" y="3686188"/>
              <a:ext cx="6067425" cy="1657338"/>
            </a:xfrm>
            <a:prstGeom prst="rect">
              <a:avLst/>
            </a:prstGeom>
            <a:no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810438E-975A-2F32-7069-6CA6FA328CAE}"/>
                </a:ext>
              </a:extLst>
            </p:cNvPr>
            <p:cNvSpPr txBox="1"/>
            <p:nvPr/>
          </p:nvSpPr>
          <p:spPr>
            <a:xfrm>
              <a:off x="6800851" y="5467677"/>
              <a:ext cx="4714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40FF"/>
                  </a:solidFill>
                </a:rPr>
                <a:t>Raise error for </a:t>
              </a:r>
              <a:r>
                <a:rPr lang="en-US" sz="2800" dirty="0" err="1">
                  <a:solidFill>
                    <a:srgbClr val="FF40FF"/>
                  </a:solidFill>
                </a:rPr>
                <a:t>d_A_d_params</a:t>
              </a:r>
              <a:endParaRPr lang="en-US" sz="2800" dirty="0">
                <a:solidFill>
                  <a:srgbClr val="FF40FF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627C-7161-A26F-000E-17164749CE3F}"/>
              </a:ext>
            </a:extLst>
          </p:cNvPr>
          <p:cNvGrpSpPr/>
          <p:nvPr/>
        </p:nvGrpSpPr>
        <p:grpSpPr>
          <a:xfrm>
            <a:off x="5891213" y="556369"/>
            <a:ext cx="6067425" cy="2245507"/>
            <a:chOff x="5891213" y="3098019"/>
            <a:chExt cx="6067425" cy="224550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131EC54-8D9C-358A-ECD7-50FB3ADA6982}"/>
                </a:ext>
              </a:extLst>
            </p:cNvPr>
            <p:cNvSpPr/>
            <p:nvPr/>
          </p:nvSpPr>
          <p:spPr>
            <a:xfrm>
              <a:off x="5891213" y="3686188"/>
              <a:ext cx="6067425" cy="1657338"/>
            </a:xfrm>
            <a:prstGeom prst="rect">
              <a:avLst/>
            </a:prstGeom>
            <a:no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3A2346-3AE2-251C-EBA2-F0DCC4F484E4}"/>
                </a:ext>
              </a:extLst>
            </p:cNvPr>
            <p:cNvSpPr txBox="1"/>
            <p:nvPr/>
          </p:nvSpPr>
          <p:spPr>
            <a:xfrm>
              <a:off x="6286501" y="3098019"/>
              <a:ext cx="4714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40FF"/>
                  </a:solidFill>
                </a:rPr>
                <a:t>Need a property </a:t>
              </a:r>
              <a:r>
                <a:rPr lang="en-US" sz="2800" dirty="0" err="1">
                  <a:solidFill>
                    <a:srgbClr val="FF40FF"/>
                  </a:solidFill>
                </a:rPr>
                <a:t>self.direct</a:t>
              </a:r>
              <a:endParaRPr lang="en-US" sz="2800" dirty="0">
                <a:solidFill>
                  <a:srgbClr val="FF4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6635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D94A0-8009-FFBD-2913-CE7C6CBE5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4AAED-1B2E-D4CE-6E2C-1626C766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these new classes interface with </a:t>
            </a:r>
            <a:r>
              <a:rPr lang="en-US" dirty="0" err="1"/>
              <a:t>FitData</a:t>
            </a:r>
            <a:r>
              <a:rPr lang="en-US" dirty="0"/>
              <a:t>, Model and </a:t>
            </a:r>
            <a:r>
              <a:rPr lang="en-US" dirty="0" err="1"/>
              <a:t>MagnificationCurve</a:t>
            </a:r>
            <a:r>
              <a:rPr lang="en-US" dirty="0"/>
              <a:t>?</a:t>
            </a:r>
          </a:p>
          <a:p>
            <a:r>
              <a:rPr lang="en-US" dirty="0"/>
              <a:t>Is </a:t>
            </a:r>
            <a:r>
              <a:rPr lang="en-US" dirty="0" err="1"/>
              <a:t>MagnificationCurve</a:t>
            </a:r>
            <a:r>
              <a:rPr lang="en-US" dirty="0"/>
              <a:t> still needed?</a:t>
            </a:r>
          </a:p>
          <a:p>
            <a:r>
              <a:rPr lang="en-US" dirty="0"/>
              <a:t>How are different methods applied to different parts of the data?</a:t>
            </a:r>
          </a:p>
          <a:p>
            <a:r>
              <a:rPr lang="en-US" dirty="0"/>
              <a:t>How do we fix the bookkeeping problem of the ephemerides files (which may be attached to datasets)?</a:t>
            </a:r>
          </a:p>
        </p:txBody>
      </p:sp>
    </p:spTree>
    <p:extLst>
      <p:ext uri="{BB962C8B-B14F-4D97-AF65-F5344CB8AC3E}">
        <p14:creationId xmlns:p14="http://schemas.microsoft.com/office/powerpoint/2010/main" val="1672614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1F97A6-C823-B935-C6B7-F7E0934648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325" y="424783"/>
            <a:ext cx="7349854" cy="220027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240246-F082-1075-5DF8-48BA941C3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5956" y="1799105"/>
            <a:ext cx="9944100" cy="2400300"/>
          </a:xfrm>
          <a:prstGeom prst="rect">
            <a:avLst/>
          </a:prstGeom>
        </p:spPr>
      </p:pic>
      <p:grpSp>
        <p:nvGrpSpPr>
          <p:cNvPr id="45" name="Group 44">
            <a:extLst>
              <a:ext uri="{FF2B5EF4-FFF2-40B4-BE49-F238E27FC236}">
                <a16:creationId xmlns:a16="http://schemas.microsoft.com/office/drawing/2014/main" id="{C6F31274-9540-39CC-62C2-93BFAD71BF16}"/>
              </a:ext>
            </a:extLst>
          </p:cNvPr>
          <p:cNvGrpSpPr/>
          <p:nvPr/>
        </p:nvGrpSpPr>
        <p:grpSpPr>
          <a:xfrm>
            <a:off x="2336344" y="1214458"/>
            <a:ext cx="3888922" cy="914400"/>
            <a:chOff x="2336344" y="1214458"/>
            <a:chExt cx="3888922" cy="9144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48C47C-F693-7F34-3566-E4009621BD66}"/>
                </a:ext>
              </a:extLst>
            </p:cNvPr>
            <p:cNvSpPr/>
            <p:nvPr/>
          </p:nvSpPr>
          <p:spPr>
            <a:xfrm>
              <a:off x="3882116" y="1214458"/>
              <a:ext cx="2343150" cy="914400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4F6D60F-B48B-706F-A2A4-9A1593059468}"/>
                </a:ext>
              </a:extLst>
            </p:cNvPr>
            <p:cNvSpPr/>
            <p:nvPr/>
          </p:nvSpPr>
          <p:spPr>
            <a:xfrm>
              <a:off x="2336344" y="1214458"/>
              <a:ext cx="1502229" cy="914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57E000-A84D-7933-9F0B-9EE2B6B44A75}"/>
              </a:ext>
            </a:extLst>
          </p:cNvPr>
          <p:cNvGrpSpPr/>
          <p:nvPr/>
        </p:nvGrpSpPr>
        <p:grpSpPr>
          <a:xfrm>
            <a:off x="2717343" y="2300289"/>
            <a:ext cx="6709683" cy="1542369"/>
            <a:chOff x="2717343" y="2300289"/>
            <a:chExt cx="6709683" cy="154236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F1A7912-D14F-19C6-D658-58B3C1364805}"/>
                </a:ext>
              </a:extLst>
            </p:cNvPr>
            <p:cNvSpPr/>
            <p:nvPr/>
          </p:nvSpPr>
          <p:spPr>
            <a:xfrm>
              <a:off x="5928630" y="2300289"/>
              <a:ext cx="3498396" cy="1542369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A8F1FB2-ABDD-BBF2-474F-0E35EF40BB14}"/>
                </a:ext>
              </a:extLst>
            </p:cNvPr>
            <p:cNvSpPr/>
            <p:nvPr/>
          </p:nvSpPr>
          <p:spPr>
            <a:xfrm>
              <a:off x="2717343" y="2542055"/>
              <a:ext cx="1502229" cy="9144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6E70CB4-9B29-1526-A909-7B469A5905E3}"/>
                </a:ext>
              </a:extLst>
            </p:cNvPr>
            <p:cNvSpPr/>
            <p:nvPr/>
          </p:nvSpPr>
          <p:spPr>
            <a:xfrm>
              <a:off x="4589688" y="2427516"/>
              <a:ext cx="951138" cy="54428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D4AB3127-842C-6E6B-C778-4D9669A21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85057" y="4098692"/>
            <a:ext cx="12377057" cy="205018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71CFF5CC-ED1F-A5C9-B0D6-7377AA596E43}"/>
              </a:ext>
            </a:extLst>
          </p:cNvPr>
          <p:cNvGrpSpPr/>
          <p:nvPr/>
        </p:nvGrpSpPr>
        <p:grpSpPr>
          <a:xfrm>
            <a:off x="2103660" y="4267200"/>
            <a:ext cx="9794425" cy="1235086"/>
            <a:chOff x="2103660" y="4267200"/>
            <a:chExt cx="9794425" cy="12350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FD8DF4E-F4F2-8B30-8DE3-8F5FB7DAA196}"/>
                </a:ext>
              </a:extLst>
            </p:cNvPr>
            <p:cNvSpPr/>
            <p:nvPr/>
          </p:nvSpPr>
          <p:spPr>
            <a:xfrm>
              <a:off x="3555546" y="4376056"/>
              <a:ext cx="1451884" cy="49031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CEC7578-08C2-1285-484D-0E02B047D4ED}"/>
                </a:ext>
              </a:extLst>
            </p:cNvPr>
            <p:cNvSpPr/>
            <p:nvPr/>
          </p:nvSpPr>
          <p:spPr>
            <a:xfrm>
              <a:off x="5602062" y="4376056"/>
              <a:ext cx="2126795" cy="1104459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F251BEE-6B59-D80D-FDE9-29FD3807EDBB}"/>
                </a:ext>
              </a:extLst>
            </p:cNvPr>
            <p:cNvSpPr/>
            <p:nvPr/>
          </p:nvSpPr>
          <p:spPr>
            <a:xfrm>
              <a:off x="9923644" y="4593771"/>
              <a:ext cx="1974441" cy="605858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6F0293C-00CD-980D-ABB7-0B5A21F389CD}"/>
                </a:ext>
              </a:extLst>
            </p:cNvPr>
            <p:cNvSpPr/>
            <p:nvPr/>
          </p:nvSpPr>
          <p:spPr>
            <a:xfrm>
              <a:off x="8471758" y="4267200"/>
              <a:ext cx="1451885" cy="1213315"/>
            </a:xfrm>
            <a:prstGeom prst="rect">
              <a:avLst/>
            </a:prstGeom>
            <a:no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0AB6E89-5018-80FC-E1C0-527A48BCAA07}"/>
                </a:ext>
              </a:extLst>
            </p:cNvPr>
            <p:cNvSpPr/>
            <p:nvPr/>
          </p:nvSpPr>
          <p:spPr>
            <a:xfrm>
              <a:off x="2103660" y="4288971"/>
              <a:ext cx="1053197" cy="1213315"/>
            </a:xfrm>
            <a:prstGeom prst="rect">
              <a:avLst/>
            </a:prstGeom>
            <a:noFill/>
            <a:ln w="38100">
              <a:solidFill>
                <a:srgbClr val="FF4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E8B70051-98EC-6E4A-6BD5-7EE72B165EE4}"/>
              </a:ext>
            </a:extLst>
          </p:cNvPr>
          <p:cNvGrpSpPr/>
          <p:nvPr/>
        </p:nvGrpSpPr>
        <p:grpSpPr>
          <a:xfrm>
            <a:off x="521102" y="33856"/>
            <a:ext cx="7591426" cy="2293314"/>
            <a:chOff x="521102" y="33856"/>
            <a:chExt cx="7591426" cy="2293314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70F9E77-AAEB-DFAE-1B03-0EF15E81EF37}"/>
                </a:ext>
              </a:extLst>
            </p:cNvPr>
            <p:cNvSpPr txBox="1"/>
            <p:nvPr/>
          </p:nvSpPr>
          <p:spPr>
            <a:xfrm>
              <a:off x="521102" y="33856"/>
              <a:ext cx="7591426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Part of </a:t>
              </a:r>
              <a:r>
                <a:rPr lang="en-US" sz="2800" dirty="0" err="1"/>
                <a:t>Model.get_magnification</a:t>
              </a:r>
              <a:r>
                <a:rPr lang="en-US" sz="2800" dirty="0"/>
                <a:t>(), but not stored.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B924856-9036-25A9-D8E0-C5412B301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9253" y="547969"/>
              <a:ext cx="1047386" cy="5970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FF557E4-407F-D147-CB7B-A34D4590AD56}"/>
                </a:ext>
              </a:extLst>
            </p:cNvPr>
            <p:cNvCxnSpPr>
              <a:cxnSpLocks/>
            </p:cNvCxnSpPr>
            <p:nvPr/>
          </p:nvCxnSpPr>
          <p:spPr>
            <a:xfrm>
              <a:off x="4336639" y="552650"/>
              <a:ext cx="992235" cy="54107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041E157-E748-EB68-6192-C878D2D7368A}"/>
                </a:ext>
              </a:extLst>
            </p:cNvPr>
            <p:cNvCxnSpPr>
              <a:cxnSpLocks/>
            </p:cNvCxnSpPr>
            <p:nvPr/>
          </p:nvCxnSpPr>
          <p:spPr>
            <a:xfrm>
              <a:off x="4281488" y="557331"/>
              <a:ext cx="725942" cy="176983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8B25660-F33D-7C77-01A5-6EB663CB12C7}"/>
              </a:ext>
            </a:extLst>
          </p:cNvPr>
          <p:cNvGrpSpPr/>
          <p:nvPr/>
        </p:nvGrpSpPr>
        <p:grpSpPr>
          <a:xfrm>
            <a:off x="6312198" y="79546"/>
            <a:ext cx="5836258" cy="2112204"/>
            <a:chOff x="6393818" y="123464"/>
            <a:chExt cx="5836258" cy="2112204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10D407D-FCCA-B8B7-99DC-73E285623131}"/>
                </a:ext>
              </a:extLst>
            </p:cNvPr>
            <p:cNvSpPr txBox="1"/>
            <p:nvPr/>
          </p:nvSpPr>
          <p:spPr>
            <a:xfrm>
              <a:off x="9375344" y="123464"/>
              <a:ext cx="2854732" cy="1815882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Related, but one is in </a:t>
              </a:r>
              <a:r>
                <a:rPr lang="en-US" sz="2800" dirty="0" err="1"/>
                <a:t>PointLens</a:t>
              </a:r>
              <a:r>
                <a:rPr lang="en-US" sz="2800" dirty="0"/>
                <a:t>(), the other is in </a:t>
              </a:r>
              <a:r>
                <a:rPr lang="en-US" sz="2800" dirty="0" err="1"/>
                <a:t>FitData</a:t>
              </a:r>
              <a:r>
                <a:rPr lang="en-US" sz="2800" dirty="0"/>
                <a:t>()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3701D1B-9EF5-4131-CC7C-AF32E7F9765A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6393818" y="1031405"/>
              <a:ext cx="2981526" cy="592397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3A0AC0AD-EEA3-4320-5BD4-409A4B4A025B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7728196" y="1031405"/>
              <a:ext cx="1647148" cy="12042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6C3CE05-BB3E-CBA4-92DE-483495C64EAB}"/>
              </a:ext>
            </a:extLst>
          </p:cNvPr>
          <p:cNvGrpSpPr/>
          <p:nvPr/>
        </p:nvGrpSpPr>
        <p:grpSpPr>
          <a:xfrm>
            <a:off x="2210162" y="5502286"/>
            <a:ext cx="7586618" cy="1233598"/>
            <a:chOff x="2210162" y="5502286"/>
            <a:chExt cx="7586618" cy="1233598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AF98FF-C7BF-D0A7-5215-E1EEC88FDAD0}"/>
                </a:ext>
              </a:extLst>
            </p:cNvPr>
            <p:cNvSpPr txBox="1"/>
            <p:nvPr/>
          </p:nvSpPr>
          <p:spPr>
            <a:xfrm>
              <a:off x="2210162" y="6212664"/>
              <a:ext cx="7586618" cy="523220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Separate calculation that requires recalculating u.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D2F1150-181E-79B3-FCE2-57340A6FFF11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H="1" flipV="1">
              <a:off x="3156857" y="5502286"/>
              <a:ext cx="2846614" cy="7103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074E053-4EAD-8A4A-525A-DC1E45C665E2}"/>
                </a:ext>
              </a:extLst>
            </p:cNvPr>
            <p:cNvCxnSpPr>
              <a:cxnSpLocks/>
              <a:stCxn id="35" idx="0"/>
            </p:cNvCxnSpPr>
            <p:nvPr/>
          </p:nvCxnSpPr>
          <p:spPr>
            <a:xfrm flipV="1">
              <a:off x="6003471" y="5502286"/>
              <a:ext cx="2468286" cy="7103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2388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20E3B6-8D47-7F58-3AD3-0474C5EF6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115" y="205371"/>
            <a:ext cx="10450286" cy="665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4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1D4F1F-A1BD-CBFD-DD61-E782F6FC5A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038" y="0"/>
            <a:ext cx="10933112" cy="681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347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A29F6F-E44B-F5AE-67AD-86F63D484A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5"/>
            <a:ext cx="12044366" cy="667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89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0A1DE7-71FC-D17E-3A69-21D884FDC6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50" y="0"/>
            <a:ext cx="11045825" cy="678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152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4170-6F7D-A721-051D-D8249116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5B90A-1FE2-1B98-92E9-A603650BB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9" y="-39693"/>
            <a:ext cx="6248399" cy="1870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5A3EB-6DA7-BA98-928D-EFCEE68F7FFB}"/>
              </a:ext>
            </a:extLst>
          </p:cNvPr>
          <p:cNvSpPr txBox="1"/>
          <p:nvPr/>
        </p:nvSpPr>
        <p:spPr>
          <a:xfrm>
            <a:off x="566056" y="2014761"/>
            <a:ext cx="1133203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Comes from </a:t>
            </a:r>
            <a:r>
              <a:rPr lang="en-US" sz="3200" dirty="0" err="1"/>
              <a:t>mm.Model.get_magnification</a:t>
            </a:r>
            <a:r>
              <a:rPr lang="en-US" sz="3200" dirty="0"/>
              <a:t>(</a:t>
            </a:r>
            <a:r>
              <a:rPr lang="en-US" sz="3200" b="1" dirty="0">
                <a:solidFill>
                  <a:srgbClr val="7030A0"/>
                </a:solidFill>
              </a:rPr>
              <a:t>times, </a:t>
            </a:r>
            <a:r>
              <a:rPr lang="en-US" sz="3200" b="1" dirty="0" err="1">
                <a:solidFill>
                  <a:srgbClr val="7030A0"/>
                </a:solidFill>
              </a:rPr>
              <a:t>satellite_skycoords</a:t>
            </a:r>
            <a:r>
              <a:rPr lang="en-US" sz="3200" b="1" dirty="0">
                <a:solidFill>
                  <a:srgbClr val="7030A0"/>
                </a:solidFill>
              </a:rPr>
              <a:t>, gamma/bandpass</a:t>
            </a:r>
            <a:r>
              <a:rPr lang="en-US" sz="3200" dirty="0"/>
              <a:t>)</a:t>
            </a:r>
          </a:p>
          <a:p>
            <a:endParaRPr lang="en-US" sz="3200" dirty="0"/>
          </a:p>
          <a:p>
            <a:r>
              <a:rPr lang="en-US" sz="3200" dirty="0" err="1"/>
              <a:t>get_magnification</a:t>
            </a:r>
            <a:r>
              <a:rPr lang="en-US" sz="3200" dirty="0"/>
              <a:t>()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3200" dirty="0">
                <a:sym typeface="Wingdings" pitchFamily="2" charset="2"/>
              </a:rPr>
              <a:t>_</a:t>
            </a:r>
            <a:r>
              <a:rPr lang="en-US" sz="3200" dirty="0" err="1">
                <a:sym typeface="Wingdings" pitchFamily="2" charset="2"/>
              </a:rPr>
              <a:t>get_magnification</a:t>
            </a:r>
            <a:r>
              <a:rPr lang="en-US" sz="3200" dirty="0">
                <a:sym typeface="Wingdings" pitchFamily="2" charset="2"/>
              </a:rPr>
              <a:t>()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3200" dirty="0">
                <a:sym typeface="Wingdings" pitchFamily="2" charset="2"/>
              </a:rPr>
              <a:t>_magnification_1_source() 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3200" dirty="0" err="1">
                <a:sym typeface="Wingdings" pitchFamily="2" charset="2"/>
              </a:rPr>
              <a:t>MagnificationCurve</a:t>
            </a:r>
            <a:r>
              <a:rPr lang="en-US" sz="3200" dirty="0">
                <a:sym typeface="Wingdings" pitchFamily="2" charset="2"/>
              </a:rPr>
              <a:t>(</a:t>
            </a:r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times, </a:t>
            </a:r>
            <a:r>
              <a:rPr lang="en-US" sz="3200" b="1" dirty="0" err="1">
                <a:solidFill>
                  <a:srgbClr val="7030A0"/>
                </a:solidFill>
                <a:sym typeface="Wingdings" pitchFamily="2" charset="2"/>
              </a:rPr>
              <a:t>satellite_skycoords</a:t>
            </a:r>
            <a:r>
              <a:rPr lang="en-US" sz="3200" b="1" dirty="0">
                <a:solidFill>
                  <a:srgbClr val="7030A0"/>
                </a:solidFill>
                <a:sym typeface="Wingdings" pitchFamily="2" charset="2"/>
              </a:rPr>
              <a:t>, gamma</a:t>
            </a:r>
            <a:r>
              <a:rPr lang="en-US" sz="3200" b="1" dirty="0">
                <a:sym typeface="Wingdings" pitchFamily="2" charset="2"/>
              </a:rPr>
              <a:t>, </a:t>
            </a:r>
            <a:r>
              <a:rPr lang="en-US" sz="3200" b="1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parameters, parallax, magnification methods</a:t>
            </a:r>
            <a:r>
              <a:rPr lang="en-US" sz="3200" dirty="0">
                <a:sym typeface="Wingdings" pitchFamily="2" charset="2"/>
              </a:rPr>
              <a:t>)</a:t>
            </a:r>
          </a:p>
          <a:p>
            <a:pPr marL="285750" indent="-285750">
              <a:buFont typeface="Wingdings" pitchFamily="2" charset="2"/>
              <a:buChar char="à"/>
            </a:pPr>
            <a:r>
              <a:rPr lang="en-US" sz="3200" dirty="0" err="1">
                <a:sym typeface="Wingdings" pitchFamily="2" charset="2"/>
              </a:rPr>
              <a:t>MagnificationCurve</a:t>
            </a:r>
            <a:r>
              <a:rPr lang="en-US" sz="3200" dirty="0">
                <a:sym typeface="Wingdings" pitchFamily="2" charset="2"/>
              </a:rPr>
              <a:t>().</a:t>
            </a:r>
            <a:r>
              <a:rPr lang="en-US" sz="3200" dirty="0" err="1">
                <a:sym typeface="Wingdings" pitchFamily="2" charset="2"/>
              </a:rPr>
              <a:t>get_magnification</a:t>
            </a:r>
            <a:r>
              <a:rPr lang="en-US" sz="3200" dirty="0">
                <a:sym typeface="Wingdings" pitchFamily="2" charset="2"/>
              </a:rPr>
              <a:t>()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3CE0DE91-12D6-4CDD-7704-72C9FCD3F858}"/>
              </a:ext>
            </a:extLst>
          </p:cNvPr>
          <p:cNvCxnSpPr/>
          <p:nvPr/>
        </p:nvCxnSpPr>
        <p:spPr>
          <a:xfrm rot="16200000" flipV="1">
            <a:off x="4457700" y="2639786"/>
            <a:ext cx="4800600" cy="2373086"/>
          </a:xfrm>
          <a:prstGeom prst="curved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5003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4170-6F7D-A721-051D-D82491160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5B90A-1FE2-1B98-92E9-A603650BB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5429" y="-100814"/>
            <a:ext cx="6248399" cy="18705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A15A3EB-6DA7-BA98-928D-EFCEE68F7FFB}"/>
              </a:ext>
            </a:extLst>
          </p:cNvPr>
          <p:cNvSpPr txBox="1"/>
          <p:nvPr/>
        </p:nvSpPr>
        <p:spPr>
          <a:xfrm>
            <a:off x="576942" y="2014761"/>
            <a:ext cx="1133203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>
                <a:sym typeface="Wingdings" pitchFamily="2" charset="2"/>
              </a:rPr>
              <a:t>MagnificationCurve</a:t>
            </a:r>
            <a:r>
              <a:rPr lang="en-US" sz="3200" dirty="0">
                <a:sym typeface="Wingdings" pitchFamily="2" charset="2"/>
              </a:rPr>
              <a:t>().</a:t>
            </a:r>
            <a:r>
              <a:rPr lang="en-US" sz="3200" dirty="0" err="1">
                <a:sym typeface="Wingdings" pitchFamily="2" charset="2"/>
              </a:rPr>
              <a:t>get_magnification</a:t>
            </a:r>
            <a:r>
              <a:rPr lang="en-US" sz="3200" dirty="0">
                <a:sym typeface="Wingdings" pitchFamily="2" charset="2"/>
              </a:rPr>
              <a:t>()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>
                <a:sym typeface="Wingdings" pitchFamily="2" charset="2"/>
              </a:rPr>
              <a:t>Trajectory()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 err="1">
                <a:sym typeface="Wingdings" pitchFamily="2" charset="2"/>
              </a:rPr>
              <a:t>get_point_lens_magnification</a:t>
            </a:r>
            <a:r>
              <a:rPr lang="en-US" sz="3200" dirty="0">
                <a:sym typeface="Wingdings" pitchFamily="2" charset="2"/>
              </a:rPr>
              <a:t>() 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get_pspl_magnification</a:t>
            </a:r>
            <a:r>
              <a:rPr lang="en-US" sz="3200" dirty="0"/>
              <a:t>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b="1" dirty="0" err="1">
                <a:solidFill>
                  <a:srgbClr val="0070C0"/>
                </a:solidFill>
                <a:sym typeface="Wingdings" pitchFamily="2" charset="2"/>
              </a:rPr>
              <a:t>pspl_magnification</a:t>
            </a:r>
            <a:endParaRPr lang="en-US" sz="3200" b="1" dirty="0">
              <a:solidFill>
                <a:srgbClr val="0070C0"/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rgbClr val="0070C0"/>
                </a:solidFill>
              </a:rPr>
              <a:t>u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err="1"/>
              <a:t>PointLens</a:t>
            </a:r>
            <a:r>
              <a:rPr lang="en-US" sz="3200" dirty="0"/>
              <a:t>(parameters) </a:t>
            </a:r>
            <a:r>
              <a:rPr lang="en-US" sz="3200" dirty="0">
                <a:sym typeface="Wingdings" pitchFamily="2" charset="2"/>
              </a:rPr>
              <a:t> </a:t>
            </a:r>
            <a:r>
              <a:rPr lang="en-US" sz="3200" dirty="0" err="1"/>
              <a:t>get_point_lens_limb_darkening_magnification</a:t>
            </a:r>
            <a:r>
              <a:rPr lang="en-US" sz="3200" dirty="0"/>
              <a:t>(u, </a:t>
            </a:r>
            <a:r>
              <a:rPr lang="en-US" sz="3200" dirty="0" err="1"/>
              <a:t>pspl_magnification</a:t>
            </a:r>
            <a:r>
              <a:rPr lang="en-US" sz="3200" dirty="0"/>
              <a:t>, gamma)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478D3ACA-6024-A941-46FC-536B6B58627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879773" y="1730829"/>
            <a:ext cx="2188029" cy="1208313"/>
          </a:xfrm>
          <a:prstGeom prst="curvedConnector3">
            <a:avLst>
              <a:gd name="adj1" fmla="val 768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5982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1037</TotalTime>
  <Words>494</Words>
  <Application>Microsoft Macintosh PowerPoint</Application>
  <PresentationFormat>Widescreen</PresentationFormat>
  <Paragraphs>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</vt:lpstr>
      <vt:lpstr>Wingdings</vt:lpstr>
      <vt:lpstr>Office Theme</vt:lpstr>
      <vt:lpstr>Refactoring MagnificationCurves and Derivatives</vt:lpstr>
      <vt:lpstr>Finite Source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Problem:</vt:lpstr>
      <vt:lpstr>The Problem:</vt:lpstr>
      <vt:lpstr>The Problem:</vt:lpstr>
      <vt:lpstr>General Constraints</vt:lpstr>
      <vt:lpstr>Proposed Solution: Create separate classes for each type of magnification curve.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Yee, Jennifer</dc:creator>
  <cp:lastModifiedBy>Yee, Jennifer</cp:lastModifiedBy>
  <cp:revision>18</cp:revision>
  <dcterms:created xsi:type="dcterms:W3CDTF">2022-05-18T23:29:09Z</dcterms:created>
  <dcterms:modified xsi:type="dcterms:W3CDTF">2022-09-22T14:27:20Z</dcterms:modified>
</cp:coreProperties>
</file>