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62e9bd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62e9bd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19713c4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19713c4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19713c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719713c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719713c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719713c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62e9bd2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62e9bd2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62e9bd2e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562e9bd2e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562e9bd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562e9bd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2583c791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52583c79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2583c79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2583c79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19713c4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19713c4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62e9bd2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62e9bd2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719713c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719713c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62e9bd2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62e9bd2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62e9bd2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62e9bd2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598f37ab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598f37ab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19713c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719713c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first.last@companyXYZ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86050" y="1150900"/>
            <a:ext cx="7429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OPIM 5272: Business Process Modeling</a:t>
            </a:r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180"/>
              <a:t>Hiring Process</a:t>
            </a:r>
            <a:endParaRPr b="0"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180"/>
              <a:t>Process Model Improvement Presentation</a:t>
            </a:r>
            <a:endParaRPr b="0"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180"/>
              <a:t>Team 11</a:t>
            </a:r>
            <a:endParaRPr b="0" sz="31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Human </a:t>
            </a:r>
            <a:r>
              <a:rPr lang="en"/>
              <a:t>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Hiring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Applicant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Job Req</a:t>
            </a:r>
            <a:endParaRPr b="1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=RANDBETWEEN()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=IFS(CELL&lt;=3,"Associate",CELL&lt;=6,"Intermediate",TRUE,"Senior")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Creation &amp; Implementation (Cont.)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Human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Hiring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Applicant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Job Req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Job Req Applications</a:t>
            </a:r>
            <a:endParaRPr b="1"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RANDBETWEEN(40001, 40030)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CellAbove + RANDBETWEEN(0,4)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IFS(RAND()&lt;=0.6,1,RAND()&lt;=0.9,2,TRUE,3)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Creation &amp; Implementation </a:t>
            </a:r>
            <a:r>
              <a:rPr lang="en"/>
              <a:t>(Cont.)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Scripts </a:t>
            </a:r>
            <a:r>
              <a:rPr lang="en"/>
              <a:t>Used </a:t>
            </a:r>
            <a:r>
              <a:rPr lang="en"/>
              <a:t>to Update Requested Salary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------ Associate Requested Salary Update </a:t>
            </a:r>
            <a:br>
              <a:rPr lang="en" sz="1025"/>
            </a:br>
            <a:r>
              <a:rPr lang="en" sz="1025"/>
              <a:t>(40-55 for Associate, 65-95 for Intermediate, </a:t>
            </a:r>
            <a:r>
              <a:rPr lang="en" sz="1025"/>
              <a:t>and </a:t>
            </a:r>
            <a:r>
              <a:rPr lang="en" sz="1025"/>
              <a:t>100-125 for senior)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UPDATE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    MAZ18012.job_req_applications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SET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    MAZ18012.job_req_applications.applicant_requested_salary 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        = trunc(DBMS_RANDOM.value(40,55), 0)*1000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WHERE job_req_id in (SELECT job_req_id  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                    FROM MAZ18012.job_req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                    WHERE maz18012.job_req.position_level = 'Associate');         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025"/>
              <a:t> </a:t>
            </a:r>
            <a:endParaRPr sz="1025"/>
          </a:p>
        </p:txBody>
      </p:sp>
      <p:sp>
        <p:nvSpPr>
          <p:cNvPr id="164" name="Google Shape;164;p24"/>
          <p:cNvSpPr txBox="1"/>
          <p:nvPr/>
        </p:nvSpPr>
        <p:spPr>
          <a:xfrm>
            <a:off x="4864350" y="2078875"/>
            <a:ext cx="4142700" cy="24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------ Set some of them back to null, 1/4th of them in this case.</a:t>
            </a:r>
            <a:endParaRPr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endParaRPr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MAZ18012.job_req_applications</a:t>
            </a:r>
            <a:endParaRPr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</a:t>
            </a:r>
            <a:endParaRPr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MAZ18012.job_req_applications.applicant_requested_salary </a:t>
            </a:r>
            <a:endParaRPr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= null</a:t>
            </a:r>
            <a:endParaRPr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(ROWID,0) IN (SELECT ROWID, MOD(ROWNUM,4)</a:t>
            </a:r>
            <a:endParaRPr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   FROM   MAZ18012.job_req_applications);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Human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Hiring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Applicant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Job Req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Job Req Applications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Required Skills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Job Req Required Skills</a:t>
            </a:r>
            <a:endParaRPr b="1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Manually create ID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Manually select required skills per job req’s position title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Creation &amp; Implementation </a:t>
            </a:r>
            <a:r>
              <a:rPr lang="en"/>
              <a:t>(Cont.)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0" y="0"/>
            <a:ext cx="9144000" cy="6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4742400" y="0"/>
            <a:ext cx="440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39186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#1 - Stale Applications Left Open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4853700" y="1422900"/>
            <a:ext cx="4017000" cy="926100"/>
          </a:xfrm>
          <a:prstGeom prst="roundRect">
            <a:avLst>
              <a:gd fmla="val 11511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Goal: </a:t>
            </a:r>
            <a:r>
              <a:rPr lang="en">
                <a:solidFill>
                  <a:schemeClr val="lt1"/>
                </a:solidFill>
              </a:rPr>
              <a:t>Identify applications for job postings that were likely not provided job offers and have remained open.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0" name="Google Shape;180;p26"/>
          <p:cNvSpPr/>
          <p:nvPr/>
        </p:nvSpPr>
        <p:spPr>
          <a:xfrm>
            <a:off x="4853700" y="2880225"/>
            <a:ext cx="4017000" cy="751800"/>
          </a:xfrm>
          <a:prstGeom prst="roundRect">
            <a:avLst>
              <a:gd fmla="val 11511" name="adj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Value: </a:t>
            </a:r>
            <a:r>
              <a:rPr lang="en">
                <a:solidFill>
                  <a:schemeClr val="lt1"/>
                </a:solidFill>
              </a:rPr>
              <a:t>Reduce number of open applications for potential review by managers</a:t>
            </a:r>
            <a:endParaRPr sz="1000"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813" t="13532"/>
          <a:stretch/>
        </p:blipFill>
        <p:spPr>
          <a:xfrm>
            <a:off x="217950" y="2571750"/>
            <a:ext cx="4401601" cy="17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0" y="0"/>
            <a:ext cx="9144000" cy="6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4742400" y="0"/>
            <a:ext cx="440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39186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#2 - Career Fair Printout</a:t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4853700" y="1422900"/>
            <a:ext cx="4017000" cy="995400"/>
          </a:xfrm>
          <a:prstGeom prst="roundRect">
            <a:avLst>
              <a:gd fmla="val 11511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Goal: </a:t>
            </a:r>
            <a:r>
              <a:rPr lang="en">
                <a:solidFill>
                  <a:schemeClr val="lt1"/>
                </a:solidFill>
              </a:rPr>
              <a:t>Identify list of open job requisitions for associate level positions, locations, requested experience and skills, and applicable HR contact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0" name="Google Shape;190;p27"/>
          <p:cNvSpPr/>
          <p:nvPr/>
        </p:nvSpPr>
        <p:spPr>
          <a:xfrm>
            <a:off x="4853700" y="2880225"/>
            <a:ext cx="4017000" cy="847500"/>
          </a:xfrm>
          <a:prstGeom prst="roundRect">
            <a:avLst>
              <a:gd fmla="val 11511" name="adj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Value: </a:t>
            </a:r>
            <a:r>
              <a:rPr lang="en">
                <a:solidFill>
                  <a:schemeClr val="lt1"/>
                </a:solidFill>
              </a:rPr>
              <a:t>Report of open positions to be used at college career fairs to quickly </a:t>
            </a:r>
            <a:r>
              <a:rPr lang="en">
                <a:solidFill>
                  <a:schemeClr val="lt1"/>
                </a:solidFill>
              </a:rPr>
              <a:t>identify</a:t>
            </a:r>
            <a:r>
              <a:rPr lang="en">
                <a:solidFill>
                  <a:schemeClr val="lt1"/>
                </a:solidFill>
              </a:rPr>
              <a:t> and refer potential applicants to specific open requisitions</a:t>
            </a:r>
            <a:endParaRPr sz="1000"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4852" t="21990"/>
          <a:stretch/>
        </p:blipFill>
        <p:spPr>
          <a:xfrm>
            <a:off x="26925" y="2849225"/>
            <a:ext cx="4640474" cy="7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Model Benefits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729450" y="2074050"/>
            <a:ext cx="6739500" cy="755400"/>
          </a:xfrm>
          <a:prstGeom prst="roundRect">
            <a:avLst>
              <a:gd fmla="val 11511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Conclusion</a:t>
            </a:r>
            <a:r>
              <a:rPr b="1"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lt1"/>
                </a:solidFill>
              </a:rPr>
              <a:t>old process is manual and labor intensive. New process is streamlined and optimized.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8" name="Google Shape;198;p28"/>
          <p:cNvSpPr/>
          <p:nvPr/>
        </p:nvSpPr>
        <p:spPr>
          <a:xfrm>
            <a:off x="729450" y="3109350"/>
            <a:ext cx="6739500" cy="1477800"/>
          </a:xfrm>
          <a:prstGeom prst="roundRect">
            <a:avLst>
              <a:gd fmla="val 11511" name="adj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Benefits:</a:t>
            </a:r>
            <a:endParaRPr b="1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Reduced manpower waste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Value-add reports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Streamlined talent acquisition and retention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Identification of unappealing job requisitions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300"/>
              <a:t>Q&amp;A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Project 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Current state / Process “As is”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state - Enablers and Benefits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Entity Relationship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Tables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Creation &amp;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Conclusion &amp; Model Benefits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9450" y="1853850"/>
            <a:ext cx="7688700" cy="28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</a:t>
            </a:r>
            <a:r>
              <a:rPr lang="en" sz="1500">
                <a:solidFill>
                  <a:schemeClr val="dk2"/>
                </a:solidFill>
              </a:rPr>
              <a:t>efined hiring process  → success of a company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Resources, time, and money at stake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Collaborative process = Effective communication + planning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1273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/ Process “As Is” 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0" y="1960875"/>
            <a:ext cx="9011523" cy="27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7650" y="1273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/ Process “As Is” 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0" y="1960875"/>
            <a:ext cx="9011523" cy="27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5680500" y="1884675"/>
            <a:ext cx="3386400" cy="87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state - Enablers and Benefits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05650" y="2730825"/>
            <a:ext cx="7688700" cy="19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Benefits: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Implementing a multi-round hiring process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Keeping track of Top 3 candidates for the final interview round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Adding notification of job offers and tracking the acceptance of job offers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Using  the remaining Top 2 candidates as strategic retrofits if the 1st offer is rejected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Improving timing of sending rejection letters after the offer is accepted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Enabling streamlined talent searches at career fairs using standardized job profiles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859825" y="2050325"/>
            <a:ext cx="1157700" cy="521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Workflow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302525" y="2050325"/>
            <a:ext cx="1157700" cy="521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Information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745225" y="2050325"/>
            <a:ext cx="1157700" cy="521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Human Resources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187925" y="2050325"/>
            <a:ext cx="1157700" cy="521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Policies and Rules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05650" y="2018513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Enablers: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345" y="502725"/>
            <a:ext cx="6983357" cy="46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350" y="649600"/>
            <a:ext cx="7545449" cy="44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Tables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200" y="3010325"/>
            <a:ext cx="1935625" cy="1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200" y="1821500"/>
            <a:ext cx="2608411" cy="1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Human Resources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Hiring Manager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Applicant</a:t>
            </a:r>
            <a:endParaRPr b="1"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Creation &amp; Implementation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first.last@companyXYZ.com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=CONCAT("860-", RANDBETWEEN(100,999),"-", RANDBETWEEN(1000,9999))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