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8" r:id="rId3"/>
    <p:sldId id="273" r:id="rId4"/>
    <p:sldId id="269" r:id="rId5"/>
    <p:sldId id="274" r:id="rId6"/>
    <p:sldId id="270" r:id="rId7"/>
    <p:sldId id="275" r:id="rId8"/>
    <p:sldId id="272" r:id="rId9"/>
    <p:sldId id="271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6" d="100"/>
          <a:sy n="196" d="100"/>
        </p:scale>
        <p:origin x="-2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A29B0-5868-4515-A144-CD2855817EFE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8BEF3-35F6-4250-96C7-5BC2DDE9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68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BD76D-01E9-42B0-B5AD-71ED94173E52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6DC1-C60F-4D67-9263-5C682F3E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14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9B35-3DD1-4BDF-83AD-12BAC55B57AC}" type="datetime1">
              <a:rPr lang="en-US" smtClean="0"/>
              <a:t>9/8/16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A5EB-FEB5-4B48-9B41-18859DF49FD7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5C49-22B6-4A68-A64C-85257EE8E693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C388-B424-428E-86F6-FB81BEC250EA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9D64-5030-4CC4-A701-CB43385B4160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B02F-FECA-4908-8553-FC479C128EBE}" type="datetime1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5808-4711-42E0-929F-8CDE60B65B52}" type="datetime1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7915-0389-44FD-B3CB-0E324D8A4309}" type="datetime1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9224-3DB6-4E38-B042-B5DF49F87BA0}" type="datetime1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550-4E20-47F0-9B49-2D3BBA48F181}" type="datetime1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1157-9FAD-4D87-A250-54CA60214331}" type="datetime1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4D4376-6D4C-465F-B36E-27B6DBE7C71B}" type="datetime1">
              <a:rPr lang="en-US" smtClean="0"/>
              <a:t>9/8/16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23.bin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3.w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4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Calculus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CSCI 5525 Machine </a:t>
            </a:r>
            <a:r>
              <a:rPr lang="en-US" dirty="0" smtClean="0"/>
              <a:t>Learning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Matrix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Calculus</a:t>
            </a:r>
          </a:p>
          <a:p>
            <a:pPr lvl="1"/>
            <a:r>
              <a:rPr lang="en-US" dirty="0" smtClean="0"/>
              <a:t>Differential calculus</a:t>
            </a:r>
          </a:p>
          <a:p>
            <a:pPr lvl="2"/>
            <a:r>
              <a:rPr lang="en-US" dirty="0" smtClean="0"/>
              <a:t>Derivative</a:t>
            </a:r>
          </a:p>
          <a:p>
            <a:pPr lvl="3"/>
            <a:r>
              <a:rPr lang="en-US" dirty="0" smtClean="0"/>
              <a:t>e.g. f(x)=x</a:t>
            </a:r>
            <a:r>
              <a:rPr lang="en-US" baseline="30000" dirty="0" smtClean="0"/>
              <a:t>2</a:t>
            </a:r>
            <a:r>
              <a:rPr lang="en-US" dirty="0" smtClean="0"/>
              <a:t>, derivative function f’(x)=2x</a:t>
            </a:r>
          </a:p>
          <a:p>
            <a:pPr lvl="1"/>
            <a:r>
              <a:rPr lang="en-US" dirty="0" smtClean="0"/>
              <a:t>Integral calculus</a:t>
            </a:r>
          </a:p>
          <a:p>
            <a:r>
              <a:rPr lang="en-US" dirty="0" smtClean="0"/>
              <a:t>Matrix Calculus</a:t>
            </a:r>
          </a:p>
          <a:p>
            <a:pPr lvl="1"/>
            <a:r>
              <a:rPr lang="en-US" dirty="0" smtClean="0"/>
              <a:t>Extension of calculus to the vector/matrix setting</a:t>
            </a:r>
          </a:p>
          <a:p>
            <a:pPr lvl="2"/>
            <a:r>
              <a:rPr lang="en-US" dirty="0" smtClean="0"/>
              <a:t>Gradient</a:t>
            </a:r>
          </a:p>
          <a:p>
            <a:pPr lvl="2"/>
            <a:r>
              <a:rPr lang="en-US" dirty="0" smtClean="0"/>
              <a:t>Hessian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Function f : </a:t>
            </a:r>
            <a:r>
              <a:rPr lang="en-US" dirty="0" err="1" smtClean="0"/>
              <a:t>R</a:t>
            </a:r>
            <a:r>
              <a:rPr lang="en-US" baseline="30000" dirty="0" err="1" smtClean="0"/>
              <a:t>m×n</a:t>
            </a:r>
            <a:r>
              <a:rPr lang="en-US" dirty="0" smtClean="0"/>
              <a:t> → R</a:t>
            </a:r>
          </a:p>
          <a:p>
            <a:pPr lvl="1"/>
            <a:r>
              <a:rPr lang="en-US" dirty="0" smtClean="0"/>
              <a:t>A: m × n matrix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gradient</a:t>
            </a:r>
            <a:r>
              <a:rPr lang="en-US" dirty="0" smtClean="0"/>
              <a:t> of f (written as ∇</a:t>
            </a:r>
            <a:r>
              <a:rPr lang="en-US" baseline="-25000" dirty="0" err="1" smtClean="0"/>
              <a:t>A</a:t>
            </a:r>
            <a:r>
              <a:rPr lang="en-US" dirty="0" err="1" smtClean="0"/>
              <a:t>f</a:t>
            </a:r>
            <a:r>
              <a:rPr lang="en-US" dirty="0" smtClean="0"/>
              <a:t>(A)) is an m × n matrix and each element of the matrix is a partial derivative defined by</a:t>
            </a:r>
          </a:p>
          <a:p>
            <a:pPr lvl="2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14700" y="4572000"/>
          <a:ext cx="251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257120" imgH="444240" progId="Equation.3">
                  <p:embed/>
                </p:oleObj>
              </mc:Choice>
              <mc:Fallback>
                <p:oleObj name="Equation" r:id="rId3" imgW="125712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572000"/>
                        <a:ext cx="2514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A: 2x2 matrix</a:t>
            </a:r>
          </a:p>
          <a:p>
            <a:pPr lvl="1"/>
            <a:r>
              <a:rPr lang="en-US" dirty="0" smtClean="0"/>
              <a:t>f(</a:t>
            </a:r>
            <a:r>
              <a:rPr lang="en-US" altLang="zh-CN" dirty="0" smtClean="0"/>
              <a:t>A)=|A|</a:t>
            </a:r>
          </a:p>
          <a:p>
            <a:pPr lvl="1"/>
            <a:r>
              <a:rPr lang="en-US" dirty="0" smtClean="0"/>
              <a:t>calculate each element of ∇</a:t>
            </a:r>
            <a:r>
              <a:rPr lang="en-US" baseline="-25000" dirty="0" err="1" smtClean="0"/>
              <a:t>A</a:t>
            </a:r>
            <a:r>
              <a:rPr lang="en-US" dirty="0" err="1" smtClean="0"/>
              <a:t>f</a:t>
            </a:r>
            <a:r>
              <a:rPr lang="en-US" dirty="0" smtClean="0"/>
              <a:t>(A) 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67050" y="2362200"/>
          <a:ext cx="11239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939600" imgH="482400" progId="Equation.3">
                  <p:embed/>
                </p:oleObj>
              </mc:Choice>
              <mc:Fallback>
                <p:oleObj name="Equation" r:id="rId3" imgW="9396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362200"/>
                        <a:ext cx="11239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840038" y="3956050"/>
          <a:ext cx="346392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5" imgW="2882880" imgH="1777680" progId="Equation.3">
                  <p:embed/>
                </p:oleObj>
              </mc:Choice>
              <mc:Fallback>
                <p:oleObj name="Equation" r:id="rId5" imgW="2882880" imgH="1777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3956050"/>
                        <a:ext cx="3463925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The gradient of 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general case for f(</a:t>
            </a:r>
            <a:r>
              <a:rPr lang="en-US" altLang="zh-CN" dirty="0" smtClean="0"/>
              <a:t>A)=|A|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205163" y="2863850"/>
          <a:ext cx="27336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2743200" imgH="863280" progId="Equation.3">
                  <p:embed/>
                </p:oleObj>
              </mc:Choice>
              <mc:Fallback>
                <p:oleObj name="Equation" r:id="rId3" imgW="274320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2863850"/>
                        <a:ext cx="273367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505994" y="4343400"/>
          <a:ext cx="21320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066680" imgH="253800" progId="Equation.3">
                  <p:embed/>
                </p:oleObj>
              </mc:Choice>
              <mc:Fallback>
                <p:oleObj name="Equation" r:id="rId5" imgW="1066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994" y="4343400"/>
                        <a:ext cx="21320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7391400" cy="44348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A is a vector</a:t>
            </a:r>
          </a:p>
          <a:p>
            <a:pPr lvl="1"/>
            <a:r>
              <a:rPr lang="en-US" dirty="0" smtClean="0"/>
              <a:t>a vector x ∈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endParaRPr lang="en-US" baseline="30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properties</a:t>
            </a:r>
          </a:p>
          <a:p>
            <a:pPr lvl="1"/>
            <a:r>
              <a:rPr lang="en-US" dirty="0" smtClean="0"/>
              <a:t>∇</a:t>
            </a:r>
            <a:r>
              <a:rPr lang="en-US" baseline="-25000" dirty="0" smtClean="0"/>
              <a:t>x</a:t>
            </a:r>
            <a:r>
              <a:rPr lang="en-US" dirty="0" smtClean="0"/>
              <a:t>(f(x) + g(x)) = ∇</a:t>
            </a:r>
            <a:r>
              <a:rPr lang="en-US" baseline="-25000" dirty="0" err="1" smtClean="0"/>
              <a:t>x</a:t>
            </a:r>
            <a:r>
              <a:rPr lang="en-US" dirty="0" err="1" smtClean="0"/>
              <a:t>f</a:t>
            </a:r>
            <a:r>
              <a:rPr lang="en-US" dirty="0" smtClean="0"/>
              <a:t>(x) + ∇</a:t>
            </a:r>
            <a:r>
              <a:rPr lang="en-US" baseline="-25000" dirty="0" err="1" smtClean="0"/>
              <a:t>x</a:t>
            </a:r>
            <a:r>
              <a:rPr lang="en-US" dirty="0" err="1" smtClean="0"/>
              <a:t>g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For t ∈ R, ∇</a:t>
            </a:r>
            <a:r>
              <a:rPr lang="en-US" baseline="-25000" dirty="0" smtClean="0"/>
              <a:t>x </a:t>
            </a:r>
            <a:r>
              <a:rPr lang="en-US" dirty="0" smtClean="0"/>
              <a:t>(t f(x)) = </a:t>
            </a:r>
            <a:r>
              <a:rPr lang="en-US" dirty="0" err="1" smtClean="0"/>
              <a:t>t∇</a:t>
            </a:r>
            <a:r>
              <a:rPr lang="en-US" baseline="-25000" dirty="0" err="1" smtClean="0"/>
              <a:t>x</a:t>
            </a:r>
            <a:r>
              <a:rPr lang="en-US" dirty="0" err="1" smtClean="0"/>
              <a:t>f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Two important notes</a:t>
            </a:r>
          </a:p>
          <a:p>
            <a:pPr lvl="1"/>
            <a:r>
              <a:rPr lang="en-US" dirty="0" smtClean="0"/>
              <a:t>∇</a:t>
            </a:r>
            <a:r>
              <a:rPr lang="en-US" baseline="-25000" dirty="0" err="1" smtClean="0"/>
              <a:t>A</a:t>
            </a:r>
            <a:r>
              <a:rPr lang="en-US" dirty="0" err="1" smtClean="0"/>
              <a:t>f</a:t>
            </a:r>
            <a:r>
              <a:rPr lang="en-US" dirty="0" smtClean="0"/>
              <a:t>(A) is always the </a:t>
            </a:r>
            <a:r>
              <a:rPr lang="en-US" b="1" dirty="0" smtClean="0"/>
              <a:t>same</a:t>
            </a:r>
            <a:r>
              <a:rPr lang="en-US" dirty="0" smtClean="0"/>
              <a:t> as the </a:t>
            </a:r>
            <a:r>
              <a:rPr lang="en-US" b="1" dirty="0" smtClean="0"/>
              <a:t>size</a:t>
            </a:r>
            <a:r>
              <a:rPr lang="en-US" dirty="0" smtClean="0"/>
              <a:t> of A</a:t>
            </a:r>
          </a:p>
          <a:p>
            <a:pPr lvl="1"/>
            <a:r>
              <a:rPr lang="en-US" dirty="0" smtClean="0"/>
              <a:t>the gradient of f is defined only if f is a real-valued function</a:t>
            </a:r>
          </a:p>
          <a:p>
            <a:pPr lvl="2"/>
            <a:r>
              <a:rPr lang="en-US" dirty="0" smtClean="0"/>
              <a:t>e.g. we can’t take the gradient of f=2A with respect to 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148590" indent="-514350">
              <a:buNone/>
            </a:pPr>
            <a:endParaRPr lang="en-US" dirty="0" smtClean="0"/>
          </a:p>
          <a:p>
            <a:pPr marL="274320" lvl="1" indent="-274320">
              <a:buSzPct val="95000"/>
            </a:pPr>
            <a:r>
              <a:rPr lang="en-US" dirty="0" smtClean="0"/>
              <a:t>the gradient of f </a:t>
            </a:r>
          </a:p>
          <a:p>
            <a:endParaRPr lang="en-US" dirty="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324475" y="2667000"/>
          <a:ext cx="115252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1155600" imgH="1396800" progId="Equation.3">
                  <p:embed/>
                </p:oleObj>
              </mc:Choice>
              <mc:Fallback>
                <p:oleObj name="Equation" r:id="rId3" imgW="1155600" imgH="1396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2667000"/>
                        <a:ext cx="1152525" cy="139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676400" y="2765425"/>
          <a:ext cx="6667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5" imgW="558720" imgH="939600" progId="Equation.3">
                  <p:embed/>
                </p:oleObj>
              </mc:Choice>
              <mc:Fallback>
                <p:oleObj name="Equation" r:id="rId5" imgW="558720" imgH="939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65425"/>
                        <a:ext cx="66675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Hessian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Function f: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 → R</a:t>
            </a:r>
          </a:p>
          <a:p>
            <a:pPr lvl="1"/>
            <a:r>
              <a:rPr lang="en-US" dirty="0" smtClean="0"/>
              <a:t>x: an nx1 vector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Hessian</a:t>
            </a:r>
            <a:r>
              <a:rPr lang="en-US" dirty="0" smtClean="0"/>
              <a:t> matrix with respect to x (written as ∇</a:t>
            </a:r>
            <a:r>
              <a:rPr lang="en-US" spc="-1000" baseline="30000" dirty="0" smtClean="0"/>
              <a:t>2</a:t>
            </a:r>
            <a:r>
              <a:rPr lang="en-US" baseline="-25000" dirty="0" smtClean="0"/>
              <a:t>x</a:t>
            </a:r>
            <a:r>
              <a:rPr lang="en-US" dirty="0" smtClean="0"/>
              <a:t>f(x)) is an n × n matrix and each element of the matrix is a partial derivative defined by</a:t>
            </a:r>
          </a:p>
          <a:p>
            <a:pPr lvl="1"/>
            <a:endParaRPr lang="en-US" dirty="0" smtClean="0"/>
          </a:p>
          <a:p>
            <a:pPr lvl="1"/>
            <a:endParaRPr lang="en-US" baseline="30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602832" y="4554538"/>
          <a:ext cx="193833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1295280" imgH="469800" progId="Equation.3">
                  <p:embed/>
                </p:oleObj>
              </mc:Choice>
              <mc:Fallback>
                <p:oleObj name="Equation" r:id="rId3" imgW="129528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832" y="4554538"/>
                        <a:ext cx="1938337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Hessian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x: a 2x1 vector</a:t>
            </a:r>
          </a:p>
          <a:p>
            <a:pPr lvl="1"/>
            <a:r>
              <a:rPr lang="en-US" dirty="0" smtClean="0"/>
              <a:t>f(x)=</a:t>
            </a:r>
          </a:p>
          <a:p>
            <a:pPr lvl="1"/>
            <a:r>
              <a:rPr lang="en-US" dirty="0" smtClean="0"/>
              <a:t>calculate each element of ∇</a:t>
            </a:r>
            <a:r>
              <a:rPr lang="en-US" spc="-1000" baseline="30000" dirty="0" smtClean="0"/>
              <a:t>2</a:t>
            </a:r>
            <a:r>
              <a:rPr lang="en-US" baseline="-25000" dirty="0" smtClean="0"/>
              <a:t>x</a:t>
            </a:r>
            <a:r>
              <a:rPr lang="en-US" dirty="0" smtClean="0"/>
              <a:t>f(x)</a:t>
            </a:r>
          </a:p>
          <a:p>
            <a:pPr lvl="1"/>
            <a:endParaRPr lang="en-US" dirty="0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048000" y="2387600"/>
          <a:ext cx="6762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558720" imgH="482400" progId="Equation.3">
                  <p:embed/>
                </p:oleObj>
              </mc:Choice>
              <mc:Fallback>
                <p:oleObj name="Equation" r:id="rId3" imgW="55872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87600"/>
                        <a:ext cx="67627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11350" y="2847975"/>
          <a:ext cx="9096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5" imgW="825480" imgH="457200" progId="Equation.3">
                  <p:embed/>
                </p:oleObj>
              </mc:Choice>
              <mc:Fallback>
                <p:oleObj name="Equation" r:id="rId5" imgW="82548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2847975"/>
                        <a:ext cx="9096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301860"/>
              </p:ext>
            </p:extLst>
          </p:nvPr>
        </p:nvGraphicFramePr>
        <p:xfrm>
          <a:off x="2527300" y="3986213"/>
          <a:ext cx="4090988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7" imgW="3708400" imgH="1828800" progId="Equation.3">
                  <p:embed/>
                </p:oleObj>
              </mc:Choice>
              <mc:Fallback>
                <p:oleObj name="Equation" r:id="rId7" imgW="3708400" imgH="1828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3986213"/>
                        <a:ext cx="4090988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Hessian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The Hessian matrix of f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general, if f(x)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Ax</a:t>
            </a:r>
            <a:r>
              <a:rPr lang="en-US" dirty="0" smtClean="0"/>
              <a:t> and A ∈ </a:t>
            </a:r>
            <a:r>
              <a:rPr lang="en-US" dirty="0" err="1" smtClean="0"/>
              <a:t>S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27363" y="3055937"/>
          <a:ext cx="30892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2590560" imgH="888840" progId="Equation.3">
                  <p:embed/>
                </p:oleObj>
              </mc:Choice>
              <mc:Fallback>
                <p:oleObj name="Equation" r:id="rId3" imgW="2590560" imgH="888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3055937"/>
                        <a:ext cx="3089275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43350" y="4876800"/>
          <a:ext cx="1257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5" imgW="838080" imgH="241200" progId="Equation.3">
                  <p:embed/>
                </p:oleObj>
              </mc:Choice>
              <mc:Fallback>
                <p:oleObj name="Equation" r:id="rId5" imgW="8380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4876800"/>
                        <a:ext cx="12573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Hessian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notes</a:t>
            </a:r>
          </a:p>
          <a:p>
            <a:pPr lvl="1"/>
            <a:r>
              <a:rPr lang="en-US" dirty="0" smtClean="0"/>
              <a:t>The Hessian is defined only when f(x) is real-valued.</a:t>
            </a:r>
          </a:p>
          <a:p>
            <a:pPr lvl="1"/>
            <a:r>
              <a:rPr lang="en-US" dirty="0" smtClean="0"/>
              <a:t>Hessian is always </a:t>
            </a:r>
            <a:r>
              <a:rPr lang="en-US" b="1" dirty="0" smtClean="0"/>
              <a:t>symmetric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will only consider taking the Hessian with respect to a vector.</a:t>
            </a:r>
          </a:p>
          <a:p>
            <a:pPr lvl="1"/>
            <a:r>
              <a:rPr lang="en-US" dirty="0" smtClean="0"/>
              <a:t>The Hessian is </a:t>
            </a:r>
            <a:r>
              <a:rPr lang="en-US" b="1" dirty="0" smtClean="0"/>
              <a:t>not</a:t>
            </a:r>
            <a:r>
              <a:rPr lang="en-US" dirty="0" smtClean="0"/>
              <a:t> the gradient of the gradient.</a:t>
            </a:r>
          </a:p>
          <a:p>
            <a:pPr lvl="2"/>
            <a:r>
              <a:rPr lang="en-US" dirty="0" smtClean="0"/>
              <a:t>However, the gradient of the </a:t>
            </a:r>
            <a:r>
              <a:rPr lang="en-US" dirty="0" err="1" smtClean="0"/>
              <a:t>ith</a:t>
            </a:r>
            <a:r>
              <a:rPr lang="en-US" dirty="0" smtClean="0"/>
              <a:t> entry of ∇</a:t>
            </a:r>
            <a:r>
              <a:rPr lang="en-US" baseline="-25000" dirty="0" err="1" smtClean="0"/>
              <a:t>x</a:t>
            </a:r>
            <a:r>
              <a:rPr lang="en-US" dirty="0" err="1" smtClean="0"/>
              <a:t>f</a:t>
            </a:r>
            <a:r>
              <a:rPr lang="en-US" dirty="0" smtClean="0"/>
              <a:t>(x) is the </a:t>
            </a:r>
            <a:r>
              <a:rPr lang="en-US" dirty="0" err="1" smtClean="0"/>
              <a:t>ith</a:t>
            </a:r>
            <a:r>
              <a:rPr lang="en-US" dirty="0" smtClean="0"/>
              <a:t> column (or row) of ∇</a:t>
            </a:r>
            <a:r>
              <a:rPr lang="en-US" spc="-1000" baseline="30000" dirty="0" smtClean="0"/>
              <a:t>2</a:t>
            </a:r>
            <a:r>
              <a:rPr lang="en-US" baseline="-25000" dirty="0" smtClean="0"/>
              <a:t>x</a:t>
            </a:r>
            <a:r>
              <a:rPr lang="en-US" dirty="0" smtClean="0"/>
              <a:t>f(x).</a:t>
            </a:r>
          </a:p>
          <a:p>
            <a:r>
              <a:rPr lang="en-US" dirty="0" smtClean="0"/>
              <a:t>Some useful results</a:t>
            </a:r>
          </a:p>
          <a:p>
            <a:pPr lvl="1"/>
            <a:r>
              <a:rPr lang="en-US" dirty="0" smtClean="0"/>
              <a:t>∇</a:t>
            </a:r>
            <a:r>
              <a:rPr lang="en-US" baseline="-25000" dirty="0" err="1" smtClean="0"/>
              <a:t>x</a:t>
            </a:r>
            <a:r>
              <a:rPr lang="en-US" dirty="0" err="1" smtClean="0"/>
              <a:t>b</a:t>
            </a:r>
            <a:r>
              <a:rPr lang="en-US" baseline="30000" dirty="0" err="1" smtClean="0"/>
              <a:t>T</a:t>
            </a:r>
            <a:r>
              <a:rPr lang="en-US" dirty="0" smtClean="0"/>
              <a:t> x = b</a:t>
            </a:r>
          </a:p>
          <a:p>
            <a:pPr lvl="1"/>
            <a:r>
              <a:rPr lang="en-US" dirty="0" smtClean="0"/>
              <a:t>∇</a:t>
            </a:r>
            <a:r>
              <a:rPr lang="en-US" baseline="-25000" dirty="0" err="1" smtClean="0"/>
              <a:t>x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Ax</a:t>
            </a:r>
            <a:r>
              <a:rPr lang="en-US" dirty="0" smtClean="0"/>
              <a:t> = 2Ax (if A symmetric)</a:t>
            </a:r>
          </a:p>
          <a:p>
            <a:pPr lvl="1"/>
            <a:r>
              <a:rPr lang="en-US" dirty="0" smtClean="0"/>
              <a:t>∇</a:t>
            </a:r>
            <a:r>
              <a:rPr lang="en-US" spc="-1000" baseline="30000" dirty="0" smtClean="0"/>
              <a:t>2</a:t>
            </a:r>
            <a:r>
              <a:rPr lang="en-US" baseline="-25000" dirty="0" smtClean="0"/>
              <a:t>x</a:t>
            </a:r>
            <a:r>
              <a:rPr lang="en-US" dirty="0" smtClean="0"/>
              <a:t>x</a:t>
            </a:r>
            <a:r>
              <a:rPr lang="en-US" baseline="30000" dirty="0" smtClean="0"/>
              <a:t>T</a:t>
            </a:r>
            <a:r>
              <a:rPr lang="en-US" dirty="0" smtClean="0"/>
              <a:t>Ax = 2A (if A symmetric)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Application in Least Squares Optimization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Given a full-ranked matrix A ∈ </a:t>
            </a:r>
            <a:r>
              <a:rPr lang="en-US" dirty="0" err="1" smtClean="0"/>
              <a:t>R</a:t>
            </a:r>
            <a:r>
              <a:rPr lang="en-US" baseline="30000" dirty="0" err="1" smtClean="0"/>
              <a:t>m×n</a:t>
            </a:r>
            <a:r>
              <a:rPr lang="en-US" dirty="0" smtClean="0"/>
              <a:t> and a vector b ∈ </a:t>
            </a:r>
            <a:r>
              <a:rPr lang="en-US" dirty="0" err="1" smtClean="0"/>
              <a:t>R</a:t>
            </a:r>
            <a:r>
              <a:rPr lang="en-US" baseline="30000" dirty="0" err="1" smtClean="0"/>
              <a:t>m</a:t>
            </a:r>
            <a:endParaRPr lang="en-US" baseline="30000" dirty="0" smtClean="0"/>
          </a:p>
          <a:p>
            <a:pPr lvl="1"/>
            <a:r>
              <a:rPr lang="en-US" dirty="0" smtClean="0"/>
              <a:t>Suppose there is no x such that Ax=b.</a:t>
            </a:r>
          </a:p>
          <a:p>
            <a:pPr lvl="1"/>
            <a:r>
              <a:rPr lang="en-US" dirty="0" smtClean="0"/>
              <a:t>Find a vector x ∈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, such that the square of the Euclidean norm ||Ax − b||</a:t>
            </a:r>
            <a:r>
              <a:rPr lang="en-US" spc="-1000" baseline="30000" dirty="0" smtClean="0"/>
              <a:t>2</a:t>
            </a:r>
            <a:r>
              <a:rPr lang="en-US" baseline="-25000" dirty="0" smtClean="0"/>
              <a:t>2</a:t>
            </a:r>
            <a:r>
              <a:rPr lang="en-US" dirty="0" smtClean="0"/>
              <a:t> is minimized.</a:t>
            </a:r>
            <a:endParaRPr lang="en-US" baseline="-25000" dirty="0" smtClean="0"/>
          </a:p>
          <a:p>
            <a:r>
              <a:rPr lang="en-US" dirty="0" smtClean="0"/>
              <a:t>Solve the problem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Take the gradient with respect to x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Set the gradient to zero (vector) and we get the solution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24125" y="4376738"/>
          <a:ext cx="40957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3" imgW="3288960" imgH="279360" progId="Equation.3">
                  <p:embed/>
                </p:oleObj>
              </mc:Choice>
              <mc:Fallback>
                <p:oleObj name="Equation" r:id="rId3" imgW="328896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376738"/>
                        <a:ext cx="4095750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06750" y="51435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51435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670050" y="5194300"/>
          <a:ext cx="5803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8" imgW="4787640" imgH="241200" progId="Equation.3">
                  <p:embed/>
                </p:oleObj>
              </mc:Choice>
              <mc:Fallback>
                <p:oleObj name="Equation" r:id="rId8" imgW="47876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5194300"/>
                        <a:ext cx="5803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62388" y="6005513"/>
          <a:ext cx="14192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10" imgW="1015920" imgH="228600" progId="Equation.3">
                  <p:embed/>
                </p:oleObj>
              </mc:Choice>
              <mc:Fallback>
                <p:oleObj name="Equation" r:id="rId10" imgW="10159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6005513"/>
                        <a:ext cx="14192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Quadratic Form</a:t>
            </a:r>
          </a:p>
          <a:p>
            <a:pPr lvl="1"/>
            <a:r>
              <a:rPr lang="en-US" dirty="0" smtClean="0"/>
              <a:t>A: a </a:t>
            </a:r>
            <a:r>
              <a:rPr lang="en-US" dirty="0" err="1" smtClean="0"/>
              <a:t>nxn</a:t>
            </a:r>
            <a:r>
              <a:rPr lang="en-US" dirty="0" smtClean="0"/>
              <a:t> square matrix ∈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n×n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x: a nx1 vector ∈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endParaRPr lang="en-US" baseline="30000" dirty="0" smtClean="0"/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quadratic form</a:t>
            </a:r>
            <a:r>
              <a:rPr lang="en-US" dirty="0" smtClean="0"/>
              <a:t>: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Ax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It is a scalar value.</a:t>
            </a:r>
          </a:p>
          <a:p>
            <a:pPr lvl="2"/>
            <a:r>
              <a:rPr lang="en-US" dirty="0" smtClean="0"/>
              <a:t>We often implicitly assume that A is symmetric since </a:t>
            </a:r>
            <a:r>
              <a:rPr lang="fr-FR" dirty="0" err="1" smtClean="0"/>
              <a:t>x</a:t>
            </a:r>
            <a:r>
              <a:rPr lang="fr-FR" baseline="30000" dirty="0" err="1" smtClean="0"/>
              <a:t>T</a:t>
            </a:r>
            <a:r>
              <a:rPr lang="fr-FR" dirty="0" err="1" smtClean="0"/>
              <a:t>Ax</a:t>
            </a:r>
            <a:r>
              <a:rPr lang="fr-FR" dirty="0" smtClean="0"/>
              <a:t> = </a:t>
            </a:r>
            <a:r>
              <a:rPr lang="fr-FR" dirty="0" err="1" smtClean="0"/>
              <a:t>x</a:t>
            </a:r>
            <a:r>
              <a:rPr lang="fr-FR" baseline="30000" dirty="0" err="1" smtClean="0"/>
              <a:t>T</a:t>
            </a:r>
            <a:r>
              <a:rPr lang="fr-FR" dirty="0" smtClean="0"/>
              <a:t>(A/2+A</a:t>
            </a:r>
            <a:r>
              <a:rPr lang="fr-FR" baseline="30000" dirty="0" smtClean="0"/>
              <a:t>T</a:t>
            </a:r>
            <a:r>
              <a:rPr lang="fr-FR" dirty="0" smtClean="0"/>
              <a:t>/2)x</a:t>
            </a:r>
          </a:p>
          <a:p>
            <a:pPr lvl="2"/>
            <a:r>
              <a:rPr lang="en-US" dirty="0" smtClean="0"/>
              <a:t> If we write it as the elements of x and A, it is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607594" y="5181600"/>
          <a:ext cx="192881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3" imgW="1282680" imgH="444240" progId="Equation.3">
                  <p:embed/>
                </p:oleObj>
              </mc:Choice>
              <mc:Fallback>
                <p:oleObj name="Equation" r:id="rId3" imgW="12826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594" y="5181600"/>
                        <a:ext cx="1928813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3814" y="2967335"/>
            <a:ext cx="1736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End!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Quadratic Form</a:t>
            </a:r>
          </a:p>
          <a:p>
            <a:pPr lvl="1"/>
            <a:r>
              <a:rPr lang="en-US" dirty="0" smtClean="0"/>
              <a:t>example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37394" y="3124200"/>
          <a:ext cx="7669212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Equation" r:id="rId3" imgW="5105160" imgH="1447560" progId="Equation.3">
                  <p:embed/>
                </p:oleObj>
              </mc:Choice>
              <mc:Fallback>
                <p:oleObj name="Equation" r:id="rId3" imgW="5105160" imgH="1447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4" y="3124200"/>
                        <a:ext cx="7669212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Definite (PD)</a:t>
            </a:r>
          </a:p>
          <a:p>
            <a:pPr lvl="1"/>
            <a:r>
              <a:rPr lang="en-US" dirty="0" smtClean="0"/>
              <a:t>A: A symmetric matrix ∈ </a:t>
            </a:r>
            <a:r>
              <a:rPr lang="en-US" dirty="0" err="1" smtClean="0"/>
              <a:t>S</a:t>
            </a:r>
            <a:r>
              <a:rPr lang="en-US" baseline="30000" dirty="0" err="1" smtClean="0"/>
              <a:t>n</a:t>
            </a:r>
            <a:endParaRPr lang="en-US" baseline="30000" dirty="0" smtClean="0"/>
          </a:p>
          <a:p>
            <a:pPr lvl="2"/>
            <a:r>
              <a:rPr lang="en-US" dirty="0" smtClean="0"/>
              <a:t>For all </a:t>
            </a:r>
            <a:r>
              <a:rPr lang="en-US" b="1" dirty="0" smtClean="0"/>
              <a:t>non-zero</a:t>
            </a:r>
            <a:r>
              <a:rPr lang="en-US" dirty="0" smtClean="0"/>
              <a:t> vectors x ∈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Ax</a:t>
            </a:r>
            <a:r>
              <a:rPr lang="en-US" dirty="0" smtClean="0"/>
              <a:t> &gt; 0.</a:t>
            </a:r>
          </a:p>
          <a:p>
            <a:pPr lvl="2"/>
            <a:r>
              <a:rPr lang="en-US" dirty="0" smtClean="0"/>
              <a:t>Then A is </a:t>
            </a:r>
            <a:r>
              <a:rPr lang="en-US" b="1" i="1" dirty="0" smtClean="0"/>
              <a:t>positive definite </a:t>
            </a:r>
            <a:r>
              <a:rPr lang="en-US" dirty="0" smtClean="0"/>
              <a:t>(PD)</a:t>
            </a:r>
          </a:p>
          <a:p>
            <a:r>
              <a:rPr lang="en-US" dirty="0" smtClean="0"/>
              <a:t>Positive </a:t>
            </a:r>
            <a:r>
              <a:rPr lang="en-US" dirty="0" err="1" smtClean="0"/>
              <a:t>Semidefinite</a:t>
            </a:r>
            <a:r>
              <a:rPr lang="en-US" dirty="0" smtClean="0"/>
              <a:t> (PSD)</a:t>
            </a:r>
          </a:p>
          <a:p>
            <a:pPr lvl="1"/>
            <a:r>
              <a:rPr lang="en-US" dirty="0" smtClean="0"/>
              <a:t>A: A symmetric matrix ∈ </a:t>
            </a:r>
            <a:r>
              <a:rPr lang="en-US" dirty="0" err="1" smtClean="0"/>
              <a:t>S</a:t>
            </a:r>
            <a:r>
              <a:rPr lang="en-US" baseline="30000" dirty="0" err="1" smtClean="0"/>
              <a:t>n</a:t>
            </a:r>
            <a:endParaRPr lang="en-US" baseline="30000" dirty="0" smtClean="0"/>
          </a:p>
          <a:p>
            <a:pPr lvl="2"/>
            <a:r>
              <a:rPr lang="en-US" dirty="0" smtClean="0"/>
              <a:t>For all vectors x ∈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Ax</a:t>
            </a:r>
            <a:r>
              <a:rPr lang="en-US" dirty="0" smtClean="0"/>
              <a:t> ≥ 0.</a:t>
            </a:r>
          </a:p>
          <a:p>
            <a:pPr lvl="2"/>
            <a:r>
              <a:rPr lang="en-US" dirty="0" smtClean="0"/>
              <a:t>Then A is </a:t>
            </a:r>
            <a:r>
              <a:rPr lang="en-US" b="1" i="1" dirty="0" smtClean="0"/>
              <a:t>positive </a:t>
            </a:r>
            <a:r>
              <a:rPr lang="en-US" b="1" i="1" dirty="0" err="1" smtClean="0"/>
              <a:t>semidefinite</a:t>
            </a:r>
            <a:r>
              <a:rPr lang="en-US" b="1" i="1" dirty="0" smtClean="0"/>
              <a:t> </a:t>
            </a:r>
            <a:r>
              <a:rPr lang="en-US" dirty="0" smtClean="0"/>
              <a:t>(PSD)</a:t>
            </a:r>
          </a:p>
          <a:p>
            <a:r>
              <a:rPr lang="en-US" dirty="0" smtClean="0"/>
              <a:t>Negative Definite and Negative </a:t>
            </a:r>
            <a:r>
              <a:rPr lang="en-US" dirty="0" err="1" smtClean="0"/>
              <a:t>Semidefinite</a:t>
            </a:r>
            <a:endParaRPr lang="en-US" dirty="0" smtClean="0"/>
          </a:p>
          <a:p>
            <a:r>
              <a:rPr lang="en-US" dirty="0" smtClean="0"/>
              <a:t>Indefinite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Definite (PD)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124200"/>
          <a:ext cx="74676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3" imgW="6794280" imgH="1422360" progId="Equation.3">
                  <p:embed/>
                </p:oleObj>
              </mc:Choice>
              <mc:Fallback>
                <p:oleObj name="Equation" r:id="rId3" imgW="6794280" imgH="1422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7467600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Eigenvalues</a:t>
            </a:r>
            <a:r>
              <a:rPr lang="en-US" dirty="0" smtClean="0"/>
              <a:t> and Eigenvectors</a:t>
            </a:r>
          </a:p>
          <a:p>
            <a:pPr lvl="1"/>
            <a:r>
              <a:rPr lang="en-US" dirty="0" smtClean="0"/>
              <a:t>A: a square matrix ∈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n×n</a:t>
            </a:r>
            <a:endParaRPr lang="en-US" baseline="30000" dirty="0" smtClean="0"/>
          </a:p>
          <a:p>
            <a:pPr lvl="1"/>
            <a:r>
              <a:rPr lang="en-US" dirty="0" smtClean="0"/>
              <a:t>λ: ∈ C</a:t>
            </a:r>
          </a:p>
          <a:p>
            <a:pPr lvl="1"/>
            <a:r>
              <a:rPr lang="en-US" dirty="0" smtClean="0"/>
              <a:t>x: a vector ∈ 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If </a:t>
            </a:r>
            <a:r>
              <a:rPr lang="fr-FR" dirty="0" err="1" smtClean="0"/>
              <a:t>Ax</a:t>
            </a:r>
            <a:r>
              <a:rPr lang="fr-FR" dirty="0" smtClean="0"/>
              <a:t> = </a:t>
            </a:r>
            <a:r>
              <a:rPr lang="fr-FR" dirty="0" err="1" smtClean="0"/>
              <a:t>λx</a:t>
            </a:r>
            <a:r>
              <a:rPr lang="fr-FR" dirty="0" smtClean="0"/>
              <a:t>, x </a:t>
            </a:r>
            <a:r>
              <a:rPr lang="fr-FR" dirty="0" smtClean="0">
                <a:latin typeface="Times New Roman"/>
                <a:cs typeface="Times New Roman"/>
              </a:rPr>
              <a:t>≠</a:t>
            </a:r>
            <a:r>
              <a:rPr lang="fr-FR" dirty="0" smtClean="0"/>
              <a:t> 0, </a:t>
            </a:r>
            <a:r>
              <a:rPr lang="en-US" dirty="0" smtClean="0"/>
              <a:t>λ is an </a:t>
            </a:r>
            <a:r>
              <a:rPr lang="en-US" b="1" i="1" dirty="0" err="1" smtClean="0"/>
              <a:t>eigenvalue</a:t>
            </a:r>
            <a:r>
              <a:rPr lang="en-US" dirty="0" smtClean="0"/>
              <a:t> of A and x is the corresponding </a:t>
            </a:r>
            <a:r>
              <a:rPr lang="en-US" b="1" i="1" dirty="0" smtClean="0"/>
              <a:t>eigenvector</a:t>
            </a:r>
            <a:r>
              <a:rPr lang="en-US" dirty="0" smtClean="0"/>
              <a:t>.</a:t>
            </a:r>
          </a:p>
          <a:p>
            <a:pPr lvl="2"/>
            <a:r>
              <a:rPr lang="fr-FR" dirty="0" smtClean="0"/>
              <a:t>λ </a:t>
            </a:r>
            <a:r>
              <a:rPr lang="fr-FR" dirty="0" err="1" smtClean="0"/>
              <a:t>is</a:t>
            </a:r>
            <a:r>
              <a:rPr lang="fr-FR" dirty="0" smtClean="0"/>
              <a:t> a solution to </a:t>
            </a:r>
            <a:r>
              <a:rPr lang="el-GR" dirty="0" smtClean="0"/>
              <a:t>|(λ</a:t>
            </a:r>
            <a:r>
              <a:rPr lang="en-US" dirty="0" smtClean="0"/>
              <a:t>I − A)| = 0.</a:t>
            </a:r>
          </a:p>
          <a:p>
            <a:pPr lvl="2"/>
            <a:r>
              <a:rPr lang="en-US" dirty="0" smtClean="0"/>
              <a:t>The corresponding eigenvector of </a:t>
            </a:r>
            <a:r>
              <a:rPr lang="en-US" dirty="0" err="1" smtClean="0"/>
              <a:t>λ</a:t>
            </a:r>
            <a:r>
              <a:rPr lang="en-US" baseline="-25000" dirty="0" err="1" smtClean="0"/>
              <a:t>i</a:t>
            </a:r>
            <a:r>
              <a:rPr lang="en-US" dirty="0" smtClean="0"/>
              <a:t> is the solution to the linear equation (</a:t>
            </a:r>
            <a:r>
              <a:rPr lang="en-US" dirty="0" err="1" smtClean="0"/>
              <a:t>λ</a:t>
            </a:r>
            <a:r>
              <a:rPr lang="en-US" baseline="-25000" dirty="0" err="1" smtClean="0"/>
              <a:t>i</a:t>
            </a:r>
            <a:r>
              <a:rPr lang="en-US" dirty="0" err="1" smtClean="0"/>
              <a:t>I</a:t>
            </a:r>
            <a:r>
              <a:rPr lang="en-US" dirty="0" smtClean="0"/>
              <a:t> − A)x = 0.</a:t>
            </a:r>
          </a:p>
          <a:p>
            <a:pPr lvl="2"/>
            <a:r>
              <a:rPr lang="en-US" dirty="0" smtClean="0"/>
              <a:t>There are more efficient methods in practice to numerically compute the </a:t>
            </a:r>
            <a:r>
              <a:rPr lang="en-US" dirty="0" err="1" smtClean="0"/>
              <a:t>eigenvalues</a:t>
            </a:r>
            <a:r>
              <a:rPr lang="en-US" dirty="0" smtClean="0"/>
              <a:t> and eigenvectors.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Eigenvalues</a:t>
            </a:r>
            <a:r>
              <a:rPr lang="en-US" dirty="0" smtClean="0"/>
              <a:t> and Eigenvectors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93900" y="3048000"/>
          <a:ext cx="5156200" cy="28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6" imgW="3441600" imgH="1930320" progId="Equation.3">
                  <p:embed/>
                </p:oleObj>
              </mc:Choice>
              <mc:Fallback>
                <p:oleObj name="Equation" r:id="rId6" imgW="3441600" imgH="1930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048000"/>
                        <a:ext cx="5156200" cy="289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Properties of </a:t>
            </a:r>
            <a:r>
              <a:rPr lang="en-US" sz="3600" dirty="0" err="1" smtClean="0"/>
              <a:t>Eigenvalues</a:t>
            </a:r>
            <a:r>
              <a:rPr lang="en-US" sz="3600" dirty="0" smtClean="0"/>
              <a:t> and Eigenvectors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trace of a </a:t>
            </a:r>
            <a:r>
              <a:rPr lang="en-US" dirty="0" err="1" smtClean="0"/>
              <a:t>A</a:t>
            </a:r>
            <a:r>
              <a:rPr lang="en-US" dirty="0" smtClean="0"/>
              <a:t> is equal to the sum of its </a:t>
            </a:r>
            <a:r>
              <a:rPr lang="en-US" dirty="0" err="1" smtClean="0"/>
              <a:t>eigenvalues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determinant of A is equal to the product of its </a:t>
            </a:r>
            <a:r>
              <a:rPr lang="en-US" dirty="0" err="1" smtClean="0"/>
              <a:t>eigenvalues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rank of A is equal to the number of non-zero </a:t>
            </a:r>
            <a:r>
              <a:rPr lang="en-US" dirty="0" err="1" smtClean="0"/>
              <a:t>eigenvalues</a:t>
            </a:r>
            <a:r>
              <a:rPr lang="en-US" dirty="0" smtClean="0"/>
              <a:t> of A.</a:t>
            </a:r>
          </a:p>
          <a:p>
            <a:r>
              <a:rPr lang="en-US" dirty="0" smtClean="0"/>
              <a:t>If A is non-singular then 1/</a:t>
            </a:r>
            <a:r>
              <a:rPr lang="en-US" dirty="0" err="1" smtClean="0"/>
              <a:t>λ</a:t>
            </a:r>
            <a:r>
              <a:rPr lang="en-US" baseline="-25000" dirty="0" err="1" smtClean="0"/>
              <a:t>i</a:t>
            </a:r>
            <a:r>
              <a:rPr lang="en-US" dirty="0" smtClean="0"/>
              <a:t> is an </a:t>
            </a:r>
            <a:r>
              <a:rPr lang="en-US" dirty="0" err="1" smtClean="0"/>
              <a:t>eigenvalue</a:t>
            </a:r>
            <a:r>
              <a:rPr lang="en-US" dirty="0" smtClean="0"/>
              <a:t> of A</a:t>
            </a:r>
            <a:r>
              <a:rPr lang="en-US" baseline="30000" dirty="0" smtClean="0"/>
              <a:t>−1</a:t>
            </a:r>
            <a:r>
              <a:rPr lang="en-US" dirty="0" smtClean="0"/>
              <a:t> with associated eigenvector x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eigenvalues</a:t>
            </a:r>
            <a:r>
              <a:rPr lang="en-US" dirty="0" smtClean="0"/>
              <a:t> of a diagonal matrix D = </a:t>
            </a:r>
            <a:r>
              <a:rPr lang="en-US" dirty="0" err="1" smtClean="0"/>
              <a:t>diag</a:t>
            </a:r>
            <a:r>
              <a:rPr lang="en-US" dirty="0" smtClean="0"/>
              <a:t>(d</a:t>
            </a:r>
            <a:r>
              <a:rPr lang="en-US" baseline="-25000" dirty="0" smtClean="0"/>
              <a:t>1</a:t>
            </a:r>
            <a:r>
              <a:rPr lang="en-US" dirty="0" smtClean="0"/>
              <a:t>, . . .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) are just the diagonal entries d</a:t>
            </a:r>
            <a:r>
              <a:rPr lang="en-US" baseline="-25000" dirty="0" smtClean="0"/>
              <a:t>1</a:t>
            </a:r>
            <a:r>
              <a:rPr lang="en-US" dirty="0" smtClean="0"/>
              <a:t>, . . . d</a:t>
            </a:r>
            <a:r>
              <a:rPr lang="en-US" baseline="-25000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Diagonalizable:</a:t>
            </a:r>
          </a:p>
          <a:p>
            <a:pPr lvl="1"/>
            <a:r>
              <a:rPr lang="en-US" dirty="0" smtClean="0"/>
              <a:t>We can write all the eigenvector equations together as AX = X</a:t>
            </a:r>
            <a:r>
              <a:rPr lang="el-GR" dirty="0" smtClean="0"/>
              <a:t>Λ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eigenvectors of A are linearly independent, A = 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−1</a:t>
            </a:r>
            <a:r>
              <a:rPr lang="en-US" dirty="0" smtClean="0"/>
              <a:t>. We say A is </a:t>
            </a:r>
            <a:r>
              <a:rPr lang="en-US" b="1" i="1" dirty="0" smtClean="0"/>
              <a:t>diagonalizable</a:t>
            </a:r>
            <a:r>
              <a:rPr lang="en-US" dirty="0" smtClean="0"/>
              <a:t>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Eigenvalues</a:t>
            </a:r>
            <a:r>
              <a:rPr lang="en-US" sz="2800" dirty="0" smtClean="0"/>
              <a:t> and Eigenvectors of Symmetric Matrices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A: a symmetric matrix ∈ </a:t>
            </a:r>
            <a:r>
              <a:rPr lang="en-US" dirty="0" err="1" smtClean="0"/>
              <a:t>S</a:t>
            </a:r>
            <a:r>
              <a:rPr lang="en-US" baseline="30000" dirty="0" err="1" smtClean="0"/>
              <a:t>n</a:t>
            </a:r>
            <a:endParaRPr lang="en-US" baseline="30000" dirty="0" smtClean="0"/>
          </a:p>
          <a:p>
            <a:pPr lvl="1"/>
            <a:r>
              <a:rPr lang="en-US" dirty="0" smtClean="0"/>
              <a:t>All the </a:t>
            </a:r>
            <a:r>
              <a:rPr lang="en-US" dirty="0" err="1" smtClean="0"/>
              <a:t>eigenvalues</a:t>
            </a:r>
            <a:r>
              <a:rPr lang="en-US" dirty="0" smtClean="0"/>
              <a:t> of A are real.</a:t>
            </a:r>
          </a:p>
          <a:p>
            <a:pPr lvl="1"/>
            <a:r>
              <a:rPr lang="en-US" dirty="0" smtClean="0"/>
              <a:t>The eigenvectors of A are </a:t>
            </a:r>
            <a:r>
              <a:rPr lang="en-US" dirty="0" err="1" smtClean="0"/>
              <a:t>orthonormal</a:t>
            </a:r>
            <a:r>
              <a:rPr lang="en-US" dirty="0" smtClean="0"/>
              <a:t> (The inner product is 0.).</a:t>
            </a:r>
          </a:p>
          <a:p>
            <a:pPr lvl="1"/>
            <a:r>
              <a:rPr lang="en-US" dirty="0" smtClean="0"/>
              <a:t>A is diagonalizable: A = U</a:t>
            </a:r>
            <a:r>
              <a:rPr lang="el-GR" dirty="0" smtClean="0"/>
              <a:t>Λ</a:t>
            </a:r>
            <a:r>
              <a:rPr lang="en-US" dirty="0" smtClean="0"/>
              <a:t>U</a:t>
            </a:r>
            <a:r>
              <a:rPr lang="en-US" baseline="30000" dirty="0" smtClean="0"/>
              <a:t>T </a:t>
            </a:r>
            <a:r>
              <a:rPr lang="en-US" dirty="0" smtClean="0"/>
              <a:t>(Note: U</a:t>
            </a:r>
            <a:r>
              <a:rPr lang="en-US" baseline="30000" dirty="0" smtClean="0"/>
              <a:t>-1 </a:t>
            </a:r>
            <a:r>
              <a:rPr lang="en-US" dirty="0" smtClean="0"/>
              <a:t>=U</a:t>
            </a:r>
            <a:r>
              <a:rPr lang="en-US" baseline="30000" dirty="0" smtClean="0"/>
              <a:t>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All </a:t>
            </a:r>
            <a:r>
              <a:rPr lang="en-US" dirty="0" err="1" smtClean="0"/>
              <a:t>λ</a:t>
            </a:r>
            <a:r>
              <a:rPr lang="en-US" baseline="-25000" dirty="0" err="1" smtClean="0"/>
              <a:t>i</a:t>
            </a:r>
            <a:r>
              <a:rPr lang="en-US" dirty="0" smtClean="0"/>
              <a:t> &gt; 0 </a:t>
            </a:r>
            <a:r>
              <a:rPr lang="en-US" dirty="0" smtClean="0">
                <a:sym typeface="Symbol"/>
              </a:rPr>
              <a:t> A</a:t>
            </a:r>
            <a:r>
              <a:rPr lang="en-US" dirty="0" smtClean="0"/>
              <a:t> is positive definite</a:t>
            </a:r>
          </a:p>
          <a:p>
            <a:pPr lvl="2"/>
            <a:r>
              <a:rPr lang="en-US" dirty="0" smtClean="0"/>
              <a:t>All </a:t>
            </a:r>
            <a:r>
              <a:rPr lang="en-US" dirty="0" err="1" smtClean="0"/>
              <a:t>λ</a:t>
            </a:r>
            <a:r>
              <a:rPr lang="en-US" baseline="-25000" dirty="0" err="1" smtClean="0"/>
              <a:t>i</a:t>
            </a:r>
            <a:r>
              <a:rPr lang="en-US" dirty="0" smtClean="0"/>
              <a:t> ≥ 0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A is positive </a:t>
            </a:r>
            <a:r>
              <a:rPr lang="en-US" dirty="0" err="1" smtClean="0"/>
              <a:t>semidefinite</a:t>
            </a:r>
            <a:endParaRPr lang="en-US" dirty="0" smtClean="0"/>
          </a:p>
          <a:p>
            <a:pPr lvl="2"/>
            <a:r>
              <a:rPr lang="en-US" dirty="0" smtClean="0"/>
              <a:t>A has both positive and negative </a:t>
            </a:r>
            <a:r>
              <a:rPr lang="en-US" dirty="0" err="1" smtClean="0"/>
              <a:t>eigenvalues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A is indefinite</a:t>
            </a:r>
          </a:p>
          <a:p>
            <a:pPr lvl="1"/>
            <a:endParaRPr lang="en-US" baseline="30000" dirty="0" smtClean="0"/>
          </a:p>
          <a:p>
            <a:endParaRPr lang="en-US" baseline="30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3962400"/>
          <a:ext cx="3390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3" imgW="2260440" imgH="431640" progId="Equation.3">
                  <p:embed/>
                </p:oleObj>
              </mc:Choice>
              <mc:Fallback>
                <p:oleObj name="Equation" r:id="rId3" imgW="2260440" imgH="431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3390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1718</TotalTime>
  <Words>1026</Words>
  <Application>Microsoft Macintosh PowerPoint</Application>
  <PresentationFormat>On-screen Show (4:3)</PresentationFormat>
  <Paragraphs>160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Flow</vt:lpstr>
      <vt:lpstr>Equation</vt:lpstr>
      <vt:lpstr>Microsoft Equation</vt:lpstr>
      <vt:lpstr>Matrix Calculus</vt:lpstr>
      <vt:lpstr>Some Definitions</vt:lpstr>
      <vt:lpstr>Some Definitions</vt:lpstr>
      <vt:lpstr>Some Definitions</vt:lpstr>
      <vt:lpstr>Some Definitions</vt:lpstr>
      <vt:lpstr>Some Definitions</vt:lpstr>
      <vt:lpstr>Some Definitions</vt:lpstr>
      <vt:lpstr>Properties of Eigenvalues and Eigenvectors</vt:lpstr>
      <vt:lpstr>Eigenvalues and Eigenvectors of Symmetric Matrices</vt:lpstr>
      <vt:lpstr>What is Matrix Calculus</vt:lpstr>
      <vt:lpstr>The Gradient</vt:lpstr>
      <vt:lpstr>The Gradient</vt:lpstr>
      <vt:lpstr>The Gradient</vt:lpstr>
      <vt:lpstr>The Gradient</vt:lpstr>
      <vt:lpstr>The Hessian</vt:lpstr>
      <vt:lpstr>The Hessian</vt:lpstr>
      <vt:lpstr>The Hessian</vt:lpstr>
      <vt:lpstr>The Hessian</vt:lpstr>
      <vt:lpstr>Application in Least Squares Optimization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Calculus</dc:title>
  <dc:creator/>
  <cp:lastModifiedBy>Rui Kuang</cp:lastModifiedBy>
  <cp:revision>493</cp:revision>
  <dcterms:created xsi:type="dcterms:W3CDTF">2006-08-16T00:00:00Z</dcterms:created>
  <dcterms:modified xsi:type="dcterms:W3CDTF">2016-09-08T18:38:09Z</dcterms:modified>
</cp:coreProperties>
</file>