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76" r:id="rId3"/>
    <p:sldId id="277" r:id="rId4"/>
    <p:sldId id="278" r:id="rId5"/>
    <p:sldId id="280" r:id="rId6"/>
    <p:sldId id="281" r:id="rId7"/>
    <p:sldId id="282" r:id="rId8"/>
    <p:sldId id="283" r:id="rId9"/>
    <p:sldId id="284" r:id="rId10"/>
    <p:sldId id="286" r:id="rId11"/>
    <p:sldId id="285" r:id="rId12"/>
    <p:sldId id="287" r:id="rId13"/>
    <p:sldId id="288" r:id="rId14"/>
    <p:sldId id="289" r:id="rId15"/>
    <p:sldId id="290" r:id="rId16"/>
    <p:sldId id="291" r:id="rId17"/>
    <p:sldId id="292" r:id="rId18"/>
    <p:sldId id="293" r:id="rId19"/>
    <p:sldId id="295" r:id="rId20"/>
    <p:sldId id="294" r:id="rId21"/>
    <p:sldId id="297" r:id="rId22"/>
    <p:sldId id="298" r:id="rId23"/>
    <p:sldId id="300" r:id="rId24"/>
    <p:sldId id="301" r:id="rId25"/>
    <p:sldId id="299" r:id="rId26"/>
    <p:sldId id="303" r:id="rId27"/>
    <p:sldId id="304" r:id="rId28"/>
    <p:sldId id="305" r:id="rId29"/>
    <p:sldId id="306" r:id="rId30"/>
    <p:sldId id="26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0"/>
    <p:restoredTop sz="72874"/>
  </p:normalViewPr>
  <p:slideViewPr>
    <p:cSldViewPr>
      <p:cViewPr varScale="1">
        <p:scale>
          <a:sx n="151" d="100"/>
          <a:sy n="151" d="100"/>
        </p:scale>
        <p:origin x="142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AF209B8-791E-4EAC-9851-B5EC43E160B9}"/>
    <pc:docChg chg="modSld">
      <pc:chgData name="" userId="" providerId="" clId="Web-{0AF209B8-791E-4EAC-9851-B5EC43E160B9}" dt="2019-09-06T14:51:14.290" v="279" actId="20577"/>
      <pc:docMkLst>
        <pc:docMk/>
      </pc:docMkLst>
      <pc:sldChg chg="modSp">
        <pc:chgData name="" userId="" providerId="" clId="Web-{0AF209B8-791E-4EAC-9851-B5EC43E160B9}" dt="2019-09-06T14:50:36.884" v="277" actId="20577"/>
        <pc:sldMkLst>
          <pc:docMk/>
          <pc:sldMk cId="1391715361" sldId="290"/>
        </pc:sldMkLst>
        <pc:spChg chg="mod">
          <ac:chgData name="" userId="" providerId="" clId="Web-{0AF209B8-791E-4EAC-9851-B5EC43E160B9}" dt="2019-09-06T14:50:36.884" v="277" actId="20577"/>
          <ac:spMkLst>
            <pc:docMk/>
            <pc:sldMk cId="1391715361" sldId="290"/>
            <ac:spMk id="3" creationId="{C1939650-7173-4D41-836C-4408C6A28C16}"/>
          </ac:spMkLst>
        </pc:spChg>
      </pc:sldChg>
      <pc:sldChg chg="modSp">
        <pc:chgData name="" userId="" providerId="" clId="Web-{0AF209B8-791E-4EAC-9851-B5EC43E160B9}" dt="2019-09-06T14:24:41.471" v="2" actId="20577"/>
        <pc:sldMkLst>
          <pc:docMk/>
          <pc:sldMk cId="2700046607" sldId="305"/>
        </pc:sldMkLst>
        <pc:spChg chg="mod">
          <ac:chgData name="" userId="" providerId="" clId="Web-{0AF209B8-791E-4EAC-9851-B5EC43E160B9}" dt="2019-09-06T14:24:41.471" v="2" actId="20577"/>
          <ac:spMkLst>
            <pc:docMk/>
            <pc:sldMk cId="2700046607" sldId="305"/>
            <ac:spMk id="3" creationId="{D1EB7DE9-840F-5345-AB42-3EE0E47DBE23}"/>
          </ac:spMkLst>
        </pc:spChg>
      </pc:sldChg>
    </pc:docChg>
  </pc:docChgLst>
  <pc:docChgLst>
    <pc:chgData clId="Web-{1EEB9DDF-34DB-48CD-A7E6-10DD44969131}"/>
    <pc:docChg chg="modSld">
      <pc:chgData name="" userId="" providerId="" clId="Web-{1EEB9DDF-34DB-48CD-A7E6-10DD44969131}" dt="2019-09-05T16:32:23.952" v="8"/>
      <pc:docMkLst>
        <pc:docMk/>
      </pc:docMkLst>
      <pc:sldChg chg="modNotes">
        <pc:chgData name="" userId="" providerId="" clId="Web-{1EEB9DDF-34DB-48CD-A7E6-10DD44969131}" dt="2019-09-05T16:32:23.952" v="8"/>
        <pc:sldMkLst>
          <pc:docMk/>
          <pc:sldMk cId="33954245" sldId="276"/>
        </pc:sldMkLst>
      </pc:sldChg>
      <pc:sldChg chg="modNotes">
        <pc:chgData name="" userId="" providerId="" clId="Web-{1EEB9DDF-34DB-48CD-A7E6-10DD44969131}" dt="2019-09-05T16:31:21.108" v="3"/>
        <pc:sldMkLst>
          <pc:docMk/>
          <pc:sldMk cId="1200805022" sldId="277"/>
        </pc:sldMkLst>
      </pc:sldChg>
    </pc:docChg>
  </pc:docChgLst>
  <pc:docChgLst>
    <pc:chgData clId="Web-{71E4042B-83C0-4575-B7D3-DB176B8798BE}"/>
    <pc:docChg chg="addSld delSld modSld sldOrd">
      <pc:chgData name="" userId="" providerId="" clId="Web-{71E4042B-83C0-4575-B7D3-DB176B8798BE}" dt="2019-09-05T17:01:52.371" v="23"/>
      <pc:docMkLst>
        <pc:docMk/>
      </pc:docMkLst>
      <pc:sldChg chg="modSp add replId modNotes">
        <pc:chgData name="" userId="" providerId="" clId="Web-{71E4042B-83C0-4575-B7D3-DB176B8798BE}" dt="2019-09-05T17:01:52.371" v="23"/>
        <pc:sldMkLst>
          <pc:docMk/>
          <pc:sldMk cId="1213361775" sldId="304"/>
        </pc:sldMkLst>
        <pc:spChg chg="mod">
          <ac:chgData name="" userId="" providerId="" clId="Web-{71E4042B-83C0-4575-B7D3-DB176B8798BE}" dt="2019-09-05T16:59:44.823" v="16" actId="20577"/>
          <ac:spMkLst>
            <pc:docMk/>
            <pc:sldMk cId="1213361775" sldId="304"/>
            <ac:spMk id="2" creationId="{C7C0DB26-3934-4A46-874B-A534F6A5311B}"/>
          </ac:spMkLst>
        </pc:spChg>
      </pc:sldChg>
      <pc:sldChg chg="new del ord">
        <pc:chgData name="" userId="" providerId="" clId="Web-{71E4042B-83C0-4575-B7D3-DB176B8798BE}" dt="2019-09-05T16:58:04.166" v="2"/>
        <pc:sldMkLst>
          <pc:docMk/>
          <pc:sldMk cId="1369952172" sldId="304"/>
        </pc:sldMkLst>
      </pc:sldChg>
    </pc:docChg>
  </pc:docChgLst>
  <pc:docChgLst>
    <pc:chgData clId="Web-{949227B7-48EF-49D6-8720-2CFBECF49FB5}"/>
    <pc:docChg chg="addSld delSld modSld">
      <pc:chgData name="" userId="" providerId="" clId="Web-{949227B7-48EF-49D6-8720-2CFBECF49FB5}" dt="2019-09-05T19:11:38.054" v="1821" actId="20577"/>
      <pc:docMkLst>
        <pc:docMk/>
      </pc:docMkLst>
      <pc:sldChg chg="modSp">
        <pc:chgData name="" userId="" providerId="" clId="Web-{949227B7-48EF-49D6-8720-2CFBECF49FB5}" dt="2019-09-05T19:11:38.054" v="1820" actId="20577"/>
        <pc:sldMkLst>
          <pc:docMk/>
          <pc:sldMk cId="1200805022" sldId="277"/>
        </pc:sldMkLst>
        <pc:spChg chg="mod">
          <ac:chgData name="" userId="" providerId="" clId="Web-{949227B7-48EF-49D6-8720-2CFBECF49FB5}" dt="2019-09-05T19:11:38.054" v="1820" actId="20577"/>
          <ac:spMkLst>
            <pc:docMk/>
            <pc:sldMk cId="1200805022" sldId="277"/>
            <ac:spMk id="3" creationId="{720D4B4E-49BD-4647-88B8-FDFC605D9718}"/>
          </ac:spMkLst>
        </pc:spChg>
      </pc:sldChg>
      <pc:sldChg chg="modSp">
        <pc:chgData name="" userId="" providerId="" clId="Web-{949227B7-48EF-49D6-8720-2CFBECF49FB5}" dt="2019-09-05T19:09:28.588" v="1790" actId="20577"/>
        <pc:sldMkLst>
          <pc:docMk/>
          <pc:sldMk cId="2959752654" sldId="278"/>
        </pc:sldMkLst>
        <pc:spChg chg="mod">
          <ac:chgData name="" userId="" providerId="" clId="Web-{949227B7-48EF-49D6-8720-2CFBECF49FB5}" dt="2019-09-05T19:09:28.588" v="1790" actId="20577"/>
          <ac:spMkLst>
            <pc:docMk/>
            <pc:sldMk cId="2959752654" sldId="278"/>
            <ac:spMk id="3" creationId="{A64CB291-94EF-CC49-87BD-090E8B476B94}"/>
          </ac:spMkLst>
        </pc:spChg>
      </pc:sldChg>
      <pc:sldChg chg="addSp delSp modSp">
        <pc:chgData name="" userId="" providerId="" clId="Web-{949227B7-48EF-49D6-8720-2CFBECF49FB5}" dt="2019-09-05T18:32:42.467" v="578" actId="1076"/>
        <pc:sldMkLst>
          <pc:docMk/>
          <pc:sldMk cId="1213361775" sldId="304"/>
        </pc:sldMkLst>
        <pc:spChg chg="mod">
          <ac:chgData name="" userId="" providerId="" clId="Web-{949227B7-48EF-49D6-8720-2CFBECF49FB5}" dt="2019-09-05T18:32:16.542" v="569" actId="20577"/>
          <ac:spMkLst>
            <pc:docMk/>
            <pc:sldMk cId="1213361775" sldId="304"/>
            <ac:spMk id="3" creationId="{D1EB7DE9-840F-5345-AB42-3EE0E47DBE23}"/>
          </ac:spMkLst>
        </pc:spChg>
        <pc:picChg chg="add del mod">
          <ac:chgData name="" userId="" providerId="" clId="Web-{949227B7-48EF-49D6-8720-2CFBECF49FB5}" dt="2019-09-05T18:20:42.438" v="213"/>
          <ac:picMkLst>
            <pc:docMk/>
            <pc:sldMk cId="1213361775" sldId="304"/>
            <ac:picMk id="5" creationId="{A7A0E0EE-D32E-4E15-95C9-B01FA282EE9E}"/>
          </ac:picMkLst>
        </pc:picChg>
        <pc:picChg chg="add mod">
          <ac:chgData name="" userId="" providerId="" clId="Web-{949227B7-48EF-49D6-8720-2CFBECF49FB5}" dt="2019-09-05T18:32:42.467" v="578" actId="1076"/>
          <ac:picMkLst>
            <pc:docMk/>
            <pc:sldMk cId="1213361775" sldId="304"/>
            <ac:picMk id="7" creationId="{24647C0E-90EA-4ECB-A01B-955C50164E51}"/>
          </ac:picMkLst>
        </pc:picChg>
      </pc:sldChg>
      <pc:sldChg chg="addSp delSp modSp add replId modNotes">
        <pc:chgData name="" userId="" providerId="" clId="Web-{949227B7-48EF-49D6-8720-2CFBECF49FB5}" dt="2019-09-05T18:46:28.609" v="1034" actId="20577"/>
        <pc:sldMkLst>
          <pc:docMk/>
          <pc:sldMk cId="2700046607" sldId="305"/>
        </pc:sldMkLst>
        <pc:spChg chg="mod">
          <ac:chgData name="" userId="" providerId="" clId="Web-{949227B7-48EF-49D6-8720-2CFBECF49FB5}" dt="2019-09-05T18:46:28.609" v="1034" actId="20577"/>
          <ac:spMkLst>
            <pc:docMk/>
            <pc:sldMk cId="2700046607" sldId="305"/>
            <ac:spMk id="3" creationId="{D1EB7DE9-840F-5345-AB42-3EE0E47DBE23}"/>
          </ac:spMkLst>
        </pc:spChg>
        <pc:picChg chg="add mod">
          <ac:chgData name="" userId="" providerId="" clId="Web-{949227B7-48EF-49D6-8720-2CFBECF49FB5}" dt="2019-09-05T18:45:30.281" v="1027" actId="1076"/>
          <ac:picMkLst>
            <pc:docMk/>
            <pc:sldMk cId="2700046607" sldId="305"/>
            <ac:picMk id="5" creationId="{88C6B0FC-37C6-476B-9FBF-62233D5A4638}"/>
          </ac:picMkLst>
        </pc:picChg>
        <pc:picChg chg="del">
          <ac:chgData name="" userId="" providerId="" clId="Web-{949227B7-48EF-49D6-8720-2CFBECF49FB5}" dt="2019-09-05T18:38:42.076" v="928"/>
          <ac:picMkLst>
            <pc:docMk/>
            <pc:sldMk cId="2700046607" sldId="305"/>
            <ac:picMk id="7" creationId="{24647C0E-90EA-4ECB-A01B-955C50164E51}"/>
          </ac:picMkLst>
        </pc:picChg>
      </pc:sldChg>
      <pc:sldChg chg="add del replId modNotes">
        <pc:chgData name="" userId="" providerId="" clId="Web-{949227B7-48EF-49D6-8720-2CFBECF49FB5}" dt="2019-09-05T18:42:07.159" v="960"/>
        <pc:sldMkLst>
          <pc:docMk/>
          <pc:sldMk cId="983382629" sldId="306"/>
        </pc:sldMkLst>
      </pc:sldChg>
      <pc:sldChg chg="addSp delSp modSp add replId">
        <pc:chgData name="" userId="" providerId="" clId="Web-{949227B7-48EF-49D6-8720-2CFBECF49FB5}" dt="2019-09-05T18:53:58.471" v="1308" actId="20577"/>
        <pc:sldMkLst>
          <pc:docMk/>
          <pc:sldMk cId="4263747062" sldId="306"/>
        </pc:sldMkLst>
        <pc:spChg chg="mod">
          <ac:chgData name="" userId="" providerId="" clId="Web-{949227B7-48EF-49D6-8720-2CFBECF49FB5}" dt="2019-09-05T18:53:58.471" v="1308" actId="20577"/>
          <ac:spMkLst>
            <pc:docMk/>
            <pc:sldMk cId="4263747062" sldId="306"/>
            <ac:spMk id="3" creationId="{D1EB7DE9-840F-5345-AB42-3EE0E47DBE23}"/>
          </ac:spMkLst>
        </pc:spChg>
        <pc:picChg chg="del">
          <ac:chgData name="" userId="" providerId="" clId="Web-{949227B7-48EF-49D6-8720-2CFBECF49FB5}" dt="2019-09-05T18:46:36.400" v="1037"/>
          <ac:picMkLst>
            <pc:docMk/>
            <pc:sldMk cId="4263747062" sldId="306"/>
            <ac:picMk id="5" creationId="{88C6B0FC-37C6-476B-9FBF-62233D5A4638}"/>
          </ac:picMkLst>
        </pc:picChg>
        <pc:picChg chg="add mod">
          <ac:chgData name="" userId="" providerId="" clId="Web-{949227B7-48EF-49D6-8720-2CFBECF49FB5}" dt="2019-09-05T18:53:12.587" v="1297" actId="1076"/>
          <ac:picMkLst>
            <pc:docMk/>
            <pc:sldMk cId="4263747062" sldId="306"/>
            <ac:picMk id="6" creationId="{19303EC3-784F-4FC6-886C-D228E9868745}"/>
          </ac:picMkLst>
        </pc:picChg>
      </pc:sldChg>
    </pc:docChg>
  </pc:docChgLst>
  <pc:docChgLst>
    <pc:chgData clId="Web-{020E39B9-ED45-453A-8106-C15C4D20A789}"/>
    <pc:docChg chg="modSld">
      <pc:chgData name="" userId="" providerId="" clId="Web-{020E39B9-ED45-453A-8106-C15C4D20A789}" dt="2019-09-05T23:00:04.180" v="689" actId="20577"/>
      <pc:docMkLst>
        <pc:docMk/>
      </pc:docMkLst>
      <pc:sldChg chg="modSp">
        <pc:chgData name="" userId="" providerId="" clId="Web-{020E39B9-ED45-453A-8106-C15C4D20A789}" dt="2019-09-05T23:00:04.165" v="688" actId="20577"/>
        <pc:sldMkLst>
          <pc:docMk/>
          <pc:sldMk cId="1200805022" sldId="277"/>
        </pc:sldMkLst>
        <pc:spChg chg="mod">
          <ac:chgData name="" userId="" providerId="" clId="Web-{020E39B9-ED45-453A-8106-C15C4D20A789}" dt="2019-09-05T23:00:04.165" v="688" actId="20577"/>
          <ac:spMkLst>
            <pc:docMk/>
            <pc:sldMk cId="1200805022" sldId="277"/>
            <ac:spMk id="3" creationId="{720D4B4E-49BD-4647-88B8-FDFC605D9718}"/>
          </ac:spMkLst>
        </pc:spChg>
      </pc:sldChg>
    </pc:docChg>
  </pc:docChgLst>
  <pc:docChgLst>
    <pc:chgData clId="Web-{55B8B54F-3F89-495B-A0E6-FAC7E7DC4264}"/>
    <pc:docChg chg="modSld">
      <pc:chgData name="" userId="" providerId="" clId="Web-{55B8B54F-3F89-495B-A0E6-FAC7E7DC4264}" dt="2019-09-06T00:06:32.975" v="337" actId="20577"/>
      <pc:docMkLst>
        <pc:docMk/>
      </pc:docMkLst>
      <pc:sldChg chg="modSp">
        <pc:chgData name="" userId="" providerId="" clId="Web-{55B8B54F-3F89-495B-A0E6-FAC7E7DC4264}" dt="2019-09-05T23:40:10.946" v="274" actId="20577"/>
        <pc:sldMkLst>
          <pc:docMk/>
          <pc:sldMk cId="1200805022" sldId="277"/>
        </pc:sldMkLst>
        <pc:spChg chg="mod">
          <ac:chgData name="" userId="" providerId="" clId="Web-{55B8B54F-3F89-495B-A0E6-FAC7E7DC4264}" dt="2019-09-05T23:40:10.946" v="274" actId="20577"/>
          <ac:spMkLst>
            <pc:docMk/>
            <pc:sldMk cId="1200805022" sldId="277"/>
            <ac:spMk id="3" creationId="{720D4B4E-49BD-4647-88B8-FDFC605D9718}"/>
          </ac:spMkLst>
        </pc:spChg>
      </pc:sldChg>
      <pc:sldChg chg="modSp">
        <pc:chgData name="" userId="" providerId="" clId="Web-{55B8B54F-3F89-495B-A0E6-FAC7E7DC4264}" dt="2019-09-05T23:32:33.694" v="141" actId="20577"/>
        <pc:sldMkLst>
          <pc:docMk/>
          <pc:sldMk cId="2959752654" sldId="278"/>
        </pc:sldMkLst>
        <pc:spChg chg="mod">
          <ac:chgData name="" userId="" providerId="" clId="Web-{55B8B54F-3F89-495B-A0E6-FAC7E7DC4264}" dt="2019-09-05T23:32:33.694" v="141" actId="20577"/>
          <ac:spMkLst>
            <pc:docMk/>
            <pc:sldMk cId="2959752654" sldId="278"/>
            <ac:spMk id="3" creationId="{A64CB291-94EF-CC49-87BD-090E8B476B94}"/>
          </ac:spMkLst>
        </pc:spChg>
      </pc:sldChg>
      <pc:sldChg chg="modSp">
        <pc:chgData name="" userId="" providerId="" clId="Web-{55B8B54F-3F89-495B-A0E6-FAC7E7DC4264}" dt="2019-09-05T23:53:22.343" v="280" actId="20577"/>
        <pc:sldMkLst>
          <pc:docMk/>
          <pc:sldMk cId="1539734595" sldId="283"/>
        </pc:sldMkLst>
        <pc:spChg chg="mod">
          <ac:chgData name="" userId="" providerId="" clId="Web-{55B8B54F-3F89-495B-A0E6-FAC7E7DC4264}" dt="2019-09-05T23:53:22.343" v="280" actId="20577"/>
          <ac:spMkLst>
            <pc:docMk/>
            <pc:sldMk cId="1539734595" sldId="283"/>
            <ac:spMk id="3" creationId="{0A6DC0B0-328F-3F4D-A17B-754F85D39E58}"/>
          </ac:spMkLst>
        </pc:spChg>
      </pc:sldChg>
      <pc:sldChg chg="modSp">
        <pc:chgData name="" userId="" providerId="" clId="Web-{55B8B54F-3F89-495B-A0E6-FAC7E7DC4264}" dt="2019-09-05T23:59:25.283" v="301" actId="20577"/>
        <pc:sldMkLst>
          <pc:docMk/>
          <pc:sldMk cId="2345731772" sldId="288"/>
        </pc:sldMkLst>
        <pc:spChg chg="mod">
          <ac:chgData name="" userId="" providerId="" clId="Web-{55B8B54F-3F89-495B-A0E6-FAC7E7DC4264}" dt="2019-09-05T23:59:25.283" v="301" actId="20577"/>
          <ac:spMkLst>
            <pc:docMk/>
            <pc:sldMk cId="2345731772" sldId="288"/>
            <ac:spMk id="3" creationId="{5CD34A3D-597A-0946-883C-FE83D1264052}"/>
          </ac:spMkLst>
        </pc:spChg>
      </pc:sldChg>
      <pc:sldChg chg="modNotes">
        <pc:chgData name="" userId="" providerId="" clId="Web-{55B8B54F-3F89-495B-A0E6-FAC7E7DC4264}" dt="2019-09-05T23:59:53.845" v="304"/>
        <pc:sldMkLst>
          <pc:docMk/>
          <pc:sldMk cId="3165765520" sldId="293"/>
        </pc:sldMkLst>
      </pc:sldChg>
      <pc:sldChg chg="modSp">
        <pc:chgData name="" userId="" providerId="" clId="Web-{55B8B54F-3F89-495B-A0E6-FAC7E7DC4264}" dt="2019-09-06T00:01:24.487" v="305" actId="20577"/>
        <pc:sldMkLst>
          <pc:docMk/>
          <pc:sldMk cId="3203722598" sldId="295"/>
        </pc:sldMkLst>
        <pc:spChg chg="mod">
          <ac:chgData name="" userId="" providerId="" clId="Web-{55B8B54F-3F89-495B-A0E6-FAC7E7DC4264}" dt="2019-09-06T00:01:24.487" v="305" actId="20577"/>
          <ac:spMkLst>
            <pc:docMk/>
            <pc:sldMk cId="3203722598" sldId="295"/>
            <ac:spMk id="3" creationId="{9DFC351B-AED1-A94F-A082-73C73F3D2426}"/>
          </ac:spMkLst>
        </pc:spChg>
      </pc:sldChg>
      <pc:sldChg chg="modSp">
        <pc:chgData name="" userId="" providerId="" clId="Web-{55B8B54F-3F89-495B-A0E6-FAC7E7DC4264}" dt="2019-09-06T00:04:23.084" v="318" actId="20577"/>
        <pc:sldMkLst>
          <pc:docMk/>
          <pc:sldMk cId="2269722024" sldId="298"/>
        </pc:sldMkLst>
        <pc:spChg chg="mod">
          <ac:chgData name="" userId="" providerId="" clId="Web-{55B8B54F-3F89-495B-A0E6-FAC7E7DC4264}" dt="2019-09-06T00:04:23.084" v="318" actId="20577"/>
          <ac:spMkLst>
            <pc:docMk/>
            <pc:sldMk cId="2269722024" sldId="298"/>
            <ac:spMk id="3" creationId="{3FB8B7A2-95C0-F24B-B508-CAD364613D29}"/>
          </ac:spMkLst>
        </pc:spChg>
      </pc:sldChg>
      <pc:sldChg chg="modSp">
        <pc:chgData name="" userId="" providerId="" clId="Web-{55B8B54F-3F89-495B-A0E6-FAC7E7DC4264}" dt="2019-09-06T00:06:27.007" v="335" actId="20577"/>
        <pc:sldMkLst>
          <pc:docMk/>
          <pc:sldMk cId="3428232543" sldId="299"/>
        </pc:sldMkLst>
        <pc:spChg chg="mod">
          <ac:chgData name="" userId="" providerId="" clId="Web-{55B8B54F-3F89-495B-A0E6-FAC7E7DC4264}" dt="2019-09-06T00:06:27.007" v="335" actId="20577"/>
          <ac:spMkLst>
            <pc:docMk/>
            <pc:sldMk cId="3428232543" sldId="299"/>
            <ac:spMk id="3" creationId="{5B20885D-3DF9-EF4A-9A6E-814F70374347}"/>
          </ac:spMkLst>
        </pc:spChg>
      </pc:sldChg>
      <pc:sldChg chg="modSp">
        <pc:chgData name="" userId="" providerId="" clId="Web-{55B8B54F-3F89-495B-A0E6-FAC7E7DC4264}" dt="2019-09-06T00:05:09.662" v="330" actId="20577"/>
        <pc:sldMkLst>
          <pc:docMk/>
          <pc:sldMk cId="2445661212" sldId="301"/>
        </pc:sldMkLst>
        <pc:spChg chg="mod">
          <ac:chgData name="" userId="" providerId="" clId="Web-{55B8B54F-3F89-495B-A0E6-FAC7E7DC4264}" dt="2019-09-06T00:05:09.662" v="330" actId="20577"/>
          <ac:spMkLst>
            <pc:docMk/>
            <pc:sldMk cId="2445661212" sldId="301"/>
            <ac:spMk id="3" creationId="{D8EBEC60-B1D7-0D49-A642-720DF160DB13}"/>
          </ac:spMkLst>
        </pc:spChg>
      </pc:sldChg>
      <pc:sldChg chg="modSp">
        <pc:chgData name="" userId="" providerId="" clId="Web-{55B8B54F-3F89-495B-A0E6-FAC7E7DC4264}" dt="2019-09-05T23:53:49.672" v="293" actId="20577"/>
        <pc:sldMkLst>
          <pc:docMk/>
          <pc:sldMk cId="2700046607" sldId="305"/>
        </pc:sldMkLst>
        <pc:spChg chg="mod">
          <ac:chgData name="" userId="" providerId="" clId="Web-{55B8B54F-3F89-495B-A0E6-FAC7E7DC4264}" dt="2019-09-05T23:53:49.672" v="293" actId="20577"/>
          <ac:spMkLst>
            <pc:docMk/>
            <pc:sldMk cId="2700046607" sldId="305"/>
            <ac:spMk id="3" creationId="{D1EB7DE9-840F-5345-AB42-3EE0E47DBE23}"/>
          </ac:spMkLst>
        </pc:spChg>
      </pc:sldChg>
      <pc:sldChg chg="modSp">
        <pc:chgData name="" userId="" providerId="" clId="Web-{55B8B54F-3F89-495B-A0E6-FAC7E7DC4264}" dt="2019-09-05T23:53:39.625" v="287" actId="20577"/>
        <pc:sldMkLst>
          <pc:docMk/>
          <pc:sldMk cId="4263747062" sldId="306"/>
        </pc:sldMkLst>
        <pc:spChg chg="mod">
          <ac:chgData name="" userId="" providerId="" clId="Web-{55B8B54F-3F89-495B-A0E6-FAC7E7DC4264}" dt="2019-09-05T23:53:39.625" v="287" actId="20577"/>
          <ac:spMkLst>
            <pc:docMk/>
            <pc:sldMk cId="4263747062" sldId="306"/>
            <ac:spMk id="3" creationId="{D1EB7DE9-840F-5345-AB42-3EE0E47DBE2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AA29B0-5868-4515-A144-CD2855817EFE}" type="datetimeFigureOut">
              <a:rPr lang="en-US" smtClean="0"/>
              <a:t>9/6/2019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48BEF3-35F6-4250-96C7-5BC2DDE94EFD}" type="slidenum">
              <a:rPr lang="en-US" smtClean="0"/>
              <a:t>‹#›</a:t>
            </a:fld>
            <a:endParaRPr lang="en-US"/>
          </a:p>
        </p:txBody>
      </p:sp>
    </p:spTree>
    <p:extLst>
      <p:ext uri="{BB962C8B-B14F-4D97-AF65-F5344CB8AC3E}">
        <p14:creationId xmlns:p14="http://schemas.microsoft.com/office/powerpoint/2010/main" val="1338968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BD76D-01E9-42B0-B5AD-71ED94173E52}" type="datetimeFigureOut">
              <a:rPr lang="en-US" smtClean="0"/>
              <a:t>9/6/2019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6DC1-C60F-4D67-9263-5C682F3ECAD0}" type="slidenum">
              <a:rPr lang="en-US" smtClean="0"/>
              <a:t>‹#›</a:t>
            </a:fld>
            <a:endParaRPr lang="en-US"/>
          </a:p>
        </p:txBody>
      </p:sp>
    </p:spTree>
    <p:extLst>
      <p:ext uri="{BB962C8B-B14F-4D97-AF65-F5344CB8AC3E}">
        <p14:creationId xmlns:p14="http://schemas.microsoft.com/office/powerpoint/2010/main" val="386343148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a high-level, dynamically typed multiparadigm programming language. Python code is often said to be almost like pseudocode, since it allows you to express very powerful ideas in very few lines of code while being very readable. IDE (Integrated Development Environment).</a:t>
            </a:r>
          </a:p>
          <a:p>
            <a:endParaRPr lang="en-US" dirty="0">
              <a:cs typeface="Calibri"/>
            </a:endParaRPr>
          </a:p>
        </p:txBody>
      </p:sp>
    </p:spTree>
    <p:extLst>
      <p:ext uri="{BB962C8B-B14F-4D97-AF65-F5344CB8AC3E}">
        <p14:creationId xmlns:p14="http://schemas.microsoft.com/office/powerpoint/2010/main" val="237873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functions are defined by using def keyword, for returned values, it doesn’t required to specify them in function definition, but need to use return keyword explicitly within function.</a:t>
            </a:r>
          </a:p>
        </p:txBody>
      </p:sp>
    </p:spTree>
    <p:extLst>
      <p:ext uri="{BB962C8B-B14F-4D97-AF65-F5344CB8AC3E}">
        <p14:creationId xmlns:p14="http://schemas.microsoft.com/office/powerpoint/2010/main" val="329446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Python built-in data types and operations don’t support matrix calculus very well, additional packages are required to boost Python. </a:t>
            </a:r>
            <a:r>
              <a:rPr lang="en-US" dirty="0" err="1"/>
              <a:t>Numpy</a:t>
            </a:r>
            <a:r>
              <a:rPr lang="en-US" dirty="0"/>
              <a:t> is the core library for scientific computing in Python. It provides a high-performance multidimensional array object, and tools for working with these arrays.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numpy</a:t>
            </a:r>
            <a:r>
              <a:rPr lang="en-US" dirty="0"/>
              <a:t> array is a grid of values, all of the same type, and is indexed by a tuple of nonnegative integers. The number of dimensions is the rank of the array; the shape of an array is a tuple of integers giving the size of the array along each dimension.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 initialize </a:t>
            </a:r>
            <a:r>
              <a:rPr lang="en-US" dirty="0" err="1"/>
              <a:t>numpy</a:t>
            </a:r>
            <a:r>
              <a:rPr lang="en-US" dirty="0"/>
              <a:t> arrays from nested Python lists and access elements using square brackets as lists do.</a:t>
            </a:r>
          </a:p>
          <a:p>
            <a:endParaRPr lang="en-US" dirty="0"/>
          </a:p>
          <a:p>
            <a:endParaRPr lang="en-US" dirty="0"/>
          </a:p>
        </p:txBody>
      </p:sp>
    </p:spTree>
    <p:extLst>
      <p:ext uri="{BB962C8B-B14F-4D97-AF65-F5344CB8AC3E}">
        <p14:creationId xmlns:p14="http://schemas.microsoft.com/office/powerpoint/2010/main" val="2598166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552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you index into </a:t>
            </a:r>
            <a:r>
              <a:rPr lang="en-US" dirty="0" err="1"/>
              <a:t>numpy</a:t>
            </a:r>
            <a:r>
              <a:rPr lang="en-US" dirty="0"/>
              <a:t> arrays using slicing, the resulting array view will always be a subarray of the original array. In contrast, integer array indexing allows you to construct arbitrary arrays using the data from another array.</a:t>
            </a:r>
          </a:p>
        </p:txBody>
      </p:sp>
    </p:spTree>
    <p:extLst>
      <p:ext uri="{BB962C8B-B14F-4D97-AF65-F5344CB8AC3E}">
        <p14:creationId xmlns:p14="http://schemas.microsoft.com/office/powerpoint/2010/main" val="92355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 array indexing lets you pick out arbitrary elements of an array. Frequently this type of indexing is used to select the elements of an array that satisfy some condition. </a:t>
            </a:r>
          </a:p>
          <a:p>
            <a:endParaRPr lang="en-US" dirty="0"/>
          </a:p>
        </p:txBody>
      </p:sp>
    </p:spTree>
    <p:extLst>
      <p:ext uri="{BB962C8B-B14F-4D97-AF65-F5344CB8AC3E}">
        <p14:creationId xmlns:p14="http://schemas.microsoft.com/office/powerpoint/2010/main" val="1595743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is a grid of elements of the same type.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provides a large set of numeric datatypes that you can use to construct arrays.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tries to guess a datatype when you create an array, but functions that construct arrays usually also include an optional argument to explicitly specify the datatype.</a:t>
            </a:r>
            <a:endParaRPr lang="en-US" dirty="0"/>
          </a:p>
        </p:txBody>
      </p:sp>
    </p:spTree>
    <p:extLst>
      <p:ext uri="{BB962C8B-B14F-4D97-AF65-F5344CB8AC3E}">
        <p14:creationId xmlns:p14="http://schemas.microsoft.com/office/powerpoint/2010/main" val="1825952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Basic mathematical functions operate elementwise on arrays, and are available both as operator overloads and as functions in the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module</a:t>
            </a:r>
            <a:endParaRPr lang="en-US" dirty="0"/>
          </a:p>
        </p:txBody>
      </p:sp>
    </p:spTree>
    <p:extLst>
      <p:ext uri="{BB962C8B-B14F-4D97-AF65-F5344CB8AC3E}">
        <p14:creationId xmlns:p14="http://schemas.microsoft.com/office/powerpoint/2010/main" val="2928779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unlike MATLAB, * is elementwise multiplication, not matrix multiplication. Instead, Python3 introduces a new operator @ used for matrix multiplication. Otherwise, we use the dot function to compute inner products of vectors, to multiply a vector by a matrix, and to multiply matrices. dot is available both as a function in the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module and as an instance method of array objects. </a:t>
            </a:r>
          </a:p>
        </p:txBody>
      </p:sp>
    </p:spTree>
    <p:extLst>
      <p:ext uri="{BB962C8B-B14F-4D97-AF65-F5344CB8AC3E}">
        <p14:creationId xmlns:p14="http://schemas.microsoft.com/office/powerpoint/2010/main" val="1702757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Apart from computing mathematical functions using arrays, we frequently need to reshape or otherwise manipulate data in arrays. The simplest example of this type of operation is transposing a matrix; to transpose a matrix, simply use the </a:t>
            </a:r>
            <a:r>
              <a:rPr lang="en-US" dirty="0"/>
              <a:t>T</a:t>
            </a:r>
            <a:r>
              <a:rPr lang="en-US" sz="1200" b="0" i="0" kern="1200" dirty="0">
                <a:solidFill>
                  <a:schemeClr val="tx1"/>
                </a:solidFill>
                <a:effectLst/>
                <a:latin typeface="+mn-lt"/>
                <a:ea typeface="+mn-ea"/>
                <a:cs typeface="+mn-cs"/>
              </a:rPr>
              <a:t> attribute of an array object. And another common operation is reshape which gives a new shape to an array without changing its data.</a:t>
            </a:r>
            <a:endParaRPr lang="en-US" dirty="0"/>
          </a:p>
        </p:txBody>
      </p:sp>
    </p:spTree>
    <p:extLst>
      <p:ext uri="{BB962C8B-B14F-4D97-AF65-F5344CB8AC3E}">
        <p14:creationId xmlns:p14="http://schemas.microsoft.com/office/powerpoint/2010/main" val="487288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Broadcasting is a powerful mechanism that allows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to work with arrays of different shapes when performing arithmetic operations. Frequently we have a smaller array and a larger array, and we want to use the smaller array multiple times to perform some operation on the larger array.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first method works; when the matrix </a:t>
            </a:r>
            <a:r>
              <a:rPr lang="en-US" dirty="0"/>
              <a:t>x</a:t>
            </a:r>
            <a:r>
              <a:rPr lang="en-US" sz="1200" b="0" i="0" kern="1200" dirty="0">
                <a:solidFill>
                  <a:schemeClr val="tx1"/>
                </a:solidFill>
                <a:effectLst/>
                <a:latin typeface="+mn-lt"/>
                <a:ea typeface="+mn-ea"/>
                <a:cs typeface="+mn-cs"/>
              </a:rPr>
              <a:t> is very large, computing an explicit loop in Python could be slow. Note that adding the vector </a:t>
            </a:r>
            <a:r>
              <a:rPr lang="en-US" dirty="0"/>
              <a:t>v</a:t>
            </a:r>
            <a:r>
              <a:rPr lang="en-US" sz="1200" b="0" i="0" kern="1200" dirty="0">
                <a:solidFill>
                  <a:schemeClr val="tx1"/>
                </a:solidFill>
                <a:effectLst/>
                <a:latin typeface="+mn-lt"/>
                <a:ea typeface="+mn-ea"/>
                <a:cs typeface="+mn-cs"/>
              </a:rPr>
              <a:t> to each row of the matrix </a:t>
            </a:r>
            <a:r>
              <a:rPr lang="en-US" dirty="0"/>
              <a:t>x</a:t>
            </a:r>
            <a:r>
              <a:rPr lang="en-US" sz="1200" b="0" i="0" kern="1200" dirty="0">
                <a:solidFill>
                  <a:schemeClr val="tx1"/>
                </a:solidFill>
                <a:effectLst/>
                <a:latin typeface="+mn-lt"/>
                <a:ea typeface="+mn-ea"/>
                <a:cs typeface="+mn-cs"/>
              </a:rPr>
              <a:t> is equivalent to forming a matrix </a:t>
            </a:r>
            <a:r>
              <a:rPr lang="en-US" dirty="0" err="1"/>
              <a:t>vv</a:t>
            </a:r>
            <a:r>
              <a:rPr lang="en-US" sz="1200" b="0" i="0" kern="1200" dirty="0">
                <a:solidFill>
                  <a:schemeClr val="tx1"/>
                </a:solidFill>
                <a:effectLst/>
                <a:latin typeface="+mn-lt"/>
                <a:ea typeface="+mn-ea"/>
                <a:cs typeface="+mn-cs"/>
              </a:rPr>
              <a:t> by stacking multiple copies of </a:t>
            </a:r>
            <a:r>
              <a:rPr lang="en-US" dirty="0"/>
              <a:t>v</a:t>
            </a:r>
            <a:r>
              <a:rPr lang="en-US" sz="1200" b="0" i="0" kern="1200" dirty="0">
                <a:solidFill>
                  <a:schemeClr val="tx1"/>
                </a:solidFill>
                <a:effectLst/>
                <a:latin typeface="+mn-lt"/>
                <a:ea typeface="+mn-ea"/>
                <a:cs typeface="+mn-cs"/>
              </a:rPr>
              <a:t> vertically, then performing elementwise summation of </a:t>
            </a:r>
            <a:r>
              <a:rPr lang="en-US" dirty="0"/>
              <a:t>x</a:t>
            </a:r>
            <a:r>
              <a:rPr lang="en-US" sz="1200" b="0" i="0" kern="1200" dirty="0">
                <a:solidFill>
                  <a:schemeClr val="tx1"/>
                </a:solidFill>
                <a:effectLst/>
                <a:latin typeface="+mn-lt"/>
                <a:ea typeface="+mn-ea"/>
                <a:cs typeface="+mn-cs"/>
              </a:rPr>
              <a:t> and </a:t>
            </a:r>
            <a:r>
              <a:rPr lang="en-US" dirty="0"/>
              <a:t>vv</a:t>
            </a:r>
            <a:r>
              <a:rPr lang="en-US" sz="1200" b="0" i="0" kern="1200" dirty="0">
                <a:solidFill>
                  <a:schemeClr val="tx1"/>
                </a:solidFill>
                <a:effectLst/>
                <a:latin typeface="+mn-lt"/>
                <a:ea typeface="+mn-ea"/>
                <a:cs typeface="+mn-cs"/>
              </a:rPr>
              <a:t>. This isn’t memory efficient since </a:t>
            </a:r>
            <a:r>
              <a:rPr lang="en-US" sz="1200" b="0" i="0" kern="1200" dirty="0" err="1">
                <a:solidFill>
                  <a:schemeClr val="tx1"/>
                </a:solidFill>
                <a:effectLst/>
                <a:latin typeface="+mn-lt"/>
                <a:ea typeface="+mn-ea"/>
                <a:cs typeface="+mn-cs"/>
              </a:rPr>
              <a:t>vv</a:t>
            </a:r>
            <a:r>
              <a:rPr lang="en-US" sz="1200" b="0" i="0" kern="1200" dirty="0">
                <a:solidFill>
                  <a:schemeClr val="tx1"/>
                </a:solidFill>
                <a:effectLst/>
                <a:latin typeface="+mn-lt"/>
                <a:ea typeface="+mn-ea"/>
                <a:cs typeface="+mn-cs"/>
              </a:rPr>
              <a:t> needs space as much as x takes.</a:t>
            </a:r>
            <a:endParaRPr lang="en-US" dirty="0"/>
          </a:p>
        </p:txBody>
      </p:sp>
    </p:spTree>
    <p:extLst>
      <p:ext uri="{BB962C8B-B14F-4D97-AF65-F5344CB8AC3E}">
        <p14:creationId xmlns:p14="http://schemas.microsoft.com/office/powerpoint/2010/main" val="463740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Anaconda is basically a distribution of Python for scientific computing, and aims to simplify package management and deployment. It ships with most packages (including </a:t>
            </a:r>
            <a:r>
              <a:rPr lang="en-US" dirty="0" err="1"/>
              <a:t>Numpy</a:t>
            </a:r>
            <a:r>
              <a:rPr lang="en-US" dirty="0"/>
              <a:t>, </a:t>
            </a:r>
            <a:r>
              <a:rPr lang="en-US" dirty="0" err="1"/>
              <a:t>Scipy</a:t>
            </a:r>
            <a:r>
              <a:rPr lang="en-US" dirty="0"/>
              <a:t> and Matplotlib) which are heavily used in this course.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currently several different supported versions of Python, 2.7, and 3.x. Somewhat confusingly, Python 3.0 introduced many backwards-incompatible changes to the language, so code written for 2.7 may not work under 3.x and vice versa. For this class all code will use Python 3.6.</a:t>
            </a:r>
          </a:p>
        </p:txBody>
      </p:sp>
    </p:spTree>
    <p:extLst>
      <p:ext uri="{BB962C8B-B14F-4D97-AF65-F5344CB8AC3E}">
        <p14:creationId xmlns:p14="http://schemas.microsoft.com/office/powerpoint/2010/main" val="4261852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Matplotlib is a plotting library. In this section give a brief introduction to the </a:t>
            </a:r>
            <a:r>
              <a:rPr lang="en-US" dirty="0" err="1"/>
              <a:t>matplotlib.pyplot</a:t>
            </a:r>
            <a:r>
              <a:rPr lang="en-US" dirty="0"/>
              <a:t> module, which provides a plotting system similar to that of MATLAB.</a:t>
            </a:r>
          </a:p>
        </p:txBody>
      </p:sp>
    </p:spTree>
    <p:extLst>
      <p:ext uri="{BB962C8B-B14F-4D97-AF65-F5344CB8AC3E}">
        <p14:creationId xmlns:p14="http://schemas.microsoft.com/office/powerpoint/2010/main" val="325543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Tree>
    <p:extLst>
      <p:ext uri="{BB962C8B-B14F-4D97-AF65-F5344CB8AC3E}">
        <p14:creationId xmlns:p14="http://schemas.microsoft.com/office/powerpoint/2010/main" val="80943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Tree>
    <p:extLst>
      <p:ext uri="{BB962C8B-B14F-4D97-AF65-F5344CB8AC3E}">
        <p14:creationId xmlns:p14="http://schemas.microsoft.com/office/powerpoint/2010/main" val="243895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Conda</a:t>
            </a:r>
            <a:r>
              <a:rPr lang="en-US" dirty="0"/>
              <a:t> is a package management system and environment management system that runs on all platform. It quickly installs, runs and updates packages and their dependencies, and manages the isolate environments for different projects.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Pip is only a package management system, and needs additional packages to get environment managing function.</a:t>
            </a:r>
          </a:p>
        </p:txBody>
      </p:sp>
    </p:spTree>
    <p:extLst>
      <p:ext uri="{BB962C8B-B14F-4D97-AF65-F5344CB8AC3E}">
        <p14:creationId xmlns:p14="http://schemas.microsoft.com/office/powerpoint/2010/main" val="343448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most languages, Python has a number of basic types including integers, floats, </a:t>
            </a:r>
            <a:r>
              <a:rPr lang="en-US" sz="1200" b="0" i="0" kern="1200" dirty="0" err="1">
                <a:solidFill>
                  <a:schemeClr val="tx1"/>
                </a:solidFill>
                <a:effectLst/>
                <a:latin typeface="+mn-lt"/>
                <a:ea typeface="+mn-ea"/>
                <a:cs typeface="+mn-cs"/>
              </a:rPr>
              <a:t>booleans</a:t>
            </a:r>
            <a:r>
              <a:rPr lang="en-US" sz="1200" b="0" i="0" kern="1200" dirty="0">
                <a:solidFill>
                  <a:schemeClr val="tx1"/>
                </a:solidFill>
                <a:effectLst/>
                <a:latin typeface="+mn-lt"/>
                <a:ea typeface="+mn-ea"/>
                <a:cs typeface="+mn-cs"/>
              </a:rPr>
              <a:t>, and strings. These data types behave in ways that are familiar from other programming languages.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Python does not have unary increment (x++) or decrement (x--) operators.</a:t>
            </a:r>
          </a:p>
        </p:txBody>
      </p:sp>
    </p:spTree>
    <p:extLst>
      <p:ext uri="{BB962C8B-B14F-4D97-AF65-F5344CB8AC3E}">
        <p14:creationId xmlns:p14="http://schemas.microsoft.com/office/powerpoint/2010/main" val="131712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Python implements all of the usual operators for Boolean logic, but uses English words rather than symbols (&amp;&amp;, ||, etc.).</a:t>
            </a:r>
          </a:p>
        </p:txBody>
      </p:sp>
    </p:spTree>
    <p:extLst>
      <p:ext uri="{BB962C8B-B14F-4D97-AF65-F5344CB8AC3E}">
        <p14:creationId xmlns:p14="http://schemas.microsoft.com/office/powerpoint/2010/main" val="317093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8446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is the Python equivalent of an array, but is </a:t>
            </a:r>
            <a:r>
              <a:rPr lang="en-US" dirty="0" err="1"/>
              <a:t>resizeable</a:t>
            </a:r>
            <a:r>
              <a:rPr lang="en-US" dirty="0"/>
              <a:t> and can contain elements of different types</a:t>
            </a:r>
          </a:p>
        </p:txBody>
      </p:sp>
    </p:spTree>
    <p:extLst>
      <p:ext uri="{BB962C8B-B14F-4D97-AF65-F5344CB8AC3E}">
        <p14:creationId xmlns:p14="http://schemas.microsoft.com/office/powerpoint/2010/main" val="349264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is the Python equivalent of an array, but is </a:t>
            </a:r>
            <a:r>
              <a:rPr lang="en-US" dirty="0" err="1"/>
              <a:t>resizeable</a:t>
            </a:r>
            <a:r>
              <a:rPr lang="en-US" dirty="0"/>
              <a:t> and can contain elements of different types</a:t>
            </a:r>
          </a:p>
        </p:txBody>
      </p:sp>
    </p:spTree>
    <p:extLst>
      <p:ext uri="{BB962C8B-B14F-4D97-AF65-F5344CB8AC3E}">
        <p14:creationId xmlns:p14="http://schemas.microsoft.com/office/powerpoint/2010/main" val="1526765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6388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7CC9B35-3DD1-4BDF-83AD-12BAC55B57AC}" type="datetime1">
              <a:rPr lang="en-US" smtClean="0"/>
              <a:t>9/6/2019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32A5EB-FEB5-4B48-9B41-18859DF49FD7}" type="datetime1">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1B5C49-22B6-4A68-A64C-85257EE8E693}" type="datetime1">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78C388-B424-428E-86F6-FB81BEC250EA}" type="datetime1">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879D64-5030-4CC4-A701-CB43385B4160}" type="datetime1">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378B02F-FECA-4908-8553-FC479C128EBE}" type="datetime1">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1CB5808-4711-42E0-929F-8CDE60B65B52}" type="datetime1">
              <a:rPr lang="en-US" smtClean="0"/>
              <a:t>9/6/2019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3887915-0389-44FD-B3CB-0E324D8A4309}" type="datetime1">
              <a:rPr lang="en-US" smtClean="0"/>
              <a:t>9/6/2019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49224-3DB6-4E38-B042-B5DF49F87BA0}" type="datetime1">
              <a:rPr lang="en-US" smtClean="0"/>
              <a:t>9/6/2019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BD1550-4E20-47F0-9B49-2D3BBA48F181}" type="datetime1">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9BF1157-9FAD-4D87-A250-54CA60214331}" type="datetime1">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4D4376-6D4C-465F-B36E-27B6DBE7C71B}" type="datetime1">
              <a:rPr lang="en-US" smtClean="0"/>
              <a:t>9/6/2019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6/library/stdtypes.html#set" TargetMode="External"/><Relationship Id="rId2" Type="http://schemas.openxmlformats.org/officeDocument/2006/relationships/hyperlink" Target="https://docs.python.org/3.6/library/stdtypes.html#dict" TargetMode="External"/><Relationship Id="rId1" Type="http://schemas.openxmlformats.org/officeDocument/2006/relationships/slideLayout" Target="../slideLayouts/slideLayout2.xml"/><Relationship Id="rId4" Type="http://schemas.openxmlformats.org/officeDocument/2006/relationships/hyperlink" Target="https://docs.python.org/3.6/tutorial/datastructures.html#tuples-and-sequenc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scipy.org/doc/numpy/reference/arrays.dtyp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scipy.org/doc/numpy/user/basics.types.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scipy.org/doc/numpy/reference/routines.math.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cipy.org/doc/numpy/reference/routines.array-manipulatio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scipy.org/doc/numpy/reference/routines.io.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atplotlib.org/tutorials/introductory/pyplot.html#sphx-glr-tutorials-introductory-pyplot-py"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repo.continuum.io/archive/Anaconda3-5.2.0-Linux-x86_64.sh" TargetMode="External"/><Relationship Id="rId7" Type="http://schemas.openxmlformats.org/officeDocument/2006/relationships/hyperlink" Target="https://www.jetbrains.com/help/pycharm/configuring-python-interpreter.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ython.org/downloads/release/python-365/" TargetMode="External"/><Relationship Id="rId5" Type="http://schemas.openxmlformats.org/officeDocument/2006/relationships/hyperlink" Target="https://repo.continuum.io/archive/Anaconda3-5.2.0-Windows-x86_64.exe" TargetMode="External"/><Relationship Id="rId4" Type="http://schemas.openxmlformats.org/officeDocument/2006/relationships/hyperlink" Target="https://repo.continuum.io/archive/Anaconda3-5.2.0-MacOSX-x86_64.pk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jetbrains.com/help/pycharm/installing-uninstalling-and-upgrading-packag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a:t>
            </a:r>
          </a:p>
        </p:txBody>
      </p:sp>
      <p:sp>
        <p:nvSpPr>
          <p:cNvPr id="3" name="Subtitle 2"/>
          <p:cNvSpPr>
            <a:spLocks noGrp="1"/>
          </p:cNvSpPr>
          <p:nvPr>
            <p:ph type="subTitle" idx="1"/>
          </p:nvPr>
        </p:nvSpPr>
        <p:spPr/>
        <p:txBody>
          <a:bodyPr/>
          <a:lstStyle/>
          <a:p>
            <a:r>
              <a:rPr lang="en-US" dirty="0"/>
              <a:t>CSCI 5521</a:t>
            </a:r>
          </a:p>
          <a:p>
            <a:r>
              <a:rPr lang="en-US" dirty="0"/>
              <a:t> Introduction to Machine Learning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E96F-F7D0-3546-9740-7FB545F7FB22}"/>
              </a:ext>
            </a:extLst>
          </p:cNvPr>
          <p:cNvSpPr>
            <a:spLocks noGrp="1"/>
          </p:cNvSpPr>
          <p:nvPr>
            <p:ph type="title"/>
          </p:nvPr>
        </p:nvSpPr>
        <p:spPr/>
        <p:txBody>
          <a:bodyPr>
            <a:normAutofit fontScale="90000"/>
          </a:bodyPr>
          <a:lstStyle/>
          <a:p>
            <a:r>
              <a:rPr lang="en-US" dirty="0"/>
              <a:t>Advanced data types and operations</a:t>
            </a:r>
          </a:p>
        </p:txBody>
      </p:sp>
      <p:sp>
        <p:nvSpPr>
          <p:cNvPr id="3" name="Content Placeholder 2">
            <a:extLst>
              <a:ext uri="{FF2B5EF4-FFF2-40B4-BE49-F238E27FC236}">
                <a16:creationId xmlns:a16="http://schemas.microsoft.com/office/drawing/2014/main" id="{090E2CE4-6E84-484D-A945-0984BD877C83}"/>
              </a:ext>
            </a:extLst>
          </p:cNvPr>
          <p:cNvSpPr>
            <a:spLocks noGrp="1"/>
          </p:cNvSpPr>
          <p:nvPr>
            <p:ph idx="1"/>
          </p:nvPr>
        </p:nvSpPr>
        <p:spPr/>
        <p:txBody>
          <a:bodyPr/>
          <a:lstStyle/>
          <a:p>
            <a:r>
              <a:rPr lang="en-US" dirty="0"/>
              <a:t>There are more advanced data types</a:t>
            </a:r>
          </a:p>
          <a:p>
            <a:pPr lvl="1"/>
            <a:r>
              <a:rPr lang="en-US" dirty="0"/>
              <a:t>Dictionaries</a:t>
            </a:r>
          </a:p>
          <a:p>
            <a:pPr lvl="2"/>
            <a:r>
              <a:rPr lang="en-US" dirty="0">
                <a:hlinkClick r:id="rId2"/>
              </a:rPr>
              <a:t>https://docs.python.org/3.6/library/stdtypes.html#dict</a:t>
            </a:r>
            <a:endParaRPr lang="en-US" dirty="0"/>
          </a:p>
          <a:p>
            <a:pPr lvl="1"/>
            <a:r>
              <a:rPr lang="en-US" dirty="0"/>
              <a:t>Sets</a:t>
            </a:r>
          </a:p>
          <a:p>
            <a:pPr lvl="2"/>
            <a:r>
              <a:rPr lang="en-US" dirty="0">
                <a:hlinkClick r:id="rId3"/>
              </a:rPr>
              <a:t>https://docs.python.org/3.6/library/stdtypes.html#set</a:t>
            </a:r>
            <a:endParaRPr lang="en-US" dirty="0"/>
          </a:p>
          <a:p>
            <a:pPr lvl="1"/>
            <a:r>
              <a:rPr lang="en-US" dirty="0"/>
              <a:t>Tuples</a:t>
            </a:r>
          </a:p>
          <a:p>
            <a:pPr lvl="2"/>
            <a:r>
              <a:rPr lang="en-US" dirty="0">
                <a:hlinkClick r:id="rId4"/>
              </a:rPr>
              <a:t>https://docs.python.org/3.6/tutorial/datastructures.html#tuples-and-sequences</a:t>
            </a:r>
            <a:endParaRPr lang="en-US" dirty="0"/>
          </a:p>
        </p:txBody>
      </p:sp>
      <p:sp>
        <p:nvSpPr>
          <p:cNvPr id="4" name="Slide Number Placeholder 3">
            <a:extLst>
              <a:ext uri="{FF2B5EF4-FFF2-40B4-BE49-F238E27FC236}">
                <a16:creationId xmlns:a16="http://schemas.microsoft.com/office/drawing/2014/main" id="{5ECD21BE-F4D2-944A-9771-DE6BEA67E2A4}"/>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57093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2573-A8AF-5446-8739-D9A68B0E5116}"/>
              </a:ext>
            </a:extLst>
          </p:cNvPr>
          <p:cNvSpPr>
            <a:spLocks noGrp="1"/>
          </p:cNvSpPr>
          <p:nvPr>
            <p:ph type="title"/>
          </p:nvPr>
        </p:nvSpPr>
        <p:spPr/>
        <p:txBody>
          <a:bodyPr/>
          <a:lstStyle/>
          <a:p>
            <a:r>
              <a:rPr lang="en-US" dirty="0"/>
              <a:t>Control statement</a:t>
            </a:r>
          </a:p>
        </p:txBody>
      </p:sp>
      <p:sp>
        <p:nvSpPr>
          <p:cNvPr id="3" name="Content Placeholder 2">
            <a:extLst>
              <a:ext uri="{FF2B5EF4-FFF2-40B4-BE49-F238E27FC236}">
                <a16:creationId xmlns:a16="http://schemas.microsoft.com/office/drawing/2014/main" id="{514AE039-0029-EF45-88C6-9E8C4FCC5869}"/>
              </a:ext>
            </a:extLst>
          </p:cNvPr>
          <p:cNvSpPr>
            <a:spLocks noGrp="1"/>
          </p:cNvSpPr>
          <p:nvPr>
            <p:ph idx="1"/>
          </p:nvPr>
        </p:nvSpPr>
        <p:spPr/>
        <p:txBody>
          <a:bodyPr>
            <a:normAutofit fontScale="70000" lnSpcReduction="20000"/>
          </a:bodyPr>
          <a:lstStyle/>
          <a:p>
            <a:r>
              <a:rPr lang="en-US" sz="3500" dirty="0"/>
              <a:t>if statement</a:t>
            </a:r>
          </a:p>
          <a:p>
            <a:pPr marL="0" indent="0">
              <a:buNone/>
            </a:pPr>
            <a:r>
              <a:rPr lang="en-US" sz="2000" b="1" dirty="0"/>
              <a:t>        if</a:t>
            </a:r>
            <a:r>
              <a:rPr lang="en-US" sz="2000" dirty="0"/>
              <a:t> x &lt; </a:t>
            </a:r>
            <a:r>
              <a:rPr lang="en-US" sz="2000" dirty="0">
                <a:solidFill>
                  <a:schemeClr val="bg1">
                    <a:lumMod val="65000"/>
                  </a:schemeClr>
                </a:solidFill>
              </a:rPr>
              <a:t>10</a:t>
            </a:r>
            <a:r>
              <a:rPr lang="en-US" sz="2000" dirty="0"/>
              <a:t>:</a:t>
            </a:r>
          </a:p>
          <a:p>
            <a:pPr marL="0" indent="0">
              <a:buNone/>
            </a:pPr>
            <a:r>
              <a:rPr lang="en-US" sz="2000" b="1" dirty="0"/>
              <a:t>            print</a:t>
            </a:r>
            <a:r>
              <a:rPr lang="en-US" sz="2000" dirty="0"/>
              <a:t>(x)	</a:t>
            </a:r>
            <a:r>
              <a:rPr lang="en-US" sz="2000" dirty="0">
                <a:solidFill>
                  <a:srgbClr val="00B050"/>
                </a:solidFill>
              </a:rPr>
              <a:t># only prints x when x &lt; 10</a:t>
            </a:r>
          </a:p>
          <a:p>
            <a:pPr marL="0" indent="0">
              <a:buNone/>
            </a:pPr>
            <a:endParaRPr lang="en-US" sz="2000" dirty="0"/>
          </a:p>
          <a:p>
            <a:r>
              <a:rPr lang="en-US" sz="3500" dirty="0"/>
              <a:t>while statement</a:t>
            </a:r>
          </a:p>
          <a:p>
            <a:pPr marL="0" indent="0">
              <a:buNone/>
            </a:pPr>
            <a:r>
              <a:rPr lang="en-US" sz="1900" dirty="0"/>
              <a:t>        </a:t>
            </a:r>
            <a:r>
              <a:rPr lang="en-US" sz="2000" dirty="0"/>
              <a:t>x = </a:t>
            </a:r>
            <a:r>
              <a:rPr lang="en-US" sz="2000" dirty="0">
                <a:solidFill>
                  <a:schemeClr val="bg1">
                    <a:lumMod val="65000"/>
                  </a:schemeClr>
                </a:solidFill>
              </a:rPr>
              <a:t>1</a:t>
            </a:r>
          </a:p>
          <a:p>
            <a:pPr marL="0" indent="0">
              <a:buNone/>
            </a:pPr>
            <a:r>
              <a:rPr lang="en-US" sz="2000" b="1" dirty="0">
                <a:solidFill>
                  <a:schemeClr val="bg1">
                    <a:lumMod val="65000"/>
                  </a:schemeClr>
                </a:solidFill>
              </a:rPr>
              <a:t>        </a:t>
            </a:r>
            <a:r>
              <a:rPr lang="en-US" sz="2000" b="1" dirty="0"/>
              <a:t>while</a:t>
            </a:r>
            <a:r>
              <a:rPr lang="en-US" sz="2000" dirty="0"/>
              <a:t> x &lt; </a:t>
            </a:r>
            <a:r>
              <a:rPr lang="en-US" sz="2000" dirty="0">
                <a:solidFill>
                  <a:schemeClr val="bg1">
                    <a:lumMod val="65000"/>
                  </a:schemeClr>
                </a:solidFill>
              </a:rPr>
              <a:t>50</a:t>
            </a:r>
            <a:r>
              <a:rPr lang="en-US" sz="2000" dirty="0"/>
              <a:t>:	</a:t>
            </a:r>
            <a:r>
              <a:rPr lang="en-US" sz="2000" dirty="0">
                <a:solidFill>
                  <a:srgbClr val="00B050"/>
                </a:solidFill>
              </a:rPr>
              <a:t># loops until x &lt; 50</a:t>
            </a:r>
          </a:p>
          <a:p>
            <a:pPr marL="0" indent="0">
              <a:buNone/>
            </a:pPr>
            <a:r>
              <a:rPr lang="en-US" sz="2000" dirty="0"/>
              <a:t>            x = x * </a:t>
            </a:r>
            <a:r>
              <a:rPr lang="en-US" sz="2000" dirty="0">
                <a:solidFill>
                  <a:schemeClr val="bg1">
                    <a:lumMod val="65000"/>
                  </a:schemeClr>
                </a:solidFill>
              </a:rPr>
              <a:t>2</a:t>
            </a:r>
          </a:p>
          <a:p>
            <a:pPr marL="0" indent="0">
              <a:buNone/>
            </a:pPr>
            <a:r>
              <a:rPr lang="en-US" sz="2000" b="1" dirty="0">
                <a:solidFill>
                  <a:schemeClr val="bg1">
                    <a:lumMod val="65000"/>
                  </a:schemeClr>
                </a:solidFill>
              </a:rPr>
              <a:t>        </a:t>
            </a:r>
            <a:r>
              <a:rPr lang="en-US" sz="2000" b="1" dirty="0"/>
              <a:t>print</a:t>
            </a:r>
            <a:r>
              <a:rPr lang="en-US" sz="2000" dirty="0"/>
              <a:t>(x)	</a:t>
            </a:r>
            <a:r>
              <a:rPr lang="en-US" sz="2000" dirty="0">
                <a:solidFill>
                  <a:srgbClr val="00B050"/>
                </a:solidFill>
              </a:rPr>
              <a:t># prints “64”</a:t>
            </a:r>
          </a:p>
          <a:p>
            <a:pPr marL="0" indent="0">
              <a:buNone/>
            </a:pPr>
            <a:endParaRPr lang="en-US" sz="2000" dirty="0"/>
          </a:p>
          <a:p>
            <a:r>
              <a:rPr lang="en-US" sz="3500" dirty="0"/>
              <a:t>for statement</a:t>
            </a:r>
          </a:p>
          <a:p>
            <a:pPr marL="0" indent="0">
              <a:buNone/>
            </a:pPr>
            <a:r>
              <a:rPr lang="en-US" sz="2000" b="1" dirty="0"/>
              <a:t>        for</a:t>
            </a:r>
            <a:r>
              <a:rPr lang="en-US" sz="2000" dirty="0"/>
              <a:t> x </a:t>
            </a:r>
            <a:r>
              <a:rPr lang="en-US" sz="2000" b="1" dirty="0"/>
              <a:t>in</a:t>
            </a:r>
            <a:r>
              <a:rPr lang="en-US" sz="2000" dirty="0"/>
              <a:t> </a:t>
            </a:r>
            <a:r>
              <a:rPr lang="en-US" sz="2000" dirty="0">
                <a:solidFill>
                  <a:srgbClr val="0070C0"/>
                </a:solidFill>
              </a:rPr>
              <a:t>range</a:t>
            </a:r>
            <a:r>
              <a:rPr lang="en-US" sz="2000" dirty="0"/>
              <a:t>(</a:t>
            </a:r>
            <a:r>
              <a:rPr lang="en-US" sz="2000" dirty="0">
                <a:solidFill>
                  <a:schemeClr val="bg1">
                    <a:lumMod val="65000"/>
                  </a:schemeClr>
                </a:solidFill>
              </a:rPr>
              <a:t>5</a:t>
            </a:r>
            <a:r>
              <a:rPr lang="en-US" sz="2000" dirty="0"/>
              <a:t>):	</a:t>
            </a:r>
            <a:r>
              <a:rPr lang="en-US" sz="2000" dirty="0">
                <a:solidFill>
                  <a:srgbClr val="00B050"/>
                </a:solidFill>
              </a:rPr>
              <a:t># iterating over all elements of a list</a:t>
            </a:r>
          </a:p>
          <a:p>
            <a:pPr marL="0" indent="0">
              <a:buNone/>
            </a:pPr>
            <a:r>
              <a:rPr lang="en-US" sz="2000" dirty="0"/>
              <a:t>            </a:t>
            </a:r>
            <a:r>
              <a:rPr lang="en-US" sz="2000" b="1" dirty="0"/>
              <a:t>print</a:t>
            </a:r>
            <a:r>
              <a:rPr lang="en-US" sz="2000" dirty="0"/>
              <a:t>(x)	</a:t>
            </a:r>
            <a:r>
              <a:rPr lang="en-US" sz="2000" dirty="0">
                <a:solidFill>
                  <a:srgbClr val="00B050"/>
                </a:solidFill>
              </a:rPr>
              <a:t># print “0”, “1”, “2”, “3”, “4”, each on its own line</a:t>
            </a:r>
          </a:p>
          <a:p>
            <a:endParaRPr lang="en-US" dirty="0"/>
          </a:p>
          <a:p>
            <a:r>
              <a:rPr lang="en-US" sz="2900" b="1" dirty="0"/>
              <a:t>Note 1:</a:t>
            </a:r>
            <a:r>
              <a:rPr lang="en-US" sz="2900" dirty="0"/>
              <a:t> the colon : is required at the end of control statement.</a:t>
            </a:r>
          </a:p>
          <a:p>
            <a:r>
              <a:rPr lang="en-US" sz="2900" b="1" dirty="0"/>
              <a:t>Note 2:</a:t>
            </a:r>
            <a:r>
              <a:rPr lang="en-US" sz="2900" dirty="0"/>
              <a:t> all statements must be correctly indented.</a:t>
            </a:r>
          </a:p>
        </p:txBody>
      </p:sp>
      <p:sp>
        <p:nvSpPr>
          <p:cNvPr id="4" name="Slide Number Placeholder 3">
            <a:extLst>
              <a:ext uri="{FF2B5EF4-FFF2-40B4-BE49-F238E27FC236}">
                <a16:creationId xmlns:a16="http://schemas.microsoft.com/office/drawing/2014/main" id="{F9682B83-74F9-FB43-8FCD-91C14CA70A04}"/>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48468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5B75-1755-B94C-BC53-CD3EAD4D94C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406CD1-C5DA-7645-B8C3-F03189A99402}"/>
              </a:ext>
            </a:extLst>
          </p:cNvPr>
          <p:cNvSpPr>
            <a:spLocks noGrp="1"/>
          </p:cNvSpPr>
          <p:nvPr>
            <p:ph idx="1"/>
          </p:nvPr>
        </p:nvSpPr>
        <p:spPr/>
        <p:txBody>
          <a:bodyPr>
            <a:normAutofit lnSpcReduction="10000"/>
          </a:bodyPr>
          <a:lstStyle/>
          <a:p>
            <a:r>
              <a:rPr lang="en-US" dirty="0"/>
              <a:t>Define function</a:t>
            </a:r>
          </a:p>
          <a:p>
            <a:pPr lvl="1"/>
            <a:r>
              <a:rPr lang="en-US" dirty="0"/>
              <a:t>As an example, here is an implementation of the classic quicksort algorithm in Python:</a:t>
            </a:r>
            <a:endParaRPr lang="en-US" sz="1600" dirty="0"/>
          </a:p>
          <a:p>
            <a:pPr marL="393192" lvl="1" indent="0">
              <a:buNone/>
            </a:pPr>
            <a:r>
              <a:rPr lang="en-US" sz="1600" dirty="0"/>
              <a:t>    </a:t>
            </a:r>
          </a:p>
          <a:p>
            <a:pPr marL="393192" lvl="1" indent="0">
              <a:buNone/>
            </a:pPr>
            <a:r>
              <a:rPr lang="en-US" sz="1600" dirty="0"/>
              <a:t>    </a:t>
            </a:r>
            <a:r>
              <a:rPr lang="en-US" sz="1600" b="1" dirty="0"/>
              <a:t>def</a:t>
            </a:r>
            <a:r>
              <a:rPr lang="en-US" sz="1600" dirty="0"/>
              <a:t> </a:t>
            </a:r>
            <a:r>
              <a:rPr lang="en-US" sz="1600" dirty="0">
                <a:solidFill>
                  <a:srgbClr val="C00000"/>
                </a:solidFill>
              </a:rPr>
              <a:t>quicksort</a:t>
            </a:r>
            <a:r>
              <a:rPr lang="en-US" sz="1600" dirty="0"/>
              <a:t>(</a:t>
            </a:r>
            <a:r>
              <a:rPr lang="en-US" sz="1600" dirty="0" err="1"/>
              <a:t>arr</a:t>
            </a:r>
            <a:r>
              <a:rPr lang="en-US" sz="1600" dirty="0"/>
              <a:t>): </a:t>
            </a:r>
          </a:p>
          <a:p>
            <a:pPr marL="393192" lvl="1" indent="0">
              <a:buNone/>
            </a:pPr>
            <a:r>
              <a:rPr lang="en-US" sz="1600" dirty="0"/>
              <a:t>        </a:t>
            </a:r>
            <a:r>
              <a:rPr lang="en-US" sz="1600" b="1" dirty="0"/>
              <a:t>if</a:t>
            </a:r>
            <a:r>
              <a:rPr lang="en-US" sz="1600" dirty="0"/>
              <a:t> </a:t>
            </a:r>
            <a:r>
              <a:rPr lang="en-US" sz="1600" dirty="0" err="1">
                <a:solidFill>
                  <a:srgbClr val="0070C0"/>
                </a:solidFill>
              </a:rPr>
              <a:t>len</a:t>
            </a:r>
            <a:r>
              <a:rPr lang="en-US" sz="1600" dirty="0"/>
              <a:t>(</a:t>
            </a:r>
            <a:r>
              <a:rPr lang="en-US" sz="1600" dirty="0" err="1"/>
              <a:t>arr</a:t>
            </a:r>
            <a:r>
              <a:rPr lang="en-US" sz="1600" dirty="0"/>
              <a:t>) &lt;= 1: </a:t>
            </a:r>
          </a:p>
          <a:p>
            <a:pPr marL="393192" lvl="1" indent="0">
              <a:buNone/>
            </a:pPr>
            <a:r>
              <a:rPr lang="en-US" sz="1600" dirty="0"/>
              <a:t>            </a:t>
            </a:r>
            <a:r>
              <a:rPr lang="en-US" sz="1600" b="1" dirty="0"/>
              <a:t>return</a:t>
            </a:r>
            <a:r>
              <a:rPr lang="en-US" sz="1600" dirty="0"/>
              <a:t> </a:t>
            </a:r>
            <a:r>
              <a:rPr lang="en-US" sz="1600" dirty="0" err="1"/>
              <a:t>arr</a:t>
            </a:r>
            <a:r>
              <a:rPr lang="en-US" sz="1600" dirty="0"/>
              <a:t> </a:t>
            </a:r>
          </a:p>
          <a:p>
            <a:pPr marL="393192" lvl="1" indent="0">
              <a:buNone/>
            </a:pPr>
            <a:r>
              <a:rPr lang="en-US" sz="1600" dirty="0"/>
              <a:t>        pivot = </a:t>
            </a:r>
            <a:r>
              <a:rPr lang="en-US" sz="1600" dirty="0" err="1"/>
              <a:t>arr</a:t>
            </a:r>
            <a:r>
              <a:rPr lang="en-US" sz="1600" dirty="0"/>
              <a:t>[</a:t>
            </a:r>
            <a:r>
              <a:rPr lang="en-US" sz="1600" dirty="0" err="1">
                <a:solidFill>
                  <a:srgbClr val="0070C0"/>
                </a:solidFill>
              </a:rPr>
              <a:t>len</a:t>
            </a:r>
            <a:r>
              <a:rPr lang="en-US" sz="1600" dirty="0"/>
              <a:t>(</a:t>
            </a:r>
            <a:r>
              <a:rPr lang="en-US" sz="1600" dirty="0" err="1"/>
              <a:t>arr</a:t>
            </a:r>
            <a:r>
              <a:rPr lang="en-US" sz="1600" dirty="0"/>
              <a:t>) // 2] </a:t>
            </a:r>
          </a:p>
          <a:p>
            <a:pPr marL="393192" lvl="1" indent="0">
              <a:buNone/>
            </a:pPr>
            <a:r>
              <a:rPr lang="en-US" sz="1600" dirty="0"/>
              <a:t>        left = [x </a:t>
            </a:r>
            <a:r>
              <a:rPr lang="en-US" sz="1600" b="1" dirty="0"/>
              <a:t>for</a:t>
            </a:r>
            <a:r>
              <a:rPr lang="en-US" sz="1600" dirty="0"/>
              <a:t> x </a:t>
            </a:r>
            <a:r>
              <a:rPr lang="en-US" sz="1600" b="1" dirty="0"/>
              <a:t>in</a:t>
            </a:r>
            <a:r>
              <a:rPr lang="en-US" sz="1600" dirty="0"/>
              <a:t> </a:t>
            </a:r>
            <a:r>
              <a:rPr lang="en-US" sz="1600" dirty="0" err="1"/>
              <a:t>arr</a:t>
            </a:r>
            <a:r>
              <a:rPr lang="en-US" sz="1600" dirty="0"/>
              <a:t> </a:t>
            </a:r>
            <a:r>
              <a:rPr lang="en-US" sz="1600" b="1" dirty="0"/>
              <a:t>if</a:t>
            </a:r>
            <a:r>
              <a:rPr lang="en-US" sz="1600" dirty="0"/>
              <a:t> x &lt; pivot] </a:t>
            </a:r>
          </a:p>
          <a:p>
            <a:pPr marL="393192" lvl="1" indent="0">
              <a:buNone/>
            </a:pPr>
            <a:r>
              <a:rPr lang="en-US" sz="1600" dirty="0"/>
              <a:t>        middle = [x </a:t>
            </a:r>
            <a:r>
              <a:rPr lang="en-US" sz="1600" b="1" dirty="0"/>
              <a:t>for</a:t>
            </a:r>
            <a:r>
              <a:rPr lang="en-US" sz="1600" dirty="0"/>
              <a:t> x </a:t>
            </a:r>
            <a:r>
              <a:rPr lang="en-US" sz="1600" b="1" dirty="0"/>
              <a:t>in</a:t>
            </a:r>
            <a:r>
              <a:rPr lang="en-US" sz="1600" dirty="0"/>
              <a:t> </a:t>
            </a:r>
            <a:r>
              <a:rPr lang="en-US" sz="1600" dirty="0" err="1"/>
              <a:t>arr</a:t>
            </a:r>
            <a:r>
              <a:rPr lang="en-US" sz="1600" dirty="0"/>
              <a:t> </a:t>
            </a:r>
            <a:r>
              <a:rPr lang="en-US" sz="1600" b="1" dirty="0"/>
              <a:t>if</a:t>
            </a:r>
            <a:r>
              <a:rPr lang="en-US" sz="1600" dirty="0"/>
              <a:t> x == pivot] </a:t>
            </a:r>
          </a:p>
          <a:p>
            <a:pPr marL="393192" lvl="1" indent="0">
              <a:buNone/>
            </a:pPr>
            <a:r>
              <a:rPr lang="en-US" sz="1600" dirty="0"/>
              <a:t>        right = [x </a:t>
            </a:r>
            <a:r>
              <a:rPr lang="en-US" sz="1600" b="1" dirty="0"/>
              <a:t>for</a:t>
            </a:r>
            <a:r>
              <a:rPr lang="en-US" sz="1600" dirty="0"/>
              <a:t> x </a:t>
            </a:r>
            <a:r>
              <a:rPr lang="en-US" sz="1600" b="1" dirty="0"/>
              <a:t>in</a:t>
            </a:r>
            <a:r>
              <a:rPr lang="en-US" sz="1600" dirty="0"/>
              <a:t> </a:t>
            </a:r>
            <a:r>
              <a:rPr lang="en-US" sz="1600" dirty="0" err="1"/>
              <a:t>arr</a:t>
            </a:r>
            <a:r>
              <a:rPr lang="en-US" sz="1600" dirty="0"/>
              <a:t> </a:t>
            </a:r>
            <a:r>
              <a:rPr lang="en-US" sz="1600" b="1" dirty="0"/>
              <a:t>if</a:t>
            </a:r>
            <a:r>
              <a:rPr lang="en-US" sz="1600" dirty="0"/>
              <a:t> x &gt; pivot] </a:t>
            </a:r>
          </a:p>
          <a:p>
            <a:pPr marL="393192" lvl="1" indent="0">
              <a:buNone/>
            </a:pPr>
            <a:r>
              <a:rPr lang="en-US" sz="1600" dirty="0"/>
              <a:t>        </a:t>
            </a:r>
            <a:r>
              <a:rPr lang="en-US" sz="1600" b="1" dirty="0"/>
              <a:t>return</a:t>
            </a:r>
            <a:r>
              <a:rPr lang="en-US" sz="1600" dirty="0"/>
              <a:t> quicksort(left) + middle + quicksort(right)</a:t>
            </a:r>
          </a:p>
          <a:p>
            <a:pPr marL="393192" lvl="1" indent="0">
              <a:buNone/>
            </a:pPr>
            <a:endParaRPr lang="en-US" sz="1600" dirty="0"/>
          </a:p>
          <a:p>
            <a:pPr marL="393192" lvl="1" indent="0">
              <a:buNone/>
            </a:pPr>
            <a:r>
              <a:rPr lang="en-US" sz="1600" dirty="0"/>
              <a:t>    </a:t>
            </a:r>
            <a:r>
              <a:rPr lang="en-US" sz="1600" b="1" dirty="0"/>
              <a:t>print</a:t>
            </a:r>
            <a:r>
              <a:rPr lang="en-US" sz="1600" dirty="0"/>
              <a:t>(quicksort([3, 6, 8, 10, 1, 2, 1])) </a:t>
            </a:r>
            <a:r>
              <a:rPr lang="en-US" sz="1600" dirty="0">
                <a:solidFill>
                  <a:srgbClr val="00B050"/>
                </a:solidFill>
              </a:rPr>
              <a:t># prints “[1, 1, 2, 3, 6, 8, 10]”</a:t>
            </a:r>
          </a:p>
        </p:txBody>
      </p:sp>
      <p:sp>
        <p:nvSpPr>
          <p:cNvPr id="4" name="Slide Number Placeholder 3">
            <a:extLst>
              <a:ext uri="{FF2B5EF4-FFF2-40B4-BE49-F238E27FC236}">
                <a16:creationId xmlns:a16="http://schemas.microsoft.com/office/drawing/2014/main" id="{A421618A-C403-064F-8D27-85B86906CF66}"/>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85957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4BDB-9203-9442-8A11-3B648C493DF6}"/>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5CD34A3D-597A-0946-883C-FE83D1264052}"/>
              </a:ext>
            </a:extLst>
          </p:cNvPr>
          <p:cNvSpPr>
            <a:spLocks noGrp="1"/>
          </p:cNvSpPr>
          <p:nvPr>
            <p:ph idx="1"/>
          </p:nvPr>
        </p:nvSpPr>
        <p:spPr/>
        <p:txBody>
          <a:bodyPr vert="horz" anchor="t">
            <a:normAutofit fontScale="92500" lnSpcReduction="10000"/>
          </a:bodyPr>
          <a:lstStyle/>
          <a:p>
            <a:r>
              <a:rPr lang="en-US" dirty="0"/>
              <a:t>Array </a:t>
            </a:r>
          </a:p>
          <a:p>
            <a:pPr lvl="1"/>
            <a:r>
              <a:rPr lang="en-US" sz="2200" dirty="0"/>
              <a:t>import </a:t>
            </a:r>
            <a:r>
              <a:rPr lang="en-US" sz="2200" dirty="0" err="1">
                <a:solidFill>
                  <a:schemeClr val="tx1">
                    <a:lumMod val="65000"/>
                    <a:lumOff val="35000"/>
                  </a:schemeClr>
                </a:solidFill>
              </a:rPr>
              <a:t>numpy</a:t>
            </a:r>
            <a:r>
              <a:rPr lang="en-US" sz="2200" dirty="0"/>
              <a:t> </a:t>
            </a:r>
            <a:r>
              <a:rPr lang="en-US" sz="2200" b="1" dirty="0"/>
              <a:t>as</a:t>
            </a:r>
            <a:r>
              <a:rPr lang="en-US" sz="2200" dirty="0"/>
              <a:t> np 	</a:t>
            </a:r>
            <a:r>
              <a:rPr lang="en-US" sz="2200" dirty="0">
                <a:solidFill>
                  <a:srgbClr val="00B050"/>
                </a:solidFill>
              </a:rPr>
              <a:t># load </a:t>
            </a:r>
            <a:r>
              <a:rPr lang="en-US" sz="2200" dirty="0" err="1">
                <a:solidFill>
                  <a:srgbClr val="00B050"/>
                </a:solidFill>
              </a:rPr>
              <a:t>numpy</a:t>
            </a:r>
            <a:r>
              <a:rPr lang="en-US" sz="2200" dirty="0">
                <a:solidFill>
                  <a:srgbClr val="00B050"/>
                </a:solidFill>
              </a:rPr>
              <a:t> and create an alias for </a:t>
            </a:r>
          </a:p>
          <a:p>
            <a:pPr marL="393192" lvl="1" indent="0">
              <a:buNone/>
            </a:pPr>
            <a:r>
              <a:rPr lang="en-US" sz="2200" dirty="0">
                <a:solidFill>
                  <a:srgbClr val="00B050"/>
                </a:solidFill>
              </a:rPr>
              <a:t>				# </a:t>
            </a:r>
            <a:r>
              <a:rPr lang="en-US" sz="2200" dirty="0" err="1">
                <a:solidFill>
                  <a:srgbClr val="00B050"/>
                </a:solidFill>
              </a:rPr>
              <a:t>numpy</a:t>
            </a:r>
            <a:endParaRPr lang="en-US" sz="2200" dirty="0">
              <a:solidFill>
                <a:srgbClr val="00B050"/>
              </a:solidFill>
            </a:endParaRPr>
          </a:p>
          <a:p>
            <a:pPr lvl="1"/>
            <a:r>
              <a:rPr lang="en-US" sz="2200" dirty="0"/>
              <a:t>a = </a:t>
            </a:r>
            <a:r>
              <a:rPr lang="en-US" sz="2200" dirty="0" err="1"/>
              <a:t>np.array</a:t>
            </a:r>
            <a:r>
              <a:rPr lang="en-US" sz="2200" dirty="0"/>
              <a:t>([</a:t>
            </a:r>
            <a:r>
              <a:rPr lang="en-US" sz="2200" dirty="0">
                <a:solidFill>
                  <a:schemeClr val="bg1">
                    <a:lumMod val="65000"/>
                  </a:schemeClr>
                </a:solidFill>
              </a:rPr>
              <a:t>1</a:t>
            </a:r>
            <a:r>
              <a:rPr lang="en-US" sz="2200" dirty="0"/>
              <a:t>, </a:t>
            </a:r>
            <a:r>
              <a:rPr lang="en-US" sz="2200" dirty="0">
                <a:solidFill>
                  <a:schemeClr val="bg1">
                    <a:lumMod val="65000"/>
                  </a:schemeClr>
                </a:solidFill>
              </a:rPr>
              <a:t>2</a:t>
            </a:r>
            <a:r>
              <a:rPr lang="en-US" sz="2200" dirty="0"/>
              <a:t>, </a:t>
            </a:r>
            <a:r>
              <a:rPr lang="en-US" sz="2200" dirty="0">
                <a:solidFill>
                  <a:schemeClr val="bg1">
                    <a:lumMod val="65000"/>
                  </a:schemeClr>
                </a:solidFill>
              </a:rPr>
              <a:t>3</a:t>
            </a:r>
            <a:r>
              <a:rPr lang="en-US" sz="2200" dirty="0"/>
              <a:t>]) 	</a:t>
            </a:r>
            <a:r>
              <a:rPr lang="en-US" sz="2200" dirty="0">
                <a:solidFill>
                  <a:srgbClr val="00B050"/>
                </a:solidFill>
              </a:rPr>
              <a:t># create a rank 1 array</a:t>
            </a:r>
          </a:p>
          <a:p>
            <a:pPr lvl="1"/>
            <a:r>
              <a:rPr lang="en-US" sz="2200" b="1" dirty="0"/>
              <a:t>print</a:t>
            </a:r>
            <a:r>
              <a:rPr lang="en-US" sz="2200" dirty="0"/>
              <a:t>(</a:t>
            </a:r>
            <a:r>
              <a:rPr lang="en-US" sz="2200" dirty="0">
                <a:solidFill>
                  <a:srgbClr val="0070C0"/>
                </a:solidFill>
              </a:rPr>
              <a:t>type</a:t>
            </a:r>
            <a:r>
              <a:rPr lang="en-US" sz="2200" dirty="0"/>
              <a:t>(a)) 		</a:t>
            </a:r>
            <a:r>
              <a:rPr lang="en-US" sz="2200" dirty="0">
                <a:solidFill>
                  <a:srgbClr val="00B050"/>
                </a:solidFill>
              </a:rPr>
              <a:t># prints “&lt;class ‘</a:t>
            </a:r>
            <a:r>
              <a:rPr lang="en-US" sz="2200" dirty="0" err="1">
                <a:solidFill>
                  <a:srgbClr val="00B050"/>
                </a:solidFill>
              </a:rPr>
              <a:t>numpy.ndarry</a:t>
            </a:r>
            <a:r>
              <a:rPr lang="en-US" sz="2200" dirty="0">
                <a:solidFill>
                  <a:srgbClr val="00B050"/>
                </a:solidFill>
              </a:rPr>
              <a:t>’&gt;”</a:t>
            </a:r>
          </a:p>
          <a:p>
            <a:pPr lvl="1"/>
            <a:r>
              <a:rPr lang="en-US" sz="2200" b="1" dirty="0"/>
              <a:t>print</a:t>
            </a:r>
            <a:r>
              <a:rPr lang="en-US" sz="2200" dirty="0"/>
              <a:t>(</a:t>
            </a:r>
            <a:r>
              <a:rPr lang="en-US" sz="2200" dirty="0" err="1"/>
              <a:t>a.shape</a:t>
            </a:r>
            <a:r>
              <a:rPr lang="en-US" sz="2200" dirty="0"/>
              <a:t>) 		</a:t>
            </a:r>
            <a:r>
              <a:rPr lang="en-US" sz="2200" dirty="0">
                <a:solidFill>
                  <a:srgbClr val="00B050"/>
                </a:solidFill>
              </a:rPr>
              <a:t># prints ”(3,)”</a:t>
            </a:r>
          </a:p>
          <a:p>
            <a:pPr lvl="1"/>
            <a:r>
              <a:rPr lang="en-US" sz="2200" b="1" dirty="0"/>
              <a:t>print</a:t>
            </a:r>
            <a:r>
              <a:rPr lang="en-US" sz="2200" dirty="0"/>
              <a:t>(a[</a:t>
            </a:r>
            <a:r>
              <a:rPr lang="en-US" sz="2200" dirty="0">
                <a:solidFill>
                  <a:schemeClr val="bg1">
                    <a:lumMod val="65000"/>
                  </a:schemeClr>
                </a:solidFill>
              </a:rPr>
              <a:t>0</a:t>
            </a:r>
            <a:r>
              <a:rPr lang="en-US" sz="2200" dirty="0"/>
              <a:t>], a[</a:t>
            </a:r>
            <a:r>
              <a:rPr lang="en-US" sz="2200" dirty="0">
                <a:solidFill>
                  <a:schemeClr val="bg1">
                    <a:lumMod val="65000"/>
                  </a:schemeClr>
                </a:solidFill>
              </a:rPr>
              <a:t>1</a:t>
            </a:r>
            <a:r>
              <a:rPr lang="en-US" sz="2200" dirty="0"/>
              <a:t>], a[</a:t>
            </a:r>
            <a:r>
              <a:rPr lang="en-US" sz="2200" dirty="0">
                <a:solidFill>
                  <a:schemeClr val="bg1">
                    <a:lumMod val="65000"/>
                  </a:schemeClr>
                </a:solidFill>
              </a:rPr>
              <a:t>2</a:t>
            </a:r>
            <a:r>
              <a:rPr lang="en-US" sz="2200" dirty="0"/>
              <a:t>]) 	</a:t>
            </a:r>
            <a:r>
              <a:rPr lang="en-US" sz="2200" dirty="0">
                <a:solidFill>
                  <a:srgbClr val="00B050"/>
                </a:solidFill>
              </a:rPr>
              <a:t># prints “1 2 3”</a:t>
            </a:r>
          </a:p>
          <a:p>
            <a:pPr lvl="1"/>
            <a:r>
              <a:rPr lang="en-US" sz="2200" dirty="0"/>
              <a:t>a[</a:t>
            </a:r>
            <a:r>
              <a:rPr lang="en-US" sz="2200" dirty="0">
                <a:solidFill>
                  <a:schemeClr val="bg1">
                    <a:lumMod val="65000"/>
                  </a:schemeClr>
                </a:solidFill>
              </a:rPr>
              <a:t>0</a:t>
            </a:r>
            <a:r>
              <a:rPr lang="en-US" sz="2200" dirty="0"/>
              <a:t>] = </a:t>
            </a:r>
            <a:r>
              <a:rPr lang="en-US" sz="2200" dirty="0">
                <a:solidFill>
                  <a:schemeClr val="bg1">
                    <a:lumMod val="65000"/>
                  </a:schemeClr>
                </a:solidFill>
              </a:rPr>
              <a:t>5</a:t>
            </a:r>
            <a:r>
              <a:rPr lang="en-US" sz="2200" dirty="0"/>
              <a:t> 			</a:t>
            </a:r>
            <a:r>
              <a:rPr lang="en-US" sz="2200" dirty="0">
                <a:solidFill>
                  <a:srgbClr val="00B050"/>
                </a:solidFill>
              </a:rPr>
              <a:t># change an element of the array</a:t>
            </a:r>
          </a:p>
          <a:p>
            <a:pPr lvl="1"/>
            <a:r>
              <a:rPr lang="en-US" sz="2200" b="1" dirty="0"/>
              <a:t>print</a:t>
            </a:r>
            <a:r>
              <a:rPr lang="en-US" sz="2200" dirty="0"/>
              <a:t>(a) 			</a:t>
            </a:r>
            <a:r>
              <a:rPr lang="en-US" sz="2200" dirty="0">
                <a:solidFill>
                  <a:srgbClr val="00B050"/>
                </a:solidFill>
              </a:rPr>
              <a:t># prints “[5, 2, 3]”</a:t>
            </a:r>
          </a:p>
          <a:p>
            <a:pPr lvl="1" indent="-246380"/>
            <a:r>
              <a:rPr lang="en-US" sz="2200" dirty="0"/>
              <a:t>b = </a:t>
            </a:r>
            <a:r>
              <a:rPr lang="en-US" sz="2200" dirty="0" err="1"/>
              <a:t>np.array</a:t>
            </a:r>
            <a:r>
              <a:rPr lang="en-US" sz="2200" dirty="0"/>
              <a:t>([[</a:t>
            </a:r>
            <a:r>
              <a:rPr lang="en-US" sz="2200" dirty="0">
                <a:solidFill>
                  <a:schemeClr val="bg1">
                    <a:lumMod val="65000"/>
                  </a:schemeClr>
                </a:solidFill>
              </a:rPr>
              <a:t>1</a:t>
            </a:r>
            <a:r>
              <a:rPr lang="en-US" sz="2200" dirty="0"/>
              <a:t>, </a:t>
            </a:r>
            <a:r>
              <a:rPr lang="en-US" sz="2200" dirty="0">
                <a:solidFill>
                  <a:schemeClr val="bg1">
                    <a:lumMod val="65000"/>
                  </a:schemeClr>
                </a:solidFill>
              </a:rPr>
              <a:t>2</a:t>
            </a:r>
            <a:r>
              <a:rPr lang="en-US" sz="2200" dirty="0"/>
              <a:t>, </a:t>
            </a:r>
            <a:r>
              <a:rPr lang="en-US" sz="2200" dirty="0">
                <a:solidFill>
                  <a:schemeClr val="bg1">
                    <a:lumMod val="65000"/>
                  </a:schemeClr>
                </a:solidFill>
              </a:rPr>
              <a:t>3</a:t>
            </a:r>
            <a:r>
              <a:rPr lang="en-US" sz="2200" dirty="0"/>
              <a:t>], [</a:t>
            </a:r>
            <a:r>
              <a:rPr lang="en-US" sz="2200" dirty="0">
                <a:solidFill>
                  <a:schemeClr val="bg1">
                    <a:lumMod val="65000"/>
                  </a:schemeClr>
                </a:solidFill>
              </a:rPr>
              <a:t>4</a:t>
            </a:r>
            <a:r>
              <a:rPr lang="en-US" sz="2200" dirty="0"/>
              <a:t>, </a:t>
            </a:r>
            <a:r>
              <a:rPr lang="en-US" sz="2200" dirty="0">
                <a:solidFill>
                  <a:schemeClr val="bg1">
                    <a:lumMod val="65000"/>
                  </a:schemeClr>
                </a:solidFill>
              </a:rPr>
              <a:t>5</a:t>
            </a:r>
            <a:r>
              <a:rPr lang="en-US" sz="2200" dirty="0"/>
              <a:t>, </a:t>
            </a:r>
            <a:r>
              <a:rPr lang="en-US" sz="2200" dirty="0">
                <a:solidFill>
                  <a:schemeClr val="bg1">
                    <a:lumMod val="65000"/>
                  </a:schemeClr>
                </a:solidFill>
              </a:rPr>
              <a:t>6</a:t>
            </a:r>
            <a:r>
              <a:rPr lang="en-US" sz="2200" dirty="0"/>
              <a:t>]]) 	</a:t>
            </a:r>
            <a:r>
              <a:rPr lang="en-US" sz="2200" dirty="0">
                <a:solidFill>
                  <a:srgbClr val="00B050"/>
                </a:solidFill>
              </a:rPr>
              <a:t># create a rank 2 array</a:t>
            </a:r>
          </a:p>
          <a:p>
            <a:pPr lvl="1"/>
            <a:r>
              <a:rPr lang="en-US" sz="2200" b="1" dirty="0"/>
              <a:t>print</a:t>
            </a:r>
            <a:r>
              <a:rPr lang="en-US" sz="2200" dirty="0"/>
              <a:t>(</a:t>
            </a:r>
            <a:r>
              <a:rPr lang="en-US" sz="2200" dirty="0" err="1"/>
              <a:t>b.shape</a:t>
            </a:r>
            <a:r>
              <a:rPr lang="en-US" sz="2200" dirty="0"/>
              <a:t>) 		</a:t>
            </a:r>
            <a:r>
              <a:rPr lang="en-US" sz="2200" dirty="0">
                <a:solidFill>
                  <a:srgbClr val="00B050"/>
                </a:solidFill>
              </a:rPr>
              <a:t># prints “(2, 3)”</a:t>
            </a:r>
          </a:p>
          <a:p>
            <a:pPr lvl="1"/>
            <a:r>
              <a:rPr lang="en-US" sz="2200" b="1" dirty="0"/>
              <a:t>print</a:t>
            </a:r>
            <a:r>
              <a:rPr lang="en-US" sz="2200" dirty="0"/>
              <a:t>(b[</a:t>
            </a:r>
            <a:r>
              <a:rPr lang="en-US" sz="2200" dirty="0">
                <a:solidFill>
                  <a:schemeClr val="bg1">
                    <a:lumMod val="65000"/>
                  </a:schemeClr>
                </a:solidFill>
              </a:rPr>
              <a:t>0</a:t>
            </a:r>
            <a:r>
              <a:rPr lang="en-US" sz="2200" dirty="0"/>
              <a:t>, </a:t>
            </a:r>
            <a:r>
              <a:rPr lang="en-US" sz="2200" dirty="0">
                <a:solidFill>
                  <a:schemeClr val="bg1">
                    <a:lumMod val="65000"/>
                  </a:schemeClr>
                </a:solidFill>
              </a:rPr>
              <a:t>0</a:t>
            </a:r>
            <a:r>
              <a:rPr lang="en-US" sz="2200" dirty="0"/>
              <a:t>], b[</a:t>
            </a:r>
            <a:r>
              <a:rPr lang="en-US" sz="2200" dirty="0">
                <a:solidFill>
                  <a:schemeClr val="bg1">
                    <a:lumMod val="65000"/>
                  </a:schemeClr>
                </a:solidFill>
              </a:rPr>
              <a:t>0</a:t>
            </a:r>
            <a:r>
              <a:rPr lang="en-US" sz="2200" dirty="0"/>
              <a:t>, </a:t>
            </a:r>
            <a:r>
              <a:rPr lang="en-US" sz="2200" dirty="0">
                <a:solidFill>
                  <a:schemeClr val="bg1">
                    <a:lumMod val="65000"/>
                  </a:schemeClr>
                </a:solidFill>
              </a:rPr>
              <a:t>1</a:t>
            </a:r>
            <a:r>
              <a:rPr lang="en-US" sz="2200" dirty="0"/>
              <a:t>], b[</a:t>
            </a:r>
            <a:r>
              <a:rPr lang="en-US" sz="2200" dirty="0">
                <a:solidFill>
                  <a:schemeClr val="bg1">
                    <a:lumMod val="65000"/>
                  </a:schemeClr>
                </a:solidFill>
              </a:rPr>
              <a:t>1</a:t>
            </a:r>
            <a:r>
              <a:rPr lang="en-US" sz="2200" dirty="0"/>
              <a:t>, </a:t>
            </a:r>
            <a:r>
              <a:rPr lang="en-US" sz="2200" dirty="0">
                <a:solidFill>
                  <a:schemeClr val="bg1">
                    <a:lumMod val="65000"/>
                  </a:schemeClr>
                </a:solidFill>
              </a:rPr>
              <a:t>0</a:t>
            </a:r>
            <a:r>
              <a:rPr lang="en-US" sz="2200" dirty="0"/>
              <a:t>]) 	</a:t>
            </a:r>
            <a:r>
              <a:rPr lang="en-US" sz="2200" dirty="0">
                <a:solidFill>
                  <a:srgbClr val="00B050"/>
                </a:solidFill>
              </a:rPr>
              <a:t># prints “1 2 4”</a:t>
            </a:r>
          </a:p>
        </p:txBody>
      </p:sp>
      <p:sp>
        <p:nvSpPr>
          <p:cNvPr id="4" name="Slide Number Placeholder 3">
            <a:extLst>
              <a:ext uri="{FF2B5EF4-FFF2-40B4-BE49-F238E27FC236}">
                <a16:creationId xmlns:a16="http://schemas.microsoft.com/office/drawing/2014/main" id="{E1FFACF7-314A-6049-94FC-BD7BE4AE48E6}"/>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4573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DCB7-5E7E-DE4E-9807-7B9B2C4D2AE4}"/>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79D7B261-ED47-0849-871A-29304AD65F11}"/>
              </a:ext>
            </a:extLst>
          </p:cNvPr>
          <p:cNvSpPr>
            <a:spLocks noGrp="1"/>
          </p:cNvSpPr>
          <p:nvPr>
            <p:ph idx="1"/>
          </p:nvPr>
        </p:nvSpPr>
        <p:spPr/>
        <p:txBody>
          <a:bodyPr>
            <a:normAutofit fontScale="85000" lnSpcReduction="20000"/>
          </a:bodyPr>
          <a:lstStyle/>
          <a:p>
            <a:r>
              <a:rPr lang="en-US" dirty="0"/>
              <a:t>Array</a:t>
            </a:r>
          </a:p>
          <a:p>
            <a:pPr lvl="1"/>
            <a:r>
              <a:rPr lang="en-US" sz="2000" dirty="0"/>
              <a:t>a = </a:t>
            </a:r>
            <a:r>
              <a:rPr lang="en-US" sz="2000" dirty="0" err="1"/>
              <a:t>np.zeros</a:t>
            </a:r>
            <a:r>
              <a:rPr lang="en-US" sz="2000" dirty="0"/>
              <a:t>((</a:t>
            </a:r>
            <a:r>
              <a:rPr lang="en-US" sz="2000" dirty="0">
                <a:solidFill>
                  <a:schemeClr val="bg1">
                    <a:lumMod val="65000"/>
                  </a:schemeClr>
                </a:solidFill>
              </a:rPr>
              <a:t>2</a:t>
            </a:r>
            <a:r>
              <a:rPr lang="en-US" sz="2000" dirty="0"/>
              <a:t>, </a:t>
            </a:r>
            <a:r>
              <a:rPr lang="en-US" sz="2000" dirty="0">
                <a:solidFill>
                  <a:schemeClr val="bg1">
                    <a:lumMod val="65000"/>
                  </a:schemeClr>
                </a:solidFill>
              </a:rPr>
              <a:t>2</a:t>
            </a:r>
            <a:r>
              <a:rPr lang="en-US" sz="2000" dirty="0"/>
              <a:t>)) 		</a:t>
            </a:r>
            <a:r>
              <a:rPr lang="en-US" sz="2000" dirty="0">
                <a:solidFill>
                  <a:srgbClr val="00B050"/>
                </a:solidFill>
              </a:rPr>
              <a:t># create a 2 by 2 array of all zeros</a:t>
            </a:r>
          </a:p>
          <a:p>
            <a:pPr lvl="1"/>
            <a:r>
              <a:rPr lang="en-US" sz="2000" b="1" dirty="0"/>
              <a:t>print</a:t>
            </a:r>
            <a:r>
              <a:rPr lang="en-US" sz="2000" dirty="0"/>
              <a:t>(a) 			</a:t>
            </a:r>
            <a:r>
              <a:rPr lang="en-US" sz="2000" dirty="0">
                <a:solidFill>
                  <a:srgbClr val="00B050"/>
                </a:solidFill>
              </a:rPr>
              <a:t># prints “[[0. 0.]</a:t>
            </a:r>
          </a:p>
          <a:p>
            <a:pPr marL="393192" lvl="1" indent="0">
              <a:buNone/>
            </a:pPr>
            <a:r>
              <a:rPr lang="en-US" sz="2000" dirty="0"/>
              <a:t> 				</a:t>
            </a:r>
            <a:r>
              <a:rPr lang="en-US" sz="2000" dirty="0">
                <a:solidFill>
                  <a:srgbClr val="00B050"/>
                </a:solidFill>
              </a:rPr>
              <a:t>#               [0. 0.]]”</a:t>
            </a:r>
          </a:p>
          <a:p>
            <a:pPr lvl="1"/>
            <a:r>
              <a:rPr lang="en-US" sz="2000" dirty="0"/>
              <a:t>b = </a:t>
            </a:r>
            <a:r>
              <a:rPr lang="en-US" sz="2000" dirty="0" err="1"/>
              <a:t>np.ones</a:t>
            </a:r>
            <a:r>
              <a:rPr lang="en-US" sz="2000" dirty="0"/>
              <a:t>((</a:t>
            </a:r>
            <a:r>
              <a:rPr lang="en-US" sz="2000" dirty="0">
                <a:solidFill>
                  <a:schemeClr val="bg1">
                    <a:lumMod val="65000"/>
                  </a:schemeClr>
                </a:solidFill>
              </a:rPr>
              <a:t>2</a:t>
            </a:r>
            <a:r>
              <a:rPr lang="en-US" sz="2000" dirty="0"/>
              <a:t>, </a:t>
            </a:r>
            <a:r>
              <a:rPr lang="en-US" sz="2000" dirty="0">
                <a:solidFill>
                  <a:schemeClr val="bg1">
                    <a:lumMod val="65000"/>
                  </a:schemeClr>
                </a:solidFill>
              </a:rPr>
              <a:t>2</a:t>
            </a:r>
            <a:r>
              <a:rPr lang="en-US" sz="2000" dirty="0"/>
              <a:t>))		</a:t>
            </a:r>
            <a:r>
              <a:rPr lang="en-US" sz="2000" dirty="0">
                <a:solidFill>
                  <a:srgbClr val="00B050"/>
                </a:solidFill>
              </a:rPr>
              <a:t># create a 2 by 2 array of all ones</a:t>
            </a:r>
          </a:p>
          <a:p>
            <a:pPr lvl="1"/>
            <a:r>
              <a:rPr lang="en-US" sz="2000" b="1" dirty="0"/>
              <a:t>print</a:t>
            </a:r>
            <a:r>
              <a:rPr lang="en-US" sz="2000" dirty="0"/>
              <a:t>(b)			</a:t>
            </a:r>
            <a:r>
              <a:rPr lang="en-US" sz="2000" dirty="0">
                <a:solidFill>
                  <a:srgbClr val="00B050"/>
                </a:solidFill>
              </a:rPr>
              <a:t># prints ”[[1. 1.]</a:t>
            </a:r>
          </a:p>
          <a:p>
            <a:pPr marL="393192" lvl="1" indent="0">
              <a:buNone/>
            </a:pPr>
            <a:r>
              <a:rPr lang="en-US" sz="2000" dirty="0"/>
              <a:t>				</a:t>
            </a:r>
            <a:r>
              <a:rPr lang="en-US" sz="2000" dirty="0">
                <a:solidFill>
                  <a:srgbClr val="00B050"/>
                </a:solidFill>
              </a:rPr>
              <a:t>#               [1. 1.]]</a:t>
            </a:r>
          </a:p>
          <a:p>
            <a:pPr lvl="1"/>
            <a:r>
              <a:rPr lang="en-US" sz="2000" dirty="0"/>
              <a:t>c = </a:t>
            </a:r>
            <a:r>
              <a:rPr lang="en-US" sz="2000" dirty="0" err="1"/>
              <a:t>np.full</a:t>
            </a:r>
            <a:r>
              <a:rPr lang="en-US" sz="2000" dirty="0"/>
              <a:t>((</a:t>
            </a:r>
            <a:r>
              <a:rPr lang="en-US" sz="2000" dirty="0">
                <a:solidFill>
                  <a:schemeClr val="bg1">
                    <a:lumMod val="65000"/>
                  </a:schemeClr>
                </a:solidFill>
              </a:rPr>
              <a:t>2</a:t>
            </a:r>
            <a:r>
              <a:rPr lang="en-US" sz="2000" dirty="0"/>
              <a:t>, </a:t>
            </a:r>
            <a:r>
              <a:rPr lang="en-US" sz="2000" dirty="0">
                <a:solidFill>
                  <a:schemeClr val="bg1">
                    <a:lumMod val="65000"/>
                  </a:schemeClr>
                </a:solidFill>
              </a:rPr>
              <a:t>2</a:t>
            </a:r>
            <a:r>
              <a:rPr lang="en-US" sz="2000" dirty="0"/>
              <a:t>), </a:t>
            </a:r>
            <a:r>
              <a:rPr lang="en-US" sz="2000" dirty="0">
                <a:solidFill>
                  <a:schemeClr val="bg1">
                    <a:lumMod val="65000"/>
                  </a:schemeClr>
                </a:solidFill>
              </a:rPr>
              <a:t>8</a:t>
            </a:r>
            <a:r>
              <a:rPr lang="en-US" sz="2000" dirty="0"/>
              <a:t>)		</a:t>
            </a:r>
            <a:r>
              <a:rPr lang="en-US" sz="2000" dirty="0">
                <a:solidFill>
                  <a:srgbClr val="00B050"/>
                </a:solidFill>
              </a:rPr>
              <a:t># create a 2 by 2 constant array</a:t>
            </a:r>
          </a:p>
          <a:p>
            <a:pPr lvl="1"/>
            <a:r>
              <a:rPr lang="en-US" sz="2000" b="1" dirty="0"/>
              <a:t>print</a:t>
            </a:r>
            <a:r>
              <a:rPr lang="en-US" sz="2000" dirty="0"/>
              <a:t>(c)			</a:t>
            </a:r>
            <a:r>
              <a:rPr lang="en-US" sz="2000" dirty="0">
                <a:solidFill>
                  <a:srgbClr val="00B050"/>
                </a:solidFill>
              </a:rPr>
              <a:t># prints ”[[8. 8.]</a:t>
            </a:r>
          </a:p>
          <a:p>
            <a:pPr marL="393192" lvl="1" indent="0">
              <a:buNone/>
            </a:pPr>
            <a:r>
              <a:rPr lang="en-US" sz="2000" dirty="0"/>
              <a:t>				</a:t>
            </a:r>
            <a:r>
              <a:rPr lang="en-US" sz="2000" dirty="0">
                <a:solidFill>
                  <a:srgbClr val="00B050"/>
                </a:solidFill>
              </a:rPr>
              <a:t>#               [8. 8.]]</a:t>
            </a:r>
          </a:p>
          <a:p>
            <a:pPr lvl="1"/>
            <a:r>
              <a:rPr lang="en-US" sz="2000" dirty="0"/>
              <a:t>d = </a:t>
            </a:r>
            <a:r>
              <a:rPr lang="en-US" sz="2000" dirty="0" err="1"/>
              <a:t>np.eye</a:t>
            </a:r>
            <a:r>
              <a:rPr lang="en-US" sz="2000" dirty="0"/>
              <a:t>(</a:t>
            </a:r>
            <a:r>
              <a:rPr lang="en-US" sz="2000" dirty="0">
                <a:solidFill>
                  <a:schemeClr val="bg1">
                    <a:lumMod val="65000"/>
                  </a:schemeClr>
                </a:solidFill>
              </a:rPr>
              <a:t>2</a:t>
            </a:r>
            <a:r>
              <a:rPr lang="en-US" sz="2000" dirty="0"/>
              <a:t>)		</a:t>
            </a:r>
            <a:r>
              <a:rPr lang="en-US" sz="2000" dirty="0">
                <a:solidFill>
                  <a:srgbClr val="00B050"/>
                </a:solidFill>
              </a:rPr>
              <a:t># create a 2 by 2 identity matrix</a:t>
            </a:r>
          </a:p>
          <a:p>
            <a:pPr lvl="1"/>
            <a:r>
              <a:rPr lang="en-US" sz="2000" b="1" dirty="0"/>
              <a:t>print</a:t>
            </a:r>
            <a:r>
              <a:rPr lang="en-US" sz="2000" dirty="0"/>
              <a:t>(d)			</a:t>
            </a:r>
            <a:r>
              <a:rPr lang="en-US" sz="2000" dirty="0">
                <a:solidFill>
                  <a:srgbClr val="00B050"/>
                </a:solidFill>
              </a:rPr>
              <a:t># prints “[[1. 0.]</a:t>
            </a:r>
          </a:p>
          <a:p>
            <a:pPr marL="393192" lvl="1" indent="0">
              <a:buNone/>
            </a:pPr>
            <a:r>
              <a:rPr lang="en-US" sz="2000" dirty="0"/>
              <a:t>				</a:t>
            </a:r>
            <a:r>
              <a:rPr lang="en-US" sz="2000" dirty="0">
                <a:solidFill>
                  <a:srgbClr val="00B050"/>
                </a:solidFill>
              </a:rPr>
              <a:t>#               [0. 1.]]</a:t>
            </a:r>
          </a:p>
          <a:p>
            <a:pPr lvl="1"/>
            <a:r>
              <a:rPr lang="en-US" sz="2000" dirty="0"/>
              <a:t>e = </a:t>
            </a:r>
            <a:r>
              <a:rPr lang="en-US" sz="2000" dirty="0" err="1"/>
              <a:t>np.random.random</a:t>
            </a:r>
            <a:r>
              <a:rPr lang="en-US" sz="2000" dirty="0"/>
              <a:t>((</a:t>
            </a:r>
            <a:r>
              <a:rPr lang="en-US" sz="2000" dirty="0">
                <a:solidFill>
                  <a:schemeClr val="bg1">
                    <a:lumMod val="65000"/>
                  </a:schemeClr>
                </a:solidFill>
              </a:rPr>
              <a:t>2</a:t>
            </a:r>
            <a:r>
              <a:rPr lang="en-US" sz="2000" dirty="0"/>
              <a:t>, </a:t>
            </a:r>
            <a:r>
              <a:rPr lang="en-US" sz="2000" dirty="0">
                <a:solidFill>
                  <a:schemeClr val="bg1">
                    <a:lumMod val="65000"/>
                  </a:schemeClr>
                </a:solidFill>
              </a:rPr>
              <a:t>2</a:t>
            </a:r>
            <a:r>
              <a:rPr lang="en-US" sz="2000" dirty="0"/>
              <a:t>)) 	</a:t>
            </a:r>
            <a:r>
              <a:rPr lang="en-US" sz="2000" dirty="0">
                <a:solidFill>
                  <a:srgbClr val="00B050"/>
                </a:solidFill>
              </a:rPr>
              <a:t># create a 2 by 2 array of random values</a:t>
            </a:r>
          </a:p>
          <a:p>
            <a:pPr lvl="1"/>
            <a:r>
              <a:rPr lang="en-US" sz="2000" b="1" dirty="0"/>
              <a:t>print</a:t>
            </a:r>
            <a:r>
              <a:rPr lang="en-US" sz="2000" dirty="0"/>
              <a:t>(e)			</a:t>
            </a:r>
            <a:r>
              <a:rPr lang="en-US" sz="2000" dirty="0">
                <a:solidFill>
                  <a:srgbClr val="00B050"/>
                </a:solidFill>
              </a:rPr>
              <a:t># prints “[[ 0.29373716  0.97859686]</a:t>
            </a:r>
          </a:p>
          <a:p>
            <a:pPr marL="393192" lvl="1" indent="0">
              <a:buNone/>
            </a:pPr>
            <a:r>
              <a:rPr lang="en-US" sz="2000" dirty="0"/>
              <a:t>				</a:t>
            </a:r>
            <a:r>
              <a:rPr lang="en-US" sz="2000" dirty="0">
                <a:solidFill>
                  <a:srgbClr val="00B050"/>
                </a:solidFill>
              </a:rPr>
              <a:t>#               [ 0.82399008  0.7588258 ]]”</a:t>
            </a:r>
          </a:p>
        </p:txBody>
      </p:sp>
      <p:sp>
        <p:nvSpPr>
          <p:cNvPr id="4" name="Slide Number Placeholder 3">
            <a:extLst>
              <a:ext uri="{FF2B5EF4-FFF2-40B4-BE49-F238E27FC236}">
                <a16:creationId xmlns:a16="http://schemas.microsoft.com/office/drawing/2014/main" id="{FF892B3D-EAC7-1B48-B787-C4756A9039AF}"/>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5618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BE61-184F-E64A-8C8D-72286A324A64}"/>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C1939650-7173-4D41-836C-4408C6A28C16}"/>
              </a:ext>
            </a:extLst>
          </p:cNvPr>
          <p:cNvSpPr>
            <a:spLocks noGrp="1"/>
          </p:cNvSpPr>
          <p:nvPr>
            <p:ph idx="1"/>
          </p:nvPr>
        </p:nvSpPr>
        <p:spPr>
          <a:xfrm>
            <a:off x="457200" y="1935480"/>
            <a:ext cx="8229600" cy="4389120"/>
          </a:xfrm>
        </p:spPr>
        <p:txBody>
          <a:bodyPr vert="horz" anchor="t">
            <a:normAutofit fontScale="70000" lnSpcReduction="20000"/>
          </a:bodyPr>
          <a:lstStyle/>
          <a:p>
            <a:r>
              <a:rPr lang="en-US" sz="3800" dirty="0"/>
              <a:t>Slicing</a:t>
            </a:r>
          </a:p>
          <a:p>
            <a:pPr lvl="1" indent="-246380"/>
            <a:endParaRPr lang="en-US" sz="2100" dirty="0">
              <a:solidFill>
                <a:srgbClr val="00B050"/>
              </a:solidFill>
            </a:endParaRPr>
          </a:p>
          <a:p>
            <a:pPr lvl="1" indent="-246380"/>
            <a:r>
              <a:rPr lang="en-US" sz="2200" dirty="0">
                <a:solidFill>
                  <a:srgbClr val="00B050"/>
                </a:solidFill>
              </a:rPr>
              <a:t># create the following rank 2 array with shape (3, 4)</a:t>
            </a:r>
            <a:endParaRPr lang="en-US" sz="2200" dirty="0"/>
          </a:p>
          <a:p>
            <a:pPr marL="393065" lvl="1" indent="0">
              <a:buNone/>
            </a:pPr>
            <a:r>
              <a:rPr lang="en-US" sz="2200" dirty="0">
                <a:solidFill>
                  <a:srgbClr val="00B050"/>
                </a:solidFill>
              </a:rPr>
              <a:t>    # [[    1    2    3    4    ] </a:t>
            </a:r>
          </a:p>
          <a:p>
            <a:pPr marL="393065" lvl="1" indent="0">
              <a:buNone/>
            </a:pPr>
            <a:r>
              <a:rPr lang="en-US" sz="2200" dirty="0">
                <a:solidFill>
                  <a:srgbClr val="00B050"/>
                </a:solidFill>
              </a:rPr>
              <a:t>    #  [    5    6    7    8    ] </a:t>
            </a:r>
          </a:p>
          <a:p>
            <a:pPr marL="393065" lvl="1" indent="0">
              <a:buNone/>
            </a:pPr>
            <a:r>
              <a:rPr lang="en-US" sz="2200" dirty="0">
                <a:solidFill>
                  <a:srgbClr val="00B050"/>
                </a:solidFill>
              </a:rPr>
              <a:t>    #  [    9   10   11   12    ]]</a:t>
            </a:r>
          </a:p>
          <a:p>
            <a:pPr lvl="1" indent="-246380"/>
            <a:r>
              <a:rPr lang="en-US" sz="2200" dirty="0"/>
              <a:t>a = </a:t>
            </a:r>
            <a:r>
              <a:rPr lang="en-US" sz="2200" dirty="0" err="1"/>
              <a:t>np.array</a:t>
            </a:r>
            <a:r>
              <a:rPr lang="en-US" sz="2200" dirty="0"/>
              <a:t>([[</a:t>
            </a:r>
            <a:r>
              <a:rPr lang="en-US" sz="2200" dirty="0">
                <a:solidFill>
                  <a:schemeClr val="bg1">
                    <a:lumMod val="65000"/>
                  </a:schemeClr>
                </a:solidFill>
              </a:rPr>
              <a:t>1</a:t>
            </a:r>
            <a:r>
              <a:rPr lang="en-US" sz="2200" dirty="0"/>
              <a:t>, </a:t>
            </a:r>
            <a:r>
              <a:rPr lang="en-US" sz="2200" dirty="0">
                <a:solidFill>
                  <a:schemeClr val="bg1">
                    <a:lumMod val="65000"/>
                  </a:schemeClr>
                </a:solidFill>
              </a:rPr>
              <a:t>2</a:t>
            </a:r>
            <a:r>
              <a:rPr lang="en-US" sz="2200" dirty="0"/>
              <a:t>, </a:t>
            </a:r>
            <a:r>
              <a:rPr lang="en-US" sz="2200" dirty="0">
                <a:solidFill>
                  <a:schemeClr val="bg1">
                    <a:lumMod val="65000"/>
                  </a:schemeClr>
                </a:solidFill>
              </a:rPr>
              <a:t>3</a:t>
            </a:r>
            <a:r>
              <a:rPr lang="en-US" sz="2200" dirty="0"/>
              <a:t>, </a:t>
            </a:r>
            <a:r>
              <a:rPr lang="en-US" sz="2200" dirty="0">
                <a:solidFill>
                  <a:schemeClr val="bg1">
                    <a:lumMod val="65000"/>
                  </a:schemeClr>
                </a:solidFill>
              </a:rPr>
              <a:t>4</a:t>
            </a:r>
            <a:r>
              <a:rPr lang="en-US" sz="2200" dirty="0"/>
              <a:t>], [</a:t>
            </a:r>
            <a:r>
              <a:rPr lang="en-US" sz="2200" dirty="0">
                <a:solidFill>
                  <a:schemeClr val="bg1">
                    <a:lumMod val="65000"/>
                  </a:schemeClr>
                </a:solidFill>
              </a:rPr>
              <a:t>5</a:t>
            </a:r>
            <a:r>
              <a:rPr lang="en-US" sz="2200" dirty="0"/>
              <a:t>, </a:t>
            </a:r>
            <a:r>
              <a:rPr lang="en-US" sz="2200" dirty="0">
                <a:solidFill>
                  <a:schemeClr val="bg1">
                    <a:lumMod val="65000"/>
                  </a:schemeClr>
                </a:solidFill>
              </a:rPr>
              <a:t>6</a:t>
            </a:r>
            <a:r>
              <a:rPr lang="en-US" sz="2200" dirty="0"/>
              <a:t>, </a:t>
            </a:r>
            <a:r>
              <a:rPr lang="en-US" sz="2200" dirty="0">
                <a:solidFill>
                  <a:schemeClr val="bg1">
                    <a:lumMod val="65000"/>
                  </a:schemeClr>
                </a:solidFill>
              </a:rPr>
              <a:t>7</a:t>
            </a:r>
            <a:r>
              <a:rPr lang="en-US" sz="2200" dirty="0"/>
              <a:t>, </a:t>
            </a:r>
            <a:r>
              <a:rPr lang="en-US" sz="2200" dirty="0">
                <a:solidFill>
                  <a:schemeClr val="bg1">
                    <a:lumMod val="65000"/>
                  </a:schemeClr>
                </a:solidFill>
              </a:rPr>
              <a:t>8</a:t>
            </a:r>
            <a:r>
              <a:rPr lang="en-US" sz="2200" dirty="0"/>
              <a:t>], [</a:t>
            </a:r>
            <a:r>
              <a:rPr lang="en-US" sz="2200" dirty="0">
                <a:solidFill>
                  <a:schemeClr val="bg1">
                    <a:lumMod val="65000"/>
                  </a:schemeClr>
                </a:solidFill>
              </a:rPr>
              <a:t>9</a:t>
            </a:r>
            <a:r>
              <a:rPr lang="en-US" sz="2200" dirty="0"/>
              <a:t>, </a:t>
            </a:r>
            <a:r>
              <a:rPr lang="en-US" sz="2200" dirty="0">
                <a:solidFill>
                  <a:schemeClr val="bg1">
                    <a:lumMod val="65000"/>
                  </a:schemeClr>
                </a:solidFill>
              </a:rPr>
              <a:t>10</a:t>
            </a:r>
            <a:r>
              <a:rPr lang="en-US" sz="2200" dirty="0"/>
              <a:t>, </a:t>
            </a:r>
            <a:r>
              <a:rPr lang="en-US" sz="2200" dirty="0">
                <a:solidFill>
                  <a:schemeClr val="bg1">
                    <a:lumMod val="65000"/>
                  </a:schemeClr>
                </a:solidFill>
              </a:rPr>
              <a:t>11</a:t>
            </a:r>
            <a:r>
              <a:rPr lang="en-US" sz="2200" dirty="0"/>
              <a:t>, </a:t>
            </a:r>
            <a:r>
              <a:rPr lang="en-US" sz="2200" dirty="0">
                <a:solidFill>
                  <a:schemeClr val="bg1">
                    <a:lumMod val="65000"/>
                  </a:schemeClr>
                </a:solidFill>
              </a:rPr>
              <a:t>12</a:t>
            </a:r>
            <a:r>
              <a:rPr lang="en-US" sz="2200" dirty="0"/>
              <a:t>]])</a:t>
            </a:r>
          </a:p>
          <a:p>
            <a:pPr lvl="1" indent="-246380"/>
            <a:r>
              <a:rPr lang="en-US" sz="2200" dirty="0">
                <a:solidFill>
                  <a:srgbClr val="00B050"/>
                </a:solidFill>
              </a:rPr>
              <a:t># Use slice to pull out the subarray  consisting of the first 2 rows and</a:t>
            </a:r>
          </a:p>
          <a:p>
            <a:pPr marL="393065" lvl="1" indent="0">
              <a:buNone/>
            </a:pPr>
            <a:r>
              <a:rPr lang="en-US" sz="2200" dirty="0">
                <a:solidFill>
                  <a:srgbClr val="00B050"/>
                </a:solidFill>
              </a:rPr>
              <a:t>    # columns 1 to columns 2, and b is the following array of shape (2, 2)</a:t>
            </a:r>
          </a:p>
          <a:p>
            <a:pPr marL="393065" lvl="1" indent="0">
              <a:buNone/>
            </a:pPr>
            <a:r>
              <a:rPr lang="en-US" sz="2200" dirty="0">
                <a:solidFill>
                  <a:srgbClr val="00B050"/>
                </a:solidFill>
              </a:rPr>
              <a:t>    # [[    2    3    ]</a:t>
            </a:r>
          </a:p>
          <a:p>
            <a:pPr marL="393065" lvl="1" indent="0">
              <a:buNone/>
            </a:pPr>
            <a:r>
              <a:rPr lang="en-US" sz="2200" dirty="0">
                <a:solidFill>
                  <a:srgbClr val="00B050"/>
                </a:solidFill>
              </a:rPr>
              <a:t>    #  [    6    7    ]]</a:t>
            </a:r>
          </a:p>
          <a:p>
            <a:pPr lvl="1" indent="-246380"/>
            <a:r>
              <a:rPr lang="en-US" sz="2200" dirty="0"/>
              <a:t>b = a[:</a:t>
            </a:r>
            <a:r>
              <a:rPr lang="en-US" sz="2200" dirty="0">
                <a:solidFill>
                  <a:schemeClr val="bg1">
                    <a:lumMod val="65000"/>
                  </a:schemeClr>
                </a:solidFill>
              </a:rPr>
              <a:t>2</a:t>
            </a:r>
            <a:r>
              <a:rPr lang="en-US" sz="2200" dirty="0"/>
              <a:t>, </a:t>
            </a:r>
            <a:r>
              <a:rPr lang="en-US" sz="2200" dirty="0">
                <a:solidFill>
                  <a:schemeClr val="bg1">
                    <a:lumMod val="65000"/>
                  </a:schemeClr>
                </a:solidFill>
              </a:rPr>
              <a:t>1</a:t>
            </a:r>
            <a:r>
              <a:rPr lang="en-US" sz="2200" dirty="0"/>
              <a:t>:</a:t>
            </a:r>
            <a:r>
              <a:rPr lang="en-US" sz="2200" dirty="0">
                <a:solidFill>
                  <a:schemeClr val="bg1">
                    <a:lumMod val="65000"/>
                  </a:schemeClr>
                </a:solidFill>
              </a:rPr>
              <a:t>3</a:t>
            </a:r>
            <a:r>
              <a:rPr lang="en-US" sz="2200" dirty="0"/>
              <a:t>] </a:t>
            </a:r>
          </a:p>
          <a:p>
            <a:pPr lvl="1" indent="-246380">
              <a:buClr>
                <a:srgbClr val="0F6FC6"/>
              </a:buClr>
            </a:pPr>
            <a:endParaRPr lang="en-US" sz="2200" dirty="0"/>
          </a:p>
          <a:p>
            <a:pPr lvl="1" indent="-246380">
              <a:buClr>
                <a:srgbClr val="0F6FC6"/>
              </a:buClr>
            </a:pPr>
            <a:r>
              <a:rPr lang="en-US" sz="2200" dirty="0"/>
              <a:t>Note that slicing on array only returns a view rather than a copy</a:t>
            </a:r>
          </a:p>
          <a:p>
            <a:pPr lvl="1" indent="-246380">
              <a:buClr>
                <a:srgbClr val="0F6FC6"/>
              </a:buClr>
            </a:pPr>
            <a:r>
              <a:rPr lang="en-US" sz="2200" b="1" dirty="0"/>
              <a:t>print</a:t>
            </a:r>
            <a:r>
              <a:rPr lang="en-US" sz="2200" dirty="0"/>
              <a:t>(a[</a:t>
            </a:r>
            <a:r>
              <a:rPr lang="en-US" sz="2200" dirty="0">
                <a:solidFill>
                  <a:schemeClr val="bg1">
                    <a:lumMod val="65000"/>
                  </a:schemeClr>
                </a:solidFill>
              </a:rPr>
              <a:t>0</a:t>
            </a:r>
            <a:r>
              <a:rPr lang="en-US" sz="2200" dirty="0"/>
              <a:t>, </a:t>
            </a:r>
            <a:r>
              <a:rPr lang="en-US" sz="2200" dirty="0">
                <a:solidFill>
                  <a:schemeClr val="bg1">
                    <a:lumMod val="65000"/>
                  </a:schemeClr>
                </a:solidFill>
              </a:rPr>
              <a:t>1</a:t>
            </a:r>
            <a:r>
              <a:rPr lang="en-US" sz="2200" dirty="0"/>
              <a:t>]) </a:t>
            </a:r>
            <a:r>
              <a:rPr lang="en-US" sz="2200" dirty="0">
                <a:solidFill>
                  <a:srgbClr val="00B050"/>
                </a:solidFill>
              </a:rPr>
              <a:t># prints "2"</a:t>
            </a:r>
            <a:endParaRPr lang="en-US" dirty="0"/>
          </a:p>
          <a:p>
            <a:pPr lvl="1" indent="-246380">
              <a:buClr>
                <a:srgbClr val="0F6FC6"/>
              </a:buClr>
            </a:pPr>
            <a:r>
              <a:rPr lang="en-US" sz="2200" dirty="0"/>
              <a:t>b[</a:t>
            </a:r>
            <a:r>
              <a:rPr lang="en-US" sz="2200" dirty="0">
                <a:solidFill>
                  <a:schemeClr val="bg1">
                    <a:lumMod val="65000"/>
                  </a:schemeClr>
                </a:solidFill>
              </a:rPr>
              <a:t>0</a:t>
            </a:r>
            <a:r>
              <a:rPr lang="en-US" sz="2200" dirty="0"/>
              <a:t>, </a:t>
            </a:r>
            <a:r>
              <a:rPr lang="en-US" sz="2200" dirty="0">
                <a:solidFill>
                  <a:schemeClr val="bg1">
                    <a:lumMod val="65000"/>
                  </a:schemeClr>
                </a:solidFill>
              </a:rPr>
              <a:t>0</a:t>
            </a:r>
            <a:r>
              <a:rPr lang="en-US" sz="2200" dirty="0"/>
              <a:t>] = </a:t>
            </a:r>
            <a:r>
              <a:rPr lang="en-US" sz="2200" dirty="0">
                <a:solidFill>
                  <a:schemeClr val="bg1">
                    <a:lumMod val="65000"/>
                  </a:schemeClr>
                </a:solidFill>
              </a:rPr>
              <a:t>100</a:t>
            </a:r>
          </a:p>
          <a:p>
            <a:pPr lvl="1" indent="-246380">
              <a:buClr>
                <a:srgbClr val="0F6FC6"/>
              </a:buClr>
            </a:pPr>
            <a:r>
              <a:rPr lang="en-US" sz="2200" b="1" dirty="0"/>
              <a:t>print</a:t>
            </a:r>
            <a:r>
              <a:rPr lang="en-US" sz="2200" dirty="0"/>
              <a:t>(a[</a:t>
            </a:r>
            <a:r>
              <a:rPr lang="en-US" sz="2200" dirty="0">
                <a:solidFill>
                  <a:schemeClr val="bg1">
                    <a:lumMod val="65000"/>
                  </a:schemeClr>
                </a:solidFill>
              </a:rPr>
              <a:t>0</a:t>
            </a:r>
            <a:r>
              <a:rPr lang="en-US" sz="2200" dirty="0"/>
              <a:t>, </a:t>
            </a:r>
            <a:r>
              <a:rPr lang="en-US" sz="2200" dirty="0">
                <a:solidFill>
                  <a:schemeClr val="bg1">
                    <a:lumMod val="65000"/>
                  </a:schemeClr>
                </a:solidFill>
              </a:rPr>
              <a:t>1</a:t>
            </a:r>
            <a:r>
              <a:rPr lang="en-US" sz="2200" dirty="0"/>
              <a:t>]) </a:t>
            </a:r>
            <a:r>
              <a:rPr lang="en-US" sz="2200" dirty="0">
                <a:solidFill>
                  <a:srgbClr val="00B050"/>
                </a:solidFill>
              </a:rPr>
              <a:t># prints "100"</a:t>
            </a:r>
          </a:p>
        </p:txBody>
      </p:sp>
      <p:sp>
        <p:nvSpPr>
          <p:cNvPr id="4" name="Slide Number Placeholder 3">
            <a:extLst>
              <a:ext uri="{FF2B5EF4-FFF2-40B4-BE49-F238E27FC236}">
                <a16:creationId xmlns:a16="http://schemas.microsoft.com/office/drawing/2014/main" id="{6B2797D3-D04A-DD4C-831B-15D6A2206510}"/>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9171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8963-16CC-B64B-9129-6EE32C250E53}"/>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A189E33F-AA26-CE4B-889C-F784460C5746}"/>
              </a:ext>
            </a:extLst>
          </p:cNvPr>
          <p:cNvSpPr>
            <a:spLocks noGrp="1"/>
          </p:cNvSpPr>
          <p:nvPr>
            <p:ph idx="1"/>
          </p:nvPr>
        </p:nvSpPr>
        <p:spPr/>
        <p:txBody>
          <a:bodyPr/>
          <a:lstStyle/>
          <a:p>
            <a:r>
              <a:rPr lang="en-US" dirty="0"/>
              <a:t>Slicing</a:t>
            </a:r>
          </a:p>
          <a:p>
            <a:pPr lvl="1"/>
            <a:r>
              <a:rPr lang="en-US" dirty="0"/>
              <a:t>c = a[</a:t>
            </a:r>
            <a:r>
              <a:rPr lang="en-US" dirty="0">
                <a:solidFill>
                  <a:schemeClr val="bg1">
                    <a:lumMod val="65000"/>
                  </a:schemeClr>
                </a:solidFill>
              </a:rPr>
              <a:t>1</a:t>
            </a:r>
            <a:r>
              <a:rPr lang="en-US" dirty="0"/>
              <a:t>, :] </a:t>
            </a:r>
          </a:p>
          <a:p>
            <a:pPr lvl="1"/>
            <a:r>
              <a:rPr lang="en-US" b="1" dirty="0"/>
              <a:t>print</a:t>
            </a:r>
            <a:r>
              <a:rPr lang="en-US" dirty="0"/>
              <a:t>(c, </a:t>
            </a:r>
            <a:r>
              <a:rPr lang="en-US" dirty="0" err="1"/>
              <a:t>c.shape</a:t>
            </a:r>
            <a:r>
              <a:rPr lang="en-US" dirty="0"/>
              <a:t>) 	</a:t>
            </a:r>
            <a:r>
              <a:rPr lang="en-US" dirty="0">
                <a:solidFill>
                  <a:srgbClr val="00B050"/>
                </a:solidFill>
              </a:rPr>
              <a:t># prints “[5 6 7 8] (4,)”</a:t>
            </a:r>
          </a:p>
          <a:p>
            <a:pPr lvl="1"/>
            <a:r>
              <a:rPr lang="en-US" dirty="0"/>
              <a:t>d = a[</a:t>
            </a:r>
            <a:r>
              <a:rPr lang="en-US" dirty="0">
                <a:solidFill>
                  <a:schemeClr val="bg1">
                    <a:lumMod val="65000"/>
                  </a:schemeClr>
                </a:solidFill>
              </a:rPr>
              <a:t>1</a:t>
            </a:r>
            <a:r>
              <a:rPr lang="en-US" dirty="0"/>
              <a:t>:</a:t>
            </a:r>
            <a:r>
              <a:rPr lang="en-US" dirty="0">
                <a:solidFill>
                  <a:schemeClr val="bg1">
                    <a:lumMod val="65000"/>
                  </a:schemeClr>
                </a:solidFill>
              </a:rPr>
              <a:t>2</a:t>
            </a:r>
            <a:r>
              <a:rPr lang="en-US" dirty="0"/>
              <a:t>, :]</a:t>
            </a:r>
          </a:p>
          <a:p>
            <a:pPr lvl="1"/>
            <a:r>
              <a:rPr lang="en-US" b="1" dirty="0"/>
              <a:t>print</a:t>
            </a:r>
            <a:r>
              <a:rPr lang="en-US" dirty="0"/>
              <a:t>(d, </a:t>
            </a:r>
            <a:r>
              <a:rPr lang="en-US" dirty="0" err="1"/>
              <a:t>d.shape</a:t>
            </a:r>
            <a:r>
              <a:rPr lang="en-US" dirty="0"/>
              <a:t>)	</a:t>
            </a:r>
            <a:r>
              <a:rPr lang="en-US" dirty="0">
                <a:solidFill>
                  <a:srgbClr val="00B050"/>
                </a:solidFill>
              </a:rPr>
              <a:t># prints ”[[5 6 7 8]] (1, 4)”</a:t>
            </a:r>
          </a:p>
          <a:p>
            <a:endParaRPr lang="en-US" sz="2400" dirty="0"/>
          </a:p>
          <a:p>
            <a:r>
              <a:rPr lang="en-US" sz="2400" dirty="0"/>
              <a:t>Note that mixing integer indexing with slicing indexing will yield an array of lower rank than the array expected.</a:t>
            </a:r>
          </a:p>
        </p:txBody>
      </p:sp>
      <p:sp>
        <p:nvSpPr>
          <p:cNvPr id="4" name="Slide Number Placeholder 3">
            <a:extLst>
              <a:ext uri="{FF2B5EF4-FFF2-40B4-BE49-F238E27FC236}">
                <a16:creationId xmlns:a16="http://schemas.microsoft.com/office/drawing/2014/main" id="{E6DF67A0-5235-A64B-B13F-FC1519960574}"/>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18960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E3DB-086C-1240-AC0F-30A99CF927A9}"/>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CB22CF30-9D7E-1341-8B3A-5A952506C984}"/>
              </a:ext>
            </a:extLst>
          </p:cNvPr>
          <p:cNvSpPr>
            <a:spLocks noGrp="1"/>
          </p:cNvSpPr>
          <p:nvPr>
            <p:ph idx="1"/>
          </p:nvPr>
        </p:nvSpPr>
        <p:spPr/>
        <p:txBody>
          <a:bodyPr>
            <a:normAutofit fontScale="47500" lnSpcReduction="20000"/>
          </a:bodyPr>
          <a:lstStyle/>
          <a:p>
            <a:r>
              <a:rPr lang="en-US" sz="5100" dirty="0"/>
              <a:t>Integer array indexing</a:t>
            </a:r>
          </a:p>
          <a:p>
            <a:pPr lvl="1"/>
            <a:endParaRPr lang="en-US" sz="3300" dirty="0"/>
          </a:p>
          <a:p>
            <a:pPr lvl="1"/>
            <a:r>
              <a:rPr lang="en-US" sz="3300" dirty="0"/>
              <a:t>a = </a:t>
            </a:r>
            <a:r>
              <a:rPr lang="en-US" sz="3300" dirty="0" err="1"/>
              <a:t>np.array</a:t>
            </a:r>
            <a:r>
              <a:rPr lang="en-US" sz="3300" dirty="0"/>
              <a:t>([[</a:t>
            </a:r>
            <a:r>
              <a:rPr lang="en-US" sz="3300" dirty="0">
                <a:solidFill>
                  <a:schemeClr val="bg1">
                    <a:lumMod val="65000"/>
                  </a:schemeClr>
                </a:solidFill>
              </a:rPr>
              <a:t>1</a:t>
            </a:r>
            <a:r>
              <a:rPr lang="en-US" sz="3300" dirty="0"/>
              <a:t>, </a:t>
            </a:r>
            <a:r>
              <a:rPr lang="en-US" sz="3300" dirty="0">
                <a:solidFill>
                  <a:schemeClr val="bg1">
                    <a:lumMod val="65000"/>
                  </a:schemeClr>
                </a:solidFill>
              </a:rPr>
              <a:t>2</a:t>
            </a:r>
            <a:r>
              <a:rPr lang="en-US" sz="3300" dirty="0"/>
              <a:t>], [</a:t>
            </a:r>
            <a:r>
              <a:rPr lang="en-US" sz="3300" dirty="0">
                <a:solidFill>
                  <a:schemeClr val="bg1">
                    <a:lumMod val="65000"/>
                  </a:schemeClr>
                </a:solidFill>
              </a:rPr>
              <a:t>3</a:t>
            </a:r>
            <a:r>
              <a:rPr lang="en-US" sz="3300" dirty="0"/>
              <a:t>, </a:t>
            </a:r>
            <a:r>
              <a:rPr lang="en-US" sz="3300" dirty="0">
                <a:solidFill>
                  <a:schemeClr val="bg1">
                    <a:lumMod val="65000"/>
                  </a:schemeClr>
                </a:solidFill>
              </a:rPr>
              <a:t>4</a:t>
            </a:r>
            <a:r>
              <a:rPr lang="en-US" sz="3300" dirty="0"/>
              <a:t>], [</a:t>
            </a:r>
            <a:r>
              <a:rPr lang="en-US" sz="3300" dirty="0">
                <a:solidFill>
                  <a:schemeClr val="bg1">
                    <a:lumMod val="65000"/>
                  </a:schemeClr>
                </a:solidFill>
              </a:rPr>
              <a:t>5</a:t>
            </a:r>
            <a:r>
              <a:rPr lang="en-US" sz="3300" dirty="0"/>
              <a:t>, </a:t>
            </a:r>
            <a:r>
              <a:rPr lang="en-US" sz="3300" dirty="0">
                <a:solidFill>
                  <a:schemeClr val="bg1">
                    <a:lumMod val="65000"/>
                  </a:schemeClr>
                </a:solidFill>
              </a:rPr>
              <a:t>6</a:t>
            </a:r>
            <a:r>
              <a:rPr lang="en-US" sz="3300" dirty="0"/>
              <a:t>]])</a:t>
            </a:r>
          </a:p>
          <a:p>
            <a:pPr lvl="1"/>
            <a:r>
              <a:rPr lang="en-US" sz="3300" dirty="0">
                <a:solidFill>
                  <a:srgbClr val="00B050"/>
                </a:solidFill>
              </a:rPr>
              <a:t># An example of integer array indexing</a:t>
            </a:r>
            <a:r>
              <a:rPr lang="en-US" sz="3300" dirty="0"/>
              <a:t> </a:t>
            </a:r>
          </a:p>
          <a:p>
            <a:pPr lvl="1"/>
            <a:r>
              <a:rPr lang="en-US" sz="3300" dirty="0"/>
              <a:t>b = a[[</a:t>
            </a:r>
            <a:r>
              <a:rPr lang="en-US" sz="3300" dirty="0">
                <a:solidFill>
                  <a:schemeClr val="bg1">
                    <a:lumMod val="65000"/>
                  </a:schemeClr>
                </a:solidFill>
              </a:rPr>
              <a:t>0</a:t>
            </a:r>
            <a:r>
              <a:rPr lang="en-US" sz="3300" dirty="0"/>
              <a:t>, </a:t>
            </a:r>
            <a:r>
              <a:rPr lang="en-US" sz="3300" dirty="0">
                <a:solidFill>
                  <a:schemeClr val="bg1">
                    <a:lumMod val="65000"/>
                  </a:schemeClr>
                </a:solidFill>
              </a:rPr>
              <a:t>1</a:t>
            </a:r>
            <a:r>
              <a:rPr lang="en-US" sz="3300" dirty="0"/>
              <a:t>, </a:t>
            </a:r>
            <a:r>
              <a:rPr lang="en-US" sz="3300" dirty="0">
                <a:solidFill>
                  <a:schemeClr val="bg1">
                    <a:lumMod val="65000"/>
                  </a:schemeClr>
                </a:solidFill>
              </a:rPr>
              <a:t>2</a:t>
            </a:r>
            <a:r>
              <a:rPr lang="en-US" sz="3300" dirty="0"/>
              <a:t>], [</a:t>
            </a:r>
            <a:r>
              <a:rPr lang="en-US" sz="3300" dirty="0">
                <a:solidFill>
                  <a:schemeClr val="bg1">
                    <a:lumMod val="65000"/>
                  </a:schemeClr>
                </a:solidFill>
              </a:rPr>
              <a:t>0</a:t>
            </a:r>
            <a:r>
              <a:rPr lang="en-US" sz="3300" dirty="0"/>
              <a:t>, </a:t>
            </a:r>
            <a:r>
              <a:rPr lang="en-US" sz="3300" dirty="0">
                <a:solidFill>
                  <a:schemeClr val="bg1">
                    <a:lumMod val="65000"/>
                  </a:schemeClr>
                </a:solidFill>
              </a:rPr>
              <a:t>1</a:t>
            </a:r>
            <a:r>
              <a:rPr lang="en-US" sz="3300" dirty="0"/>
              <a:t>, </a:t>
            </a:r>
            <a:r>
              <a:rPr lang="en-US" sz="3300" dirty="0">
                <a:solidFill>
                  <a:schemeClr val="bg1">
                    <a:lumMod val="65000"/>
                  </a:schemeClr>
                </a:solidFill>
              </a:rPr>
              <a:t>0</a:t>
            </a:r>
            <a:r>
              <a:rPr lang="en-US" sz="3300" dirty="0"/>
              <a:t>]] </a:t>
            </a:r>
            <a:r>
              <a:rPr lang="en-US" sz="3300" dirty="0">
                <a:solidFill>
                  <a:srgbClr val="00B050"/>
                </a:solidFill>
              </a:rPr>
              <a:t># “[1 4 5]”</a:t>
            </a:r>
          </a:p>
          <a:p>
            <a:pPr lvl="1"/>
            <a:r>
              <a:rPr lang="en-US" sz="3300" dirty="0">
                <a:solidFill>
                  <a:srgbClr val="00B050"/>
                </a:solidFill>
              </a:rPr>
              <a:t># The above example is equivalent to the following one</a:t>
            </a:r>
          </a:p>
          <a:p>
            <a:pPr lvl="1"/>
            <a:r>
              <a:rPr lang="en-US" sz="3300" dirty="0"/>
              <a:t>c = </a:t>
            </a:r>
            <a:r>
              <a:rPr lang="en-US" sz="3300" dirty="0" err="1"/>
              <a:t>np.array</a:t>
            </a:r>
            <a:r>
              <a:rPr lang="en-US" sz="3300" dirty="0"/>
              <a:t>([a[</a:t>
            </a:r>
            <a:r>
              <a:rPr lang="en-US" sz="3300" dirty="0">
                <a:solidFill>
                  <a:schemeClr val="bg1">
                    <a:lumMod val="65000"/>
                  </a:schemeClr>
                </a:solidFill>
              </a:rPr>
              <a:t>0</a:t>
            </a:r>
            <a:r>
              <a:rPr lang="en-US" sz="3300" dirty="0"/>
              <a:t>, </a:t>
            </a:r>
            <a:r>
              <a:rPr lang="en-US" sz="3300" dirty="0">
                <a:solidFill>
                  <a:schemeClr val="bg1">
                    <a:lumMod val="65000"/>
                  </a:schemeClr>
                </a:solidFill>
              </a:rPr>
              <a:t>0</a:t>
            </a:r>
            <a:r>
              <a:rPr lang="en-US" sz="3300" dirty="0"/>
              <a:t>], a[</a:t>
            </a:r>
            <a:r>
              <a:rPr lang="en-US" sz="3300" dirty="0">
                <a:solidFill>
                  <a:schemeClr val="bg1">
                    <a:lumMod val="65000"/>
                  </a:schemeClr>
                </a:solidFill>
              </a:rPr>
              <a:t>1</a:t>
            </a:r>
            <a:r>
              <a:rPr lang="en-US" sz="3300" dirty="0"/>
              <a:t>, </a:t>
            </a:r>
            <a:r>
              <a:rPr lang="en-US" sz="3300" dirty="0">
                <a:solidFill>
                  <a:schemeClr val="bg1">
                    <a:lumMod val="65000"/>
                  </a:schemeClr>
                </a:solidFill>
              </a:rPr>
              <a:t>1</a:t>
            </a:r>
            <a:r>
              <a:rPr lang="en-US" sz="3300" dirty="0"/>
              <a:t>], a[</a:t>
            </a:r>
            <a:r>
              <a:rPr lang="en-US" sz="3300" dirty="0">
                <a:solidFill>
                  <a:schemeClr val="bg1">
                    <a:lumMod val="65000"/>
                  </a:schemeClr>
                </a:solidFill>
              </a:rPr>
              <a:t>2</a:t>
            </a:r>
            <a:r>
              <a:rPr lang="en-US" sz="3300" dirty="0"/>
              <a:t>, </a:t>
            </a:r>
            <a:r>
              <a:rPr lang="en-US" sz="3300" dirty="0">
                <a:solidFill>
                  <a:schemeClr val="bg1">
                    <a:lumMod val="65000"/>
                  </a:schemeClr>
                </a:solidFill>
              </a:rPr>
              <a:t>0</a:t>
            </a:r>
            <a:r>
              <a:rPr lang="en-US" sz="3300" dirty="0"/>
              <a:t>]]) </a:t>
            </a:r>
            <a:r>
              <a:rPr lang="en-US" sz="3300" dirty="0">
                <a:solidFill>
                  <a:srgbClr val="00B050"/>
                </a:solidFill>
              </a:rPr>
              <a:t># “[1 4 5]”</a:t>
            </a:r>
          </a:p>
          <a:p>
            <a:pPr lvl="1"/>
            <a:r>
              <a:rPr lang="en-US" sz="3300" dirty="0">
                <a:solidFill>
                  <a:srgbClr val="00B050"/>
                </a:solidFill>
              </a:rPr>
              <a:t># Integer array indexing allows reusing the same elements </a:t>
            </a:r>
          </a:p>
          <a:p>
            <a:pPr marL="393192" lvl="1" indent="0">
              <a:buNone/>
            </a:pPr>
            <a:r>
              <a:rPr lang="en-US" sz="3300" dirty="0">
                <a:solidFill>
                  <a:srgbClr val="00B050"/>
                </a:solidFill>
              </a:rPr>
              <a:t>    # from the source array</a:t>
            </a:r>
          </a:p>
          <a:p>
            <a:pPr lvl="1"/>
            <a:r>
              <a:rPr lang="en-US" sz="3300" dirty="0"/>
              <a:t>d = a[[</a:t>
            </a:r>
            <a:r>
              <a:rPr lang="en-US" sz="3300" dirty="0">
                <a:solidFill>
                  <a:schemeClr val="bg1">
                    <a:lumMod val="65000"/>
                  </a:schemeClr>
                </a:solidFill>
              </a:rPr>
              <a:t>0</a:t>
            </a:r>
            <a:r>
              <a:rPr lang="en-US" sz="3300" dirty="0"/>
              <a:t>, </a:t>
            </a:r>
            <a:r>
              <a:rPr lang="en-US" sz="3300" dirty="0">
                <a:solidFill>
                  <a:schemeClr val="bg1">
                    <a:lumMod val="65000"/>
                  </a:schemeClr>
                </a:solidFill>
              </a:rPr>
              <a:t>0</a:t>
            </a:r>
            <a:r>
              <a:rPr lang="en-US" sz="3300" dirty="0"/>
              <a:t>], [</a:t>
            </a:r>
            <a:r>
              <a:rPr lang="en-US" sz="3300" dirty="0">
                <a:solidFill>
                  <a:schemeClr val="bg1">
                    <a:lumMod val="65000"/>
                  </a:schemeClr>
                </a:solidFill>
              </a:rPr>
              <a:t>1</a:t>
            </a:r>
            <a:r>
              <a:rPr lang="en-US" sz="3300" dirty="0"/>
              <a:t>, </a:t>
            </a:r>
            <a:r>
              <a:rPr lang="en-US" sz="3300" dirty="0">
                <a:solidFill>
                  <a:schemeClr val="bg1">
                    <a:lumMod val="65000"/>
                  </a:schemeClr>
                </a:solidFill>
              </a:rPr>
              <a:t>1</a:t>
            </a:r>
            <a:r>
              <a:rPr lang="en-US" sz="3300" dirty="0"/>
              <a:t>]] </a:t>
            </a:r>
            <a:r>
              <a:rPr lang="en-US" sz="3300" dirty="0">
                <a:solidFill>
                  <a:srgbClr val="00B050"/>
                </a:solidFill>
              </a:rPr>
              <a:t># ”[2 2]”</a:t>
            </a:r>
          </a:p>
          <a:p>
            <a:pPr lvl="1"/>
            <a:r>
              <a:rPr lang="en-US" sz="3300" dirty="0">
                <a:solidFill>
                  <a:srgbClr val="00B050"/>
                </a:solidFill>
              </a:rPr>
              <a:t># Equivalent to above example</a:t>
            </a:r>
          </a:p>
          <a:p>
            <a:pPr lvl="1"/>
            <a:r>
              <a:rPr lang="en-US" sz="3300" dirty="0"/>
              <a:t>e = </a:t>
            </a:r>
            <a:r>
              <a:rPr lang="en-US" sz="3300" dirty="0" err="1"/>
              <a:t>np.array</a:t>
            </a:r>
            <a:r>
              <a:rPr lang="en-US" sz="3300" dirty="0"/>
              <a:t>([a[</a:t>
            </a:r>
            <a:r>
              <a:rPr lang="en-US" sz="3300" dirty="0">
                <a:solidFill>
                  <a:schemeClr val="bg1">
                    <a:lumMod val="65000"/>
                  </a:schemeClr>
                </a:solidFill>
              </a:rPr>
              <a:t>0</a:t>
            </a:r>
            <a:r>
              <a:rPr lang="en-US" sz="3300" dirty="0"/>
              <a:t>, </a:t>
            </a:r>
            <a:r>
              <a:rPr lang="en-US" sz="3300" dirty="0">
                <a:solidFill>
                  <a:schemeClr val="bg1">
                    <a:lumMod val="65000"/>
                  </a:schemeClr>
                </a:solidFill>
              </a:rPr>
              <a:t>1</a:t>
            </a:r>
            <a:r>
              <a:rPr lang="en-US" sz="3300" dirty="0"/>
              <a:t>], a[</a:t>
            </a:r>
            <a:r>
              <a:rPr lang="en-US" sz="3300" dirty="0">
                <a:solidFill>
                  <a:schemeClr val="bg1">
                    <a:lumMod val="65000"/>
                  </a:schemeClr>
                </a:solidFill>
              </a:rPr>
              <a:t>0</a:t>
            </a:r>
            <a:r>
              <a:rPr lang="en-US" sz="3300" dirty="0"/>
              <a:t>, </a:t>
            </a:r>
            <a:r>
              <a:rPr lang="en-US" sz="3300" dirty="0">
                <a:solidFill>
                  <a:schemeClr val="bg1">
                    <a:lumMod val="65000"/>
                  </a:schemeClr>
                </a:solidFill>
              </a:rPr>
              <a:t>1</a:t>
            </a:r>
            <a:r>
              <a:rPr lang="en-US" sz="3300" dirty="0"/>
              <a:t>]]) </a:t>
            </a:r>
            <a:r>
              <a:rPr lang="en-US" sz="3300" dirty="0">
                <a:solidFill>
                  <a:srgbClr val="00B050"/>
                </a:solidFill>
              </a:rPr>
              <a:t># “[2 2]”</a:t>
            </a:r>
          </a:p>
          <a:p>
            <a:pPr lvl="1"/>
            <a:r>
              <a:rPr lang="en-US" sz="3300" dirty="0">
                <a:solidFill>
                  <a:srgbClr val="00B050"/>
                </a:solidFill>
              </a:rPr>
              <a:t># Integer array indexing can selecting one element from each row of a matrix</a:t>
            </a:r>
          </a:p>
          <a:p>
            <a:pPr lvl="1"/>
            <a:r>
              <a:rPr lang="en-US" sz="3300" dirty="0"/>
              <a:t>a = </a:t>
            </a:r>
            <a:r>
              <a:rPr lang="en-US" sz="3300" dirty="0" err="1"/>
              <a:t>np.array</a:t>
            </a:r>
            <a:r>
              <a:rPr lang="en-US" sz="3300" dirty="0"/>
              <a:t>([[</a:t>
            </a:r>
            <a:r>
              <a:rPr lang="en-US" sz="3300" dirty="0">
                <a:solidFill>
                  <a:schemeClr val="bg1">
                    <a:lumMod val="65000"/>
                  </a:schemeClr>
                </a:solidFill>
              </a:rPr>
              <a:t>1</a:t>
            </a:r>
            <a:r>
              <a:rPr lang="en-US" sz="3300" dirty="0"/>
              <a:t>, </a:t>
            </a:r>
            <a:r>
              <a:rPr lang="en-US" sz="3300" dirty="0">
                <a:solidFill>
                  <a:schemeClr val="bg1">
                    <a:lumMod val="65000"/>
                  </a:schemeClr>
                </a:solidFill>
              </a:rPr>
              <a:t>2</a:t>
            </a:r>
            <a:r>
              <a:rPr lang="en-US" sz="3300" dirty="0"/>
              <a:t>, </a:t>
            </a:r>
            <a:r>
              <a:rPr lang="en-US" sz="3300" dirty="0">
                <a:solidFill>
                  <a:schemeClr val="bg1">
                    <a:lumMod val="65000"/>
                  </a:schemeClr>
                </a:solidFill>
              </a:rPr>
              <a:t>3</a:t>
            </a:r>
            <a:r>
              <a:rPr lang="en-US" sz="3300" dirty="0"/>
              <a:t>], [</a:t>
            </a:r>
            <a:r>
              <a:rPr lang="en-US" sz="3300" dirty="0">
                <a:solidFill>
                  <a:schemeClr val="bg1">
                    <a:lumMod val="65000"/>
                  </a:schemeClr>
                </a:solidFill>
              </a:rPr>
              <a:t>4</a:t>
            </a:r>
            <a:r>
              <a:rPr lang="en-US" sz="3300" dirty="0"/>
              <a:t>, </a:t>
            </a:r>
            <a:r>
              <a:rPr lang="en-US" sz="3300" dirty="0">
                <a:solidFill>
                  <a:schemeClr val="bg1">
                    <a:lumMod val="65000"/>
                  </a:schemeClr>
                </a:solidFill>
              </a:rPr>
              <a:t>5</a:t>
            </a:r>
            <a:r>
              <a:rPr lang="en-US" sz="3300" dirty="0"/>
              <a:t>, </a:t>
            </a:r>
            <a:r>
              <a:rPr lang="en-US" sz="3300" dirty="0">
                <a:solidFill>
                  <a:schemeClr val="bg1">
                    <a:lumMod val="65000"/>
                  </a:schemeClr>
                </a:solidFill>
              </a:rPr>
              <a:t>6</a:t>
            </a:r>
            <a:r>
              <a:rPr lang="en-US" sz="3300" dirty="0"/>
              <a:t>], [</a:t>
            </a:r>
            <a:r>
              <a:rPr lang="en-US" sz="3300" dirty="0">
                <a:solidFill>
                  <a:schemeClr val="bg1">
                    <a:lumMod val="65000"/>
                  </a:schemeClr>
                </a:solidFill>
              </a:rPr>
              <a:t>7</a:t>
            </a:r>
            <a:r>
              <a:rPr lang="en-US" sz="3300" dirty="0"/>
              <a:t>, </a:t>
            </a:r>
            <a:r>
              <a:rPr lang="en-US" sz="3300" dirty="0">
                <a:solidFill>
                  <a:schemeClr val="bg1">
                    <a:lumMod val="65000"/>
                  </a:schemeClr>
                </a:solidFill>
              </a:rPr>
              <a:t>8</a:t>
            </a:r>
            <a:r>
              <a:rPr lang="en-US" sz="3300" dirty="0"/>
              <a:t>, </a:t>
            </a:r>
            <a:r>
              <a:rPr lang="en-US" sz="3300" dirty="0">
                <a:solidFill>
                  <a:schemeClr val="bg1">
                    <a:lumMod val="65000"/>
                  </a:schemeClr>
                </a:solidFill>
              </a:rPr>
              <a:t>9</a:t>
            </a:r>
            <a:r>
              <a:rPr lang="en-US" sz="3300" dirty="0"/>
              <a:t>], [</a:t>
            </a:r>
            <a:r>
              <a:rPr lang="en-US" sz="3300" dirty="0">
                <a:solidFill>
                  <a:schemeClr val="bg1">
                    <a:lumMod val="65000"/>
                  </a:schemeClr>
                </a:solidFill>
              </a:rPr>
              <a:t>10</a:t>
            </a:r>
            <a:r>
              <a:rPr lang="en-US" sz="3300" dirty="0"/>
              <a:t>, </a:t>
            </a:r>
            <a:r>
              <a:rPr lang="en-US" sz="3300" dirty="0">
                <a:solidFill>
                  <a:schemeClr val="bg1">
                    <a:lumMod val="65000"/>
                  </a:schemeClr>
                </a:solidFill>
              </a:rPr>
              <a:t>11</a:t>
            </a:r>
            <a:r>
              <a:rPr lang="en-US" sz="3300" dirty="0"/>
              <a:t>, </a:t>
            </a:r>
            <a:r>
              <a:rPr lang="en-US" sz="3300" dirty="0">
                <a:solidFill>
                  <a:schemeClr val="bg1">
                    <a:lumMod val="65000"/>
                  </a:schemeClr>
                </a:solidFill>
              </a:rPr>
              <a:t>12</a:t>
            </a:r>
            <a:r>
              <a:rPr lang="en-US" sz="3300" dirty="0"/>
              <a:t>]])</a:t>
            </a:r>
          </a:p>
          <a:p>
            <a:pPr lvl="1"/>
            <a:r>
              <a:rPr lang="en-US" sz="3300" dirty="0"/>
              <a:t>b = </a:t>
            </a:r>
            <a:r>
              <a:rPr lang="en-US" sz="3300" dirty="0" err="1"/>
              <a:t>np.array</a:t>
            </a:r>
            <a:r>
              <a:rPr lang="en-US" sz="3300" dirty="0"/>
              <a:t>([</a:t>
            </a:r>
            <a:r>
              <a:rPr lang="en-US" sz="3300" dirty="0">
                <a:solidFill>
                  <a:schemeClr val="bg1">
                    <a:lumMod val="65000"/>
                  </a:schemeClr>
                </a:solidFill>
              </a:rPr>
              <a:t>0</a:t>
            </a:r>
            <a:r>
              <a:rPr lang="en-US" sz="3300" dirty="0"/>
              <a:t>, </a:t>
            </a:r>
            <a:r>
              <a:rPr lang="en-US" sz="3300" dirty="0">
                <a:solidFill>
                  <a:schemeClr val="bg1">
                    <a:lumMod val="65000"/>
                  </a:schemeClr>
                </a:solidFill>
              </a:rPr>
              <a:t>2</a:t>
            </a:r>
            <a:r>
              <a:rPr lang="en-US" sz="3300" dirty="0"/>
              <a:t>, </a:t>
            </a:r>
            <a:r>
              <a:rPr lang="en-US" sz="3300" dirty="0">
                <a:solidFill>
                  <a:schemeClr val="bg1">
                    <a:lumMod val="65000"/>
                  </a:schemeClr>
                </a:solidFill>
              </a:rPr>
              <a:t>0</a:t>
            </a:r>
            <a:r>
              <a:rPr lang="en-US" sz="3300" dirty="0"/>
              <a:t>, </a:t>
            </a:r>
            <a:r>
              <a:rPr lang="en-US" sz="3300" dirty="0">
                <a:solidFill>
                  <a:schemeClr val="bg1">
                    <a:lumMod val="65000"/>
                  </a:schemeClr>
                </a:solidFill>
              </a:rPr>
              <a:t>1</a:t>
            </a:r>
            <a:r>
              <a:rPr lang="en-US" sz="3300" dirty="0"/>
              <a:t>]) </a:t>
            </a:r>
            <a:r>
              <a:rPr lang="en-US" sz="3300" dirty="0">
                <a:solidFill>
                  <a:srgbClr val="00B050"/>
                </a:solidFill>
              </a:rPr>
              <a:t># create an array indices</a:t>
            </a:r>
          </a:p>
          <a:p>
            <a:pPr lvl="1"/>
            <a:r>
              <a:rPr lang="en-US" sz="3300" b="1" dirty="0"/>
              <a:t>print</a:t>
            </a:r>
            <a:r>
              <a:rPr lang="en-US" sz="3300" dirty="0"/>
              <a:t>(a[</a:t>
            </a:r>
            <a:r>
              <a:rPr lang="en-US" sz="3300" dirty="0" err="1"/>
              <a:t>np.arrange</a:t>
            </a:r>
            <a:r>
              <a:rPr lang="en-US" sz="3300" dirty="0"/>
              <a:t>(</a:t>
            </a:r>
            <a:r>
              <a:rPr lang="en-US" sz="3300" dirty="0">
                <a:solidFill>
                  <a:schemeClr val="bg1">
                    <a:lumMod val="65000"/>
                  </a:schemeClr>
                </a:solidFill>
              </a:rPr>
              <a:t>4</a:t>
            </a:r>
            <a:r>
              <a:rPr lang="en-US" sz="3300" dirty="0"/>
              <a:t>), b] </a:t>
            </a:r>
            <a:r>
              <a:rPr lang="en-US" sz="3300" dirty="0">
                <a:solidFill>
                  <a:srgbClr val="00B050"/>
                </a:solidFill>
              </a:rPr>
              <a:t># prints “[1 6 7 11]”</a:t>
            </a:r>
          </a:p>
          <a:p>
            <a:pPr lvl="1"/>
            <a:endParaRPr lang="en-US" dirty="0">
              <a:solidFill>
                <a:srgbClr val="00B050"/>
              </a:solidFill>
            </a:endParaRPr>
          </a:p>
        </p:txBody>
      </p:sp>
      <p:sp>
        <p:nvSpPr>
          <p:cNvPr id="4" name="Slide Number Placeholder 3">
            <a:extLst>
              <a:ext uri="{FF2B5EF4-FFF2-40B4-BE49-F238E27FC236}">
                <a16:creationId xmlns:a16="http://schemas.microsoft.com/office/drawing/2014/main" id="{FA5D0129-2008-844D-B144-B26972D40402}"/>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7644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FEF8-6A35-A147-A996-997877D7F45E}"/>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76E1A926-B01B-8541-A6B8-BE489D20E0C1}"/>
              </a:ext>
            </a:extLst>
          </p:cNvPr>
          <p:cNvSpPr>
            <a:spLocks noGrp="1"/>
          </p:cNvSpPr>
          <p:nvPr>
            <p:ph idx="1"/>
          </p:nvPr>
        </p:nvSpPr>
        <p:spPr/>
        <p:txBody>
          <a:bodyPr>
            <a:normAutofit/>
          </a:bodyPr>
          <a:lstStyle/>
          <a:p>
            <a:r>
              <a:rPr lang="en-US" dirty="0"/>
              <a:t>Boolean array indexing</a:t>
            </a:r>
          </a:p>
          <a:p>
            <a:pPr lvl="1"/>
            <a:r>
              <a:rPr lang="en-US" sz="1800" dirty="0"/>
              <a:t>a = </a:t>
            </a:r>
            <a:r>
              <a:rPr lang="en-US" sz="1800" dirty="0" err="1"/>
              <a:t>np.array</a:t>
            </a:r>
            <a:r>
              <a:rPr lang="en-US" sz="1800" dirty="0"/>
              <a:t>([[</a:t>
            </a:r>
            <a:r>
              <a:rPr lang="en-US" sz="1800" dirty="0">
                <a:solidFill>
                  <a:schemeClr val="bg1">
                    <a:lumMod val="65000"/>
                  </a:schemeClr>
                </a:solidFill>
              </a:rPr>
              <a:t>1</a:t>
            </a:r>
            <a:r>
              <a:rPr lang="en-US" sz="1800" dirty="0"/>
              <a:t>, </a:t>
            </a:r>
            <a:r>
              <a:rPr lang="en-US" sz="1800" dirty="0">
                <a:solidFill>
                  <a:schemeClr val="bg1">
                    <a:lumMod val="65000"/>
                  </a:schemeClr>
                </a:solidFill>
              </a:rPr>
              <a:t>2</a:t>
            </a:r>
            <a:r>
              <a:rPr lang="en-US" sz="1800" dirty="0"/>
              <a:t>], [</a:t>
            </a:r>
            <a:r>
              <a:rPr lang="en-US" sz="1800" dirty="0">
                <a:solidFill>
                  <a:schemeClr val="bg1">
                    <a:lumMod val="65000"/>
                  </a:schemeClr>
                </a:solidFill>
              </a:rPr>
              <a:t>3</a:t>
            </a:r>
            <a:r>
              <a:rPr lang="en-US" sz="1800" dirty="0"/>
              <a:t>, </a:t>
            </a:r>
            <a:r>
              <a:rPr lang="en-US" sz="1800" dirty="0">
                <a:solidFill>
                  <a:schemeClr val="bg1">
                    <a:lumMod val="65000"/>
                  </a:schemeClr>
                </a:solidFill>
              </a:rPr>
              <a:t>4</a:t>
            </a:r>
            <a:r>
              <a:rPr lang="en-US" sz="1800" dirty="0"/>
              <a:t>], [</a:t>
            </a:r>
            <a:r>
              <a:rPr lang="en-US" sz="1800" dirty="0">
                <a:solidFill>
                  <a:schemeClr val="bg1">
                    <a:lumMod val="65000"/>
                  </a:schemeClr>
                </a:solidFill>
              </a:rPr>
              <a:t>5</a:t>
            </a:r>
            <a:r>
              <a:rPr lang="en-US" sz="1800" dirty="0"/>
              <a:t>, </a:t>
            </a:r>
            <a:r>
              <a:rPr lang="en-US" sz="1800" dirty="0">
                <a:solidFill>
                  <a:schemeClr val="bg1">
                    <a:lumMod val="65000"/>
                  </a:schemeClr>
                </a:solidFill>
              </a:rPr>
              <a:t>6</a:t>
            </a:r>
            <a:r>
              <a:rPr lang="en-US" sz="1800" dirty="0"/>
              <a:t>]])</a:t>
            </a:r>
          </a:p>
          <a:p>
            <a:pPr lvl="1"/>
            <a:r>
              <a:rPr lang="en-US" sz="1800" dirty="0">
                <a:solidFill>
                  <a:srgbClr val="00B050"/>
                </a:solidFill>
              </a:rPr>
              <a:t># Find the elements that are larger than 2</a:t>
            </a:r>
          </a:p>
          <a:p>
            <a:pPr lvl="1"/>
            <a:r>
              <a:rPr lang="en-US" sz="1800" dirty="0" err="1"/>
              <a:t>bool_idx</a:t>
            </a:r>
            <a:r>
              <a:rPr lang="en-US" sz="1800" dirty="0"/>
              <a:t> = (a &gt; </a:t>
            </a:r>
            <a:r>
              <a:rPr lang="en-US" sz="1800" dirty="0">
                <a:solidFill>
                  <a:schemeClr val="bg1">
                    <a:lumMod val="65000"/>
                  </a:schemeClr>
                </a:solidFill>
              </a:rPr>
              <a:t>3</a:t>
            </a:r>
            <a:r>
              <a:rPr lang="en-US" sz="1800" dirty="0"/>
              <a:t>) 	</a:t>
            </a:r>
            <a:r>
              <a:rPr lang="en-US" sz="1800" dirty="0">
                <a:solidFill>
                  <a:srgbClr val="00B050"/>
                </a:solidFill>
              </a:rPr>
              <a:t># returns a </a:t>
            </a:r>
            <a:r>
              <a:rPr lang="en-US" sz="1800" dirty="0" err="1">
                <a:solidFill>
                  <a:srgbClr val="00B050"/>
                </a:solidFill>
              </a:rPr>
              <a:t>numpy</a:t>
            </a:r>
            <a:r>
              <a:rPr lang="en-US" sz="1800" dirty="0">
                <a:solidFill>
                  <a:srgbClr val="00B050"/>
                </a:solidFill>
              </a:rPr>
              <a:t> array of Booleans of the same </a:t>
            </a:r>
          </a:p>
          <a:p>
            <a:pPr marL="393192" lvl="1" indent="0">
              <a:buNone/>
            </a:pPr>
            <a:r>
              <a:rPr lang="en-US" sz="1800" dirty="0">
                <a:solidFill>
                  <a:srgbClr val="00B050"/>
                </a:solidFill>
              </a:rPr>
              <a:t>			# shape of a, where each element of </a:t>
            </a:r>
            <a:r>
              <a:rPr lang="en-US" sz="1800" dirty="0" err="1">
                <a:solidFill>
                  <a:srgbClr val="00B050"/>
                </a:solidFill>
              </a:rPr>
              <a:t>bool_idx</a:t>
            </a:r>
            <a:r>
              <a:rPr lang="en-US" sz="1800" dirty="0">
                <a:solidFill>
                  <a:srgbClr val="00B050"/>
                </a:solidFill>
              </a:rPr>
              <a:t> is a</a:t>
            </a:r>
          </a:p>
          <a:p>
            <a:pPr marL="393192" lvl="1" indent="0">
              <a:buNone/>
            </a:pPr>
            <a:r>
              <a:rPr lang="en-US" sz="1800" dirty="0">
                <a:solidFill>
                  <a:srgbClr val="00B050"/>
                </a:solidFill>
              </a:rPr>
              <a:t>			# Boolean value and indicates whether this </a:t>
            </a:r>
          </a:p>
          <a:p>
            <a:pPr marL="393192" lvl="1" indent="0">
              <a:buNone/>
            </a:pPr>
            <a:r>
              <a:rPr lang="en-US" sz="1800" dirty="0">
                <a:solidFill>
                  <a:srgbClr val="00B050"/>
                </a:solidFill>
              </a:rPr>
              <a:t>			# element  is larger than 2</a:t>
            </a:r>
          </a:p>
          <a:p>
            <a:pPr lvl="1"/>
            <a:r>
              <a:rPr lang="en-US" sz="1800" b="1" dirty="0"/>
              <a:t>print</a:t>
            </a:r>
            <a:r>
              <a:rPr lang="en-US" sz="1800" dirty="0"/>
              <a:t>(</a:t>
            </a:r>
            <a:r>
              <a:rPr lang="en-US" sz="1800" dirty="0" err="1"/>
              <a:t>bool_idx</a:t>
            </a:r>
            <a:r>
              <a:rPr lang="en-US" sz="1800" dirty="0"/>
              <a:t>) 	</a:t>
            </a:r>
            <a:r>
              <a:rPr lang="en-US" sz="1800" dirty="0">
                <a:solidFill>
                  <a:srgbClr val="00B050"/>
                </a:solidFill>
              </a:rPr>
              <a:t># prints ”[[False False] [False True] [True True]]”</a:t>
            </a:r>
          </a:p>
          <a:p>
            <a:pPr lvl="1"/>
            <a:r>
              <a:rPr lang="en-US" sz="1800" dirty="0">
                <a:solidFill>
                  <a:srgbClr val="00B050"/>
                </a:solidFill>
              </a:rPr>
              <a:t># Use Boolean array indexing to construct a rank 1 array consisting of elements of a corresponding to the True values of </a:t>
            </a:r>
            <a:r>
              <a:rPr lang="en-US" sz="1800" dirty="0" err="1">
                <a:solidFill>
                  <a:srgbClr val="00B050"/>
                </a:solidFill>
              </a:rPr>
              <a:t>bool_idx</a:t>
            </a:r>
            <a:endParaRPr lang="en-US" sz="1800" dirty="0">
              <a:solidFill>
                <a:srgbClr val="00B050"/>
              </a:solidFill>
            </a:endParaRPr>
          </a:p>
          <a:p>
            <a:pPr lvl="1"/>
            <a:r>
              <a:rPr lang="en-US" sz="1800" b="1" dirty="0"/>
              <a:t>print</a:t>
            </a:r>
            <a:r>
              <a:rPr lang="en-US" sz="1800" dirty="0"/>
              <a:t>(a[</a:t>
            </a:r>
            <a:r>
              <a:rPr lang="en-US" sz="1800" dirty="0" err="1"/>
              <a:t>bool_idx</a:t>
            </a:r>
            <a:r>
              <a:rPr lang="en-US" sz="1800" dirty="0"/>
              <a:t>]) 	</a:t>
            </a:r>
            <a:r>
              <a:rPr lang="en-US" sz="1800" dirty="0">
                <a:solidFill>
                  <a:srgbClr val="00B050"/>
                </a:solidFill>
              </a:rPr>
              <a:t># prints “[4 5 6]”</a:t>
            </a:r>
          </a:p>
          <a:p>
            <a:pPr lvl="1"/>
            <a:r>
              <a:rPr lang="en-US" sz="1800" b="1" dirty="0"/>
              <a:t>print</a:t>
            </a:r>
            <a:r>
              <a:rPr lang="en-US" sz="1800" dirty="0"/>
              <a:t>(a[a&gt;</a:t>
            </a:r>
            <a:r>
              <a:rPr lang="en-US" sz="1800" dirty="0">
                <a:solidFill>
                  <a:schemeClr val="bg1">
                    <a:lumMod val="65000"/>
                  </a:schemeClr>
                </a:solidFill>
              </a:rPr>
              <a:t>3</a:t>
            </a:r>
            <a:r>
              <a:rPr lang="en-US" sz="1800" dirty="0"/>
              <a:t>]) 	</a:t>
            </a:r>
            <a:r>
              <a:rPr lang="en-US" sz="1800" dirty="0">
                <a:solidFill>
                  <a:srgbClr val="00B050"/>
                </a:solidFill>
              </a:rPr>
              <a:t># more concise statement, prints “[4 5 6]”</a:t>
            </a:r>
          </a:p>
        </p:txBody>
      </p:sp>
      <p:sp>
        <p:nvSpPr>
          <p:cNvPr id="4" name="Slide Number Placeholder 3">
            <a:extLst>
              <a:ext uri="{FF2B5EF4-FFF2-40B4-BE49-F238E27FC236}">
                <a16:creationId xmlns:a16="http://schemas.microsoft.com/office/drawing/2014/main" id="{45B2EFA3-86B2-F64D-8184-D1D6A2D79DBC}"/>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6576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EE72-FAAB-2642-9C3A-3522E29BB911}"/>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9DFC351B-AED1-A94F-A082-73C73F3D2426}"/>
              </a:ext>
            </a:extLst>
          </p:cNvPr>
          <p:cNvSpPr>
            <a:spLocks noGrp="1"/>
          </p:cNvSpPr>
          <p:nvPr>
            <p:ph idx="1"/>
          </p:nvPr>
        </p:nvSpPr>
        <p:spPr/>
        <p:txBody>
          <a:bodyPr vert="horz" anchor="t">
            <a:normAutofit lnSpcReduction="10000"/>
          </a:bodyPr>
          <a:lstStyle/>
          <a:p>
            <a:r>
              <a:rPr lang="en-US" dirty="0"/>
              <a:t>Datatypes</a:t>
            </a:r>
            <a:endParaRPr lang="en-US" sz="2000" dirty="0"/>
          </a:p>
          <a:p>
            <a:pPr lvl="1"/>
            <a:r>
              <a:rPr lang="en-US" sz="2000" dirty="0"/>
              <a:t>x = </a:t>
            </a:r>
            <a:r>
              <a:rPr lang="en-US" sz="2000" dirty="0" err="1"/>
              <a:t>np.array</a:t>
            </a:r>
            <a:r>
              <a:rPr lang="en-US" sz="2000" dirty="0"/>
              <a:t>([</a:t>
            </a:r>
            <a:r>
              <a:rPr lang="en-US" sz="2000" dirty="0">
                <a:solidFill>
                  <a:schemeClr val="bg1">
                    <a:lumMod val="65000"/>
                  </a:schemeClr>
                </a:solidFill>
              </a:rPr>
              <a:t>1</a:t>
            </a:r>
            <a:r>
              <a:rPr lang="en-US" sz="2000" dirty="0"/>
              <a:t>, </a:t>
            </a:r>
            <a:r>
              <a:rPr lang="en-US" sz="2000" dirty="0">
                <a:solidFill>
                  <a:schemeClr val="bg1">
                    <a:lumMod val="65000"/>
                  </a:schemeClr>
                </a:solidFill>
              </a:rPr>
              <a:t>2</a:t>
            </a:r>
            <a:r>
              <a:rPr lang="en-US" sz="2000" dirty="0"/>
              <a:t>])		</a:t>
            </a:r>
            <a:r>
              <a:rPr lang="en-US" sz="2000" dirty="0">
                <a:solidFill>
                  <a:srgbClr val="00B050"/>
                </a:solidFill>
              </a:rPr>
              <a:t># let </a:t>
            </a:r>
            <a:r>
              <a:rPr lang="en-US" sz="2000" dirty="0" err="1">
                <a:solidFill>
                  <a:srgbClr val="00B050"/>
                </a:solidFill>
              </a:rPr>
              <a:t>numpy</a:t>
            </a:r>
            <a:r>
              <a:rPr lang="en-US" sz="2000" dirty="0">
                <a:solidFill>
                  <a:srgbClr val="00B050"/>
                </a:solidFill>
              </a:rPr>
              <a:t> choose the datatype</a:t>
            </a:r>
          </a:p>
          <a:p>
            <a:pPr lvl="1"/>
            <a:r>
              <a:rPr lang="en-US" sz="2000" b="1" dirty="0"/>
              <a:t>print</a:t>
            </a:r>
            <a:r>
              <a:rPr lang="en-US" sz="2000" dirty="0"/>
              <a:t>(</a:t>
            </a:r>
            <a:r>
              <a:rPr lang="en-US" sz="2000" dirty="0" err="1"/>
              <a:t>x.dtype</a:t>
            </a:r>
            <a:r>
              <a:rPr lang="en-US" sz="2000" dirty="0"/>
              <a:t>)		</a:t>
            </a:r>
            <a:r>
              <a:rPr lang="en-US" sz="2000" dirty="0">
                <a:solidFill>
                  <a:srgbClr val="00B050"/>
                </a:solidFill>
              </a:rPr>
              <a:t># prints “int64”</a:t>
            </a:r>
          </a:p>
          <a:p>
            <a:pPr lvl="1"/>
            <a:r>
              <a:rPr lang="en-US" sz="2000" dirty="0"/>
              <a:t>x = </a:t>
            </a:r>
            <a:r>
              <a:rPr lang="en-US" sz="2000" dirty="0" err="1"/>
              <a:t>np.array</a:t>
            </a:r>
            <a:r>
              <a:rPr lang="en-US" sz="2000" dirty="0"/>
              <a:t>([</a:t>
            </a:r>
            <a:r>
              <a:rPr lang="en-US" sz="2000" dirty="0">
                <a:solidFill>
                  <a:schemeClr val="bg1">
                    <a:lumMod val="65000"/>
                  </a:schemeClr>
                </a:solidFill>
              </a:rPr>
              <a:t>1.0</a:t>
            </a:r>
            <a:r>
              <a:rPr lang="en-US" sz="2000" dirty="0"/>
              <a:t>, </a:t>
            </a:r>
            <a:r>
              <a:rPr lang="en-US" sz="2000" dirty="0">
                <a:solidFill>
                  <a:schemeClr val="bg1">
                    <a:lumMod val="65000"/>
                  </a:schemeClr>
                </a:solidFill>
              </a:rPr>
              <a:t>2.0</a:t>
            </a:r>
            <a:r>
              <a:rPr lang="en-US" sz="2000" dirty="0"/>
              <a:t>])	</a:t>
            </a:r>
            <a:r>
              <a:rPr lang="en-US" sz="2000" dirty="0">
                <a:solidFill>
                  <a:srgbClr val="00B050"/>
                </a:solidFill>
              </a:rPr>
              <a:t># let </a:t>
            </a:r>
            <a:r>
              <a:rPr lang="en-US" sz="2000" dirty="0" err="1">
                <a:solidFill>
                  <a:srgbClr val="00B050"/>
                </a:solidFill>
              </a:rPr>
              <a:t>numpy</a:t>
            </a:r>
            <a:r>
              <a:rPr lang="en-US" sz="2000" dirty="0">
                <a:solidFill>
                  <a:srgbClr val="00B050"/>
                </a:solidFill>
              </a:rPr>
              <a:t> choose the datatype</a:t>
            </a:r>
          </a:p>
          <a:p>
            <a:pPr lvl="1"/>
            <a:r>
              <a:rPr lang="en-US" sz="2000" b="1" dirty="0"/>
              <a:t>print</a:t>
            </a:r>
            <a:r>
              <a:rPr lang="en-US" sz="2000" dirty="0"/>
              <a:t>(</a:t>
            </a:r>
            <a:r>
              <a:rPr lang="en-US" sz="2000" dirty="0" err="1"/>
              <a:t>x.dtype</a:t>
            </a:r>
            <a:r>
              <a:rPr lang="en-US" sz="2000" dirty="0"/>
              <a:t>)		</a:t>
            </a:r>
            <a:r>
              <a:rPr lang="en-US" sz="2000" dirty="0">
                <a:solidFill>
                  <a:srgbClr val="00B050"/>
                </a:solidFill>
              </a:rPr>
              <a:t># prints “float64”</a:t>
            </a:r>
          </a:p>
          <a:p>
            <a:pPr lvl="1"/>
            <a:r>
              <a:rPr lang="en-US" sz="2000" dirty="0"/>
              <a:t>x = </a:t>
            </a:r>
            <a:r>
              <a:rPr lang="en-US" sz="2000" dirty="0" err="1"/>
              <a:t>np.array</a:t>
            </a:r>
            <a:r>
              <a:rPr lang="en-US" sz="2000" dirty="0"/>
              <a:t>([</a:t>
            </a:r>
            <a:r>
              <a:rPr lang="en-US" sz="2000" dirty="0">
                <a:solidFill>
                  <a:schemeClr val="bg1">
                    <a:lumMod val="65000"/>
                  </a:schemeClr>
                </a:solidFill>
              </a:rPr>
              <a:t>1</a:t>
            </a:r>
            <a:r>
              <a:rPr lang="en-US" sz="2000" dirty="0"/>
              <a:t>, </a:t>
            </a:r>
            <a:r>
              <a:rPr lang="en-US" sz="2000" dirty="0">
                <a:solidFill>
                  <a:schemeClr val="bg1">
                    <a:lumMod val="65000"/>
                  </a:schemeClr>
                </a:solidFill>
              </a:rPr>
              <a:t>2</a:t>
            </a:r>
            <a:r>
              <a:rPr lang="en-US" sz="2000" dirty="0"/>
              <a:t>], </a:t>
            </a:r>
            <a:r>
              <a:rPr lang="en-US" sz="2000" dirty="0" err="1"/>
              <a:t>dtype</a:t>
            </a:r>
            <a:r>
              <a:rPr lang="en-US" sz="2000" dirty="0"/>
              <a:t>=np. float64) </a:t>
            </a:r>
            <a:r>
              <a:rPr lang="en-US" sz="2000" dirty="0">
                <a:solidFill>
                  <a:srgbClr val="00B050"/>
                </a:solidFill>
              </a:rPr>
              <a:t># force a particular datatype</a:t>
            </a:r>
          </a:p>
          <a:p>
            <a:pPr lvl="1"/>
            <a:r>
              <a:rPr lang="en-US" sz="2000" b="1" dirty="0"/>
              <a:t>print</a:t>
            </a:r>
            <a:r>
              <a:rPr lang="en-US" sz="2000" dirty="0"/>
              <a:t>(</a:t>
            </a:r>
            <a:r>
              <a:rPr lang="en-US" sz="2000" dirty="0" err="1"/>
              <a:t>x.dtype</a:t>
            </a:r>
            <a:r>
              <a:rPr lang="en-US" sz="2000" dirty="0"/>
              <a:t>)		</a:t>
            </a:r>
            <a:r>
              <a:rPr lang="en-US" sz="2000" dirty="0">
                <a:solidFill>
                  <a:srgbClr val="00B050"/>
                </a:solidFill>
              </a:rPr>
              <a:t># prints “float64”</a:t>
            </a:r>
          </a:p>
          <a:p>
            <a:endParaRPr lang="en-US" sz="2000" dirty="0"/>
          </a:p>
          <a:p>
            <a:r>
              <a:rPr lang="en-US" sz="2000" dirty="0"/>
              <a:t>More details about data types:</a:t>
            </a:r>
          </a:p>
          <a:p>
            <a:pPr lvl="1"/>
            <a:r>
              <a:rPr lang="en-US" sz="1800" dirty="0">
                <a:hlinkClick r:id="rId3"/>
              </a:rPr>
              <a:t>https://docs.scipy.org/doc/numpy/reference/arrays.dtypes.html</a:t>
            </a:r>
            <a:endParaRPr lang="en-US" sz="1800" dirty="0"/>
          </a:p>
          <a:p>
            <a:r>
              <a:rPr lang="en-US" sz="2000" dirty="0"/>
              <a:t>Full list of data types </a:t>
            </a:r>
            <a:r>
              <a:rPr lang="en-US" sz="2000" dirty="0" err="1"/>
              <a:t>numpy</a:t>
            </a:r>
            <a:r>
              <a:rPr lang="en-US" sz="2000" dirty="0"/>
              <a:t> supports:</a:t>
            </a:r>
          </a:p>
          <a:p>
            <a:pPr lvl="1"/>
            <a:r>
              <a:rPr lang="en-US" sz="1800" dirty="0">
                <a:hlinkClick r:id="rId4"/>
              </a:rPr>
              <a:t>https://docs.scipy.org/doc/numpy/user/basics.types.html</a:t>
            </a:r>
            <a:endParaRPr lang="en-US" sz="1800" dirty="0"/>
          </a:p>
          <a:p>
            <a:pPr lvl="1"/>
            <a:endParaRPr lang="en-US" dirty="0"/>
          </a:p>
        </p:txBody>
      </p:sp>
      <p:sp>
        <p:nvSpPr>
          <p:cNvPr id="4" name="Slide Number Placeholder 3">
            <a:extLst>
              <a:ext uri="{FF2B5EF4-FFF2-40B4-BE49-F238E27FC236}">
                <a16:creationId xmlns:a16="http://schemas.microsoft.com/office/drawing/2014/main" id="{83B9B131-87D0-5A45-9A65-D62D0E369831}"/>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20372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1F3-D202-7E4E-A0B2-F1C56BAC7279}"/>
              </a:ext>
            </a:extLst>
          </p:cNvPr>
          <p:cNvSpPr>
            <a:spLocks noGrp="1"/>
          </p:cNvSpPr>
          <p:nvPr>
            <p:ph type="title"/>
          </p:nvPr>
        </p:nvSpPr>
        <p:spPr/>
        <p:txBody>
          <a:bodyPr/>
          <a:lstStyle/>
          <a:p>
            <a:r>
              <a:rPr lang="en-US" dirty="0"/>
              <a:t>Python IDE</a:t>
            </a:r>
          </a:p>
        </p:txBody>
      </p:sp>
      <p:sp>
        <p:nvSpPr>
          <p:cNvPr id="3" name="Content Placeholder 2">
            <a:extLst>
              <a:ext uri="{FF2B5EF4-FFF2-40B4-BE49-F238E27FC236}">
                <a16:creationId xmlns:a16="http://schemas.microsoft.com/office/drawing/2014/main" id="{76C26AE8-8837-AB44-B8A2-CE539D235B43}"/>
              </a:ext>
            </a:extLst>
          </p:cNvPr>
          <p:cNvSpPr>
            <a:spLocks noGrp="1"/>
          </p:cNvSpPr>
          <p:nvPr>
            <p:ph idx="1"/>
          </p:nvPr>
        </p:nvSpPr>
        <p:spPr/>
        <p:txBody>
          <a:bodyPr>
            <a:normAutofit lnSpcReduction="10000"/>
          </a:bodyPr>
          <a:lstStyle/>
          <a:p>
            <a:r>
              <a:rPr lang="en-US" dirty="0"/>
              <a:t>PyCharm is highly recommended:</a:t>
            </a:r>
          </a:p>
          <a:p>
            <a:pPr lvl="1"/>
            <a:r>
              <a:rPr lang="en-US" dirty="0"/>
              <a:t>code completion</a:t>
            </a:r>
          </a:p>
          <a:p>
            <a:pPr lvl="1"/>
            <a:r>
              <a:rPr lang="en-US" dirty="0"/>
              <a:t>code inspection </a:t>
            </a:r>
          </a:p>
          <a:p>
            <a:pPr lvl="1"/>
            <a:r>
              <a:rPr lang="en-US" dirty="0"/>
              <a:t>on-the-fly error highlighting</a:t>
            </a:r>
          </a:p>
          <a:p>
            <a:pPr lvl="1"/>
            <a:r>
              <a:rPr lang="en-US" dirty="0"/>
              <a:t>quick fix</a:t>
            </a:r>
          </a:p>
          <a:p>
            <a:pPr lvl="1"/>
            <a:r>
              <a:rPr lang="en-US" dirty="0"/>
              <a:t>…</a:t>
            </a:r>
          </a:p>
          <a:p>
            <a:r>
              <a:rPr lang="en-US" dirty="0"/>
              <a:t>Availability</a:t>
            </a:r>
          </a:p>
          <a:p>
            <a:pPr lvl="1"/>
            <a:r>
              <a:rPr lang="en-US" dirty="0">
                <a:hlinkClick r:id="rId3"/>
              </a:rPr>
              <a:t>https://www.jetbrains.com/pycharm/</a:t>
            </a:r>
            <a:r>
              <a:rPr lang="en-US" dirty="0"/>
              <a:t> </a:t>
            </a:r>
          </a:p>
          <a:p>
            <a:pPr lvl="1"/>
            <a:r>
              <a:rPr lang="en-US" dirty="0"/>
              <a:t>The professional edition is free for the University community, sign up with UMN email account to get license.</a:t>
            </a:r>
          </a:p>
          <a:p>
            <a:endParaRPr lang="en-US" dirty="0"/>
          </a:p>
          <a:p>
            <a:endParaRPr lang="en-US" dirty="0"/>
          </a:p>
        </p:txBody>
      </p:sp>
      <p:sp>
        <p:nvSpPr>
          <p:cNvPr id="4" name="Slide Number Placeholder 3">
            <a:extLst>
              <a:ext uri="{FF2B5EF4-FFF2-40B4-BE49-F238E27FC236}">
                <a16:creationId xmlns:a16="http://schemas.microsoft.com/office/drawing/2014/main" id="{1950F72B-F493-BE4D-8870-AFB5B32F6DC0}"/>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95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B8C3-1178-FB43-92F1-A96C3C3280D4}"/>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2A8B3894-C0AA-8040-B80E-58D91707C123}"/>
              </a:ext>
            </a:extLst>
          </p:cNvPr>
          <p:cNvSpPr>
            <a:spLocks noGrp="1"/>
          </p:cNvSpPr>
          <p:nvPr>
            <p:ph idx="1"/>
          </p:nvPr>
        </p:nvSpPr>
        <p:spPr/>
        <p:txBody>
          <a:bodyPr>
            <a:normAutofit fontScale="25000" lnSpcReduction="20000"/>
          </a:bodyPr>
          <a:lstStyle/>
          <a:p>
            <a:r>
              <a:rPr lang="en-US" sz="9600" dirty="0"/>
              <a:t>Array math</a:t>
            </a:r>
          </a:p>
          <a:p>
            <a:pPr lvl="1"/>
            <a:endParaRPr lang="en-US" sz="6400" dirty="0"/>
          </a:p>
          <a:p>
            <a:pPr lvl="1"/>
            <a:r>
              <a:rPr lang="en-US" sz="6400" dirty="0"/>
              <a:t>x = </a:t>
            </a:r>
            <a:r>
              <a:rPr lang="en-US" sz="6400" dirty="0" err="1"/>
              <a:t>np.array</a:t>
            </a:r>
            <a:r>
              <a:rPr lang="en-US" sz="6400" dirty="0"/>
              <a:t>([[</a:t>
            </a:r>
            <a:r>
              <a:rPr lang="en-US" sz="6400" dirty="0">
                <a:solidFill>
                  <a:schemeClr val="bg1">
                    <a:lumMod val="65000"/>
                  </a:schemeClr>
                </a:solidFill>
              </a:rPr>
              <a:t>1</a:t>
            </a:r>
            <a:r>
              <a:rPr lang="en-US" sz="6400" dirty="0"/>
              <a:t>, </a:t>
            </a:r>
            <a:r>
              <a:rPr lang="en-US" sz="6400" dirty="0">
                <a:solidFill>
                  <a:schemeClr val="bg1">
                    <a:lumMod val="65000"/>
                  </a:schemeClr>
                </a:solidFill>
              </a:rPr>
              <a:t>2</a:t>
            </a:r>
            <a:r>
              <a:rPr lang="en-US" sz="6400" dirty="0"/>
              <a:t>], [</a:t>
            </a:r>
            <a:r>
              <a:rPr lang="en-US" sz="6400" dirty="0">
                <a:solidFill>
                  <a:schemeClr val="bg1">
                    <a:lumMod val="65000"/>
                  </a:schemeClr>
                </a:solidFill>
              </a:rPr>
              <a:t>3</a:t>
            </a:r>
            <a:r>
              <a:rPr lang="en-US" sz="6400" dirty="0"/>
              <a:t>, </a:t>
            </a:r>
            <a:r>
              <a:rPr lang="en-US" sz="6400" dirty="0">
                <a:solidFill>
                  <a:schemeClr val="bg1">
                    <a:lumMod val="65000"/>
                  </a:schemeClr>
                </a:solidFill>
              </a:rPr>
              <a:t>4</a:t>
            </a:r>
            <a:r>
              <a:rPr lang="en-US" sz="6400" dirty="0"/>
              <a:t>]], </a:t>
            </a:r>
            <a:r>
              <a:rPr lang="en-US" sz="6400" dirty="0" err="1"/>
              <a:t>dtype</a:t>
            </a:r>
            <a:r>
              <a:rPr lang="en-US" sz="6400" dirty="0"/>
              <a:t>=np.float64)</a:t>
            </a:r>
          </a:p>
          <a:p>
            <a:pPr lvl="1"/>
            <a:r>
              <a:rPr lang="en-US" sz="6400" dirty="0"/>
              <a:t>y = </a:t>
            </a:r>
            <a:r>
              <a:rPr lang="en-US" sz="6400" dirty="0" err="1"/>
              <a:t>np.array</a:t>
            </a:r>
            <a:r>
              <a:rPr lang="en-US" sz="6400" dirty="0"/>
              <a:t>([[</a:t>
            </a:r>
            <a:r>
              <a:rPr lang="en-US" sz="6400" dirty="0">
                <a:solidFill>
                  <a:schemeClr val="bg1">
                    <a:lumMod val="65000"/>
                  </a:schemeClr>
                </a:solidFill>
              </a:rPr>
              <a:t>5</a:t>
            </a:r>
            <a:r>
              <a:rPr lang="en-US" sz="6400" dirty="0"/>
              <a:t>, </a:t>
            </a:r>
            <a:r>
              <a:rPr lang="en-US" sz="6400" dirty="0">
                <a:solidFill>
                  <a:schemeClr val="bg1">
                    <a:lumMod val="65000"/>
                  </a:schemeClr>
                </a:solidFill>
              </a:rPr>
              <a:t>6</a:t>
            </a:r>
            <a:r>
              <a:rPr lang="en-US" sz="6400" dirty="0"/>
              <a:t>], [</a:t>
            </a:r>
            <a:r>
              <a:rPr lang="en-US" sz="6400" dirty="0">
                <a:solidFill>
                  <a:schemeClr val="bg1">
                    <a:lumMod val="65000"/>
                  </a:schemeClr>
                </a:solidFill>
              </a:rPr>
              <a:t>7</a:t>
            </a:r>
            <a:r>
              <a:rPr lang="en-US" sz="6400" dirty="0"/>
              <a:t>, </a:t>
            </a:r>
            <a:r>
              <a:rPr lang="en-US" sz="6400" dirty="0">
                <a:solidFill>
                  <a:schemeClr val="bg1">
                    <a:lumMod val="65000"/>
                  </a:schemeClr>
                </a:solidFill>
              </a:rPr>
              <a:t>8</a:t>
            </a:r>
            <a:r>
              <a:rPr lang="en-US" sz="6400" dirty="0"/>
              <a:t>]], </a:t>
            </a:r>
            <a:r>
              <a:rPr lang="en-US" sz="6400" dirty="0" err="1"/>
              <a:t>dtype</a:t>
            </a:r>
            <a:r>
              <a:rPr lang="en-US" sz="6400" dirty="0"/>
              <a:t>=np.float64)</a:t>
            </a:r>
          </a:p>
          <a:p>
            <a:pPr lvl="1"/>
            <a:r>
              <a:rPr lang="en-US" sz="6400" b="1" dirty="0"/>
              <a:t>print</a:t>
            </a:r>
            <a:r>
              <a:rPr lang="en-US" sz="6400" dirty="0"/>
              <a:t>(x + y, </a:t>
            </a:r>
            <a:r>
              <a:rPr lang="en-US" sz="6400" dirty="0" err="1"/>
              <a:t>np.add</a:t>
            </a:r>
            <a:r>
              <a:rPr lang="en-US" sz="6400" dirty="0"/>
              <a:t>(</a:t>
            </a:r>
            <a:r>
              <a:rPr lang="en-US" sz="6400" dirty="0" err="1"/>
              <a:t>x+y</a:t>
            </a:r>
            <a:r>
              <a:rPr lang="en-US" sz="6400" dirty="0"/>
              <a:t>))	</a:t>
            </a:r>
            <a:r>
              <a:rPr lang="en-US" sz="6400" dirty="0">
                <a:solidFill>
                  <a:srgbClr val="00B050"/>
                </a:solidFill>
              </a:rPr>
              <a:t># Elementwise sum, both produce the array</a:t>
            </a:r>
          </a:p>
          <a:p>
            <a:pPr marL="393192" lvl="1" indent="0">
              <a:buNone/>
            </a:pPr>
            <a:r>
              <a:rPr lang="en-US" sz="6400" dirty="0">
                <a:solidFill>
                  <a:srgbClr val="00B050"/>
                </a:solidFill>
              </a:rPr>
              <a:t>			  	#	[[    6.0    8.0    ]</a:t>
            </a:r>
          </a:p>
          <a:p>
            <a:pPr marL="393192" lvl="1" indent="0">
              <a:buNone/>
            </a:pPr>
            <a:r>
              <a:rPr lang="en-US" sz="6400" dirty="0">
                <a:solidFill>
                  <a:srgbClr val="00B050"/>
                </a:solidFill>
              </a:rPr>
              <a:t>     			  	#	 [   10.0   12.0    ]]</a:t>
            </a:r>
          </a:p>
          <a:p>
            <a:pPr lvl="1"/>
            <a:r>
              <a:rPr lang="en-US" sz="6400" b="1" dirty="0"/>
              <a:t>print</a:t>
            </a:r>
            <a:r>
              <a:rPr lang="en-US" sz="6400" dirty="0"/>
              <a:t>(x – y, </a:t>
            </a:r>
            <a:r>
              <a:rPr lang="en-US" sz="6400" dirty="0" err="1"/>
              <a:t>np.substract</a:t>
            </a:r>
            <a:r>
              <a:rPr lang="en-US" sz="6400" dirty="0"/>
              <a:t>(x, y)) 	</a:t>
            </a:r>
            <a:r>
              <a:rPr lang="en-US" sz="6400" dirty="0">
                <a:solidFill>
                  <a:srgbClr val="00B050"/>
                </a:solidFill>
              </a:rPr>
              <a:t># Elementwise subtraction, both produce the</a:t>
            </a:r>
          </a:p>
          <a:p>
            <a:pPr marL="393192" lvl="1" indent="0">
              <a:buNone/>
            </a:pPr>
            <a:r>
              <a:rPr lang="en-US" sz="6400" dirty="0">
                <a:solidFill>
                  <a:srgbClr val="00B050"/>
                </a:solidFill>
              </a:rPr>
              <a:t>				# </a:t>
            </a:r>
            <a:r>
              <a:rPr lang="en-US" sz="6100" dirty="0">
                <a:solidFill>
                  <a:srgbClr val="00B050"/>
                </a:solidFill>
              </a:rPr>
              <a:t>array</a:t>
            </a:r>
          </a:p>
          <a:p>
            <a:pPr marL="393192" lvl="1" indent="0">
              <a:buNone/>
            </a:pPr>
            <a:r>
              <a:rPr lang="en-US" sz="6400" dirty="0">
                <a:solidFill>
                  <a:srgbClr val="00B050"/>
                </a:solidFill>
              </a:rPr>
              <a:t>			          	#	[[    -4.0    -4.0    ]</a:t>
            </a:r>
          </a:p>
          <a:p>
            <a:pPr marL="393192" lvl="1" indent="0">
              <a:buNone/>
            </a:pPr>
            <a:r>
              <a:rPr lang="en-US" sz="6400" dirty="0">
                <a:solidFill>
                  <a:srgbClr val="00B050"/>
                </a:solidFill>
              </a:rPr>
              <a:t>     				#	 [     -4.0   -4.0    ]]</a:t>
            </a:r>
          </a:p>
          <a:p>
            <a:pPr lvl="1"/>
            <a:r>
              <a:rPr lang="en-US" sz="6400" b="1" dirty="0"/>
              <a:t>print</a:t>
            </a:r>
            <a:r>
              <a:rPr lang="en-US" sz="6400" dirty="0"/>
              <a:t>(x * y, </a:t>
            </a:r>
            <a:r>
              <a:rPr lang="en-US" sz="6400" dirty="0" err="1"/>
              <a:t>np.multiply</a:t>
            </a:r>
            <a:r>
              <a:rPr lang="en-US" sz="6400" dirty="0"/>
              <a:t>(x, y)) 	</a:t>
            </a:r>
            <a:r>
              <a:rPr lang="en-US" sz="6400" dirty="0">
                <a:solidFill>
                  <a:srgbClr val="00B050"/>
                </a:solidFill>
              </a:rPr>
              <a:t># Elementwise  product, both produce the array</a:t>
            </a:r>
          </a:p>
          <a:p>
            <a:pPr marL="393192" lvl="1" indent="0">
              <a:buNone/>
            </a:pPr>
            <a:r>
              <a:rPr lang="en-US" sz="6400" dirty="0">
                <a:solidFill>
                  <a:srgbClr val="00B050"/>
                </a:solidFill>
              </a:rPr>
              <a:t>			         	#	[[    5.0    12.0    ]</a:t>
            </a:r>
          </a:p>
          <a:p>
            <a:pPr marL="393192" lvl="1" indent="0">
              <a:buNone/>
            </a:pPr>
            <a:r>
              <a:rPr lang="en-US" sz="6400" dirty="0">
                <a:solidFill>
                  <a:srgbClr val="00B050"/>
                </a:solidFill>
              </a:rPr>
              <a:t>    			         	#	 [   21.0    32.0    ]]</a:t>
            </a:r>
          </a:p>
          <a:p>
            <a:pPr lvl="1"/>
            <a:r>
              <a:rPr lang="en-US" sz="6400" b="1" dirty="0"/>
              <a:t>print</a:t>
            </a:r>
            <a:r>
              <a:rPr lang="en-US" sz="6400" dirty="0"/>
              <a:t>(x / y, </a:t>
            </a:r>
            <a:r>
              <a:rPr lang="en-US" sz="6400" dirty="0" err="1"/>
              <a:t>np.divide</a:t>
            </a:r>
            <a:r>
              <a:rPr lang="en-US" sz="6400" dirty="0"/>
              <a:t>(x, y)) 	</a:t>
            </a:r>
            <a:r>
              <a:rPr lang="en-US" sz="6400" dirty="0">
                <a:solidFill>
                  <a:srgbClr val="00B050"/>
                </a:solidFill>
              </a:rPr>
              <a:t>#Elementwise division, both produce the array</a:t>
            </a:r>
          </a:p>
          <a:p>
            <a:pPr marL="393192" lvl="1" indent="0">
              <a:buNone/>
            </a:pPr>
            <a:r>
              <a:rPr lang="en-US" sz="6400" dirty="0">
                <a:solidFill>
                  <a:srgbClr val="00B050"/>
                </a:solidFill>
              </a:rPr>
              <a:t>			     	#	[[     0.2                 0.33333333    ]</a:t>
            </a:r>
          </a:p>
          <a:p>
            <a:pPr marL="393192" lvl="1" indent="0">
              <a:buNone/>
            </a:pPr>
            <a:r>
              <a:rPr lang="en-US" sz="6400" dirty="0">
                <a:solidFill>
                  <a:srgbClr val="00B050"/>
                </a:solidFill>
              </a:rPr>
              <a:t>     		                       	#	 [      1.73205081    0.5                ]]</a:t>
            </a:r>
          </a:p>
          <a:p>
            <a:pPr lvl="1"/>
            <a:endParaRPr lang="en-US" dirty="0"/>
          </a:p>
        </p:txBody>
      </p:sp>
      <p:sp>
        <p:nvSpPr>
          <p:cNvPr id="4" name="Slide Number Placeholder 3">
            <a:extLst>
              <a:ext uri="{FF2B5EF4-FFF2-40B4-BE49-F238E27FC236}">
                <a16:creationId xmlns:a16="http://schemas.microsoft.com/office/drawing/2014/main" id="{CB157936-98E8-994F-A3F2-754EABD2B6C4}"/>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9170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B8C3-1178-FB43-92F1-A96C3C3280D4}"/>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2A8B3894-C0AA-8040-B80E-58D91707C123}"/>
              </a:ext>
            </a:extLst>
          </p:cNvPr>
          <p:cNvSpPr>
            <a:spLocks noGrp="1"/>
          </p:cNvSpPr>
          <p:nvPr>
            <p:ph idx="1"/>
          </p:nvPr>
        </p:nvSpPr>
        <p:spPr/>
        <p:txBody>
          <a:bodyPr>
            <a:normAutofit fontScale="25000" lnSpcReduction="20000"/>
          </a:bodyPr>
          <a:lstStyle/>
          <a:p>
            <a:r>
              <a:rPr lang="en-US" sz="9600" dirty="0"/>
              <a:t>Array math</a:t>
            </a:r>
            <a:endParaRPr lang="en-US" sz="6400" dirty="0"/>
          </a:p>
          <a:p>
            <a:pPr lvl="1"/>
            <a:r>
              <a:rPr lang="en-US" sz="7200" dirty="0"/>
              <a:t>x = </a:t>
            </a:r>
            <a:r>
              <a:rPr lang="en-US" sz="7200" dirty="0" err="1"/>
              <a:t>np.array</a:t>
            </a:r>
            <a:r>
              <a:rPr lang="en-US" sz="7200" dirty="0"/>
              <a:t>([[</a:t>
            </a:r>
            <a:r>
              <a:rPr lang="en-US" sz="7200" dirty="0">
                <a:solidFill>
                  <a:schemeClr val="bg1">
                    <a:lumMod val="65000"/>
                  </a:schemeClr>
                </a:solidFill>
              </a:rPr>
              <a:t>1</a:t>
            </a:r>
            <a:r>
              <a:rPr lang="en-US" sz="7200" dirty="0"/>
              <a:t>, </a:t>
            </a:r>
            <a:r>
              <a:rPr lang="en-US" sz="7200" dirty="0">
                <a:solidFill>
                  <a:schemeClr val="bg1">
                    <a:lumMod val="65000"/>
                  </a:schemeClr>
                </a:solidFill>
              </a:rPr>
              <a:t>2</a:t>
            </a:r>
            <a:r>
              <a:rPr lang="en-US" sz="7200" dirty="0"/>
              <a:t>], [</a:t>
            </a:r>
            <a:r>
              <a:rPr lang="en-US" sz="7200" dirty="0">
                <a:solidFill>
                  <a:schemeClr val="bg1">
                    <a:lumMod val="65000"/>
                  </a:schemeClr>
                </a:solidFill>
              </a:rPr>
              <a:t>3</a:t>
            </a:r>
            <a:r>
              <a:rPr lang="en-US" sz="7200" dirty="0"/>
              <a:t>, </a:t>
            </a:r>
            <a:r>
              <a:rPr lang="en-US" sz="7200" dirty="0">
                <a:solidFill>
                  <a:schemeClr val="bg1">
                    <a:lumMod val="65000"/>
                  </a:schemeClr>
                </a:solidFill>
              </a:rPr>
              <a:t>4</a:t>
            </a:r>
            <a:r>
              <a:rPr lang="en-US" sz="7200" dirty="0"/>
              <a:t>]])</a:t>
            </a:r>
          </a:p>
          <a:p>
            <a:pPr lvl="1"/>
            <a:r>
              <a:rPr lang="en-US" sz="7200" dirty="0"/>
              <a:t>y = </a:t>
            </a:r>
            <a:r>
              <a:rPr lang="en-US" sz="7200" dirty="0" err="1"/>
              <a:t>np.array</a:t>
            </a:r>
            <a:r>
              <a:rPr lang="en-US" sz="7200" dirty="0"/>
              <a:t>([[</a:t>
            </a:r>
            <a:r>
              <a:rPr lang="en-US" sz="7200" dirty="0">
                <a:solidFill>
                  <a:schemeClr val="bg1">
                    <a:lumMod val="65000"/>
                  </a:schemeClr>
                </a:solidFill>
              </a:rPr>
              <a:t>5</a:t>
            </a:r>
            <a:r>
              <a:rPr lang="en-US" sz="7200" dirty="0"/>
              <a:t>, </a:t>
            </a:r>
            <a:r>
              <a:rPr lang="en-US" sz="7200" dirty="0">
                <a:solidFill>
                  <a:schemeClr val="bg1">
                    <a:lumMod val="65000"/>
                  </a:schemeClr>
                </a:solidFill>
              </a:rPr>
              <a:t>6</a:t>
            </a:r>
            <a:r>
              <a:rPr lang="en-US" sz="7200" dirty="0"/>
              <a:t>], [</a:t>
            </a:r>
            <a:r>
              <a:rPr lang="en-US" sz="7200" dirty="0">
                <a:solidFill>
                  <a:schemeClr val="bg1">
                    <a:lumMod val="65000"/>
                  </a:schemeClr>
                </a:solidFill>
              </a:rPr>
              <a:t>7</a:t>
            </a:r>
            <a:r>
              <a:rPr lang="en-US" sz="7200" dirty="0"/>
              <a:t>, </a:t>
            </a:r>
            <a:r>
              <a:rPr lang="en-US" sz="7200" dirty="0">
                <a:solidFill>
                  <a:schemeClr val="bg1">
                    <a:lumMod val="65000"/>
                  </a:schemeClr>
                </a:solidFill>
              </a:rPr>
              <a:t>8</a:t>
            </a:r>
            <a:r>
              <a:rPr lang="en-US" sz="7200" dirty="0"/>
              <a:t>]])</a:t>
            </a:r>
          </a:p>
          <a:p>
            <a:pPr lvl="1"/>
            <a:r>
              <a:rPr lang="en-US" sz="7200" dirty="0"/>
              <a:t>v = </a:t>
            </a:r>
            <a:r>
              <a:rPr lang="en-US" sz="7200" dirty="0" err="1"/>
              <a:t>np.array</a:t>
            </a:r>
            <a:r>
              <a:rPr lang="en-US" sz="7200" dirty="0"/>
              <a:t>([</a:t>
            </a:r>
            <a:r>
              <a:rPr lang="en-US" sz="7200" dirty="0">
                <a:solidFill>
                  <a:schemeClr val="bg1">
                    <a:lumMod val="65000"/>
                  </a:schemeClr>
                </a:solidFill>
              </a:rPr>
              <a:t>9</a:t>
            </a:r>
            <a:r>
              <a:rPr lang="en-US" sz="7200" dirty="0"/>
              <a:t>, </a:t>
            </a:r>
            <a:r>
              <a:rPr lang="en-US" sz="7200" dirty="0">
                <a:solidFill>
                  <a:schemeClr val="bg1">
                    <a:lumMod val="65000"/>
                  </a:schemeClr>
                </a:solidFill>
              </a:rPr>
              <a:t>10</a:t>
            </a:r>
            <a:r>
              <a:rPr lang="en-US" sz="7200" dirty="0"/>
              <a:t>])</a:t>
            </a:r>
          </a:p>
          <a:p>
            <a:pPr lvl="1"/>
            <a:r>
              <a:rPr lang="en-US" sz="7200" dirty="0"/>
              <a:t>w = </a:t>
            </a:r>
            <a:r>
              <a:rPr lang="en-US" sz="7200" dirty="0" err="1"/>
              <a:t>np.array</a:t>
            </a:r>
            <a:r>
              <a:rPr lang="en-US" sz="7200" dirty="0"/>
              <a:t>([</a:t>
            </a:r>
            <a:r>
              <a:rPr lang="en-US" sz="7200" dirty="0">
                <a:solidFill>
                  <a:schemeClr val="bg1">
                    <a:lumMod val="65000"/>
                  </a:schemeClr>
                </a:solidFill>
              </a:rPr>
              <a:t>11</a:t>
            </a:r>
            <a:r>
              <a:rPr lang="en-US" sz="7200" dirty="0"/>
              <a:t>, </a:t>
            </a:r>
            <a:r>
              <a:rPr lang="en-US" sz="7200" dirty="0">
                <a:solidFill>
                  <a:schemeClr val="bg1">
                    <a:lumMod val="65000"/>
                  </a:schemeClr>
                </a:solidFill>
              </a:rPr>
              <a:t>12</a:t>
            </a:r>
            <a:r>
              <a:rPr lang="en-US" sz="7200" dirty="0"/>
              <a:t>])</a:t>
            </a:r>
          </a:p>
          <a:p>
            <a:pPr lvl="1"/>
            <a:r>
              <a:rPr lang="en-US" sz="7200" b="1" dirty="0"/>
              <a:t>print</a:t>
            </a:r>
            <a:r>
              <a:rPr lang="en-US" sz="7200" dirty="0"/>
              <a:t>(</a:t>
            </a:r>
            <a:r>
              <a:rPr lang="en-US" sz="7200" dirty="0" err="1"/>
              <a:t>v.dot</a:t>
            </a:r>
            <a:r>
              <a:rPr lang="en-US" sz="7200" dirty="0"/>
              <a:t>(w), </a:t>
            </a:r>
            <a:r>
              <a:rPr lang="en-US" sz="7200" dirty="0" err="1"/>
              <a:t>np.dot</a:t>
            </a:r>
            <a:r>
              <a:rPr lang="en-US" sz="7200" dirty="0"/>
              <a:t>(v, w), </a:t>
            </a:r>
            <a:r>
              <a:rPr lang="en-US" sz="7200" dirty="0" err="1"/>
              <a:t>v@w</a:t>
            </a:r>
            <a:r>
              <a:rPr lang="en-US" sz="7200" dirty="0"/>
              <a:t>) 	</a:t>
            </a:r>
            <a:r>
              <a:rPr lang="en-US" sz="7200" dirty="0">
                <a:solidFill>
                  <a:srgbClr val="00B050"/>
                </a:solidFill>
              </a:rPr>
              <a:t># Inner product of vectors, all </a:t>
            </a:r>
          </a:p>
          <a:p>
            <a:pPr marL="393192" lvl="1" indent="0">
              <a:buNone/>
            </a:pPr>
            <a:r>
              <a:rPr lang="en-US" sz="7200" dirty="0">
                <a:solidFill>
                  <a:srgbClr val="00B050"/>
                </a:solidFill>
              </a:rPr>
              <a:t>					# produce 219</a:t>
            </a:r>
          </a:p>
          <a:p>
            <a:pPr marL="393192" lvl="1" indent="0">
              <a:buNone/>
            </a:pPr>
            <a:r>
              <a:rPr lang="en-US" sz="7200" dirty="0">
                <a:solidFill>
                  <a:srgbClr val="00B050"/>
                </a:solidFill>
              </a:rPr>
              <a:t>			          	</a:t>
            </a:r>
          </a:p>
          <a:p>
            <a:pPr lvl="1"/>
            <a:r>
              <a:rPr lang="en-US" sz="7200" b="1" dirty="0"/>
              <a:t>print</a:t>
            </a:r>
            <a:r>
              <a:rPr lang="en-US" sz="7200" dirty="0"/>
              <a:t>(</a:t>
            </a:r>
            <a:r>
              <a:rPr lang="en-US" sz="7200" dirty="0" err="1"/>
              <a:t>x.dot</a:t>
            </a:r>
            <a:r>
              <a:rPr lang="en-US" sz="7200" dirty="0"/>
              <a:t>(v), np. dot(x, v), </a:t>
            </a:r>
            <a:r>
              <a:rPr lang="en-US" sz="7200" dirty="0" err="1"/>
              <a:t>x@v</a:t>
            </a:r>
            <a:r>
              <a:rPr lang="en-US" sz="7200" dirty="0"/>
              <a:t>) 	</a:t>
            </a:r>
            <a:r>
              <a:rPr lang="en-US" sz="7200" dirty="0">
                <a:solidFill>
                  <a:srgbClr val="00B050"/>
                </a:solidFill>
              </a:rPr>
              <a:t># Elementwise  product, all </a:t>
            </a:r>
          </a:p>
          <a:p>
            <a:pPr marL="393192" lvl="1" indent="0">
              <a:buNone/>
            </a:pPr>
            <a:r>
              <a:rPr lang="en-US" sz="7200" dirty="0">
                <a:solidFill>
                  <a:srgbClr val="00B050"/>
                </a:solidFill>
              </a:rPr>
              <a:t>					# produce the rank 1 array [29 67]</a:t>
            </a:r>
          </a:p>
          <a:p>
            <a:pPr marL="393192" lvl="1" indent="0">
              <a:buNone/>
            </a:pPr>
            <a:endParaRPr lang="en-US" sz="7200" dirty="0">
              <a:solidFill>
                <a:srgbClr val="00B050"/>
              </a:solidFill>
            </a:endParaRPr>
          </a:p>
          <a:p>
            <a:pPr lvl="1"/>
            <a:r>
              <a:rPr lang="en-US" sz="7200" b="1" dirty="0"/>
              <a:t>print</a:t>
            </a:r>
            <a:r>
              <a:rPr lang="en-US" sz="7200" dirty="0"/>
              <a:t>(</a:t>
            </a:r>
            <a:r>
              <a:rPr lang="en-US" sz="7200" dirty="0" err="1"/>
              <a:t>x.dot</a:t>
            </a:r>
            <a:r>
              <a:rPr lang="en-US" sz="7200" dirty="0"/>
              <a:t>(y), </a:t>
            </a:r>
            <a:r>
              <a:rPr lang="en-US" sz="7200" dirty="0" err="1"/>
              <a:t>np.dot</a:t>
            </a:r>
            <a:r>
              <a:rPr lang="en-US" sz="7200" dirty="0"/>
              <a:t>(x, y), </a:t>
            </a:r>
            <a:r>
              <a:rPr lang="en-US" sz="7200" dirty="0" err="1"/>
              <a:t>x@y</a:t>
            </a:r>
            <a:r>
              <a:rPr lang="en-US" sz="7200" dirty="0"/>
              <a:t>) 	</a:t>
            </a:r>
            <a:r>
              <a:rPr lang="en-US" sz="7200" dirty="0">
                <a:solidFill>
                  <a:srgbClr val="00B050"/>
                </a:solidFill>
              </a:rPr>
              <a:t>#Elementwise division, all </a:t>
            </a:r>
          </a:p>
          <a:p>
            <a:pPr marL="393192" lvl="1" indent="0">
              <a:buNone/>
            </a:pPr>
            <a:r>
              <a:rPr lang="en-US" sz="7200" dirty="0">
                <a:solidFill>
                  <a:srgbClr val="00B050"/>
                </a:solidFill>
              </a:rPr>
              <a:t>					# produce the array</a:t>
            </a:r>
          </a:p>
          <a:p>
            <a:pPr marL="393192" lvl="1" indent="0">
              <a:buNone/>
            </a:pPr>
            <a:r>
              <a:rPr lang="en-US" sz="7200" dirty="0">
                <a:solidFill>
                  <a:srgbClr val="00B050"/>
                </a:solidFill>
              </a:rPr>
              <a:t>			     		# [[    19    32    ]</a:t>
            </a:r>
          </a:p>
          <a:p>
            <a:pPr marL="393192" lvl="1" indent="0">
              <a:buNone/>
            </a:pPr>
            <a:r>
              <a:rPr lang="en-US" sz="7200" dirty="0">
                <a:solidFill>
                  <a:srgbClr val="00B050"/>
                </a:solidFill>
              </a:rPr>
              <a:t>     		                       		#  [    43    50    ]]</a:t>
            </a:r>
          </a:p>
          <a:p>
            <a:pPr lvl="1"/>
            <a:endParaRPr lang="en-US" dirty="0"/>
          </a:p>
        </p:txBody>
      </p:sp>
      <p:sp>
        <p:nvSpPr>
          <p:cNvPr id="4" name="Slide Number Placeholder 3">
            <a:extLst>
              <a:ext uri="{FF2B5EF4-FFF2-40B4-BE49-F238E27FC236}">
                <a16:creationId xmlns:a16="http://schemas.microsoft.com/office/drawing/2014/main" id="{CB157936-98E8-994F-A3F2-754EABD2B6C4}"/>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4896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039F-D316-9F4D-B27E-655A10F550A2}"/>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3FB8B7A2-95C0-F24B-B508-CAD364613D29}"/>
              </a:ext>
            </a:extLst>
          </p:cNvPr>
          <p:cNvSpPr>
            <a:spLocks noGrp="1"/>
          </p:cNvSpPr>
          <p:nvPr>
            <p:ph idx="1"/>
          </p:nvPr>
        </p:nvSpPr>
        <p:spPr/>
        <p:txBody>
          <a:bodyPr vert="horz" anchor="t">
            <a:normAutofit/>
          </a:bodyPr>
          <a:lstStyle/>
          <a:p>
            <a:r>
              <a:rPr lang="en-US" dirty="0" err="1"/>
              <a:t>Numpy</a:t>
            </a:r>
            <a:r>
              <a:rPr lang="en-US" dirty="0"/>
              <a:t> does provide many useful mathematical functions for performing computations on array:</a:t>
            </a:r>
          </a:p>
          <a:p>
            <a:pPr lvl="1"/>
            <a:r>
              <a:rPr lang="en-US" dirty="0" err="1"/>
              <a:t>np.sum</a:t>
            </a:r>
            <a:r>
              <a:rPr lang="en-US" dirty="0"/>
              <a:t> 	</a:t>
            </a:r>
            <a:r>
              <a:rPr lang="en-US" dirty="0">
                <a:solidFill>
                  <a:srgbClr val="00B050"/>
                </a:solidFill>
              </a:rPr>
              <a:t># Sum of array elements along a given axis</a:t>
            </a:r>
          </a:p>
          <a:p>
            <a:pPr lvl="1"/>
            <a:r>
              <a:rPr lang="en-US" dirty="0" err="1"/>
              <a:t>np.prod</a:t>
            </a:r>
            <a:r>
              <a:rPr lang="en-US" dirty="0"/>
              <a:t> 	</a:t>
            </a:r>
            <a:r>
              <a:rPr lang="en-US" dirty="0">
                <a:solidFill>
                  <a:srgbClr val="00B050"/>
                </a:solidFill>
              </a:rPr>
              <a:t># Product of array elements along a given axis</a:t>
            </a:r>
          </a:p>
          <a:p>
            <a:pPr lvl="1" indent="-246380"/>
            <a:r>
              <a:rPr lang="en-US" dirty="0"/>
              <a:t>np.log 	</a:t>
            </a:r>
            <a:r>
              <a:rPr lang="en-US" dirty="0">
                <a:solidFill>
                  <a:srgbClr val="00B050"/>
                </a:solidFill>
              </a:rPr>
              <a:t># Logarithm of all elements in the array</a:t>
            </a:r>
          </a:p>
          <a:p>
            <a:pPr lvl="1"/>
            <a:r>
              <a:rPr lang="en-US" dirty="0" err="1"/>
              <a:t>np.exp</a:t>
            </a:r>
            <a:r>
              <a:rPr lang="en-US" dirty="0"/>
              <a:t> 	</a:t>
            </a:r>
            <a:r>
              <a:rPr lang="en-US" dirty="0">
                <a:solidFill>
                  <a:srgbClr val="00B050"/>
                </a:solidFill>
              </a:rPr>
              <a:t># Exponential of all elements in the array</a:t>
            </a:r>
          </a:p>
          <a:p>
            <a:pPr lvl="1"/>
            <a:r>
              <a:rPr lang="en-US" dirty="0" err="1"/>
              <a:t>np.sqrt</a:t>
            </a:r>
            <a:r>
              <a:rPr lang="en-US" dirty="0"/>
              <a:t> 	</a:t>
            </a:r>
            <a:r>
              <a:rPr lang="en-US" dirty="0">
                <a:solidFill>
                  <a:srgbClr val="00B050"/>
                </a:solidFill>
              </a:rPr>
              <a:t># Square roots of all elements in the array</a:t>
            </a:r>
          </a:p>
          <a:p>
            <a:endParaRPr lang="en-US" sz="2000" dirty="0"/>
          </a:p>
          <a:p>
            <a:r>
              <a:rPr lang="en-US" sz="2000" dirty="0"/>
              <a:t>Full list of mathematical functions provided by </a:t>
            </a:r>
            <a:r>
              <a:rPr lang="en-US" sz="2000" dirty="0" err="1"/>
              <a:t>numpy</a:t>
            </a:r>
            <a:r>
              <a:rPr lang="en-US" sz="2000" dirty="0"/>
              <a:t>:</a:t>
            </a:r>
          </a:p>
          <a:p>
            <a:pPr lvl="1"/>
            <a:r>
              <a:rPr lang="en-US" sz="1800" dirty="0">
                <a:hlinkClick r:id="rId2"/>
              </a:rPr>
              <a:t>https://docs.scipy.org/doc/numpy/reference/routines.math.html</a:t>
            </a:r>
            <a:endParaRPr lang="en-US" sz="1800" dirty="0"/>
          </a:p>
        </p:txBody>
      </p:sp>
      <p:sp>
        <p:nvSpPr>
          <p:cNvPr id="4" name="Slide Number Placeholder 3">
            <a:extLst>
              <a:ext uri="{FF2B5EF4-FFF2-40B4-BE49-F238E27FC236}">
                <a16:creationId xmlns:a16="http://schemas.microsoft.com/office/drawing/2014/main" id="{6C80F202-FC1A-3348-9CBD-B7E609B12B0E}"/>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69722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B783-8230-2445-9753-23C723E80021}"/>
              </a:ext>
            </a:extLst>
          </p:cNvPr>
          <p:cNvSpPr>
            <a:spLocks noGrp="1"/>
          </p:cNvSpPr>
          <p:nvPr>
            <p:ph type="title"/>
          </p:nvPr>
        </p:nvSpPr>
        <p:spPr/>
        <p:txBody>
          <a:bodyPr>
            <a:normAutofit fontScale="90000"/>
          </a:bodyPr>
          <a:lstStyle/>
          <a:p>
            <a:br>
              <a:rPr lang="en-US" dirty="0"/>
            </a:br>
            <a:br>
              <a:rPr lang="en-US" dirty="0"/>
            </a:br>
            <a:r>
              <a:rPr lang="en-US" dirty="0" err="1"/>
              <a:t>Numpy</a:t>
            </a:r>
            <a:endParaRPr lang="en-US" dirty="0"/>
          </a:p>
        </p:txBody>
      </p:sp>
      <p:sp>
        <p:nvSpPr>
          <p:cNvPr id="3" name="Content Placeholder 2">
            <a:extLst>
              <a:ext uri="{FF2B5EF4-FFF2-40B4-BE49-F238E27FC236}">
                <a16:creationId xmlns:a16="http://schemas.microsoft.com/office/drawing/2014/main" id="{769EFECF-2BA6-6049-821E-8AAB56EEF048}"/>
              </a:ext>
            </a:extLst>
          </p:cNvPr>
          <p:cNvSpPr>
            <a:spLocks noGrp="1"/>
          </p:cNvSpPr>
          <p:nvPr>
            <p:ph idx="1"/>
          </p:nvPr>
        </p:nvSpPr>
        <p:spPr/>
        <p:txBody>
          <a:bodyPr>
            <a:normAutofit fontScale="85000" lnSpcReduction="20000"/>
          </a:bodyPr>
          <a:lstStyle/>
          <a:p>
            <a:r>
              <a:rPr lang="en-US" sz="2800" dirty="0"/>
              <a:t>Manipulating functions</a:t>
            </a:r>
          </a:p>
          <a:p>
            <a:pPr lvl="1"/>
            <a:endParaRPr lang="en-US" dirty="0"/>
          </a:p>
          <a:p>
            <a:pPr lvl="1"/>
            <a:r>
              <a:rPr lang="en-US" dirty="0"/>
              <a:t>x </a:t>
            </a:r>
            <a:r>
              <a:rPr lang="en-US" b="1" dirty="0"/>
              <a:t>=</a:t>
            </a:r>
            <a:r>
              <a:rPr lang="en-US" dirty="0"/>
              <a:t> </a:t>
            </a:r>
            <a:r>
              <a:rPr lang="en-US" dirty="0" err="1"/>
              <a:t>np</a:t>
            </a:r>
            <a:r>
              <a:rPr lang="en-US" b="1" dirty="0" err="1"/>
              <a:t>.</a:t>
            </a:r>
            <a:r>
              <a:rPr lang="en-US" dirty="0" err="1"/>
              <a:t>array</a:t>
            </a:r>
            <a:r>
              <a:rPr lang="en-US" dirty="0"/>
              <a:t>([[</a:t>
            </a:r>
            <a:r>
              <a:rPr lang="en-US" dirty="0">
                <a:solidFill>
                  <a:schemeClr val="bg1">
                    <a:lumMod val="65000"/>
                  </a:schemeClr>
                </a:solidFill>
              </a:rPr>
              <a:t>1</a:t>
            </a:r>
            <a:r>
              <a:rPr lang="en-US" dirty="0"/>
              <a:t>, </a:t>
            </a:r>
            <a:r>
              <a:rPr lang="en-US" dirty="0">
                <a:solidFill>
                  <a:schemeClr val="bg1">
                    <a:lumMod val="65000"/>
                  </a:schemeClr>
                </a:solidFill>
              </a:rPr>
              <a:t>2</a:t>
            </a:r>
            <a:r>
              <a:rPr lang="en-US" dirty="0"/>
              <a:t>, </a:t>
            </a:r>
            <a:r>
              <a:rPr lang="en-US" dirty="0">
                <a:solidFill>
                  <a:schemeClr val="bg1">
                    <a:lumMod val="65000"/>
                  </a:schemeClr>
                </a:solidFill>
              </a:rPr>
              <a:t>3</a:t>
            </a:r>
            <a:r>
              <a:rPr lang="en-US" dirty="0"/>
              <a:t>], [</a:t>
            </a:r>
            <a:r>
              <a:rPr lang="en-US" dirty="0">
                <a:solidFill>
                  <a:schemeClr val="bg1">
                    <a:lumMod val="65000"/>
                  </a:schemeClr>
                </a:solidFill>
              </a:rPr>
              <a:t>4</a:t>
            </a:r>
            <a:r>
              <a:rPr lang="en-US" dirty="0"/>
              <a:t>, </a:t>
            </a:r>
            <a:r>
              <a:rPr lang="en-US" dirty="0">
                <a:solidFill>
                  <a:schemeClr val="bg1">
                    <a:lumMod val="65000"/>
                  </a:schemeClr>
                </a:solidFill>
              </a:rPr>
              <a:t>5</a:t>
            </a:r>
            <a:r>
              <a:rPr lang="en-US" dirty="0"/>
              <a:t>, </a:t>
            </a:r>
            <a:r>
              <a:rPr lang="en-US" dirty="0">
                <a:solidFill>
                  <a:schemeClr val="bg1">
                    <a:lumMod val="65000"/>
                  </a:schemeClr>
                </a:solidFill>
              </a:rPr>
              <a:t>6</a:t>
            </a:r>
            <a:r>
              <a:rPr lang="en-US" dirty="0"/>
              <a:t>]])</a:t>
            </a:r>
          </a:p>
          <a:p>
            <a:pPr lvl="1"/>
            <a:r>
              <a:rPr lang="en-US" b="1" dirty="0"/>
              <a:t>print</a:t>
            </a:r>
            <a:r>
              <a:rPr lang="en-US" dirty="0"/>
              <a:t>(x)			</a:t>
            </a:r>
            <a:r>
              <a:rPr lang="en-US" dirty="0">
                <a:solidFill>
                  <a:srgbClr val="00B050"/>
                </a:solidFill>
              </a:rPr>
              <a:t># prints “[[    1    2    3    ]</a:t>
            </a:r>
          </a:p>
          <a:p>
            <a:pPr marL="393192" lvl="1" indent="0">
              <a:buNone/>
            </a:pPr>
            <a:r>
              <a:rPr lang="en-US" dirty="0">
                <a:solidFill>
                  <a:srgbClr val="00B050"/>
                </a:solidFill>
              </a:rPr>
              <a:t>				#               [    4    5   6    ]]”</a:t>
            </a:r>
          </a:p>
          <a:p>
            <a:pPr lvl="1"/>
            <a:r>
              <a:rPr lang="en-US" b="1" dirty="0"/>
              <a:t>print</a:t>
            </a:r>
            <a:r>
              <a:rPr lang="en-US" dirty="0"/>
              <a:t>(</a:t>
            </a:r>
            <a:r>
              <a:rPr lang="en-US" dirty="0" err="1"/>
              <a:t>x.T</a:t>
            </a:r>
            <a:r>
              <a:rPr lang="en-US" dirty="0"/>
              <a:t>)			</a:t>
            </a:r>
            <a:r>
              <a:rPr lang="en-US" dirty="0">
                <a:solidFill>
                  <a:srgbClr val="00B050"/>
                </a:solidFill>
              </a:rPr>
              <a:t># prints “[[    1    4    ]</a:t>
            </a:r>
          </a:p>
          <a:p>
            <a:pPr marL="393192" lvl="1" indent="0">
              <a:buNone/>
            </a:pPr>
            <a:r>
              <a:rPr lang="en-US" dirty="0">
                <a:solidFill>
                  <a:srgbClr val="00B050"/>
                </a:solidFill>
              </a:rPr>
              <a:t>				#               [    2    5   ]</a:t>
            </a:r>
          </a:p>
          <a:p>
            <a:pPr marL="393192" lvl="1" indent="0">
              <a:buNone/>
            </a:pPr>
            <a:r>
              <a:rPr lang="en-US" dirty="0">
                <a:solidFill>
                  <a:srgbClr val="00B050"/>
                </a:solidFill>
              </a:rPr>
              <a:t>				#               [    3    6   ]]”</a:t>
            </a:r>
          </a:p>
          <a:p>
            <a:pPr lvl="1"/>
            <a:r>
              <a:rPr lang="en-US" b="1" dirty="0"/>
              <a:t>print</a:t>
            </a:r>
            <a:r>
              <a:rPr lang="en-US" dirty="0"/>
              <a:t>(</a:t>
            </a:r>
            <a:r>
              <a:rPr lang="en-US" dirty="0" err="1"/>
              <a:t>np.reshape</a:t>
            </a:r>
            <a:r>
              <a:rPr lang="en-US" dirty="0"/>
              <a:t>(a, (</a:t>
            </a:r>
            <a:r>
              <a:rPr lang="en-US" dirty="0">
                <a:solidFill>
                  <a:schemeClr val="bg1">
                    <a:lumMod val="65000"/>
                  </a:schemeClr>
                </a:solidFill>
              </a:rPr>
              <a:t>3</a:t>
            </a:r>
            <a:r>
              <a:rPr lang="en-US" dirty="0"/>
              <a:t>, </a:t>
            </a:r>
            <a:r>
              <a:rPr lang="en-US" dirty="0">
                <a:solidFill>
                  <a:schemeClr val="bg1">
                    <a:lumMod val="65000"/>
                  </a:schemeClr>
                </a:solidFill>
              </a:rPr>
              <a:t>2</a:t>
            </a:r>
            <a:r>
              <a:rPr lang="en-US" dirty="0"/>
              <a:t>)))	</a:t>
            </a:r>
            <a:r>
              <a:rPr lang="en-US" dirty="0">
                <a:solidFill>
                  <a:srgbClr val="00B050"/>
                </a:solidFill>
              </a:rPr>
              <a:t># prints “[[    1    2    ]</a:t>
            </a:r>
          </a:p>
          <a:p>
            <a:pPr marL="393192" lvl="1" indent="0">
              <a:buNone/>
            </a:pPr>
            <a:r>
              <a:rPr lang="en-US" dirty="0">
                <a:solidFill>
                  <a:srgbClr val="00B050"/>
                </a:solidFill>
              </a:rPr>
              <a:t>				#               [    3    4   ]</a:t>
            </a:r>
          </a:p>
          <a:p>
            <a:pPr marL="393192" lvl="1" indent="0">
              <a:buNone/>
            </a:pPr>
            <a:r>
              <a:rPr lang="en-US" dirty="0">
                <a:solidFill>
                  <a:srgbClr val="00B050"/>
                </a:solidFill>
              </a:rPr>
              <a:t>				#               [    5    6   ]]”</a:t>
            </a:r>
          </a:p>
          <a:p>
            <a:pPr lvl="1"/>
            <a:r>
              <a:rPr lang="en-US" b="1" dirty="0"/>
              <a:t>print</a:t>
            </a:r>
            <a:r>
              <a:rPr lang="en-US" dirty="0"/>
              <a:t>(</a:t>
            </a:r>
            <a:r>
              <a:rPr lang="en-US" dirty="0" err="1"/>
              <a:t>np.reshape</a:t>
            </a:r>
            <a:r>
              <a:rPr lang="en-US" dirty="0"/>
              <a:t>(a, (</a:t>
            </a:r>
            <a:r>
              <a:rPr lang="en-US" dirty="0">
                <a:solidFill>
                  <a:schemeClr val="bg1">
                    <a:lumMod val="65000"/>
                  </a:schemeClr>
                </a:solidFill>
              </a:rPr>
              <a:t>3</a:t>
            </a:r>
            <a:r>
              <a:rPr lang="en-US" dirty="0"/>
              <a:t>, </a:t>
            </a:r>
            <a:r>
              <a:rPr lang="en-US" dirty="0">
                <a:solidFill>
                  <a:schemeClr val="bg1">
                    <a:lumMod val="65000"/>
                  </a:schemeClr>
                </a:solidFill>
              </a:rPr>
              <a:t>-1</a:t>
            </a:r>
            <a:r>
              <a:rPr lang="en-US" dirty="0"/>
              <a:t>)))</a:t>
            </a:r>
            <a:r>
              <a:rPr lang="en-US" dirty="0">
                <a:solidFill>
                  <a:srgbClr val="00B050"/>
                </a:solidFill>
              </a:rPr>
              <a:t># equivalent to above example, </a:t>
            </a:r>
          </a:p>
          <a:p>
            <a:pPr marL="393192" lvl="1" indent="0">
              <a:buNone/>
            </a:pPr>
            <a:r>
              <a:rPr lang="en-US" dirty="0">
                <a:solidFill>
                  <a:srgbClr val="00B050"/>
                </a:solidFill>
              </a:rPr>
              <a:t>				# </a:t>
            </a:r>
            <a:r>
              <a:rPr lang="en-US" dirty="0" err="1">
                <a:solidFill>
                  <a:srgbClr val="00B050"/>
                </a:solidFill>
              </a:rPr>
              <a:t>numpy</a:t>
            </a:r>
            <a:r>
              <a:rPr lang="en-US" dirty="0">
                <a:solidFill>
                  <a:srgbClr val="00B050"/>
                </a:solidFill>
              </a:rPr>
              <a:t> has ability to infer unspecified </a:t>
            </a:r>
          </a:p>
          <a:p>
            <a:pPr marL="393192" lvl="1" indent="0">
              <a:buNone/>
            </a:pPr>
            <a:r>
              <a:rPr lang="en-US" dirty="0">
                <a:solidFill>
                  <a:srgbClr val="00B050"/>
                </a:solidFill>
              </a:rPr>
              <a:t>				# value according to original shape</a:t>
            </a:r>
            <a:endParaRPr lang="en-US" b="1" dirty="0">
              <a:solidFill>
                <a:srgbClr val="00B050"/>
              </a:solidFill>
            </a:endParaRPr>
          </a:p>
          <a:p>
            <a:pPr lvl="1"/>
            <a:endParaRPr lang="en-US" dirty="0">
              <a:solidFill>
                <a:srgbClr val="00B050"/>
              </a:solidFill>
            </a:endParaRPr>
          </a:p>
          <a:p>
            <a:pPr lvl="1"/>
            <a:endParaRPr lang="en-US" dirty="0"/>
          </a:p>
        </p:txBody>
      </p:sp>
      <p:sp>
        <p:nvSpPr>
          <p:cNvPr id="4" name="Slide Number Placeholder 3">
            <a:extLst>
              <a:ext uri="{FF2B5EF4-FFF2-40B4-BE49-F238E27FC236}">
                <a16:creationId xmlns:a16="http://schemas.microsoft.com/office/drawing/2014/main" id="{55CE60B8-4A7A-AA46-ABDB-B45B7B21A4F2}"/>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6474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D682-A9A9-AD45-B913-E097FD613B08}"/>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D8EBEC60-B1D7-0D49-A642-720DF160DB13}"/>
              </a:ext>
            </a:extLst>
          </p:cNvPr>
          <p:cNvSpPr>
            <a:spLocks noGrp="1"/>
          </p:cNvSpPr>
          <p:nvPr>
            <p:ph idx="1"/>
          </p:nvPr>
        </p:nvSpPr>
        <p:spPr/>
        <p:txBody>
          <a:bodyPr vert="horz" anchor="t">
            <a:normAutofit/>
          </a:bodyPr>
          <a:lstStyle/>
          <a:p>
            <a:r>
              <a:rPr lang="en-US" sz="2400" dirty="0"/>
              <a:t>Manipulating functions</a:t>
            </a:r>
          </a:p>
          <a:p>
            <a:pPr lvl="1"/>
            <a:endParaRPr lang="en-US" sz="1800" dirty="0"/>
          </a:p>
          <a:p>
            <a:pPr lvl="1" indent="-246380"/>
            <a:r>
              <a:rPr lang="en-US" sz="1800" dirty="0" err="1"/>
              <a:t>np.hstack</a:t>
            </a:r>
            <a:r>
              <a:rPr lang="en-US" sz="1800" dirty="0"/>
              <a:t>	</a:t>
            </a:r>
            <a:r>
              <a:rPr lang="en-US" sz="1800" dirty="0">
                <a:solidFill>
                  <a:srgbClr val="00B050"/>
                </a:solidFill>
              </a:rPr>
              <a:t># stack arrays in sequence horizontally</a:t>
            </a:r>
          </a:p>
          <a:p>
            <a:pPr lvl="1" indent="-246380"/>
            <a:r>
              <a:rPr lang="en-US" sz="1800" dirty="0" err="1"/>
              <a:t>np.vstack</a:t>
            </a:r>
            <a:r>
              <a:rPr lang="en-US" sz="1800" dirty="0"/>
              <a:t>	</a:t>
            </a:r>
            <a:r>
              <a:rPr lang="en-US" sz="1800" dirty="0">
                <a:solidFill>
                  <a:srgbClr val="00B050"/>
                </a:solidFill>
              </a:rPr>
              <a:t># stack arrays in sequence vertically</a:t>
            </a:r>
          </a:p>
          <a:p>
            <a:pPr lvl="1" indent="-246380"/>
            <a:r>
              <a:rPr lang="en-US" sz="1800" dirty="0" err="1"/>
              <a:t>np.hsplit</a:t>
            </a:r>
            <a:r>
              <a:rPr lang="en-US" sz="1800" dirty="0"/>
              <a:t>	</a:t>
            </a:r>
            <a:r>
              <a:rPr lang="en-US" sz="1800" dirty="0">
                <a:solidFill>
                  <a:srgbClr val="00B050"/>
                </a:solidFill>
              </a:rPr>
              <a:t># split an array into multiple sub-arrays horizontally</a:t>
            </a:r>
          </a:p>
          <a:p>
            <a:pPr lvl="1" indent="-246380"/>
            <a:r>
              <a:rPr lang="en-US" sz="1800" dirty="0" err="1"/>
              <a:t>np.vsplit</a:t>
            </a:r>
            <a:r>
              <a:rPr lang="en-US" sz="1800" dirty="0"/>
              <a:t>	</a:t>
            </a:r>
            <a:r>
              <a:rPr lang="en-US" sz="1800" dirty="0">
                <a:solidFill>
                  <a:srgbClr val="00B050"/>
                </a:solidFill>
              </a:rPr>
              <a:t># split an array into multiple sub-arrays vertically</a:t>
            </a:r>
          </a:p>
          <a:p>
            <a:pPr lvl="1" indent="-246380"/>
            <a:r>
              <a:rPr lang="en-US" sz="1800" dirty="0" err="1"/>
              <a:t>np.tile</a:t>
            </a:r>
            <a:r>
              <a:rPr lang="en-US" sz="1800" dirty="0"/>
              <a:t>	</a:t>
            </a:r>
            <a:r>
              <a:rPr lang="en-US" sz="1800" dirty="0">
                <a:solidFill>
                  <a:srgbClr val="00B050"/>
                </a:solidFill>
              </a:rPr>
              <a:t># construct an array by repeating given matrix given times</a:t>
            </a:r>
          </a:p>
          <a:p>
            <a:pPr lvl="1" indent="-246380"/>
            <a:r>
              <a:rPr lang="en-US" sz="1800" dirty="0" err="1"/>
              <a:t>np.squeeze</a:t>
            </a:r>
            <a:r>
              <a:rPr lang="en-US" sz="1800" dirty="0"/>
              <a:t>	</a:t>
            </a:r>
            <a:r>
              <a:rPr lang="en-US" sz="1800" dirty="0">
                <a:solidFill>
                  <a:srgbClr val="00B050"/>
                </a:solidFill>
              </a:rPr>
              <a:t># remove single-dimensional entries from the shape of an array.</a:t>
            </a:r>
          </a:p>
          <a:p>
            <a:endParaRPr lang="en-US" sz="2400" dirty="0"/>
          </a:p>
          <a:p>
            <a:r>
              <a:rPr lang="en-US" sz="2000" dirty="0"/>
              <a:t>Full list of manipulating functions provided by </a:t>
            </a:r>
            <a:r>
              <a:rPr lang="en-US" sz="2000" dirty="0" err="1"/>
              <a:t>numpy</a:t>
            </a:r>
            <a:r>
              <a:rPr lang="en-US" sz="2000" dirty="0"/>
              <a:t>:</a:t>
            </a:r>
          </a:p>
          <a:p>
            <a:pPr lvl="1"/>
            <a:r>
              <a:rPr lang="en-US" sz="1800" dirty="0">
                <a:hlinkClick r:id="rId2"/>
              </a:rPr>
              <a:t>https://docs.scipy.org/doc/numpy/reference/routines.array-manipulation.html</a:t>
            </a:r>
            <a:endParaRPr lang="en-US" sz="1800" dirty="0"/>
          </a:p>
          <a:p>
            <a:endParaRPr lang="en-US" sz="2400" dirty="0"/>
          </a:p>
        </p:txBody>
      </p:sp>
      <p:sp>
        <p:nvSpPr>
          <p:cNvPr id="4" name="Slide Number Placeholder 3">
            <a:extLst>
              <a:ext uri="{FF2B5EF4-FFF2-40B4-BE49-F238E27FC236}">
                <a16:creationId xmlns:a16="http://schemas.microsoft.com/office/drawing/2014/main" id="{C96A07D3-3878-474A-AACD-42C6FDDF6117}"/>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445661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EC0F-8CB8-184D-9A76-168A29072885}"/>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5B20885D-3DF9-EF4A-9A6E-814F70374347}"/>
              </a:ext>
            </a:extLst>
          </p:cNvPr>
          <p:cNvSpPr>
            <a:spLocks noGrp="1"/>
          </p:cNvSpPr>
          <p:nvPr>
            <p:ph idx="1"/>
          </p:nvPr>
        </p:nvSpPr>
        <p:spPr/>
        <p:txBody>
          <a:bodyPr vert="horz" anchor="t">
            <a:normAutofit fontScale="70000" lnSpcReduction="20000"/>
          </a:bodyPr>
          <a:lstStyle/>
          <a:p>
            <a:r>
              <a:rPr lang="en-US" sz="3400" dirty="0"/>
              <a:t>Broadcasting</a:t>
            </a:r>
          </a:p>
          <a:p>
            <a:pPr lvl="1"/>
            <a:r>
              <a:rPr lang="en-US" dirty="0">
                <a:solidFill>
                  <a:srgbClr val="00B050"/>
                </a:solidFill>
              </a:rPr>
              <a:t># Add vector v to each row of the matrix x</a:t>
            </a:r>
          </a:p>
          <a:p>
            <a:pPr lvl="1"/>
            <a:r>
              <a:rPr lang="en-US" dirty="0"/>
              <a:t>x = </a:t>
            </a:r>
            <a:r>
              <a:rPr lang="en-US" dirty="0" err="1"/>
              <a:t>np.array</a:t>
            </a:r>
            <a:r>
              <a:rPr lang="en-US" dirty="0"/>
              <a:t>([[</a:t>
            </a:r>
            <a:r>
              <a:rPr lang="en-US" dirty="0">
                <a:solidFill>
                  <a:schemeClr val="bg1">
                    <a:lumMod val="65000"/>
                  </a:schemeClr>
                </a:solidFill>
              </a:rPr>
              <a:t>1</a:t>
            </a:r>
            <a:r>
              <a:rPr lang="en-US" dirty="0"/>
              <a:t>, </a:t>
            </a:r>
            <a:r>
              <a:rPr lang="en-US" dirty="0">
                <a:solidFill>
                  <a:schemeClr val="bg1">
                    <a:lumMod val="65000"/>
                  </a:schemeClr>
                </a:solidFill>
              </a:rPr>
              <a:t>2</a:t>
            </a:r>
            <a:r>
              <a:rPr lang="en-US" dirty="0"/>
              <a:t>, </a:t>
            </a:r>
            <a:r>
              <a:rPr lang="en-US" dirty="0">
                <a:solidFill>
                  <a:schemeClr val="bg1">
                    <a:lumMod val="65000"/>
                  </a:schemeClr>
                </a:solidFill>
              </a:rPr>
              <a:t>3</a:t>
            </a:r>
            <a:r>
              <a:rPr lang="en-US" dirty="0"/>
              <a:t>], [</a:t>
            </a:r>
            <a:r>
              <a:rPr lang="en-US" dirty="0">
                <a:solidFill>
                  <a:schemeClr val="bg1">
                    <a:lumMod val="65000"/>
                  </a:schemeClr>
                </a:solidFill>
              </a:rPr>
              <a:t>4</a:t>
            </a:r>
            <a:r>
              <a:rPr lang="en-US" dirty="0"/>
              <a:t>, </a:t>
            </a:r>
            <a:r>
              <a:rPr lang="en-US" dirty="0">
                <a:solidFill>
                  <a:schemeClr val="bg1">
                    <a:lumMod val="65000"/>
                  </a:schemeClr>
                </a:solidFill>
              </a:rPr>
              <a:t>5</a:t>
            </a:r>
            <a:r>
              <a:rPr lang="en-US" dirty="0"/>
              <a:t>, </a:t>
            </a:r>
            <a:r>
              <a:rPr lang="en-US" dirty="0">
                <a:solidFill>
                  <a:schemeClr val="bg1">
                    <a:lumMod val="65000"/>
                  </a:schemeClr>
                </a:solidFill>
              </a:rPr>
              <a:t>6</a:t>
            </a:r>
            <a:r>
              <a:rPr lang="en-US" dirty="0"/>
              <a:t>], [</a:t>
            </a:r>
            <a:r>
              <a:rPr lang="en-US" dirty="0">
                <a:solidFill>
                  <a:schemeClr val="bg1">
                    <a:lumMod val="65000"/>
                  </a:schemeClr>
                </a:solidFill>
              </a:rPr>
              <a:t>7</a:t>
            </a:r>
            <a:r>
              <a:rPr lang="en-US" dirty="0"/>
              <a:t>, </a:t>
            </a:r>
            <a:r>
              <a:rPr lang="en-US" dirty="0">
                <a:solidFill>
                  <a:schemeClr val="bg1">
                    <a:lumMod val="65000"/>
                  </a:schemeClr>
                </a:solidFill>
              </a:rPr>
              <a:t>8</a:t>
            </a:r>
            <a:r>
              <a:rPr lang="en-US" dirty="0"/>
              <a:t>, </a:t>
            </a:r>
            <a:r>
              <a:rPr lang="en-US" dirty="0">
                <a:solidFill>
                  <a:schemeClr val="bg1">
                    <a:lumMod val="65000"/>
                  </a:schemeClr>
                </a:solidFill>
              </a:rPr>
              <a:t>9</a:t>
            </a:r>
            <a:r>
              <a:rPr lang="en-US" dirty="0"/>
              <a:t>], [</a:t>
            </a:r>
            <a:r>
              <a:rPr lang="en-US" dirty="0">
                <a:solidFill>
                  <a:schemeClr val="bg1">
                    <a:lumMod val="65000"/>
                  </a:schemeClr>
                </a:solidFill>
              </a:rPr>
              <a:t>10</a:t>
            </a:r>
            <a:r>
              <a:rPr lang="en-US" dirty="0"/>
              <a:t>, </a:t>
            </a:r>
            <a:r>
              <a:rPr lang="en-US" dirty="0">
                <a:solidFill>
                  <a:schemeClr val="bg1">
                    <a:lumMod val="65000"/>
                  </a:schemeClr>
                </a:solidFill>
              </a:rPr>
              <a:t>11</a:t>
            </a:r>
            <a:r>
              <a:rPr lang="en-US" dirty="0"/>
              <a:t>, </a:t>
            </a:r>
            <a:r>
              <a:rPr lang="en-US" dirty="0">
                <a:solidFill>
                  <a:schemeClr val="bg1">
                    <a:lumMod val="65000"/>
                  </a:schemeClr>
                </a:solidFill>
              </a:rPr>
              <a:t>12</a:t>
            </a:r>
            <a:r>
              <a:rPr lang="en-US" dirty="0"/>
              <a:t>]])</a:t>
            </a:r>
          </a:p>
          <a:p>
            <a:pPr lvl="1"/>
            <a:r>
              <a:rPr lang="en-US" dirty="0"/>
              <a:t>v = </a:t>
            </a:r>
            <a:r>
              <a:rPr lang="en-US" dirty="0" err="1"/>
              <a:t>np.array</a:t>
            </a:r>
            <a:r>
              <a:rPr lang="en-US" dirty="0"/>
              <a:t>([</a:t>
            </a:r>
            <a:r>
              <a:rPr lang="en-US" dirty="0">
                <a:solidFill>
                  <a:schemeClr val="bg1">
                    <a:lumMod val="65000"/>
                  </a:schemeClr>
                </a:solidFill>
              </a:rPr>
              <a:t>1</a:t>
            </a:r>
            <a:r>
              <a:rPr lang="en-US" dirty="0"/>
              <a:t>, </a:t>
            </a:r>
            <a:r>
              <a:rPr lang="en-US" dirty="0">
                <a:solidFill>
                  <a:schemeClr val="bg1">
                    <a:lumMod val="65000"/>
                  </a:schemeClr>
                </a:solidFill>
              </a:rPr>
              <a:t>0</a:t>
            </a:r>
            <a:r>
              <a:rPr lang="en-US" dirty="0"/>
              <a:t>, </a:t>
            </a:r>
            <a:r>
              <a:rPr lang="en-US" dirty="0">
                <a:solidFill>
                  <a:schemeClr val="bg1">
                    <a:lumMod val="65000"/>
                  </a:schemeClr>
                </a:solidFill>
              </a:rPr>
              <a:t>1</a:t>
            </a:r>
            <a:r>
              <a:rPr lang="en-US" dirty="0"/>
              <a:t>])</a:t>
            </a:r>
          </a:p>
          <a:p>
            <a:pPr lvl="1"/>
            <a:r>
              <a:rPr lang="en-US" dirty="0" err="1"/>
              <a:t>vv</a:t>
            </a:r>
            <a:r>
              <a:rPr lang="en-US" dirty="0"/>
              <a:t> = </a:t>
            </a:r>
            <a:r>
              <a:rPr lang="en-US" dirty="0" err="1"/>
              <a:t>np.tile</a:t>
            </a:r>
            <a:r>
              <a:rPr lang="en-US" dirty="0"/>
              <a:t>(v, (</a:t>
            </a:r>
            <a:r>
              <a:rPr lang="en-US" dirty="0">
                <a:solidFill>
                  <a:schemeClr val="bg1">
                    <a:lumMod val="65000"/>
                  </a:schemeClr>
                </a:solidFill>
              </a:rPr>
              <a:t>4</a:t>
            </a:r>
            <a:r>
              <a:rPr lang="en-US" dirty="0"/>
              <a:t>, </a:t>
            </a:r>
            <a:r>
              <a:rPr lang="en-US" dirty="0">
                <a:solidFill>
                  <a:schemeClr val="bg1">
                    <a:lumMod val="65000"/>
                  </a:schemeClr>
                </a:solidFill>
              </a:rPr>
              <a:t>1</a:t>
            </a:r>
            <a:r>
              <a:rPr lang="en-US" dirty="0"/>
              <a:t>)) 		</a:t>
            </a:r>
            <a:r>
              <a:rPr lang="en-US" dirty="0">
                <a:solidFill>
                  <a:srgbClr val="00B050"/>
                </a:solidFill>
              </a:rPr>
              <a:t># stack 4 copies of v on top of each other</a:t>
            </a:r>
          </a:p>
          <a:p>
            <a:pPr lvl="1"/>
            <a:r>
              <a:rPr lang="en-US" dirty="0"/>
              <a:t>y1 = </a:t>
            </a:r>
            <a:r>
              <a:rPr lang="en-US" dirty="0" err="1"/>
              <a:t>np.empty_like</a:t>
            </a:r>
            <a:r>
              <a:rPr lang="en-US" dirty="0"/>
              <a:t>(x)		</a:t>
            </a:r>
            <a:r>
              <a:rPr lang="en-US" dirty="0">
                <a:solidFill>
                  <a:srgbClr val="00B050"/>
                </a:solidFill>
              </a:rPr>
              <a:t># create an empty matrix with the same  shape </a:t>
            </a:r>
          </a:p>
          <a:p>
            <a:pPr marL="393192" lvl="1" indent="0">
              <a:buNone/>
            </a:pPr>
            <a:r>
              <a:rPr lang="en-US" dirty="0">
                <a:solidFill>
                  <a:srgbClr val="00B050"/>
                </a:solidFill>
              </a:rPr>
              <a:t>				# as x</a:t>
            </a:r>
          </a:p>
          <a:p>
            <a:pPr lvl="1" indent="-246380"/>
            <a:r>
              <a:rPr lang="en-US" b="1" dirty="0"/>
              <a:t>for </a:t>
            </a:r>
            <a:r>
              <a:rPr lang="en-US" dirty="0" err="1"/>
              <a:t>i</a:t>
            </a:r>
            <a:r>
              <a:rPr lang="en-US" dirty="0"/>
              <a:t> </a:t>
            </a:r>
            <a:r>
              <a:rPr lang="en-US" b="1" dirty="0"/>
              <a:t>in </a:t>
            </a:r>
            <a:r>
              <a:rPr lang="en-US" dirty="0">
                <a:solidFill>
                  <a:srgbClr val="0070C0"/>
                </a:solidFill>
              </a:rPr>
              <a:t>range</a:t>
            </a:r>
            <a:r>
              <a:rPr lang="en-US" dirty="0"/>
              <a:t>(</a:t>
            </a:r>
            <a:r>
              <a:rPr lang="en-US" dirty="0">
                <a:solidFill>
                  <a:schemeClr val="bg1">
                    <a:lumMod val="65000"/>
                  </a:schemeClr>
                </a:solidFill>
              </a:rPr>
              <a:t>4</a:t>
            </a:r>
            <a:r>
              <a:rPr lang="en-US" dirty="0"/>
              <a:t>):		</a:t>
            </a:r>
            <a:r>
              <a:rPr lang="en-US" dirty="0">
                <a:solidFill>
                  <a:srgbClr val="00B050"/>
                </a:solidFill>
              </a:rPr>
              <a:t># add the vector v to each row of matrix with </a:t>
            </a:r>
          </a:p>
          <a:p>
            <a:pPr marL="393192" lvl="1" indent="0">
              <a:buNone/>
            </a:pPr>
            <a:r>
              <a:rPr lang="en-US" dirty="0"/>
              <a:t>         y1[</a:t>
            </a:r>
            <a:r>
              <a:rPr lang="en-US" dirty="0" err="1"/>
              <a:t>i</a:t>
            </a:r>
            <a:r>
              <a:rPr lang="en-US" dirty="0"/>
              <a:t>, :] = x[</a:t>
            </a:r>
            <a:r>
              <a:rPr lang="en-US" dirty="0" err="1"/>
              <a:t>i</a:t>
            </a:r>
            <a:r>
              <a:rPr lang="en-US" dirty="0"/>
              <a:t>, :] + v		</a:t>
            </a:r>
            <a:r>
              <a:rPr lang="en-US" dirty="0">
                <a:solidFill>
                  <a:srgbClr val="00B050"/>
                </a:solidFill>
              </a:rPr>
              <a:t># an explicit loop</a:t>
            </a:r>
          </a:p>
          <a:p>
            <a:pPr lvl="1"/>
            <a:r>
              <a:rPr lang="en-US" dirty="0"/>
              <a:t>y2 = x + </a:t>
            </a:r>
            <a:r>
              <a:rPr lang="en-US" dirty="0" err="1"/>
              <a:t>vv</a:t>
            </a:r>
            <a:r>
              <a:rPr lang="en-US" dirty="0"/>
              <a:t>			</a:t>
            </a:r>
            <a:r>
              <a:rPr lang="en-US" dirty="0">
                <a:solidFill>
                  <a:srgbClr val="00B050"/>
                </a:solidFill>
              </a:rPr>
              <a:t># add a matrix </a:t>
            </a:r>
            <a:r>
              <a:rPr lang="en-US" dirty="0" err="1">
                <a:solidFill>
                  <a:srgbClr val="00B050"/>
                </a:solidFill>
              </a:rPr>
              <a:t>vv</a:t>
            </a:r>
            <a:r>
              <a:rPr lang="en-US" dirty="0">
                <a:solidFill>
                  <a:srgbClr val="00B050"/>
                </a:solidFill>
              </a:rPr>
              <a:t> which stacks multiple copies </a:t>
            </a:r>
          </a:p>
          <a:p>
            <a:pPr marL="393192" lvl="1" indent="0">
              <a:buNone/>
            </a:pPr>
            <a:r>
              <a:rPr lang="en-US" dirty="0">
                <a:solidFill>
                  <a:srgbClr val="00B050"/>
                </a:solidFill>
              </a:rPr>
              <a:t>				# of v vertically to matrix x</a:t>
            </a:r>
          </a:p>
          <a:p>
            <a:pPr lvl="1"/>
            <a:r>
              <a:rPr lang="en-US" dirty="0"/>
              <a:t>y3 = x + v 			</a:t>
            </a:r>
            <a:r>
              <a:rPr lang="en-US" dirty="0">
                <a:solidFill>
                  <a:srgbClr val="00B050"/>
                </a:solidFill>
              </a:rPr>
              <a:t># broadcasting </a:t>
            </a:r>
          </a:p>
          <a:p>
            <a:pPr lvl="1"/>
            <a:r>
              <a:rPr lang="en-US" b="1" dirty="0"/>
              <a:t>print</a:t>
            </a:r>
            <a:r>
              <a:rPr lang="en-US" dirty="0"/>
              <a:t>(y1, y2, y3) 		</a:t>
            </a:r>
            <a:r>
              <a:rPr lang="en-US" dirty="0">
                <a:solidFill>
                  <a:srgbClr val="00B050"/>
                </a:solidFill>
              </a:rPr>
              <a:t># prints [[    2    2    4    ] </a:t>
            </a:r>
          </a:p>
          <a:p>
            <a:pPr marL="393192" lvl="1" indent="0">
              <a:buNone/>
            </a:pPr>
            <a:r>
              <a:rPr lang="en-US" dirty="0">
                <a:solidFill>
                  <a:srgbClr val="00B050"/>
                </a:solidFill>
              </a:rPr>
              <a:t>				#              [    5    5    7    ] </a:t>
            </a:r>
          </a:p>
          <a:p>
            <a:pPr marL="393192" lvl="1" indent="0">
              <a:buNone/>
            </a:pPr>
            <a:r>
              <a:rPr lang="en-US" dirty="0">
                <a:solidFill>
                  <a:srgbClr val="00B050"/>
                </a:solidFill>
              </a:rPr>
              <a:t>				#              [    8    8   10   ]</a:t>
            </a:r>
          </a:p>
          <a:p>
            <a:pPr marL="393192" lvl="1" indent="0">
              <a:buNone/>
            </a:pPr>
            <a:r>
              <a:rPr lang="en-US" dirty="0">
                <a:solidFill>
                  <a:srgbClr val="00B050"/>
                </a:solidFill>
              </a:rPr>
              <a:t>				#              [    11    11   13   ]]</a:t>
            </a:r>
          </a:p>
          <a:p>
            <a:pPr lvl="1"/>
            <a:endParaRPr lang="en-US" dirty="0"/>
          </a:p>
        </p:txBody>
      </p:sp>
      <p:sp>
        <p:nvSpPr>
          <p:cNvPr id="4" name="Slide Number Placeholder 3">
            <a:extLst>
              <a:ext uri="{FF2B5EF4-FFF2-40B4-BE49-F238E27FC236}">
                <a16:creationId xmlns:a16="http://schemas.microsoft.com/office/drawing/2014/main" id="{B74ADF24-521C-4745-96A4-A49B2B5A4E20}"/>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2823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DB26-3934-4A46-874B-A534F6A5311B}"/>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D1EB7DE9-840F-5345-AB42-3EE0E47DBE23}"/>
              </a:ext>
            </a:extLst>
          </p:cNvPr>
          <p:cNvSpPr>
            <a:spLocks noGrp="1"/>
          </p:cNvSpPr>
          <p:nvPr>
            <p:ph idx="1"/>
          </p:nvPr>
        </p:nvSpPr>
        <p:spPr/>
        <p:txBody>
          <a:bodyPr/>
          <a:lstStyle/>
          <a:p>
            <a:r>
              <a:rPr lang="en-US" sz="2400" dirty="0"/>
              <a:t>File I/O</a:t>
            </a:r>
          </a:p>
          <a:p>
            <a:pPr lvl="1"/>
            <a:endParaRPr lang="en-US" sz="2200" dirty="0"/>
          </a:p>
          <a:p>
            <a:pPr lvl="1"/>
            <a:r>
              <a:rPr lang="en-US" sz="2200" dirty="0" err="1"/>
              <a:t>np.save</a:t>
            </a:r>
            <a:r>
              <a:rPr lang="en-US" sz="2200" dirty="0"/>
              <a:t>		# save arrays to a binary file in </a:t>
            </a:r>
            <a:r>
              <a:rPr lang="en-US" sz="2200" dirty="0" err="1"/>
              <a:t>Numpy</a:t>
            </a:r>
            <a:r>
              <a:rPr lang="en-US" sz="2200" dirty="0"/>
              <a:t> .</a:t>
            </a:r>
            <a:r>
              <a:rPr lang="en-US" sz="2200" dirty="0" err="1"/>
              <a:t>npy</a:t>
            </a:r>
            <a:r>
              <a:rPr lang="en-US" sz="2200" dirty="0"/>
              <a:t> format</a:t>
            </a:r>
          </a:p>
          <a:p>
            <a:pPr lvl="1"/>
            <a:r>
              <a:rPr lang="en-US" sz="2200" dirty="0" err="1"/>
              <a:t>np.load</a:t>
            </a:r>
            <a:r>
              <a:rPr lang="en-US" sz="2200" dirty="0"/>
              <a:t> 		# load arrays from .</a:t>
            </a:r>
            <a:r>
              <a:rPr lang="en-US" sz="2200" dirty="0" err="1"/>
              <a:t>npy</a:t>
            </a:r>
            <a:r>
              <a:rPr lang="en-US" sz="2200" dirty="0"/>
              <a:t> files</a:t>
            </a:r>
          </a:p>
          <a:p>
            <a:pPr lvl="1"/>
            <a:r>
              <a:rPr lang="en-US" sz="2200" dirty="0" err="1"/>
              <a:t>np.savetxt</a:t>
            </a:r>
            <a:r>
              <a:rPr lang="en-US" sz="2200" dirty="0"/>
              <a:t>	# save an array to a text file</a:t>
            </a:r>
          </a:p>
          <a:p>
            <a:pPr lvl="1"/>
            <a:r>
              <a:rPr lang="en-US" sz="2200" dirty="0" err="1"/>
              <a:t>np.loadtxt</a:t>
            </a:r>
            <a:r>
              <a:rPr lang="en-US" sz="2200" dirty="0"/>
              <a:t> 	# load data from a text file</a:t>
            </a:r>
          </a:p>
          <a:p>
            <a:endParaRPr lang="en-US" sz="2400" dirty="0"/>
          </a:p>
          <a:p>
            <a:r>
              <a:rPr lang="en-US" sz="2000" dirty="0"/>
              <a:t>More details about file I/O:</a:t>
            </a:r>
          </a:p>
          <a:p>
            <a:pPr lvl="1"/>
            <a:r>
              <a:rPr lang="en-US" sz="1800" dirty="0">
                <a:hlinkClick r:id="rId2"/>
              </a:rPr>
              <a:t>https://docs.scipy.org/doc/numpy/reference/routines.io.html</a:t>
            </a:r>
            <a:endParaRPr lang="en-US" sz="1800" dirty="0"/>
          </a:p>
          <a:p>
            <a:endParaRPr lang="en-US" dirty="0"/>
          </a:p>
        </p:txBody>
      </p:sp>
      <p:sp>
        <p:nvSpPr>
          <p:cNvPr id="4" name="Slide Number Placeholder 3">
            <a:extLst>
              <a:ext uri="{FF2B5EF4-FFF2-40B4-BE49-F238E27FC236}">
                <a16:creationId xmlns:a16="http://schemas.microsoft.com/office/drawing/2014/main" id="{885A0C23-7370-A348-987A-A1A148AF2FC4}"/>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360219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DB26-3934-4A46-874B-A534F6A5311B}"/>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D1EB7DE9-840F-5345-AB42-3EE0E47DBE23}"/>
              </a:ext>
            </a:extLst>
          </p:cNvPr>
          <p:cNvSpPr>
            <a:spLocks noGrp="1"/>
          </p:cNvSpPr>
          <p:nvPr>
            <p:ph idx="1"/>
          </p:nvPr>
        </p:nvSpPr>
        <p:spPr/>
        <p:txBody>
          <a:bodyPr vert="horz" anchor="t">
            <a:normAutofit fontScale="70000" lnSpcReduction="20000"/>
          </a:bodyPr>
          <a:lstStyle/>
          <a:p>
            <a:r>
              <a:rPr lang="en-US" sz="4400" dirty="0"/>
              <a:t>Plotting</a:t>
            </a:r>
          </a:p>
          <a:p>
            <a:pPr lvl="1" indent="-246380"/>
            <a:r>
              <a:rPr lang="en-US" sz="2600" dirty="0">
                <a:solidFill>
                  <a:srgbClr val="00B050"/>
                </a:solidFill>
              </a:rPr>
              <a:t># load </a:t>
            </a:r>
            <a:r>
              <a:rPr lang="en-US" sz="2600" dirty="0" err="1">
                <a:solidFill>
                  <a:srgbClr val="00B050"/>
                </a:solidFill>
              </a:rPr>
              <a:t>numpy</a:t>
            </a:r>
            <a:r>
              <a:rPr lang="en-US" sz="2600" dirty="0">
                <a:solidFill>
                  <a:srgbClr val="00B050"/>
                </a:solidFill>
              </a:rPr>
              <a:t> and matplotlib</a:t>
            </a:r>
            <a:endParaRPr lang="en-US">
              <a:solidFill>
                <a:srgbClr val="00B050"/>
              </a:solidFill>
            </a:endParaRPr>
          </a:p>
          <a:p>
            <a:pPr lvl="1" indent="-246380">
              <a:buClr>
                <a:srgbClr val="0F6FC6"/>
              </a:buClr>
            </a:pPr>
            <a:r>
              <a:rPr lang="en-US" sz="2600" dirty="0"/>
              <a:t>import </a:t>
            </a:r>
            <a:r>
              <a:rPr lang="en-US" sz="2600" dirty="0" err="1">
                <a:solidFill>
                  <a:srgbClr val="C00000"/>
                </a:solidFill>
              </a:rPr>
              <a:t>numpy</a:t>
            </a:r>
            <a:r>
              <a:rPr lang="en-US" sz="2600" dirty="0">
                <a:solidFill>
                  <a:srgbClr val="C00000"/>
                </a:solidFill>
              </a:rPr>
              <a:t> </a:t>
            </a:r>
            <a:r>
              <a:rPr lang="en-US" sz="2600" b="1" dirty="0"/>
              <a:t>as </a:t>
            </a:r>
            <a:r>
              <a:rPr lang="en-US" sz="2600" dirty="0"/>
              <a:t>np</a:t>
            </a:r>
          </a:p>
          <a:p>
            <a:pPr lvl="1" indent="-246380">
              <a:buClr>
                <a:srgbClr val="0F6FC6"/>
              </a:buClr>
            </a:pPr>
            <a:r>
              <a:rPr lang="en-US" sz="2600" dirty="0"/>
              <a:t>import </a:t>
            </a:r>
            <a:r>
              <a:rPr lang="en-US" sz="2600" dirty="0" err="1">
                <a:solidFill>
                  <a:srgbClr val="C00000"/>
                </a:solidFill>
              </a:rPr>
              <a:t>matplotlib.pyplot</a:t>
            </a:r>
            <a:r>
              <a:rPr lang="en-US" sz="2600" dirty="0"/>
              <a:t> </a:t>
            </a:r>
            <a:r>
              <a:rPr lang="en-US" sz="2600" b="1" dirty="0"/>
              <a:t>as </a:t>
            </a:r>
            <a:r>
              <a:rPr lang="en-US" sz="2600" dirty="0" err="1"/>
              <a:t>plt</a:t>
            </a:r>
            <a:endParaRPr lang="en-US" sz="2600" dirty="0"/>
          </a:p>
          <a:p>
            <a:pPr lvl="1" indent="-246380">
              <a:buClr>
                <a:srgbClr val="0F6FC6"/>
              </a:buClr>
            </a:pPr>
            <a:r>
              <a:rPr lang="en-US" sz="2600" dirty="0">
                <a:solidFill>
                  <a:srgbClr val="00B050"/>
                </a:solidFill>
              </a:rPr>
              <a:t># generate x and y coordinates </a:t>
            </a:r>
          </a:p>
          <a:p>
            <a:pPr lvl="1" indent="-246380">
              <a:buClr>
                <a:srgbClr val="0F6FC6"/>
              </a:buClr>
            </a:pPr>
            <a:r>
              <a:rPr lang="en-US" sz="2600" dirty="0">
                <a:solidFill>
                  <a:srgbClr val="00B050"/>
                </a:solidFill>
              </a:rPr>
              <a:t># for points on sine curve</a:t>
            </a:r>
            <a:endParaRPr lang="en-US" dirty="0">
              <a:solidFill>
                <a:srgbClr val="00B050"/>
              </a:solidFill>
            </a:endParaRPr>
          </a:p>
          <a:p>
            <a:pPr lvl="1" indent="-246380">
              <a:buClr>
                <a:srgbClr val="0F6FC6"/>
              </a:buClr>
            </a:pPr>
            <a:r>
              <a:rPr lang="en-US" sz="2600" dirty="0"/>
              <a:t>x = </a:t>
            </a:r>
            <a:r>
              <a:rPr lang="en-US" sz="2600" dirty="0" err="1"/>
              <a:t>np.arange</a:t>
            </a:r>
            <a:r>
              <a:rPr lang="en-US" sz="2600" dirty="0"/>
              <a:t>(0, </a:t>
            </a:r>
            <a:r>
              <a:rPr lang="en-US" sz="2600" dirty="0">
                <a:solidFill>
                  <a:schemeClr val="bg1">
                    <a:lumMod val="65000"/>
                  </a:schemeClr>
                </a:solidFill>
              </a:rPr>
              <a:t>2</a:t>
            </a:r>
            <a:r>
              <a:rPr lang="en-US" sz="2600" dirty="0"/>
              <a:t>*</a:t>
            </a:r>
            <a:r>
              <a:rPr lang="en-US" sz="2600" dirty="0" err="1"/>
              <a:t>np.pi</a:t>
            </a:r>
            <a:r>
              <a:rPr lang="en-US" sz="2600" dirty="0"/>
              <a:t>, </a:t>
            </a:r>
            <a:r>
              <a:rPr lang="en-US" sz="2600" dirty="0">
                <a:solidFill>
                  <a:schemeClr val="bg1">
                    <a:lumMod val="65000"/>
                  </a:schemeClr>
                </a:solidFill>
              </a:rPr>
              <a:t>0.1</a:t>
            </a:r>
            <a:r>
              <a:rPr lang="en-US" sz="2600" dirty="0"/>
              <a:t>)</a:t>
            </a:r>
          </a:p>
          <a:p>
            <a:pPr lvl="1" indent="-246380">
              <a:buClr>
                <a:srgbClr val="0F6FC6"/>
              </a:buClr>
            </a:pPr>
            <a:r>
              <a:rPr lang="en-US" sz="2600" dirty="0"/>
              <a:t>y = </a:t>
            </a:r>
            <a:r>
              <a:rPr lang="en-US" sz="2600" dirty="0" err="1"/>
              <a:t>np.sin</a:t>
            </a:r>
            <a:r>
              <a:rPr lang="en-US" sz="2600" dirty="0"/>
              <a:t>(x)</a:t>
            </a:r>
          </a:p>
          <a:p>
            <a:pPr lvl="1" indent="-246380">
              <a:buClr>
                <a:srgbClr val="0F6FC6"/>
              </a:buClr>
            </a:pPr>
            <a:r>
              <a:rPr lang="en-US" sz="2600" dirty="0">
                <a:solidFill>
                  <a:srgbClr val="00B050"/>
                </a:solidFill>
              </a:rPr>
              <a:t># plot the points using </a:t>
            </a:r>
          </a:p>
          <a:p>
            <a:pPr lvl="1" indent="-246380">
              <a:buClr>
                <a:srgbClr val="0F6FC6"/>
              </a:buClr>
            </a:pPr>
            <a:r>
              <a:rPr lang="en-US" sz="2600" dirty="0">
                <a:solidFill>
                  <a:srgbClr val="00B050"/>
                </a:solidFill>
              </a:rPr>
              <a:t># matplotlib</a:t>
            </a:r>
            <a:endParaRPr lang="en-US" dirty="0"/>
          </a:p>
          <a:p>
            <a:pPr lvl="1" indent="-246380">
              <a:buClr>
                <a:srgbClr val="0F6FC6"/>
              </a:buClr>
            </a:pPr>
            <a:r>
              <a:rPr lang="en-US" sz="2600" dirty="0" err="1"/>
              <a:t>plt.plot</a:t>
            </a:r>
            <a:r>
              <a:rPr lang="en-US" sz="2600" dirty="0"/>
              <a:t>(x, y)</a:t>
            </a:r>
          </a:p>
          <a:p>
            <a:pPr lvl="1" indent="-246380">
              <a:buClr>
                <a:srgbClr val="0F6FC6"/>
              </a:buClr>
            </a:pPr>
            <a:r>
              <a:rPr lang="en-US" sz="2600" dirty="0">
                <a:solidFill>
                  <a:srgbClr val="00B050"/>
                </a:solidFill>
              </a:rPr>
              <a:t># call </a:t>
            </a:r>
            <a:r>
              <a:rPr lang="en-US" sz="2600" dirty="0" err="1">
                <a:solidFill>
                  <a:srgbClr val="00B050"/>
                </a:solidFill>
              </a:rPr>
              <a:t>plt.show</a:t>
            </a:r>
            <a:r>
              <a:rPr lang="en-US" sz="2600" dirty="0">
                <a:solidFill>
                  <a:srgbClr val="00B050"/>
                </a:solidFill>
              </a:rPr>
              <a:t> to make graphics </a:t>
            </a:r>
          </a:p>
          <a:p>
            <a:pPr lvl="1" indent="-246380">
              <a:buClr>
                <a:srgbClr val="0F6FC6"/>
              </a:buClr>
            </a:pPr>
            <a:r>
              <a:rPr lang="en-US" sz="2600" dirty="0">
                <a:solidFill>
                  <a:srgbClr val="00B050"/>
                </a:solidFill>
              </a:rPr>
              <a:t># appear</a:t>
            </a:r>
            <a:endParaRPr lang="en-US" dirty="0"/>
          </a:p>
          <a:p>
            <a:pPr lvl="1" indent="-246380">
              <a:buClr>
                <a:srgbClr val="0F6FC6"/>
              </a:buClr>
            </a:pPr>
            <a:r>
              <a:rPr lang="en-US" sz="2600" dirty="0" err="1"/>
              <a:t>plt.show</a:t>
            </a:r>
            <a:r>
              <a:rPr lang="en-US" sz="2600" dirty="0"/>
              <a:t>()</a:t>
            </a:r>
          </a:p>
          <a:p>
            <a:pPr lvl="1" indent="-246380">
              <a:buClr>
                <a:srgbClr val="0F6FC6"/>
              </a:buClr>
            </a:pPr>
            <a:endParaRPr lang="en-US" sz="2600" dirty="0"/>
          </a:p>
          <a:p>
            <a:pPr marL="0" indent="0">
              <a:buNone/>
            </a:pPr>
            <a:endParaRPr lang="en-US" sz="2900" dirty="0"/>
          </a:p>
        </p:txBody>
      </p:sp>
      <p:sp>
        <p:nvSpPr>
          <p:cNvPr id="4" name="Slide Number Placeholder 3">
            <a:extLst>
              <a:ext uri="{FF2B5EF4-FFF2-40B4-BE49-F238E27FC236}">
                <a16:creationId xmlns:a16="http://schemas.microsoft.com/office/drawing/2014/main" id="{885A0C23-7370-A348-987A-A1A148AF2FC4}"/>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7" descr="A screenshot of a cell phone&#10;&#10;Description generated with very high confidence">
            <a:extLst>
              <a:ext uri="{FF2B5EF4-FFF2-40B4-BE49-F238E27FC236}">
                <a16:creationId xmlns:a16="http://schemas.microsoft.com/office/drawing/2014/main" id="{24647C0E-90EA-4ECB-A01B-955C50164E51}"/>
              </a:ext>
            </a:extLst>
          </p:cNvPr>
          <p:cNvPicPr>
            <a:picLocks noChangeAspect="1"/>
          </p:cNvPicPr>
          <p:nvPr/>
        </p:nvPicPr>
        <p:blipFill>
          <a:blip r:embed="rId3"/>
          <a:stretch>
            <a:fillRect/>
          </a:stretch>
        </p:blipFill>
        <p:spPr>
          <a:xfrm>
            <a:off x="4384326" y="2504702"/>
            <a:ext cx="4290029" cy="3247590"/>
          </a:xfrm>
          <a:prstGeom prst="rect">
            <a:avLst/>
          </a:prstGeom>
        </p:spPr>
      </p:pic>
    </p:spTree>
    <p:extLst>
      <p:ext uri="{BB962C8B-B14F-4D97-AF65-F5344CB8AC3E}">
        <p14:creationId xmlns:p14="http://schemas.microsoft.com/office/powerpoint/2010/main" val="1213361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DB26-3934-4A46-874B-A534F6A5311B}"/>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D1EB7DE9-840F-5345-AB42-3EE0E47DBE23}"/>
              </a:ext>
            </a:extLst>
          </p:cNvPr>
          <p:cNvSpPr>
            <a:spLocks noGrp="1"/>
          </p:cNvSpPr>
          <p:nvPr>
            <p:ph idx="1"/>
          </p:nvPr>
        </p:nvSpPr>
        <p:spPr/>
        <p:txBody>
          <a:bodyPr vert="horz" anchor="t">
            <a:normAutofit fontScale="55000" lnSpcReduction="20000"/>
          </a:bodyPr>
          <a:lstStyle/>
          <a:p>
            <a:r>
              <a:rPr lang="en-US" sz="5100" dirty="0">
                <a:ea typeface="+mn-lt"/>
                <a:cs typeface="+mn-lt"/>
              </a:rPr>
              <a:t>Plotting</a:t>
            </a:r>
          </a:p>
          <a:p>
            <a:pPr>
              <a:buClr>
                <a:srgbClr val="0BD0D9"/>
              </a:buClr>
            </a:pPr>
            <a:endParaRPr lang="en-US" sz="2900" dirty="0">
              <a:solidFill>
                <a:srgbClr val="000000"/>
              </a:solidFill>
              <a:ea typeface="+mn-lt"/>
              <a:cs typeface="+mn-lt"/>
            </a:endParaRPr>
          </a:p>
          <a:p>
            <a:pPr lvl="1" indent="-246380">
              <a:buClr>
                <a:srgbClr val="0F6FC6"/>
              </a:buClr>
            </a:pPr>
            <a:r>
              <a:rPr lang="en-US" sz="2900" dirty="0">
                <a:solidFill>
                  <a:srgbClr val="00B050"/>
                </a:solidFill>
                <a:ea typeface="+mn-lt"/>
                <a:cs typeface="+mn-lt"/>
              </a:rPr>
              <a:t># generate x and y coordinates </a:t>
            </a:r>
            <a:endParaRPr lang="en-US" sz="2900" dirty="0">
              <a:ea typeface="+mn-lt"/>
              <a:cs typeface="+mn-lt"/>
            </a:endParaRPr>
          </a:p>
          <a:p>
            <a:pPr lvl="1" indent="-246380">
              <a:buClr>
                <a:srgbClr val="0F6FC6"/>
              </a:buClr>
            </a:pPr>
            <a:r>
              <a:rPr lang="en-US" sz="2900" dirty="0">
                <a:solidFill>
                  <a:srgbClr val="00B050"/>
                </a:solidFill>
                <a:ea typeface="+mn-lt"/>
                <a:cs typeface="+mn-lt"/>
              </a:rPr>
              <a:t># for points both on sine and </a:t>
            </a:r>
            <a:endParaRPr lang="en-US" sz="2900" dirty="0">
              <a:ea typeface="+mn-lt"/>
              <a:cs typeface="+mn-lt"/>
            </a:endParaRPr>
          </a:p>
          <a:p>
            <a:pPr lvl="1" indent="-246380">
              <a:buClr>
                <a:srgbClr val="0F6FC6"/>
              </a:buClr>
            </a:pPr>
            <a:r>
              <a:rPr lang="en-US" sz="2900" dirty="0">
                <a:solidFill>
                  <a:srgbClr val="00B050"/>
                </a:solidFill>
                <a:ea typeface="+mn-lt"/>
                <a:cs typeface="+mn-lt"/>
              </a:rPr>
              <a:t># cosine curve</a:t>
            </a:r>
            <a:endParaRPr lang="en-US" sz="2900" dirty="0">
              <a:ea typeface="+mn-lt"/>
              <a:cs typeface="+mn-lt"/>
            </a:endParaRPr>
          </a:p>
          <a:p>
            <a:pPr lvl="1" indent="-246380">
              <a:buClr>
                <a:srgbClr val="0F6FC6"/>
              </a:buClr>
            </a:pPr>
            <a:r>
              <a:rPr lang="en-US" sz="2900" dirty="0">
                <a:ea typeface="+mn-lt"/>
                <a:cs typeface="+mn-lt"/>
              </a:rPr>
              <a:t>x = </a:t>
            </a:r>
            <a:r>
              <a:rPr lang="en-US" sz="2900" dirty="0" err="1">
                <a:ea typeface="+mn-lt"/>
                <a:cs typeface="+mn-lt"/>
              </a:rPr>
              <a:t>np.arange</a:t>
            </a:r>
            <a:r>
              <a:rPr lang="en-US" sz="2900" dirty="0">
                <a:ea typeface="+mn-lt"/>
                <a:cs typeface="+mn-lt"/>
              </a:rPr>
              <a:t>(0, </a:t>
            </a:r>
            <a:r>
              <a:rPr lang="en-US" sz="2900" dirty="0">
                <a:solidFill>
                  <a:schemeClr val="bg1">
                    <a:lumMod val="65000"/>
                  </a:schemeClr>
                </a:solidFill>
                <a:ea typeface="+mn-lt"/>
                <a:cs typeface="+mn-lt"/>
              </a:rPr>
              <a:t>2</a:t>
            </a:r>
            <a:r>
              <a:rPr lang="en-US" sz="2900" dirty="0">
                <a:ea typeface="+mn-lt"/>
                <a:cs typeface="+mn-lt"/>
              </a:rPr>
              <a:t>*</a:t>
            </a:r>
            <a:r>
              <a:rPr lang="en-US" sz="2900" dirty="0" err="1">
                <a:ea typeface="+mn-lt"/>
                <a:cs typeface="+mn-lt"/>
              </a:rPr>
              <a:t>np.pi</a:t>
            </a:r>
            <a:r>
              <a:rPr lang="en-US" sz="2900" dirty="0">
                <a:ea typeface="+mn-lt"/>
                <a:cs typeface="+mn-lt"/>
              </a:rPr>
              <a:t>, </a:t>
            </a:r>
            <a:r>
              <a:rPr lang="en-US" sz="2900" dirty="0">
                <a:solidFill>
                  <a:schemeClr val="bg1">
                    <a:lumMod val="65000"/>
                  </a:schemeClr>
                </a:solidFill>
                <a:ea typeface="+mn-lt"/>
                <a:cs typeface="+mn-lt"/>
              </a:rPr>
              <a:t>0.1</a:t>
            </a:r>
            <a:r>
              <a:rPr lang="en-US" sz="2900" dirty="0">
                <a:ea typeface="+mn-lt"/>
                <a:cs typeface="+mn-lt"/>
              </a:rPr>
              <a:t>)</a:t>
            </a:r>
          </a:p>
          <a:p>
            <a:pPr lvl="1" indent="-246380">
              <a:buClr>
                <a:srgbClr val="0F6FC6"/>
              </a:buClr>
            </a:pPr>
            <a:r>
              <a:rPr lang="en-US" sz="2900" dirty="0" err="1">
                <a:ea typeface="+mn-lt"/>
                <a:cs typeface="+mn-lt"/>
              </a:rPr>
              <a:t>y_sin</a:t>
            </a:r>
            <a:r>
              <a:rPr lang="en-US" sz="2900" dirty="0">
                <a:ea typeface="+mn-lt"/>
                <a:cs typeface="+mn-lt"/>
              </a:rPr>
              <a:t> = </a:t>
            </a:r>
            <a:r>
              <a:rPr lang="en-US" sz="2900" dirty="0" err="1">
                <a:ea typeface="+mn-lt"/>
                <a:cs typeface="+mn-lt"/>
              </a:rPr>
              <a:t>np.sin</a:t>
            </a:r>
            <a:r>
              <a:rPr lang="en-US" sz="2900" dirty="0">
                <a:ea typeface="+mn-lt"/>
                <a:cs typeface="+mn-lt"/>
              </a:rPr>
              <a:t>(x)</a:t>
            </a:r>
          </a:p>
          <a:p>
            <a:pPr lvl="1" indent="-246380">
              <a:buClr>
                <a:srgbClr val="0F6FC6"/>
              </a:buClr>
            </a:pPr>
            <a:r>
              <a:rPr lang="en-US" sz="2900" dirty="0" err="1">
                <a:ea typeface="+mn-lt"/>
                <a:cs typeface="+mn-lt"/>
              </a:rPr>
              <a:t>y_cos</a:t>
            </a:r>
            <a:r>
              <a:rPr lang="en-US" sz="2900" dirty="0">
                <a:ea typeface="+mn-lt"/>
                <a:cs typeface="+mn-lt"/>
              </a:rPr>
              <a:t> = </a:t>
            </a:r>
            <a:r>
              <a:rPr lang="en-US" sz="2900" dirty="0" err="1">
                <a:ea typeface="+mn-lt"/>
                <a:cs typeface="+mn-lt"/>
              </a:rPr>
              <a:t>np.cos</a:t>
            </a:r>
            <a:r>
              <a:rPr lang="en-US" sz="2900" dirty="0">
                <a:ea typeface="+mn-lt"/>
                <a:cs typeface="+mn-lt"/>
              </a:rPr>
              <a:t>(x)</a:t>
            </a:r>
          </a:p>
          <a:p>
            <a:pPr lvl="1" indent="-246380">
              <a:buClr>
                <a:srgbClr val="0F6FC6"/>
              </a:buClr>
            </a:pPr>
            <a:r>
              <a:rPr lang="en-US" sz="2900" dirty="0">
                <a:solidFill>
                  <a:srgbClr val="00B050"/>
                </a:solidFill>
                <a:ea typeface="+mn-lt"/>
                <a:cs typeface="+mn-lt"/>
              </a:rPr>
              <a:t># add annotations to plot</a:t>
            </a:r>
            <a:endParaRPr lang="en-US" sz="2900" dirty="0">
              <a:ea typeface="+mn-lt"/>
              <a:cs typeface="+mn-lt"/>
            </a:endParaRPr>
          </a:p>
          <a:p>
            <a:pPr lvl="1" indent="-246380">
              <a:buClr>
                <a:srgbClr val="0F6FC6"/>
              </a:buClr>
            </a:pPr>
            <a:r>
              <a:rPr lang="en-US" sz="2900" dirty="0" err="1">
                <a:ea typeface="+mn-lt"/>
                <a:cs typeface="+mn-lt"/>
              </a:rPr>
              <a:t>plt.plot</a:t>
            </a:r>
            <a:r>
              <a:rPr lang="en-US" sz="2900" dirty="0">
                <a:ea typeface="+mn-lt"/>
                <a:cs typeface="+mn-lt"/>
              </a:rPr>
              <a:t>(x, </a:t>
            </a:r>
            <a:r>
              <a:rPr lang="en-US" sz="2900" dirty="0" err="1">
                <a:ea typeface="+mn-lt"/>
                <a:cs typeface="+mn-lt"/>
              </a:rPr>
              <a:t>y_sin</a:t>
            </a:r>
            <a:r>
              <a:rPr lang="en-US" sz="2900" dirty="0">
                <a:ea typeface="+mn-lt"/>
                <a:cs typeface="+mn-lt"/>
              </a:rPr>
              <a:t>)</a:t>
            </a:r>
          </a:p>
          <a:p>
            <a:pPr lvl="1" indent="-246380">
              <a:buClr>
                <a:srgbClr val="0F6FC6"/>
              </a:buClr>
            </a:pPr>
            <a:r>
              <a:rPr lang="en-US" sz="2900" dirty="0" err="1">
                <a:ea typeface="+mn-lt"/>
                <a:cs typeface="+mn-lt"/>
              </a:rPr>
              <a:t>plt.plot</a:t>
            </a:r>
            <a:r>
              <a:rPr lang="en-US" sz="2900" dirty="0">
                <a:ea typeface="+mn-lt"/>
                <a:cs typeface="+mn-lt"/>
              </a:rPr>
              <a:t>(x, </a:t>
            </a:r>
            <a:r>
              <a:rPr lang="en-US" sz="2900" dirty="0" err="1">
                <a:ea typeface="+mn-lt"/>
                <a:cs typeface="+mn-lt"/>
              </a:rPr>
              <a:t>y_cos</a:t>
            </a:r>
            <a:r>
              <a:rPr lang="en-US" sz="2900" dirty="0">
                <a:ea typeface="+mn-lt"/>
                <a:cs typeface="+mn-lt"/>
              </a:rPr>
              <a:t>)</a:t>
            </a:r>
          </a:p>
          <a:p>
            <a:pPr lvl="1" indent="-246380">
              <a:buClr>
                <a:srgbClr val="0F6FC6"/>
              </a:buClr>
            </a:pPr>
            <a:r>
              <a:rPr lang="en-US" sz="2900" dirty="0" err="1">
                <a:ea typeface="+mn-lt"/>
                <a:cs typeface="+mn-lt"/>
              </a:rPr>
              <a:t>plt.xlabel</a:t>
            </a:r>
            <a:r>
              <a:rPr lang="en-US" sz="2900" dirty="0">
                <a:ea typeface="+mn-lt"/>
                <a:cs typeface="+mn-lt"/>
              </a:rPr>
              <a:t>('</a:t>
            </a:r>
            <a:r>
              <a:rPr lang="en-US" sz="2900" dirty="0">
                <a:solidFill>
                  <a:srgbClr val="FF0000"/>
                </a:solidFill>
                <a:ea typeface="+mn-lt"/>
                <a:cs typeface="+mn-lt"/>
              </a:rPr>
              <a:t>x axis</a:t>
            </a:r>
            <a:r>
              <a:rPr lang="en-US" sz="2900" dirty="0">
                <a:ea typeface="+mn-lt"/>
                <a:cs typeface="+mn-lt"/>
              </a:rPr>
              <a:t>')</a:t>
            </a:r>
          </a:p>
          <a:p>
            <a:pPr lvl="1" indent="-246380">
              <a:buClr>
                <a:srgbClr val="0F6FC6"/>
              </a:buClr>
            </a:pPr>
            <a:r>
              <a:rPr lang="en-US" sz="2900" dirty="0" err="1">
                <a:ea typeface="+mn-lt"/>
                <a:cs typeface="+mn-lt"/>
              </a:rPr>
              <a:t>plt.ylabel</a:t>
            </a:r>
            <a:r>
              <a:rPr lang="en-US" sz="2900" dirty="0">
                <a:ea typeface="+mn-lt"/>
                <a:cs typeface="+mn-lt"/>
              </a:rPr>
              <a:t>('</a:t>
            </a:r>
            <a:r>
              <a:rPr lang="en-US" sz="2900" dirty="0">
                <a:solidFill>
                  <a:srgbClr val="FF0000"/>
                </a:solidFill>
                <a:ea typeface="+mn-lt"/>
                <a:cs typeface="+mn-lt"/>
              </a:rPr>
              <a:t>y axis</a:t>
            </a:r>
            <a:r>
              <a:rPr lang="en-US" sz="2900" dirty="0">
                <a:ea typeface="+mn-lt"/>
                <a:cs typeface="+mn-lt"/>
              </a:rPr>
              <a:t>')</a:t>
            </a:r>
          </a:p>
          <a:p>
            <a:pPr lvl="1" indent="-246380">
              <a:buClr>
                <a:srgbClr val="0F6FC6"/>
              </a:buClr>
            </a:pPr>
            <a:r>
              <a:rPr lang="en-US" sz="2900" dirty="0" err="1">
                <a:ea typeface="+mn-lt"/>
                <a:cs typeface="+mn-lt"/>
              </a:rPr>
              <a:t>plt.title</a:t>
            </a:r>
            <a:r>
              <a:rPr lang="en-US" sz="2900" dirty="0">
                <a:ea typeface="+mn-lt"/>
                <a:cs typeface="+mn-lt"/>
              </a:rPr>
              <a:t>('</a:t>
            </a:r>
            <a:r>
              <a:rPr lang="en-US" sz="2900" dirty="0">
                <a:solidFill>
                  <a:srgbClr val="FF0000"/>
                </a:solidFill>
                <a:ea typeface="+mn-lt"/>
                <a:cs typeface="+mn-lt"/>
              </a:rPr>
              <a:t>Sine and Cosine</a:t>
            </a:r>
            <a:r>
              <a:rPr lang="en-US" sz="2900" dirty="0">
                <a:ea typeface="+mn-lt"/>
                <a:cs typeface="+mn-lt"/>
              </a:rPr>
              <a:t>')</a:t>
            </a:r>
          </a:p>
          <a:p>
            <a:pPr lvl="1" indent="-246380">
              <a:buClr>
                <a:srgbClr val="0F6FC6"/>
              </a:buClr>
            </a:pPr>
            <a:r>
              <a:rPr lang="en-US" sz="2900" dirty="0" err="1">
                <a:ea typeface="+mn-lt"/>
                <a:cs typeface="+mn-lt"/>
              </a:rPr>
              <a:t>plt.legend</a:t>
            </a:r>
            <a:r>
              <a:rPr lang="en-US" sz="2900" dirty="0">
                <a:ea typeface="+mn-lt"/>
                <a:cs typeface="+mn-lt"/>
              </a:rPr>
              <a:t>([</a:t>
            </a:r>
            <a:r>
              <a:rPr lang="en-US" sz="2900" dirty="0">
                <a:solidFill>
                  <a:srgbClr val="FF0000"/>
                </a:solidFill>
                <a:ea typeface="+mn-lt"/>
                <a:cs typeface="+mn-lt"/>
              </a:rPr>
              <a:t>'Sine'</a:t>
            </a:r>
            <a:r>
              <a:rPr lang="en-US" sz="2900" dirty="0">
                <a:ea typeface="+mn-lt"/>
                <a:cs typeface="+mn-lt"/>
              </a:rPr>
              <a:t>, </a:t>
            </a:r>
            <a:r>
              <a:rPr lang="en-US" sz="2900" dirty="0">
                <a:solidFill>
                  <a:srgbClr val="FF0000"/>
                </a:solidFill>
                <a:ea typeface="+mn-lt"/>
                <a:cs typeface="+mn-lt"/>
              </a:rPr>
              <a:t>'Cosine'</a:t>
            </a:r>
            <a:r>
              <a:rPr lang="en-US" sz="2900" dirty="0">
                <a:ea typeface="+mn-lt"/>
                <a:cs typeface="+mn-lt"/>
              </a:rPr>
              <a:t>])</a:t>
            </a:r>
          </a:p>
          <a:p>
            <a:pPr lvl="1" indent="-246380">
              <a:buClr>
                <a:srgbClr val="0F6FC6"/>
              </a:buClr>
            </a:pPr>
            <a:r>
              <a:rPr lang="en-US" sz="2900" dirty="0" err="1">
                <a:ea typeface="+mn-lt"/>
                <a:cs typeface="+mn-lt"/>
              </a:rPr>
              <a:t>plt.show</a:t>
            </a:r>
            <a:r>
              <a:rPr lang="en-US" sz="2900" dirty="0">
                <a:ea typeface="+mn-lt"/>
                <a:cs typeface="+mn-lt"/>
              </a:rPr>
              <a:t>()</a:t>
            </a:r>
          </a:p>
          <a:p>
            <a:pPr>
              <a:buClr>
                <a:srgbClr val="0BD0D9"/>
              </a:buClr>
            </a:pPr>
            <a:endParaRPr lang="en-US" sz="2700" dirty="0"/>
          </a:p>
        </p:txBody>
      </p:sp>
      <p:sp>
        <p:nvSpPr>
          <p:cNvPr id="4" name="Slide Number Placeholder 3">
            <a:extLst>
              <a:ext uri="{FF2B5EF4-FFF2-40B4-BE49-F238E27FC236}">
                <a16:creationId xmlns:a16="http://schemas.microsoft.com/office/drawing/2014/main" id="{885A0C23-7370-A348-987A-A1A148AF2FC4}"/>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5" name="Picture 5" descr="A screenshot of a cell phone&#10;&#10;Description generated with very high confidence">
            <a:extLst>
              <a:ext uri="{FF2B5EF4-FFF2-40B4-BE49-F238E27FC236}">
                <a16:creationId xmlns:a16="http://schemas.microsoft.com/office/drawing/2014/main" id="{88C6B0FC-37C6-476B-9FBF-62233D5A4638}"/>
              </a:ext>
            </a:extLst>
          </p:cNvPr>
          <p:cNvPicPr>
            <a:picLocks noChangeAspect="1"/>
          </p:cNvPicPr>
          <p:nvPr/>
        </p:nvPicPr>
        <p:blipFill>
          <a:blip r:embed="rId3"/>
          <a:stretch>
            <a:fillRect/>
          </a:stretch>
        </p:blipFill>
        <p:spPr>
          <a:xfrm>
            <a:off x="3952934" y="2357702"/>
            <a:ext cx="4731026" cy="3534071"/>
          </a:xfrm>
          <a:prstGeom prst="rect">
            <a:avLst/>
          </a:prstGeom>
        </p:spPr>
      </p:pic>
    </p:spTree>
    <p:extLst>
      <p:ext uri="{BB962C8B-B14F-4D97-AF65-F5344CB8AC3E}">
        <p14:creationId xmlns:p14="http://schemas.microsoft.com/office/powerpoint/2010/main" val="2700046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DB26-3934-4A46-874B-A534F6A5311B}"/>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D1EB7DE9-840F-5345-AB42-3EE0E47DBE23}"/>
              </a:ext>
            </a:extLst>
          </p:cNvPr>
          <p:cNvSpPr>
            <a:spLocks noGrp="1"/>
          </p:cNvSpPr>
          <p:nvPr>
            <p:ph idx="1"/>
          </p:nvPr>
        </p:nvSpPr>
        <p:spPr/>
        <p:txBody>
          <a:bodyPr vert="horz" anchor="t">
            <a:normAutofit fontScale="40000" lnSpcReduction="20000"/>
          </a:bodyPr>
          <a:lstStyle/>
          <a:p>
            <a:r>
              <a:rPr lang="en-US" sz="6000" dirty="0">
                <a:ea typeface="+mn-lt"/>
                <a:cs typeface="+mn-lt"/>
              </a:rPr>
              <a:t>Plotting</a:t>
            </a:r>
          </a:p>
          <a:p>
            <a:pPr lvl="1" indent="-246380">
              <a:buClr>
                <a:srgbClr val="0F6FC6"/>
              </a:buClr>
            </a:pPr>
            <a:r>
              <a:rPr lang="en-US" sz="3500" dirty="0">
                <a:solidFill>
                  <a:srgbClr val="00B050"/>
                </a:solidFill>
                <a:ea typeface="+mn-lt"/>
                <a:cs typeface="+mn-lt"/>
              </a:rPr>
              <a:t># generate x and y coordinates for points both </a:t>
            </a:r>
            <a:endParaRPr lang="en-US" sz="3500" dirty="0">
              <a:solidFill>
                <a:srgbClr val="000000"/>
              </a:solidFill>
              <a:ea typeface="+mn-lt"/>
              <a:cs typeface="+mn-lt"/>
            </a:endParaRPr>
          </a:p>
          <a:p>
            <a:pPr lvl="1" indent="-246380">
              <a:buClr>
                <a:srgbClr val="0F6FC6"/>
              </a:buClr>
            </a:pPr>
            <a:r>
              <a:rPr lang="en-US" sz="3500" dirty="0">
                <a:solidFill>
                  <a:srgbClr val="00B050"/>
                </a:solidFill>
                <a:ea typeface="+mn-lt"/>
                <a:cs typeface="+mn-lt"/>
              </a:rPr>
              <a:t># on sine and cosine curve</a:t>
            </a:r>
            <a:endParaRPr lang="en-US" sz="3500" dirty="0">
              <a:ea typeface="+mn-lt"/>
              <a:cs typeface="+mn-lt"/>
            </a:endParaRPr>
          </a:p>
          <a:p>
            <a:pPr lvl="1" indent="-246380">
              <a:buClr>
                <a:srgbClr val="0F6FC6"/>
              </a:buClr>
            </a:pPr>
            <a:r>
              <a:rPr lang="en-US" sz="3500" dirty="0">
                <a:ea typeface="+mn-lt"/>
                <a:cs typeface="+mn-lt"/>
              </a:rPr>
              <a:t>x = </a:t>
            </a:r>
            <a:r>
              <a:rPr lang="en-US" sz="3500" dirty="0" err="1">
                <a:ea typeface="+mn-lt"/>
                <a:cs typeface="+mn-lt"/>
              </a:rPr>
              <a:t>np.arange</a:t>
            </a:r>
            <a:r>
              <a:rPr lang="en-US" sz="3500" dirty="0">
                <a:ea typeface="+mn-lt"/>
                <a:cs typeface="+mn-lt"/>
              </a:rPr>
              <a:t>(0, </a:t>
            </a:r>
            <a:r>
              <a:rPr lang="en-US" sz="3500" dirty="0">
                <a:solidFill>
                  <a:schemeClr val="bg1">
                    <a:lumMod val="65000"/>
                  </a:schemeClr>
                </a:solidFill>
                <a:ea typeface="+mn-lt"/>
                <a:cs typeface="+mn-lt"/>
              </a:rPr>
              <a:t>2</a:t>
            </a:r>
            <a:r>
              <a:rPr lang="en-US" sz="3500" dirty="0">
                <a:ea typeface="+mn-lt"/>
                <a:cs typeface="+mn-lt"/>
              </a:rPr>
              <a:t>*</a:t>
            </a:r>
            <a:r>
              <a:rPr lang="en-US" sz="3500" dirty="0" err="1">
                <a:ea typeface="+mn-lt"/>
                <a:cs typeface="+mn-lt"/>
              </a:rPr>
              <a:t>np.pi</a:t>
            </a:r>
            <a:r>
              <a:rPr lang="en-US" sz="3500" dirty="0">
                <a:ea typeface="+mn-lt"/>
                <a:cs typeface="+mn-lt"/>
              </a:rPr>
              <a:t>, </a:t>
            </a:r>
            <a:r>
              <a:rPr lang="en-US" sz="3500" dirty="0">
                <a:solidFill>
                  <a:schemeClr val="bg1">
                    <a:lumMod val="65000"/>
                  </a:schemeClr>
                </a:solidFill>
                <a:ea typeface="+mn-lt"/>
                <a:cs typeface="+mn-lt"/>
              </a:rPr>
              <a:t>0.1</a:t>
            </a:r>
            <a:r>
              <a:rPr lang="en-US" sz="3500" dirty="0">
                <a:ea typeface="+mn-lt"/>
                <a:cs typeface="+mn-lt"/>
              </a:rPr>
              <a:t>)</a:t>
            </a:r>
          </a:p>
          <a:p>
            <a:pPr lvl="1" indent="-246380">
              <a:buClr>
                <a:srgbClr val="0F6FC6"/>
              </a:buClr>
            </a:pPr>
            <a:r>
              <a:rPr lang="en-US" sz="3500" dirty="0" err="1">
                <a:ea typeface="+mn-lt"/>
                <a:cs typeface="+mn-lt"/>
              </a:rPr>
              <a:t>y_sin</a:t>
            </a:r>
            <a:r>
              <a:rPr lang="en-US" sz="3500" dirty="0">
                <a:ea typeface="+mn-lt"/>
                <a:cs typeface="+mn-lt"/>
              </a:rPr>
              <a:t> = </a:t>
            </a:r>
            <a:r>
              <a:rPr lang="en-US" sz="3500" dirty="0" err="1">
                <a:ea typeface="+mn-lt"/>
                <a:cs typeface="+mn-lt"/>
              </a:rPr>
              <a:t>np.sin</a:t>
            </a:r>
            <a:r>
              <a:rPr lang="en-US" sz="3500" dirty="0">
                <a:ea typeface="+mn-lt"/>
                <a:cs typeface="+mn-lt"/>
              </a:rPr>
              <a:t>(x)</a:t>
            </a:r>
          </a:p>
          <a:p>
            <a:pPr lvl="1" indent="-246380">
              <a:buClr>
                <a:srgbClr val="0F6FC6"/>
              </a:buClr>
            </a:pPr>
            <a:r>
              <a:rPr lang="en-US" sz="3500" dirty="0" err="1">
                <a:ea typeface="+mn-lt"/>
                <a:cs typeface="+mn-lt"/>
              </a:rPr>
              <a:t>y_cos</a:t>
            </a:r>
            <a:r>
              <a:rPr lang="en-US" sz="3500" dirty="0">
                <a:ea typeface="+mn-lt"/>
                <a:cs typeface="+mn-lt"/>
              </a:rPr>
              <a:t> = </a:t>
            </a:r>
            <a:r>
              <a:rPr lang="en-US" sz="3500" dirty="0" err="1">
                <a:ea typeface="+mn-lt"/>
                <a:cs typeface="+mn-lt"/>
              </a:rPr>
              <a:t>np.cos</a:t>
            </a:r>
            <a:r>
              <a:rPr lang="en-US" sz="3500" dirty="0">
                <a:ea typeface="+mn-lt"/>
                <a:cs typeface="+mn-lt"/>
              </a:rPr>
              <a:t>(x)</a:t>
            </a:r>
          </a:p>
          <a:p>
            <a:pPr lvl="1" indent="-246380">
              <a:buClr>
                <a:srgbClr val="0F6FC6"/>
              </a:buClr>
            </a:pPr>
            <a:r>
              <a:rPr lang="en-US" sz="3500" dirty="0">
                <a:solidFill>
                  <a:srgbClr val="00B050"/>
                </a:solidFill>
                <a:ea typeface="+mn-lt"/>
                <a:cs typeface="+mn-lt"/>
              </a:rPr>
              <a:t># set subplot grid with height 2 and width 1</a:t>
            </a:r>
          </a:p>
          <a:p>
            <a:pPr lvl="1" indent="-246380">
              <a:buClr>
                <a:srgbClr val="0F6FC6"/>
              </a:buClr>
            </a:pPr>
            <a:r>
              <a:rPr lang="en-US" sz="3500" dirty="0">
                <a:solidFill>
                  <a:srgbClr val="00B050"/>
                </a:solidFill>
                <a:ea typeface="+mn-lt"/>
                <a:cs typeface="+mn-lt"/>
              </a:rPr>
              <a:t># set the first subplot as active</a:t>
            </a:r>
          </a:p>
          <a:p>
            <a:pPr lvl="1" indent="-246380">
              <a:buClr>
                <a:srgbClr val="0F6FC6"/>
              </a:buClr>
            </a:pPr>
            <a:r>
              <a:rPr lang="en-US" sz="3500" dirty="0" err="1">
                <a:ea typeface="+mn-lt"/>
                <a:cs typeface="+mn-lt"/>
              </a:rPr>
              <a:t>plt</a:t>
            </a:r>
            <a:r>
              <a:rPr lang="en-US" sz="3500" b="1" dirty="0" err="1">
                <a:ea typeface="+mn-lt"/>
                <a:cs typeface="+mn-lt"/>
              </a:rPr>
              <a:t>.</a:t>
            </a:r>
            <a:r>
              <a:rPr lang="en-US" sz="3500" dirty="0" err="1">
                <a:ea typeface="+mn-lt"/>
                <a:cs typeface="+mn-lt"/>
              </a:rPr>
              <a:t>subplot</a:t>
            </a:r>
            <a:r>
              <a:rPr lang="en-US" sz="3500" dirty="0">
                <a:ea typeface="+mn-lt"/>
                <a:cs typeface="+mn-lt"/>
              </a:rPr>
              <a:t>(</a:t>
            </a:r>
            <a:r>
              <a:rPr lang="en-US" sz="3500" dirty="0">
                <a:solidFill>
                  <a:schemeClr val="bg1">
                    <a:lumMod val="65000"/>
                  </a:schemeClr>
                </a:solidFill>
                <a:ea typeface="+mn-lt"/>
                <a:cs typeface="+mn-lt"/>
              </a:rPr>
              <a:t>2</a:t>
            </a:r>
            <a:r>
              <a:rPr lang="en-US" sz="3500" dirty="0">
                <a:ea typeface="+mn-lt"/>
                <a:cs typeface="+mn-lt"/>
              </a:rPr>
              <a:t>, </a:t>
            </a:r>
            <a:r>
              <a:rPr lang="en-US" sz="3500" dirty="0">
                <a:solidFill>
                  <a:schemeClr val="bg1">
                    <a:lumMod val="65000"/>
                  </a:schemeClr>
                </a:solidFill>
                <a:ea typeface="+mn-lt"/>
                <a:cs typeface="+mn-lt"/>
              </a:rPr>
              <a:t>1</a:t>
            </a:r>
            <a:r>
              <a:rPr lang="en-US" sz="3500" dirty="0">
                <a:ea typeface="+mn-lt"/>
                <a:cs typeface="+mn-lt"/>
              </a:rPr>
              <a:t>, </a:t>
            </a:r>
            <a:r>
              <a:rPr lang="en-US" sz="3500" dirty="0">
                <a:solidFill>
                  <a:schemeClr val="bg1">
                    <a:lumMod val="65000"/>
                  </a:schemeClr>
                </a:solidFill>
                <a:ea typeface="+mn-lt"/>
                <a:cs typeface="+mn-lt"/>
              </a:rPr>
              <a:t>1</a:t>
            </a:r>
            <a:r>
              <a:rPr lang="en-US" sz="3500" dirty="0">
                <a:ea typeface="+mn-lt"/>
                <a:cs typeface="+mn-lt"/>
              </a:rPr>
              <a:t>)</a:t>
            </a:r>
            <a:endParaRPr lang="en-US" sz="3500" dirty="0">
              <a:solidFill>
                <a:srgbClr val="00B050"/>
              </a:solidFill>
              <a:ea typeface="+mn-lt"/>
              <a:cs typeface="+mn-lt"/>
            </a:endParaRPr>
          </a:p>
          <a:p>
            <a:pPr lvl="1" indent="-246380">
              <a:buClr>
                <a:srgbClr val="0F6FC6"/>
              </a:buClr>
            </a:pPr>
            <a:r>
              <a:rPr lang="en-US" sz="3500" dirty="0" err="1">
                <a:ea typeface="+mn-lt"/>
                <a:cs typeface="+mn-lt"/>
              </a:rPr>
              <a:t>plt.plot</a:t>
            </a:r>
            <a:r>
              <a:rPr lang="en-US" sz="3500" dirty="0">
                <a:ea typeface="+mn-lt"/>
                <a:cs typeface="+mn-lt"/>
              </a:rPr>
              <a:t>(x, </a:t>
            </a:r>
            <a:r>
              <a:rPr lang="en-US" sz="3500" dirty="0" err="1">
                <a:ea typeface="+mn-lt"/>
                <a:cs typeface="+mn-lt"/>
              </a:rPr>
              <a:t>y_sin</a:t>
            </a:r>
            <a:r>
              <a:rPr lang="en-US" sz="3500" dirty="0">
                <a:ea typeface="+mn-lt"/>
                <a:cs typeface="+mn-lt"/>
              </a:rPr>
              <a:t>)</a:t>
            </a:r>
          </a:p>
          <a:p>
            <a:pPr lvl="1" indent="-246380">
              <a:buClr>
                <a:srgbClr val="0F6FC6"/>
              </a:buClr>
            </a:pPr>
            <a:r>
              <a:rPr lang="en-US" sz="3500" dirty="0" err="1">
                <a:ea typeface="+mn-lt"/>
                <a:cs typeface="+mn-lt"/>
              </a:rPr>
              <a:t>plt.title</a:t>
            </a:r>
            <a:r>
              <a:rPr lang="en-US" sz="3500" dirty="0">
                <a:ea typeface="+mn-lt"/>
                <a:cs typeface="+mn-lt"/>
              </a:rPr>
              <a:t>(</a:t>
            </a:r>
            <a:r>
              <a:rPr lang="en-US" sz="3500" dirty="0">
                <a:solidFill>
                  <a:srgbClr val="FF0000"/>
                </a:solidFill>
                <a:ea typeface="+mn-lt"/>
                <a:cs typeface="+mn-lt"/>
              </a:rPr>
              <a:t>'Sine'</a:t>
            </a:r>
            <a:r>
              <a:rPr lang="en-US" sz="3500" dirty="0">
                <a:ea typeface="+mn-lt"/>
                <a:cs typeface="+mn-lt"/>
              </a:rPr>
              <a:t>)</a:t>
            </a:r>
          </a:p>
          <a:p>
            <a:pPr lvl="1" indent="-246380">
              <a:buClr>
                <a:srgbClr val="0F6FC6"/>
              </a:buClr>
            </a:pPr>
            <a:r>
              <a:rPr lang="en-US" sz="3500" dirty="0">
                <a:solidFill>
                  <a:srgbClr val="00B050"/>
                </a:solidFill>
                <a:ea typeface="+mn-lt"/>
                <a:cs typeface="+mn-lt"/>
              </a:rPr>
              <a:t># set the second plot as active</a:t>
            </a:r>
          </a:p>
          <a:p>
            <a:pPr lvl="1" indent="-246380">
              <a:buClr>
                <a:srgbClr val="0F6FC6"/>
              </a:buClr>
            </a:pPr>
            <a:r>
              <a:rPr lang="en-US" sz="3500" dirty="0" err="1">
                <a:ea typeface="+mn-lt"/>
                <a:cs typeface="+mn-lt"/>
              </a:rPr>
              <a:t>plt</a:t>
            </a:r>
            <a:r>
              <a:rPr lang="en-US" sz="3500" b="1" dirty="0" err="1">
                <a:ea typeface="+mn-lt"/>
                <a:cs typeface="+mn-lt"/>
              </a:rPr>
              <a:t>.</a:t>
            </a:r>
            <a:r>
              <a:rPr lang="en-US" sz="3500" dirty="0" err="1">
                <a:ea typeface="+mn-lt"/>
                <a:cs typeface="+mn-lt"/>
              </a:rPr>
              <a:t>subplot</a:t>
            </a:r>
            <a:r>
              <a:rPr lang="en-US" sz="3500" dirty="0">
                <a:ea typeface="+mn-lt"/>
                <a:cs typeface="+mn-lt"/>
              </a:rPr>
              <a:t>(</a:t>
            </a:r>
            <a:r>
              <a:rPr lang="en-US" sz="3500" dirty="0">
                <a:solidFill>
                  <a:schemeClr val="bg1">
                    <a:lumMod val="65000"/>
                  </a:schemeClr>
                </a:solidFill>
                <a:ea typeface="+mn-lt"/>
                <a:cs typeface="+mn-lt"/>
              </a:rPr>
              <a:t>2</a:t>
            </a:r>
            <a:r>
              <a:rPr lang="en-US" sz="3500" dirty="0">
                <a:ea typeface="+mn-lt"/>
                <a:cs typeface="+mn-lt"/>
              </a:rPr>
              <a:t>, </a:t>
            </a:r>
            <a:r>
              <a:rPr lang="en-US" sz="3500" dirty="0">
                <a:solidFill>
                  <a:schemeClr val="bg1">
                    <a:lumMod val="65000"/>
                  </a:schemeClr>
                </a:solidFill>
                <a:ea typeface="+mn-lt"/>
                <a:cs typeface="+mn-lt"/>
              </a:rPr>
              <a:t>1</a:t>
            </a:r>
            <a:r>
              <a:rPr lang="en-US" sz="3500" dirty="0">
                <a:ea typeface="+mn-lt"/>
                <a:cs typeface="+mn-lt"/>
              </a:rPr>
              <a:t>, </a:t>
            </a:r>
            <a:r>
              <a:rPr lang="en-US" sz="3500" dirty="0">
                <a:solidFill>
                  <a:schemeClr val="bg1">
                    <a:lumMod val="65000"/>
                  </a:schemeClr>
                </a:solidFill>
                <a:ea typeface="+mn-lt"/>
                <a:cs typeface="+mn-lt"/>
              </a:rPr>
              <a:t>2</a:t>
            </a:r>
            <a:r>
              <a:rPr lang="en-US" sz="3500" dirty="0">
                <a:ea typeface="+mn-lt"/>
                <a:cs typeface="+mn-lt"/>
              </a:rPr>
              <a:t>)</a:t>
            </a:r>
          </a:p>
          <a:p>
            <a:pPr lvl="1" indent="-246380">
              <a:buClr>
                <a:srgbClr val="0F6FC6"/>
              </a:buClr>
            </a:pPr>
            <a:r>
              <a:rPr lang="en-US" sz="3500" dirty="0" err="1">
                <a:ea typeface="+mn-lt"/>
                <a:cs typeface="+mn-lt"/>
              </a:rPr>
              <a:t>plt.plot</a:t>
            </a:r>
            <a:r>
              <a:rPr lang="en-US" sz="3500" dirty="0">
                <a:ea typeface="+mn-lt"/>
                <a:cs typeface="+mn-lt"/>
              </a:rPr>
              <a:t>(x, </a:t>
            </a:r>
            <a:r>
              <a:rPr lang="en-US" sz="3500" dirty="0" err="1">
                <a:ea typeface="+mn-lt"/>
                <a:cs typeface="+mn-lt"/>
              </a:rPr>
              <a:t>y_cos</a:t>
            </a:r>
            <a:r>
              <a:rPr lang="en-US" sz="3500" dirty="0">
                <a:ea typeface="+mn-lt"/>
                <a:cs typeface="+mn-lt"/>
              </a:rPr>
              <a:t>)</a:t>
            </a:r>
          </a:p>
          <a:p>
            <a:pPr lvl="1" indent="-246380">
              <a:buClr>
                <a:srgbClr val="0F6FC6"/>
              </a:buClr>
            </a:pPr>
            <a:r>
              <a:rPr lang="en-US" sz="3500" dirty="0" err="1">
                <a:ea typeface="+mn-lt"/>
                <a:cs typeface="+mn-lt"/>
              </a:rPr>
              <a:t>plt.title</a:t>
            </a:r>
            <a:r>
              <a:rPr lang="en-US" sz="3500" dirty="0">
                <a:ea typeface="+mn-lt"/>
                <a:cs typeface="+mn-lt"/>
              </a:rPr>
              <a:t>(</a:t>
            </a:r>
            <a:r>
              <a:rPr lang="en-US" sz="3500" dirty="0">
                <a:solidFill>
                  <a:srgbClr val="FF0000"/>
                </a:solidFill>
                <a:ea typeface="+mn-lt"/>
                <a:cs typeface="+mn-lt"/>
              </a:rPr>
              <a:t>'Cosine'</a:t>
            </a:r>
            <a:r>
              <a:rPr lang="en-US" sz="3500" dirty="0">
                <a:ea typeface="+mn-lt"/>
                <a:cs typeface="+mn-lt"/>
              </a:rPr>
              <a:t>)</a:t>
            </a:r>
          </a:p>
          <a:p>
            <a:pPr lvl="1" indent="-246380">
              <a:buClr>
                <a:srgbClr val="0F6FC6"/>
              </a:buClr>
            </a:pPr>
            <a:r>
              <a:rPr lang="en-US" sz="3500" dirty="0" err="1">
                <a:ea typeface="+mn-lt"/>
                <a:cs typeface="+mn-lt"/>
              </a:rPr>
              <a:t>plt.show</a:t>
            </a:r>
            <a:r>
              <a:rPr lang="en-US" sz="3500" dirty="0">
                <a:ea typeface="+mn-lt"/>
                <a:cs typeface="+mn-lt"/>
              </a:rPr>
              <a:t>()</a:t>
            </a:r>
          </a:p>
          <a:p>
            <a:pPr>
              <a:buClr>
                <a:srgbClr val="0BD0D9"/>
              </a:buClr>
            </a:pPr>
            <a:r>
              <a:rPr lang="en-US" sz="4500" dirty="0">
                <a:ea typeface="+mn-lt"/>
                <a:cs typeface="+mn-lt"/>
              </a:rPr>
              <a:t>More details about </a:t>
            </a:r>
            <a:r>
              <a:rPr lang="en-US" sz="4500" dirty="0" err="1">
                <a:ea typeface="+mn-lt"/>
                <a:cs typeface="+mn-lt"/>
              </a:rPr>
              <a:t>pyplot</a:t>
            </a:r>
            <a:r>
              <a:rPr lang="en-US" sz="4500" dirty="0">
                <a:ea typeface="+mn-lt"/>
                <a:cs typeface="+mn-lt"/>
              </a:rPr>
              <a:t>:</a:t>
            </a:r>
          </a:p>
          <a:p>
            <a:pPr lvl="1" indent="-246380">
              <a:buClr>
                <a:srgbClr val="0F6FC6"/>
              </a:buClr>
            </a:pPr>
            <a:r>
              <a:rPr lang="en-US" sz="4000" dirty="0">
                <a:ea typeface="+mn-lt"/>
                <a:cs typeface="+mn-lt"/>
                <a:hlinkClick r:id="rId3"/>
              </a:rPr>
              <a:t>https://matplotlib.org/tutorials/introductory/pyplot.html#sphx-glr-tutorials-introductory-pyplot-py</a:t>
            </a:r>
            <a:endParaRPr lang="en-US" sz="4000" dirty="0">
              <a:ea typeface="+mn-lt"/>
              <a:cs typeface="+mn-lt"/>
            </a:endParaRPr>
          </a:p>
          <a:p>
            <a:pPr>
              <a:buClr>
                <a:srgbClr val="0BD0D9"/>
              </a:buClr>
            </a:pPr>
            <a:endParaRPr lang="en-US" sz="2700" dirty="0">
              <a:ea typeface="+mn-lt"/>
              <a:cs typeface="+mn-lt"/>
            </a:endParaRPr>
          </a:p>
        </p:txBody>
      </p:sp>
      <p:sp>
        <p:nvSpPr>
          <p:cNvPr id="4" name="Slide Number Placeholder 3">
            <a:extLst>
              <a:ext uri="{FF2B5EF4-FFF2-40B4-BE49-F238E27FC236}">
                <a16:creationId xmlns:a16="http://schemas.microsoft.com/office/drawing/2014/main" id="{885A0C23-7370-A348-987A-A1A148AF2FC4}"/>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6" name="Picture 6" descr="A close up of a map&#10;&#10;Description generated with very high confidence">
            <a:extLst>
              <a:ext uri="{FF2B5EF4-FFF2-40B4-BE49-F238E27FC236}">
                <a16:creationId xmlns:a16="http://schemas.microsoft.com/office/drawing/2014/main" id="{19303EC3-784F-4FC6-886C-D228E9868745}"/>
              </a:ext>
            </a:extLst>
          </p:cNvPr>
          <p:cNvPicPr>
            <a:picLocks noChangeAspect="1"/>
          </p:cNvPicPr>
          <p:nvPr/>
        </p:nvPicPr>
        <p:blipFill>
          <a:blip r:embed="rId4"/>
          <a:stretch>
            <a:fillRect/>
          </a:stretch>
        </p:blipFill>
        <p:spPr>
          <a:xfrm>
            <a:off x="4577679" y="2584883"/>
            <a:ext cx="4106281" cy="3093910"/>
          </a:xfrm>
          <a:prstGeom prst="rect">
            <a:avLst/>
          </a:prstGeom>
        </p:spPr>
      </p:pic>
    </p:spTree>
    <p:extLst>
      <p:ext uri="{BB962C8B-B14F-4D97-AF65-F5344CB8AC3E}">
        <p14:creationId xmlns:p14="http://schemas.microsoft.com/office/powerpoint/2010/main" val="426374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0867-D847-3443-917B-96B7A187FFDF}"/>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720D4B4E-49BD-4647-88B8-FDFC605D9718}"/>
              </a:ext>
            </a:extLst>
          </p:cNvPr>
          <p:cNvSpPr>
            <a:spLocks noGrp="1"/>
          </p:cNvSpPr>
          <p:nvPr>
            <p:ph idx="1"/>
          </p:nvPr>
        </p:nvSpPr>
        <p:spPr/>
        <p:txBody>
          <a:bodyPr vert="horz" anchor="t">
            <a:normAutofit fontScale="62500" lnSpcReduction="20000"/>
          </a:bodyPr>
          <a:lstStyle/>
          <a:p>
            <a:r>
              <a:rPr lang="en-US" dirty="0">
                <a:ea typeface="+mn-lt"/>
                <a:cs typeface="+mn-lt"/>
              </a:rPr>
              <a:t>Python 3.6 is preferred</a:t>
            </a:r>
          </a:p>
          <a:p>
            <a:pPr lvl="1" indent="-246380">
              <a:buClr>
                <a:srgbClr val="0F6FC6"/>
              </a:buClr>
            </a:pPr>
            <a:r>
              <a:rPr lang="en-US" sz="2600" dirty="0">
                <a:ea typeface="+mn-lt"/>
                <a:cs typeface="+mn-lt"/>
              </a:rPr>
              <a:t>If you have already installed Python, please check your Python version</a:t>
            </a:r>
          </a:p>
          <a:p>
            <a:pPr lvl="2" indent="-246380">
              <a:buClr>
                <a:srgbClr val="009DD9"/>
              </a:buClr>
            </a:pPr>
            <a:r>
              <a:rPr lang="en-US" sz="2600" dirty="0">
                <a:ea typeface="+mn-lt"/>
                <a:cs typeface="+mn-lt"/>
              </a:rPr>
              <a:t>type “python  --version” in terminal to make sure you have 3.6</a:t>
            </a:r>
            <a:endParaRPr lang="en-US" sz="2600" dirty="0"/>
          </a:p>
          <a:p>
            <a:pPr>
              <a:buClr>
                <a:srgbClr val="0BD0D9"/>
              </a:buClr>
            </a:pPr>
            <a:endParaRPr lang="en-US" dirty="0"/>
          </a:p>
          <a:p>
            <a:pPr>
              <a:buClr>
                <a:srgbClr val="0BD0D9"/>
              </a:buClr>
            </a:pPr>
            <a:r>
              <a:rPr lang="en-US" dirty="0"/>
              <a:t>Several ways to install Python </a:t>
            </a:r>
          </a:p>
          <a:p>
            <a:pPr lvl="1" indent="-246380"/>
            <a:r>
              <a:rPr lang="en-US" dirty="0"/>
              <a:t>Anaconda (</a:t>
            </a:r>
            <a:r>
              <a:rPr lang="en-US" dirty="0">
                <a:ea typeface="+mn-lt"/>
                <a:cs typeface="+mn-lt"/>
              </a:rPr>
              <a:t>Recommended</a:t>
            </a:r>
            <a:r>
              <a:rPr lang="en-US" dirty="0"/>
              <a:t> for all platform)</a:t>
            </a:r>
          </a:p>
          <a:p>
            <a:pPr lvl="2" indent="-246380"/>
            <a:r>
              <a:rPr lang="en-US" dirty="0"/>
              <a:t>Linux: </a:t>
            </a:r>
            <a:r>
              <a:rPr lang="en-US" dirty="0">
                <a:ea typeface="+mn-lt"/>
                <a:cs typeface="+mn-lt"/>
                <a:hlinkClick r:id="rId3"/>
              </a:rPr>
              <a:t>https://repo.continuum.io/archive/Anaconda3-5.2.0-Linux-x86_64.sh</a:t>
            </a:r>
            <a:endParaRPr lang="en-US" dirty="0"/>
          </a:p>
          <a:p>
            <a:pPr lvl="2" indent="-246380">
              <a:buClr>
                <a:srgbClr val="009DD9"/>
              </a:buClr>
            </a:pPr>
            <a:r>
              <a:rPr lang="en-US" dirty="0"/>
              <a:t>Mac: </a:t>
            </a:r>
            <a:r>
              <a:rPr lang="en-US" dirty="0">
                <a:ea typeface="+mn-lt"/>
                <a:cs typeface="+mn-lt"/>
                <a:hlinkClick r:id="rId4"/>
              </a:rPr>
              <a:t>https://repo.continuum.io/archive/Anaconda3-5.2.0-MacOSX-x86_64.pkg</a:t>
            </a:r>
            <a:endParaRPr lang="en-US" dirty="0"/>
          </a:p>
          <a:p>
            <a:pPr lvl="2" indent="-246380">
              <a:buClr>
                <a:srgbClr val="009DD9"/>
              </a:buClr>
            </a:pPr>
            <a:r>
              <a:rPr lang="en-US" dirty="0"/>
              <a:t>Windows: </a:t>
            </a:r>
            <a:r>
              <a:rPr lang="en-US" dirty="0">
                <a:ea typeface="+mn-lt"/>
                <a:cs typeface="+mn-lt"/>
                <a:hlinkClick r:id="rId5"/>
              </a:rPr>
              <a:t>https://repo.continuum.io/archive/Anaconda3-5.2.0-Windows-x86_64.exe</a:t>
            </a:r>
            <a:endParaRPr lang="en-US" dirty="0"/>
          </a:p>
          <a:p>
            <a:pPr lvl="1" indent="-246380"/>
            <a:r>
              <a:rPr lang="en-US" dirty="0"/>
              <a:t>Standalone Python via command line tools (Unix-like system)</a:t>
            </a:r>
          </a:p>
          <a:p>
            <a:pPr lvl="2" indent="-246380"/>
            <a:r>
              <a:rPr lang="en-US" dirty="0"/>
              <a:t>apt (Ubuntu or Debian)</a:t>
            </a:r>
          </a:p>
          <a:p>
            <a:pPr lvl="2" indent="-246380"/>
            <a:r>
              <a:rPr lang="en-US" dirty="0"/>
              <a:t>homebrew (Mac)</a:t>
            </a:r>
          </a:p>
          <a:p>
            <a:pPr lvl="1" indent="-246380"/>
            <a:r>
              <a:rPr lang="en-US" dirty="0"/>
              <a:t>Standalone Python via installer (Windows system)</a:t>
            </a:r>
          </a:p>
          <a:p>
            <a:pPr lvl="2" indent="-246380"/>
            <a:r>
              <a:rPr lang="en-US" dirty="0">
                <a:ea typeface="+mn-lt"/>
                <a:cs typeface="+mn-lt"/>
                <a:hlinkClick r:id="rId6"/>
              </a:rPr>
              <a:t>https://www.python.org/downloads/release/python-365/</a:t>
            </a:r>
          </a:p>
          <a:p>
            <a:endParaRPr lang="en-US" dirty="0"/>
          </a:p>
          <a:p>
            <a:r>
              <a:rPr lang="en-US" dirty="0"/>
              <a:t>PyCharm users follow the below link to configure Python interpreter for both new project and existing project if Python 3.6 isn't default interpreter (using </a:t>
            </a:r>
            <a:r>
              <a:rPr lang="en-US" dirty="0" err="1"/>
              <a:t>conda</a:t>
            </a:r>
            <a:r>
              <a:rPr lang="en-US" dirty="0"/>
              <a:t> is preferred).</a:t>
            </a:r>
          </a:p>
          <a:p>
            <a:pPr lvl="1" indent="-246380"/>
            <a:r>
              <a:rPr lang="en-US" dirty="0">
                <a:ea typeface="+mn-lt"/>
                <a:cs typeface="+mn-lt"/>
                <a:hlinkClick r:id="rId7"/>
              </a:rPr>
              <a:t>https://www.jetbrains.com/help/pycharm/configuring-python-interpreter.html</a:t>
            </a:r>
            <a:endParaRPr lang="en-US" dirty="0"/>
          </a:p>
          <a:p>
            <a:endParaRPr lang="en-US" dirty="0"/>
          </a:p>
        </p:txBody>
      </p:sp>
      <p:sp>
        <p:nvSpPr>
          <p:cNvPr id="4" name="Slide Number Placeholder 3">
            <a:extLst>
              <a:ext uri="{FF2B5EF4-FFF2-40B4-BE49-F238E27FC236}">
                <a16:creationId xmlns:a16="http://schemas.microsoft.com/office/drawing/2014/main" id="{53868E27-7456-B248-B80A-274F28EDEF4E}"/>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200805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3814" y="2967335"/>
            <a:ext cx="1736374"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F1B7-E248-2343-8763-D7EC58CBD34B}"/>
              </a:ext>
            </a:extLst>
          </p:cNvPr>
          <p:cNvSpPr>
            <a:spLocks noGrp="1"/>
          </p:cNvSpPr>
          <p:nvPr>
            <p:ph type="title"/>
          </p:nvPr>
        </p:nvSpPr>
        <p:spPr/>
        <p:txBody>
          <a:bodyPr/>
          <a:lstStyle/>
          <a:p>
            <a:r>
              <a:rPr lang="en-US" dirty="0"/>
              <a:t>Python Packages</a:t>
            </a:r>
          </a:p>
        </p:txBody>
      </p:sp>
      <p:sp>
        <p:nvSpPr>
          <p:cNvPr id="3" name="Content Placeholder 2">
            <a:extLst>
              <a:ext uri="{FF2B5EF4-FFF2-40B4-BE49-F238E27FC236}">
                <a16:creationId xmlns:a16="http://schemas.microsoft.com/office/drawing/2014/main" id="{A64CB291-94EF-CC49-87BD-090E8B476B94}"/>
              </a:ext>
            </a:extLst>
          </p:cNvPr>
          <p:cNvSpPr>
            <a:spLocks noGrp="1"/>
          </p:cNvSpPr>
          <p:nvPr>
            <p:ph idx="1"/>
          </p:nvPr>
        </p:nvSpPr>
        <p:spPr/>
        <p:txBody>
          <a:bodyPr vert="horz" anchor="t">
            <a:normAutofit/>
          </a:bodyPr>
          <a:lstStyle/>
          <a:p>
            <a:r>
              <a:rPr lang="en-US" dirty="0"/>
              <a:t>Several ways to install Python packages</a:t>
            </a:r>
          </a:p>
          <a:p>
            <a:pPr lvl="1" indent="-246380"/>
            <a:r>
              <a:rPr lang="en-US" dirty="0"/>
              <a:t>PyCharm GUI (Recommended) </a:t>
            </a:r>
          </a:p>
          <a:p>
            <a:pPr lvl="2" indent="-246380"/>
            <a:r>
              <a:rPr lang="en-US" dirty="0">
                <a:ea typeface="+mn-lt"/>
                <a:cs typeface="+mn-lt"/>
                <a:hlinkClick r:id="rId3"/>
              </a:rPr>
              <a:t>https://www.jetbrains.com/help/pycharm/installing-uninstalling-and-upgrading-packages.html</a:t>
            </a:r>
            <a:endParaRPr lang="en-US" dirty="0"/>
          </a:p>
          <a:p>
            <a:pPr lvl="1" indent="-246380"/>
            <a:r>
              <a:rPr lang="en-US" dirty="0" err="1"/>
              <a:t>conda</a:t>
            </a:r>
            <a:r>
              <a:rPr lang="en-US" dirty="0"/>
              <a:t> (Recommended for CSE-lab computers)</a:t>
            </a:r>
          </a:p>
          <a:p>
            <a:pPr lvl="2"/>
            <a:r>
              <a:rPr lang="en-US" dirty="0" err="1"/>
              <a:t>conda</a:t>
            </a:r>
            <a:r>
              <a:rPr lang="en-US" dirty="0"/>
              <a:t> install &lt;package-name&gt;</a:t>
            </a:r>
          </a:p>
          <a:p>
            <a:pPr lvl="2"/>
            <a:r>
              <a:rPr lang="en-US" dirty="0" err="1"/>
              <a:t>conda</a:t>
            </a:r>
            <a:r>
              <a:rPr lang="en-US" dirty="0"/>
              <a:t> install &lt;package-name&gt;=&lt;package-version&gt;</a:t>
            </a:r>
          </a:p>
          <a:p>
            <a:pPr lvl="1" indent="-246380"/>
            <a:r>
              <a:rPr lang="en-US" dirty="0">
                <a:ea typeface="+mn-lt"/>
                <a:cs typeface="+mn-lt"/>
              </a:rPr>
              <a:t>pip (Default Python package management)</a:t>
            </a:r>
          </a:p>
          <a:p>
            <a:pPr lvl="2" indent="-246380">
              <a:buClr>
                <a:srgbClr val="009DD9"/>
              </a:buClr>
            </a:pPr>
            <a:r>
              <a:rPr lang="en-US" dirty="0">
                <a:ea typeface="+mn-lt"/>
                <a:cs typeface="+mn-lt"/>
              </a:rPr>
              <a:t>pip install “&lt;package-name&gt;”</a:t>
            </a:r>
          </a:p>
          <a:p>
            <a:pPr lvl="2" indent="-246380">
              <a:buClr>
                <a:srgbClr val="009DD9"/>
              </a:buClr>
            </a:pPr>
            <a:r>
              <a:rPr lang="en-US" dirty="0">
                <a:ea typeface="+mn-lt"/>
                <a:cs typeface="+mn-lt"/>
              </a:rPr>
              <a:t>pip install “&lt;package-name&gt;=&lt;package-version&gt;” </a:t>
            </a:r>
          </a:p>
        </p:txBody>
      </p:sp>
      <p:sp>
        <p:nvSpPr>
          <p:cNvPr id="4" name="Slide Number Placeholder 3">
            <a:extLst>
              <a:ext uri="{FF2B5EF4-FFF2-40B4-BE49-F238E27FC236}">
                <a16:creationId xmlns:a16="http://schemas.microsoft.com/office/drawing/2014/main" id="{B6518647-75DA-0E49-AC8E-ABC31B195C81}"/>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5975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225D-8DD3-9C4F-8710-A7BF65E3B528}"/>
              </a:ext>
            </a:extLst>
          </p:cNvPr>
          <p:cNvSpPr>
            <a:spLocks noGrp="1"/>
          </p:cNvSpPr>
          <p:nvPr>
            <p:ph type="title"/>
          </p:nvPr>
        </p:nvSpPr>
        <p:spPr/>
        <p:txBody>
          <a:bodyPr/>
          <a:lstStyle/>
          <a:p>
            <a:r>
              <a:rPr lang="en-US" dirty="0"/>
              <a:t>Basic data types and operations</a:t>
            </a:r>
          </a:p>
        </p:txBody>
      </p:sp>
      <p:sp>
        <p:nvSpPr>
          <p:cNvPr id="3" name="Content Placeholder 2">
            <a:extLst>
              <a:ext uri="{FF2B5EF4-FFF2-40B4-BE49-F238E27FC236}">
                <a16:creationId xmlns:a16="http://schemas.microsoft.com/office/drawing/2014/main" id="{0F866508-EF36-CF4D-A78F-CCFDBB2B7B58}"/>
              </a:ext>
            </a:extLst>
          </p:cNvPr>
          <p:cNvSpPr>
            <a:spLocks noGrp="1"/>
          </p:cNvSpPr>
          <p:nvPr>
            <p:ph idx="1"/>
          </p:nvPr>
        </p:nvSpPr>
        <p:spPr/>
        <p:txBody>
          <a:bodyPr>
            <a:normAutofit fontScale="92500" lnSpcReduction="10000"/>
          </a:bodyPr>
          <a:lstStyle/>
          <a:p>
            <a:r>
              <a:rPr lang="en-US" dirty="0"/>
              <a:t>Numbers</a:t>
            </a:r>
          </a:p>
          <a:p>
            <a:pPr lvl="1"/>
            <a:r>
              <a:rPr lang="en-US" dirty="0"/>
              <a:t>Integers and floats</a:t>
            </a:r>
          </a:p>
          <a:p>
            <a:pPr lvl="2"/>
            <a:r>
              <a:rPr lang="en-US" dirty="0"/>
              <a:t>x = 3</a:t>
            </a:r>
          </a:p>
          <a:p>
            <a:pPr lvl="2"/>
            <a:r>
              <a:rPr lang="en-US" dirty="0"/>
              <a:t>y = 2.5</a:t>
            </a:r>
          </a:p>
          <a:p>
            <a:pPr lvl="2"/>
            <a:r>
              <a:rPr lang="en-US" b="1" dirty="0"/>
              <a:t>print</a:t>
            </a:r>
            <a:r>
              <a:rPr lang="en-US" dirty="0"/>
              <a:t>(</a:t>
            </a:r>
            <a:r>
              <a:rPr lang="en-US" dirty="0">
                <a:solidFill>
                  <a:srgbClr val="0070C0"/>
                </a:solidFill>
              </a:rPr>
              <a:t>type</a:t>
            </a:r>
            <a:r>
              <a:rPr lang="en-US" dirty="0"/>
              <a:t>(x), </a:t>
            </a:r>
            <a:r>
              <a:rPr lang="en-US" dirty="0">
                <a:solidFill>
                  <a:srgbClr val="0070C0"/>
                </a:solidFill>
              </a:rPr>
              <a:t>type</a:t>
            </a:r>
            <a:r>
              <a:rPr lang="en-US" dirty="0"/>
              <a:t>(y))  </a:t>
            </a:r>
            <a:r>
              <a:rPr lang="en-US" dirty="0">
                <a:solidFill>
                  <a:srgbClr val="00B050"/>
                </a:solidFill>
              </a:rPr>
              <a:t>#prints “&lt;class ‘int’&gt;” and “&lt;class ‘float’&gt;”</a:t>
            </a:r>
          </a:p>
          <a:p>
            <a:pPr lvl="2"/>
            <a:r>
              <a:rPr lang="en-US" b="1" dirty="0"/>
              <a:t>print</a:t>
            </a:r>
            <a:r>
              <a:rPr lang="en-US" dirty="0"/>
              <a:t>(x+1, x-1, x*2, x**2) </a:t>
            </a:r>
            <a:r>
              <a:rPr lang="en-US" dirty="0">
                <a:solidFill>
                  <a:srgbClr val="00B050"/>
                </a:solidFill>
              </a:rPr>
              <a:t># addition prints”4”; subtraction prints “2”; multiplication prints ”6”; exponentiation prints “9” </a:t>
            </a:r>
          </a:p>
          <a:p>
            <a:pPr lvl="2"/>
            <a:r>
              <a:rPr lang="en-US" dirty="0"/>
              <a:t>x += 1</a:t>
            </a:r>
          </a:p>
          <a:p>
            <a:pPr lvl="2"/>
            <a:r>
              <a:rPr lang="en-US" b="1" dirty="0"/>
              <a:t>print</a:t>
            </a:r>
            <a:r>
              <a:rPr lang="en-US" dirty="0"/>
              <a:t>(x) </a:t>
            </a:r>
            <a:r>
              <a:rPr lang="en-US" dirty="0">
                <a:solidFill>
                  <a:srgbClr val="00B050"/>
                </a:solidFill>
              </a:rPr>
              <a:t># prints “4”</a:t>
            </a:r>
          </a:p>
          <a:p>
            <a:pPr lvl="2"/>
            <a:r>
              <a:rPr lang="en-US" dirty="0"/>
              <a:t>x *= 2</a:t>
            </a:r>
          </a:p>
          <a:p>
            <a:pPr lvl="2"/>
            <a:r>
              <a:rPr lang="en-US" b="1" dirty="0"/>
              <a:t>print</a:t>
            </a:r>
            <a:r>
              <a:rPr lang="en-US" dirty="0"/>
              <a:t>(x) </a:t>
            </a:r>
            <a:r>
              <a:rPr lang="en-US" dirty="0">
                <a:solidFill>
                  <a:srgbClr val="00B050"/>
                </a:solidFill>
              </a:rPr>
              <a:t># prints “8”</a:t>
            </a:r>
          </a:p>
          <a:p>
            <a:pPr lvl="2"/>
            <a:r>
              <a:rPr lang="en-US" b="1" dirty="0"/>
              <a:t>print</a:t>
            </a:r>
            <a:r>
              <a:rPr lang="en-US" dirty="0"/>
              <a:t>(y, y+1, y*2, y**2) </a:t>
            </a:r>
            <a:r>
              <a:rPr lang="en-US" dirty="0">
                <a:solidFill>
                  <a:srgbClr val="00B050"/>
                </a:solidFill>
              </a:rPr>
              <a:t># prints “2.5  3.5  5.0  6.25”</a:t>
            </a:r>
          </a:p>
          <a:p>
            <a:pPr lvl="2"/>
            <a:r>
              <a:rPr lang="en-US" dirty="0"/>
              <a:t>Note that Python doesn’t have x++ or x-- operators.</a:t>
            </a:r>
          </a:p>
        </p:txBody>
      </p:sp>
      <p:sp>
        <p:nvSpPr>
          <p:cNvPr id="4" name="Slide Number Placeholder 3">
            <a:extLst>
              <a:ext uri="{FF2B5EF4-FFF2-40B4-BE49-F238E27FC236}">
                <a16:creationId xmlns:a16="http://schemas.microsoft.com/office/drawing/2014/main" id="{E7B68306-826A-D04F-BB84-8BBAFE2DA053}"/>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57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225D-8DD3-9C4F-8710-A7BF65E3B528}"/>
              </a:ext>
            </a:extLst>
          </p:cNvPr>
          <p:cNvSpPr>
            <a:spLocks noGrp="1"/>
          </p:cNvSpPr>
          <p:nvPr>
            <p:ph type="title"/>
          </p:nvPr>
        </p:nvSpPr>
        <p:spPr/>
        <p:txBody>
          <a:bodyPr/>
          <a:lstStyle/>
          <a:p>
            <a:r>
              <a:rPr lang="en-US" dirty="0"/>
              <a:t>Basic data types and operations</a:t>
            </a:r>
          </a:p>
        </p:txBody>
      </p:sp>
      <p:sp>
        <p:nvSpPr>
          <p:cNvPr id="3" name="Content Placeholder 2">
            <a:extLst>
              <a:ext uri="{FF2B5EF4-FFF2-40B4-BE49-F238E27FC236}">
                <a16:creationId xmlns:a16="http://schemas.microsoft.com/office/drawing/2014/main" id="{0F866508-EF36-CF4D-A78F-CCFDBB2B7B58}"/>
              </a:ext>
            </a:extLst>
          </p:cNvPr>
          <p:cNvSpPr>
            <a:spLocks noGrp="1"/>
          </p:cNvSpPr>
          <p:nvPr>
            <p:ph idx="1"/>
          </p:nvPr>
        </p:nvSpPr>
        <p:spPr/>
        <p:txBody>
          <a:bodyPr>
            <a:normAutofit/>
          </a:bodyPr>
          <a:lstStyle/>
          <a:p>
            <a:r>
              <a:rPr lang="en-US" dirty="0"/>
              <a:t>Booleans</a:t>
            </a:r>
          </a:p>
          <a:p>
            <a:pPr lvl="1"/>
            <a:r>
              <a:rPr lang="en-US" dirty="0"/>
              <a:t>t = </a:t>
            </a:r>
            <a:r>
              <a:rPr lang="en-US" dirty="0">
                <a:solidFill>
                  <a:schemeClr val="bg1">
                    <a:lumMod val="65000"/>
                  </a:schemeClr>
                </a:solidFill>
              </a:rPr>
              <a:t>True</a:t>
            </a:r>
          </a:p>
          <a:p>
            <a:pPr lvl="1"/>
            <a:r>
              <a:rPr lang="en-US" dirty="0"/>
              <a:t>f = </a:t>
            </a:r>
            <a:r>
              <a:rPr lang="en-US" dirty="0">
                <a:solidFill>
                  <a:schemeClr val="bg1">
                    <a:lumMod val="65000"/>
                  </a:schemeClr>
                </a:solidFill>
              </a:rPr>
              <a:t>False</a:t>
            </a:r>
          </a:p>
          <a:p>
            <a:pPr lvl="1"/>
            <a:r>
              <a:rPr lang="en-US" b="1" dirty="0"/>
              <a:t>print</a:t>
            </a:r>
            <a:r>
              <a:rPr lang="en-US" dirty="0"/>
              <a:t>(</a:t>
            </a:r>
            <a:r>
              <a:rPr lang="en-US" dirty="0">
                <a:solidFill>
                  <a:srgbClr val="0070C0"/>
                </a:solidFill>
              </a:rPr>
              <a:t>type</a:t>
            </a:r>
            <a:r>
              <a:rPr lang="en-US" dirty="0"/>
              <a:t>(t), </a:t>
            </a:r>
            <a:r>
              <a:rPr lang="en-US" dirty="0">
                <a:solidFill>
                  <a:srgbClr val="0070C0"/>
                </a:solidFill>
              </a:rPr>
              <a:t>type</a:t>
            </a:r>
            <a:r>
              <a:rPr lang="en-US" dirty="0"/>
              <a:t>(f)) </a:t>
            </a:r>
            <a:r>
              <a:rPr lang="en-US" dirty="0">
                <a:solidFill>
                  <a:srgbClr val="00B050"/>
                </a:solidFill>
              </a:rPr>
              <a:t># prints “&lt;class ‘bool’&gt;”</a:t>
            </a:r>
          </a:p>
          <a:p>
            <a:pPr lvl="1"/>
            <a:r>
              <a:rPr lang="en-US" b="1" dirty="0"/>
              <a:t>print</a:t>
            </a:r>
            <a:r>
              <a:rPr lang="en-US" dirty="0"/>
              <a:t>(t </a:t>
            </a:r>
            <a:r>
              <a:rPr lang="en-US" b="1" dirty="0"/>
              <a:t>and</a:t>
            </a:r>
            <a:r>
              <a:rPr lang="en-US" dirty="0"/>
              <a:t> f) </a:t>
            </a:r>
            <a:r>
              <a:rPr lang="en-US" dirty="0">
                <a:solidFill>
                  <a:srgbClr val="00B050"/>
                </a:solidFill>
              </a:rPr>
              <a:t># logical AND prints “False”</a:t>
            </a:r>
          </a:p>
          <a:p>
            <a:pPr lvl="1"/>
            <a:r>
              <a:rPr lang="en-US" b="1" dirty="0"/>
              <a:t>print</a:t>
            </a:r>
            <a:r>
              <a:rPr lang="en-US" dirty="0"/>
              <a:t>(t </a:t>
            </a:r>
            <a:r>
              <a:rPr lang="en-US" b="1" dirty="0"/>
              <a:t>or</a:t>
            </a:r>
            <a:r>
              <a:rPr lang="en-US" dirty="0"/>
              <a:t> f) </a:t>
            </a:r>
            <a:r>
              <a:rPr lang="en-US" dirty="0">
                <a:solidFill>
                  <a:srgbClr val="00B050"/>
                </a:solidFill>
              </a:rPr>
              <a:t># logical OR prints “True”</a:t>
            </a:r>
          </a:p>
          <a:p>
            <a:pPr lvl="1"/>
            <a:r>
              <a:rPr lang="en-US" b="1" dirty="0"/>
              <a:t>print</a:t>
            </a:r>
            <a:r>
              <a:rPr lang="en-US" dirty="0"/>
              <a:t>(</a:t>
            </a:r>
            <a:r>
              <a:rPr lang="en-US" b="1" dirty="0"/>
              <a:t>not</a:t>
            </a:r>
            <a:r>
              <a:rPr lang="en-US" dirty="0"/>
              <a:t> t) </a:t>
            </a:r>
            <a:r>
              <a:rPr lang="en-US" dirty="0">
                <a:solidFill>
                  <a:srgbClr val="00B050"/>
                </a:solidFill>
              </a:rPr>
              <a:t># logical NOT prints “False”</a:t>
            </a:r>
          </a:p>
          <a:p>
            <a:pPr lvl="1"/>
            <a:r>
              <a:rPr lang="en-US" b="1" dirty="0"/>
              <a:t>print</a:t>
            </a:r>
            <a:r>
              <a:rPr lang="en-US" dirty="0"/>
              <a:t>(t </a:t>
            </a:r>
            <a:r>
              <a:rPr lang="en-US" b="1" dirty="0"/>
              <a:t>!=</a:t>
            </a:r>
            <a:r>
              <a:rPr lang="en-US" dirty="0"/>
              <a:t> f) </a:t>
            </a:r>
            <a:r>
              <a:rPr lang="en-US" dirty="0">
                <a:solidFill>
                  <a:srgbClr val="00B050"/>
                </a:solidFill>
              </a:rPr>
              <a:t># logical XOR prints “True”</a:t>
            </a:r>
          </a:p>
        </p:txBody>
      </p:sp>
      <p:sp>
        <p:nvSpPr>
          <p:cNvPr id="4" name="Slide Number Placeholder 3">
            <a:extLst>
              <a:ext uri="{FF2B5EF4-FFF2-40B4-BE49-F238E27FC236}">
                <a16:creationId xmlns:a16="http://schemas.microsoft.com/office/drawing/2014/main" id="{E7B68306-826A-D04F-BB84-8BBAFE2DA053}"/>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357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225D-8DD3-9C4F-8710-A7BF65E3B528}"/>
              </a:ext>
            </a:extLst>
          </p:cNvPr>
          <p:cNvSpPr>
            <a:spLocks noGrp="1"/>
          </p:cNvSpPr>
          <p:nvPr>
            <p:ph type="title"/>
          </p:nvPr>
        </p:nvSpPr>
        <p:spPr/>
        <p:txBody>
          <a:bodyPr/>
          <a:lstStyle/>
          <a:p>
            <a:r>
              <a:rPr lang="en-US" dirty="0"/>
              <a:t>Basic data types and operations</a:t>
            </a:r>
          </a:p>
        </p:txBody>
      </p:sp>
      <p:sp>
        <p:nvSpPr>
          <p:cNvPr id="3" name="Content Placeholder 2">
            <a:extLst>
              <a:ext uri="{FF2B5EF4-FFF2-40B4-BE49-F238E27FC236}">
                <a16:creationId xmlns:a16="http://schemas.microsoft.com/office/drawing/2014/main" id="{0F866508-EF36-CF4D-A78F-CCFDBB2B7B58}"/>
              </a:ext>
            </a:extLst>
          </p:cNvPr>
          <p:cNvSpPr>
            <a:spLocks noGrp="1"/>
          </p:cNvSpPr>
          <p:nvPr>
            <p:ph idx="1"/>
          </p:nvPr>
        </p:nvSpPr>
        <p:spPr/>
        <p:txBody>
          <a:bodyPr>
            <a:normAutofit/>
          </a:bodyPr>
          <a:lstStyle/>
          <a:p>
            <a:r>
              <a:rPr lang="en-US" dirty="0"/>
              <a:t>Strings</a:t>
            </a:r>
          </a:p>
          <a:p>
            <a:pPr lvl="1"/>
            <a:r>
              <a:rPr lang="en-US" dirty="0"/>
              <a:t>str1 = </a:t>
            </a:r>
            <a:r>
              <a:rPr lang="en-US" dirty="0">
                <a:solidFill>
                  <a:srgbClr val="C00000"/>
                </a:solidFill>
              </a:rPr>
              <a:t>‘hello’ </a:t>
            </a:r>
            <a:r>
              <a:rPr lang="en-US" dirty="0"/>
              <a:t>	</a:t>
            </a:r>
            <a:r>
              <a:rPr lang="en-US" dirty="0">
                <a:solidFill>
                  <a:srgbClr val="00B050"/>
                </a:solidFill>
              </a:rPr>
              <a:t># both single and double quotes </a:t>
            </a:r>
          </a:p>
          <a:p>
            <a:pPr lvl="1"/>
            <a:r>
              <a:rPr lang="en-US" dirty="0"/>
              <a:t>str2 = </a:t>
            </a:r>
            <a:r>
              <a:rPr lang="en-US" dirty="0">
                <a:solidFill>
                  <a:srgbClr val="C00000"/>
                </a:solidFill>
              </a:rPr>
              <a:t>“world”</a:t>
            </a:r>
            <a:r>
              <a:rPr lang="en-US" dirty="0"/>
              <a:t>	</a:t>
            </a:r>
            <a:r>
              <a:rPr lang="en-US" dirty="0">
                <a:solidFill>
                  <a:srgbClr val="00B050"/>
                </a:solidFill>
              </a:rPr>
              <a:t># can indicate strings</a:t>
            </a:r>
          </a:p>
          <a:p>
            <a:pPr lvl="1"/>
            <a:r>
              <a:rPr lang="en-US" b="1" dirty="0"/>
              <a:t>print</a:t>
            </a:r>
            <a:r>
              <a:rPr lang="en-US" dirty="0"/>
              <a:t>(str1) </a:t>
            </a:r>
            <a:r>
              <a:rPr lang="en-US" dirty="0">
                <a:solidFill>
                  <a:srgbClr val="00B050"/>
                </a:solidFill>
              </a:rPr>
              <a:t># prints “hello”</a:t>
            </a:r>
          </a:p>
          <a:p>
            <a:pPr lvl="1"/>
            <a:r>
              <a:rPr lang="en-US" b="1" dirty="0"/>
              <a:t>print</a:t>
            </a:r>
            <a:r>
              <a:rPr lang="en-US" dirty="0"/>
              <a:t>(</a:t>
            </a:r>
            <a:r>
              <a:rPr lang="en-US" dirty="0" err="1">
                <a:solidFill>
                  <a:srgbClr val="0070C0"/>
                </a:solidFill>
              </a:rPr>
              <a:t>len</a:t>
            </a:r>
            <a:r>
              <a:rPr lang="en-US" dirty="0"/>
              <a:t>(str1)) </a:t>
            </a:r>
            <a:r>
              <a:rPr lang="en-US" dirty="0">
                <a:solidFill>
                  <a:srgbClr val="00B050"/>
                </a:solidFill>
              </a:rPr>
              <a:t># prints string length, “5”</a:t>
            </a:r>
          </a:p>
          <a:p>
            <a:pPr lvl="1"/>
            <a:r>
              <a:rPr lang="en-US" dirty="0"/>
              <a:t>str3 = str1 + ‘ ’ + str2 </a:t>
            </a:r>
            <a:r>
              <a:rPr lang="en-US" dirty="0">
                <a:solidFill>
                  <a:srgbClr val="00B050"/>
                </a:solidFill>
              </a:rPr>
              <a:t># string concatenation</a:t>
            </a:r>
          </a:p>
          <a:p>
            <a:pPr lvl="1"/>
            <a:r>
              <a:rPr lang="en-US" b="1" dirty="0"/>
              <a:t>print</a:t>
            </a:r>
            <a:r>
              <a:rPr lang="en-US" dirty="0"/>
              <a:t>(str3) </a:t>
            </a:r>
            <a:r>
              <a:rPr lang="en-US" dirty="0">
                <a:solidFill>
                  <a:srgbClr val="00B050"/>
                </a:solidFill>
              </a:rPr>
              <a:t># prints “hello world”</a:t>
            </a:r>
          </a:p>
          <a:p>
            <a:pPr lvl="1"/>
            <a:r>
              <a:rPr lang="en-US" dirty="0"/>
              <a:t>str4 = </a:t>
            </a:r>
            <a:r>
              <a:rPr lang="en-US" dirty="0">
                <a:solidFill>
                  <a:srgbClr val="C00000"/>
                </a:solidFill>
              </a:rPr>
              <a:t>‘%s %d’ </a:t>
            </a:r>
            <a:r>
              <a:rPr lang="en-US" dirty="0"/>
              <a:t>% (str3, </a:t>
            </a:r>
            <a:r>
              <a:rPr lang="en-US" dirty="0">
                <a:solidFill>
                  <a:schemeClr val="bg1">
                    <a:lumMod val="65000"/>
                  </a:schemeClr>
                </a:solidFill>
              </a:rPr>
              <a:t>4</a:t>
            </a:r>
            <a:r>
              <a:rPr lang="en-US" dirty="0"/>
              <a:t>) </a:t>
            </a:r>
            <a:r>
              <a:rPr lang="en-US" dirty="0">
                <a:solidFill>
                  <a:srgbClr val="00B050"/>
                </a:solidFill>
              </a:rPr>
              <a:t># sprint style string formatting</a:t>
            </a:r>
          </a:p>
          <a:p>
            <a:pPr lvl="1"/>
            <a:r>
              <a:rPr lang="en-US" b="1" dirty="0"/>
              <a:t>print</a:t>
            </a:r>
            <a:r>
              <a:rPr lang="en-US" dirty="0"/>
              <a:t>(str4) </a:t>
            </a:r>
            <a:r>
              <a:rPr lang="en-US" dirty="0">
                <a:solidFill>
                  <a:srgbClr val="00B050"/>
                </a:solidFill>
              </a:rPr>
              <a:t># prints “hello world 4”</a:t>
            </a:r>
          </a:p>
        </p:txBody>
      </p:sp>
      <p:sp>
        <p:nvSpPr>
          <p:cNvPr id="4" name="Slide Number Placeholder 3">
            <a:extLst>
              <a:ext uri="{FF2B5EF4-FFF2-40B4-BE49-F238E27FC236}">
                <a16:creationId xmlns:a16="http://schemas.microsoft.com/office/drawing/2014/main" id="{E7B68306-826A-D04F-BB84-8BBAFE2DA053}"/>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551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8E4D-7AE5-724A-BA45-57184E550F58}"/>
              </a:ext>
            </a:extLst>
          </p:cNvPr>
          <p:cNvSpPr>
            <a:spLocks noGrp="1"/>
          </p:cNvSpPr>
          <p:nvPr>
            <p:ph type="title"/>
          </p:nvPr>
        </p:nvSpPr>
        <p:spPr/>
        <p:txBody>
          <a:bodyPr>
            <a:normAutofit fontScale="90000"/>
          </a:bodyPr>
          <a:lstStyle/>
          <a:p>
            <a:r>
              <a:rPr lang="en-US" dirty="0"/>
              <a:t>Advanced data types and operations</a:t>
            </a:r>
          </a:p>
        </p:txBody>
      </p:sp>
      <p:sp>
        <p:nvSpPr>
          <p:cNvPr id="3" name="Content Placeholder 2">
            <a:extLst>
              <a:ext uri="{FF2B5EF4-FFF2-40B4-BE49-F238E27FC236}">
                <a16:creationId xmlns:a16="http://schemas.microsoft.com/office/drawing/2014/main" id="{0A6DC0B0-328F-3F4D-A17B-754F85D39E58}"/>
              </a:ext>
            </a:extLst>
          </p:cNvPr>
          <p:cNvSpPr>
            <a:spLocks noGrp="1"/>
          </p:cNvSpPr>
          <p:nvPr>
            <p:ph idx="1"/>
          </p:nvPr>
        </p:nvSpPr>
        <p:spPr/>
        <p:txBody>
          <a:bodyPr vert="horz" anchor="t">
            <a:normAutofit fontScale="92500"/>
          </a:bodyPr>
          <a:lstStyle/>
          <a:p>
            <a:r>
              <a:rPr lang="en-US" dirty="0"/>
              <a:t>Lists</a:t>
            </a:r>
          </a:p>
          <a:p>
            <a:pPr lvl="1"/>
            <a:r>
              <a:rPr lang="en-US" dirty="0" err="1"/>
              <a:t>lst</a:t>
            </a:r>
            <a:r>
              <a:rPr lang="en-US" dirty="0"/>
              <a:t> = [</a:t>
            </a:r>
            <a:r>
              <a:rPr lang="en-US" dirty="0">
                <a:solidFill>
                  <a:schemeClr val="bg1">
                    <a:lumMod val="65000"/>
                  </a:schemeClr>
                </a:solidFill>
              </a:rPr>
              <a:t>3</a:t>
            </a:r>
            <a:r>
              <a:rPr lang="en-US" dirty="0"/>
              <a:t>, </a:t>
            </a:r>
            <a:r>
              <a:rPr lang="en-US" dirty="0">
                <a:solidFill>
                  <a:schemeClr val="bg1">
                    <a:lumMod val="65000"/>
                  </a:schemeClr>
                </a:solidFill>
              </a:rPr>
              <a:t>1</a:t>
            </a:r>
            <a:r>
              <a:rPr lang="en-US" dirty="0"/>
              <a:t>, </a:t>
            </a:r>
            <a:r>
              <a:rPr lang="en-US" dirty="0">
                <a:solidFill>
                  <a:schemeClr val="bg1">
                    <a:lumMod val="65000"/>
                  </a:schemeClr>
                </a:solidFill>
              </a:rPr>
              <a:t>2</a:t>
            </a:r>
            <a:r>
              <a:rPr lang="en-US" dirty="0"/>
              <a:t>] </a:t>
            </a:r>
            <a:r>
              <a:rPr lang="en-US" dirty="0">
                <a:solidFill>
                  <a:srgbClr val="00B050"/>
                </a:solidFill>
              </a:rPr>
              <a:t># create a list</a:t>
            </a:r>
          </a:p>
          <a:p>
            <a:pPr lvl="1"/>
            <a:r>
              <a:rPr lang="en-US" b="1" dirty="0"/>
              <a:t>print</a:t>
            </a:r>
            <a:r>
              <a:rPr lang="en-US" dirty="0"/>
              <a:t>(</a:t>
            </a:r>
            <a:r>
              <a:rPr lang="en-US" dirty="0" err="1"/>
              <a:t>lst</a:t>
            </a:r>
            <a:r>
              <a:rPr lang="en-US" dirty="0"/>
              <a:t>, </a:t>
            </a:r>
            <a:r>
              <a:rPr lang="en-US" dirty="0" err="1"/>
              <a:t>lst</a:t>
            </a:r>
            <a:r>
              <a:rPr lang="en-US" dirty="0"/>
              <a:t>[</a:t>
            </a:r>
            <a:r>
              <a:rPr lang="en-US" dirty="0">
                <a:solidFill>
                  <a:schemeClr val="bg1">
                    <a:lumMod val="65000"/>
                  </a:schemeClr>
                </a:solidFill>
              </a:rPr>
              <a:t>2</a:t>
            </a:r>
            <a:r>
              <a:rPr lang="en-US" dirty="0"/>
              <a:t>]) </a:t>
            </a:r>
            <a:r>
              <a:rPr lang="en-US" dirty="0">
                <a:solidFill>
                  <a:srgbClr val="00B050"/>
                </a:solidFill>
              </a:rPr>
              <a:t># indexing prints “[3, 1, 2]  2”</a:t>
            </a:r>
          </a:p>
          <a:p>
            <a:pPr lvl="1"/>
            <a:r>
              <a:rPr lang="en-US" b="1" dirty="0"/>
              <a:t>print</a:t>
            </a:r>
            <a:r>
              <a:rPr lang="en-US" dirty="0"/>
              <a:t>(</a:t>
            </a:r>
            <a:r>
              <a:rPr lang="en-US" dirty="0" err="1"/>
              <a:t>lst</a:t>
            </a:r>
            <a:r>
              <a:rPr lang="en-US" dirty="0"/>
              <a:t>[-</a:t>
            </a:r>
            <a:r>
              <a:rPr lang="en-US" dirty="0">
                <a:solidFill>
                  <a:schemeClr val="bg1">
                    <a:lumMod val="65000"/>
                  </a:schemeClr>
                </a:solidFill>
              </a:rPr>
              <a:t>1</a:t>
            </a:r>
            <a:r>
              <a:rPr lang="en-US" dirty="0"/>
              <a:t>]) </a:t>
            </a:r>
            <a:r>
              <a:rPr lang="en-US" dirty="0">
                <a:solidFill>
                  <a:srgbClr val="00B050"/>
                </a:solidFill>
              </a:rPr>
              <a:t># reverse indexing prints  “2”</a:t>
            </a:r>
          </a:p>
          <a:p>
            <a:pPr lvl="1"/>
            <a:r>
              <a:rPr lang="en-US" dirty="0" err="1"/>
              <a:t>lst</a:t>
            </a:r>
            <a:r>
              <a:rPr lang="en-US" dirty="0"/>
              <a:t>[</a:t>
            </a:r>
            <a:r>
              <a:rPr lang="en-US" dirty="0">
                <a:solidFill>
                  <a:schemeClr val="bg1">
                    <a:lumMod val="65000"/>
                  </a:schemeClr>
                </a:solidFill>
              </a:rPr>
              <a:t>2</a:t>
            </a:r>
            <a:r>
              <a:rPr lang="en-US" dirty="0"/>
              <a:t>] = </a:t>
            </a:r>
            <a:r>
              <a:rPr lang="en-US" dirty="0">
                <a:solidFill>
                  <a:srgbClr val="C00000"/>
                </a:solidFill>
              </a:rPr>
              <a:t>‘foo’ </a:t>
            </a:r>
            <a:r>
              <a:rPr lang="en-US" dirty="0">
                <a:solidFill>
                  <a:srgbClr val="00B050"/>
                </a:solidFill>
              </a:rPr>
              <a:t># lists can contain elements of different type</a:t>
            </a:r>
          </a:p>
          <a:p>
            <a:pPr lvl="1" indent="-246380"/>
            <a:r>
              <a:rPr lang="en-US" b="1" dirty="0"/>
              <a:t>print</a:t>
            </a:r>
            <a:r>
              <a:rPr lang="en-US" dirty="0"/>
              <a:t>(</a:t>
            </a:r>
            <a:r>
              <a:rPr lang="en-US" dirty="0" err="1"/>
              <a:t>lst</a:t>
            </a:r>
            <a:r>
              <a:rPr lang="en-US" dirty="0"/>
              <a:t>) </a:t>
            </a:r>
            <a:r>
              <a:rPr lang="en-US" dirty="0">
                <a:solidFill>
                  <a:srgbClr val="00B050"/>
                </a:solidFill>
              </a:rPr>
              <a:t># prints “[3, 1, ’foo’]”</a:t>
            </a:r>
          </a:p>
          <a:p>
            <a:pPr lvl="1"/>
            <a:r>
              <a:rPr lang="en-US" dirty="0" err="1"/>
              <a:t>lst.append</a:t>
            </a:r>
            <a:r>
              <a:rPr lang="en-US" dirty="0"/>
              <a:t>(</a:t>
            </a:r>
            <a:r>
              <a:rPr lang="en-US" dirty="0">
                <a:solidFill>
                  <a:srgbClr val="C00000"/>
                </a:solidFill>
              </a:rPr>
              <a:t>‘bar’</a:t>
            </a:r>
            <a:r>
              <a:rPr lang="en-US" dirty="0"/>
              <a:t>) </a:t>
            </a:r>
            <a:r>
              <a:rPr lang="en-US" dirty="0">
                <a:solidFill>
                  <a:srgbClr val="00B050"/>
                </a:solidFill>
              </a:rPr>
              <a:t># add new element to the end of the list</a:t>
            </a:r>
          </a:p>
          <a:p>
            <a:pPr lvl="1" indent="-246380"/>
            <a:r>
              <a:rPr lang="en-US" b="1" dirty="0"/>
              <a:t>print</a:t>
            </a:r>
            <a:r>
              <a:rPr lang="en-US" dirty="0"/>
              <a:t>(</a:t>
            </a:r>
            <a:r>
              <a:rPr lang="en-US" dirty="0" err="1"/>
              <a:t>lst</a:t>
            </a:r>
            <a:r>
              <a:rPr lang="en-US" dirty="0"/>
              <a:t>) </a:t>
            </a:r>
            <a:r>
              <a:rPr lang="en-US" dirty="0">
                <a:solidFill>
                  <a:srgbClr val="00B050"/>
                </a:solidFill>
              </a:rPr>
              <a:t># prints “[3, 1, ‘foo’, ‘bar’]”</a:t>
            </a:r>
          </a:p>
          <a:p>
            <a:pPr lvl="1"/>
            <a:r>
              <a:rPr lang="en-US" dirty="0" err="1"/>
              <a:t>ele</a:t>
            </a:r>
            <a:r>
              <a:rPr lang="en-US" dirty="0"/>
              <a:t> = </a:t>
            </a:r>
            <a:r>
              <a:rPr lang="en-US" dirty="0" err="1"/>
              <a:t>lst.pop</a:t>
            </a:r>
            <a:r>
              <a:rPr lang="en-US" dirty="0"/>
              <a:t>() </a:t>
            </a:r>
            <a:r>
              <a:rPr lang="en-US" dirty="0">
                <a:solidFill>
                  <a:srgbClr val="00B050"/>
                </a:solidFill>
              </a:rPr>
              <a:t># remove and return the last element of the list</a:t>
            </a:r>
          </a:p>
          <a:p>
            <a:pPr lvl="1" indent="-246380"/>
            <a:r>
              <a:rPr lang="en-US" b="1" dirty="0"/>
              <a:t>print</a:t>
            </a:r>
            <a:r>
              <a:rPr lang="en-US" dirty="0"/>
              <a:t>(</a:t>
            </a:r>
            <a:r>
              <a:rPr lang="en-US" dirty="0" err="1"/>
              <a:t>ele</a:t>
            </a:r>
            <a:r>
              <a:rPr lang="en-US" dirty="0"/>
              <a:t>, </a:t>
            </a:r>
            <a:r>
              <a:rPr lang="en-US" dirty="0" err="1"/>
              <a:t>lst</a:t>
            </a:r>
            <a:r>
              <a:rPr lang="en-US" dirty="0"/>
              <a:t>) </a:t>
            </a:r>
            <a:r>
              <a:rPr lang="en-US" dirty="0">
                <a:solidFill>
                  <a:srgbClr val="00B050"/>
                </a:solidFill>
              </a:rPr>
              <a:t># prints “bar [3, 1, ‘foo’]”</a:t>
            </a:r>
          </a:p>
          <a:p>
            <a:pPr lvl="1"/>
            <a:endParaRPr lang="en-US" dirty="0"/>
          </a:p>
        </p:txBody>
      </p:sp>
      <p:sp>
        <p:nvSpPr>
          <p:cNvPr id="4" name="Slide Number Placeholder 3">
            <a:extLst>
              <a:ext uri="{FF2B5EF4-FFF2-40B4-BE49-F238E27FC236}">
                <a16:creationId xmlns:a16="http://schemas.microsoft.com/office/drawing/2014/main" id="{8FE0739F-02B9-7E40-A95A-97ACCD9085E4}"/>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3973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8E4D-7AE5-724A-BA45-57184E550F58}"/>
              </a:ext>
            </a:extLst>
          </p:cNvPr>
          <p:cNvSpPr>
            <a:spLocks noGrp="1"/>
          </p:cNvSpPr>
          <p:nvPr>
            <p:ph type="title"/>
          </p:nvPr>
        </p:nvSpPr>
        <p:spPr/>
        <p:txBody>
          <a:bodyPr>
            <a:normAutofit fontScale="90000"/>
          </a:bodyPr>
          <a:lstStyle/>
          <a:p>
            <a:r>
              <a:rPr lang="en-US" dirty="0"/>
              <a:t>Advanced data types and operations</a:t>
            </a:r>
          </a:p>
        </p:txBody>
      </p:sp>
      <p:sp>
        <p:nvSpPr>
          <p:cNvPr id="3" name="Content Placeholder 2">
            <a:extLst>
              <a:ext uri="{FF2B5EF4-FFF2-40B4-BE49-F238E27FC236}">
                <a16:creationId xmlns:a16="http://schemas.microsoft.com/office/drawing/2014/main" id="{0A6DC0B0-328F-3F4D-A17B-754F85D39E58}"/>
              </a:ext>
            </a:extLst>
          </p:cNvPr>
          <p:cNvSpPr>
            <a:spLocks noGrp="1"/>
          </p:cNvSpPr>
          <p:nvPr>
            <p:ph idx="1"/>
          </p:nvPr>
        </p:nvSpPr>
        <p:spPr/>
        <p:txBody>
          <a:bodyPr>
            <a:normAutofit fontScale="92500" lnSpcReduction="20000"/>
          </a:bodyPr>
          <a:lstStyle/>
          <a:p>
            <a:r>
              <a:rPr lang="en-US" dirty="0"/>
              <a:t>Slicing on lists</a:t>
            </a:r>
          </a:p>
          <a:p>
            <a:pPr lvl="1"/>
            <a:r>
              <a:rPr lang="en-US" dirty="0" err="1"/>
              <a:t>lst</a:t>
            </a:r>
            <a:r>
              <a:rPr lang="en-US" dirty="0"/>
              <a:t> = </a:t>
            </a:r>
            <a:r>
              <a:rPr lang="en-US" dirty="0">
                <a:solidFill>
                  <a:srgbClr val="0070C0"/>
                </a:solidFill>
              </a:rPr>
              <a:t>list</a:t>
            </a:r>
            <a:r>
              <a:rPr lang="en-US" dirty="0"/>
              <a:t>(</a:t>
            </a:r>
            <a:r>
              <a:rPr lang="en-US" dirty="0">
                <a:solidFill>
                  <a:srgbClr val="0070C0"/>
                </a:solidFill>
              </a:rPr>
              <a:t>range</a:t>
            </a:r>
            <a:r>
              <a:rPr lang="en-US" dirty="0"/>
              <a:t>(</a:t>
            </a:r>
            <a:r>
              <a:rPr lang="en-US" dirty="0">
                <a:solidFill>
                  <a:schemeClr val="bg1">
                    <a:lumMod val="65000"/>
                  </a:schemeClr>
                </a:solidFill>
              </a:rPr>
              <a:t>5</a:t>
            </a:r>
            <a:r>
              <a:rPr lang="en-US" dirty="0"/>
              <a:t>)) </a:t>
            </a:r>
            <a:r>
              <a:rPr lang="en-US" dirty="0">
                <a:solidFill>
                  <a:srgbClr val="00B050"/>
                </a:solidFill>
              </a:rPr>
              <a:t># range creates a list of integer</a:t>
            </a:r>
          </a:p>
          <a:p>
            <a:pPr lvl="1"/>
            <a:r>
              <a:rPr lang="en-US" b="1" dirty="0"/>
              <a:t>print</a:t>
            </a:r>
            <a:r>
              <a:rPr lang="en-US" dirty="0"/>
              <a:t>(</a:t>
            </a:r>
            <a:r>
              <a:rPr lang="en-US" dirty="0" err="1"/>
              <a:t>lst</a:t>
            </a:r>
            <a:r>
              <a:rPr lang="en-US" dirty="0"/>
              <a:t>) </a:t>
            </a:r>
            <a:r>
              <a:rPr lang="en-US" dirty="0">
                <a:solidFill>
                  <a:srgbClr val="00B050"/>
                </a:solidFill>
              </a:rPr>
              <a:t># prints “[0, 1, 2, 3, 4]”</a:t>
            </a:r>
          </a:p>
          <a:p>
            <a:pPr lvl="1"/>
            <a:r>
              <a:rPr lang="en-US" b="1" dirty="0"/>
              <a:t>print</a:t>
            </a:r>
            <a:r>
              <a:rPr lang="en-US" dirty="0"/>
              <a:t>(</a:t>
            </a:r>
            <a:r>
              <a:rPr lang="en-US" dirty="0" err="1"/>
              <a:t>lst</a:t>
            </a:r>
            <a:r>
              <a:rPr lang="en-US" dirty="0"/>
              <a:t>[</a:t>
            </a:r>
            <a:r>
              <a:rPr lang="en-US" dirty="0">
                <a:solidFill>
                  <a:schemeClr val="bg1">
                    <a:lumMod val="65000"/>
                  </a:schemeClr>
                </a:solidFill>
              </a:rPr>
              <a:t>2</a:t>
            </a:r>
            <a:r>
              <a:rPr lang="en-US" dirty="0"/>
              <a:t>:</a:t>
            </a:r>
            <a:r>
              <a:rPr lang="en-US" dirty="0">
                <a:solidFill>
                  <a:schemeClr val="bg1">
                    <a:lumMod val="65000"/>
                  </a:schemeClr>
                </a:solidFill>
              </a:rPr>
              <a:t>4</a:t>
            </a:r>
            <a:r>
              <a:rPr lang="en-US" dirty="0"/>
              <a:t>]) </a:t>
            </a:r>
            <a:r>
              <a:rPr lang="en-US" dirty="0">
                <a:solidFill>
                  <a:srgbClr val="00B050"/>
                </a:solidFill>
              </a:rPr>
              <a:t># get a slice from 2 to 4 (exclusive) prints “[2, 3]”</a:t>
            </a:r>
          </a:p>
          <a:p>
            <a:pPr lvl="1"/>
            <a:r>
              <a:rPr lang="en-US" b="1" dirty="0"/>
              <a:t>print</a:t>
            </a:r>
            <a:r>
              <a:rPr lang="en-US" dirty="0"/>
              <a:t>(</a:t>
            </a:r>
            <a:r>
              <a:rPr lang="en-US" dirty="0" err="1"/>
              <a:t>lst</a:t>
            </a:r>
            <a:r>
              <a:rPr lang="en-US" dirty="0"/>
              <a:t>[</a:t>
            </a:r>
            <a:r>
              <a:rPr lang="en-US" dirty="0">
                <a:solidFill>
                  <a:schemeClr val="bg1">
                    <a:lumMod val="65000"/>
                  </a:schemeClr>
                </a:solidFill>
              </a:rPr>
              <a:t>2</a:t>
            </a:r>
            <a:r>
              <a:rPr lang="en-US" dirty="0"/>
              <a:t>:]) </a:t>
            </a:r>
            <a:r>
              <a:rPr lang="en-US" dirty="0">
                <a:solidFill>
                  <a:srgbClr val="00B050"/>
                </a:solidFill>
              </a:rPr>
              <a:t># get a slice from 2 to the end prints “[2, 3, 4]”</a:t>
            </a:r>
          </a:p>
          <a:p>
            <a:pPr lvl="1"/>
            <a:r>
              <a:rPr lang="en-US" b="1" dirty="0"/>
              <a:t>print</a:t>
            </a:r>
            <a:r>
              <a:rPr lang="en-US" dirty="0"/>
              <a:t>(</a:t>
            </a:r>
            <a:r>
              <a:rPr lang="en-US" dirty="0" err="1"/>
              <a:t>lst</a:t>
            </a:r>
            <a:r>
              <a:rPr lang="en-US" dirty="0"/>
              <a:t>[:</a:t>
            </a:r>
            <a:r>
              <a:rPr lang="en-US" dirty="0">
                <a:solidFill>
                  <a:schemeClr val="bg1">
                    <a:lumMod val="65000"/>
                  </a:schemeClr>
                </a:solidFill>
              </a:rPr>
              <a:t>2</a:t>
            </a:r>
            <a:r>
              <a:rPr lang="en-US" dirty="0"/>
              <a:t>]) </a:t>
            </a:r>
            <a:r>
              <a:rPr lang="en-US" dirty="0">
                <a:solidFill>
                  <a:srgbClr val="00B050"/>
                </a:solidFill>
              </a:rPr>
              <a:t># get a slice from the start to 2 (exclusive) prints “[0, 1]”</a:t>
            </a:r>
          </a:p>
          <a:p>
            <a:pPr lvl="1"/>
            <a:r>
              <a:rPr lang="en-US" b="1" dirty="0"/>
              <a:t>print</a:t>
            </a:r>
            <a:r>
              <a:rPr lang="en-US" dirty="0"/>
              <a:t>(</a:t>
            </a:r>
            <a:r>
              <a:rPr lang="en-US" dirty="0" err="1"/>
              <a:t>lst</a:t>
            </a:r>
            <a:r>
              <a:rPr lang="en-US" dirty="0"/>
              <a:t>[:]) </a:t>
            </a:r>
            <a:r>
              <a:rPr lang="en-US" dirty="0">
                <a:solidFill>
                  <a:srgbClr val="00B050"/>
                </a:solidFill>
              </a:rPr>
              <a:t># get a slice of whole list prints “[0, 1, 2, 3, 4]”</a:t>
            </a:r>
          </a:p>
          <a:p>
            <a:pPr lvl="1"/>
            <a:r>
              <a:rPr lang="en-US" b="1" dirty="0"/>
              <a:t>print</a:t>
            </a:r>
            <a:r>
              <a:rPr lang="en-US" dirty="0"/>
              <a:t>(</a:t>
            </a:r>
            <a:r>
              <a:rPr lang="en-US" dirty="0" err="1"/>
              <a:t>lst</a:t>
            </a:r>
            <a:r>
              <a:rPr lang="en-US" dirty="0"/>
              <a:t>[:-</a:t>
            </a:r>
            <a:r>
              <a:rPr lang="en-US" dirty="0">
                <a:solidFill>
                  <a:schemeClr val="bg1">
                    <a:lumMod val="65000"/>
                  </a:schemeClr>
                </a:solidFill>
              </a:rPr>
              <a:t>1</a:t>
            </a:r>
            <a:r>
              <a:rPr lang="en-US" dirty="0"/>
              <a:t>]) </a:t>
            </a:r>
            <a:r>
              <a:rPr lang="en-US" dirty="0">
                <a:solidFill>
                  <a:srgbClr val="00B050"/>
                </a:solidFill>
              </a:rPr>
              <a:t># use reverse indexing, get a slice from the start to the last element (exclusive) prints “[0, 1, 2, 3]”</a:t>
            </a:r>
          </a:p>
          <a:p>
            <a:pPr lvl="1"/>
            <a:r>
              <a:rPr lang="en-US" dirty="0" err="1"/>
              <a:t>lst</a:t>
            </a:r>
            <a:r>
              <a:rPr lang="en-US" dirty="0"/>
              <a:t>[</a:t>
            </a:r>
            <a:r>
              <a:rPr lang="en-US" dirty="0">
                <a:solidFill>
                  <a:schemeClr val="bg1">
                    <a:lumMod val="65000"/>
                  </a:schemeClr>
                </a:solidFill>
              </a:rPr>
              <a:t>2</a:t>
            </a:r>
            <a:r>
              <a:rPr lang="en-US" dirty="0"/>
              <a:t>:</a:t>
            </a:r>
            <a:r>
              <a:rPr lang="en-US" dirty="0">
                <a:solidFill>
                  <a:schemeClr val="bg1">
                    <a:lumMod val="65000"/>
                  </a:schemeClr>
                </a:solidFill>
              </a:rPr>
              <a:t>4</a:t>
            </a:r>
            <a:r>
              <a:rPr lang="en-US" dirty="0"/>
              <a:t>] = [</a:t>
            </a:r>
            <a:r>
              <a:rPr lang="en-US" dirty="0">
                <a:solidFill>
                  <a:schemeClr val="bg1">
                    <a:lumMod val="65000"/>
                  </a:schemeClr>
                </a:solidFill>
              </a:rPr>
              <a:t>8</a:t>
            </a:r>
            <a:r>
              <a:rPr lang="en-US" dirty="0"/>
              <a:t>, </a:t>
            </a:r>
            <a:r>
              <a:rPr lang="en-US" dirty="0">
                <a:solidFill>
                  <a:schemeClr val="bg1">
                    <a:lumMod val="65000"/>
                  </a:schemeClr>
                </a:solidFill>
              </a:rPr>
              <a:t>9</a:t>
            </a:r>
            <a:r>
              <a:rPr lang="en-US" dirty="0"/>
              <a:t>] </a:t>
            </a:r>
            <a:r>
              <a:rPr lang="en-US" dirty="0">
                <a:solidFill>
                  <a:srgbClr val="00B050"/>
                </a:solidFill>
              </a:rPr>
              <a:t># assign a </a:t>
            </a:r>
            <a:r>
              <a:rPr lang="en-US" dirty="0" err="1">
                <a:solidFill>
                  <a:srgbClr val="00B050"/>
                </a:solidFill>
              </a:rPr>
              <a:t>sublist</a:t>
            </a:r>
            <a:r>
              <a:rPr lang="en-US" dirty="0">
                <a:solidFill>
                  <a:srgbClr val="00B050"/>
                </a:solidFill>
              </a:rPr>
              <a:t> to a slice</a:t>
            </a:r>
          </a:p>
          <a:p>
            <a:pPr lvl="1"/>
            <a:r>
              <a:rPr lang="en-US" b="1" dirty="0"/>
              <a:t>print</a:t>
            </a:r>
            <a:r>
              <a:rPr lang="en-US" dirty="0"/>
              <a:t>(</a:t>
            </a:r>
            <a:r>
              <a:rPr lang="en-US" dirty="0" err="1"/>
              <a:t>lst</a:t>
            </a:r>
            <a:r>
              <a:rPr lang="en-US" dirty="0"/>
              <a:t>) </a:t>
            </a:r>
            <a:r>
              <a:rPr lang="en-US" dirty="0">
                <a:solidFill>
                  <a:srgbClr val="00B050"/>
                </a:solidFill>
              </a:rPr>
              <a:t># prints “[0, 1, 8, 9, 4]”</a:t>
            </a:r>
          </a:p>
        </p:txBody>
      </p:sp>
      <p:sp>
        <p:nvSpPr>
          <p:cNvPr id="4" name="Slide Number Placeholder 3">
            <a:extLst>
              <a:ext uri="{FF2B5EF4-FFF2-40B4-BE49-F238E27FC236}">
                <a16:creationId xmlns:a16="http://schemas.microsoft.com/office/drawing/2014/main" id="{8FE0739F-02B9-7E40-A95A-97ACCD9085E4}"/>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253682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6639</TotalTime>
  <Words>2235</Words>
  <Application>Microsoft Office PowerPoint</Application>
  <PresentationFormat>On-screen Show (4:3)</PresentationFormat>
  <Paragraphs>376</Paragraphs>
  <Slides>30</Slides>
  <Notes>22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Python Programming</vt:lpstr>
      <vt:lpstr>Python IDE</vt:lpstr>
      <vt:lpstr>Installing Python</vt:lpstr>
      <vt:lpstr>Python Packages</vt:lpstr>
      <vt:lpstr>Basic data types and operations</vt:lpstr>
      <vt:lpstr>Basic data types and operations</vt:lpstr>
      <vt:lpstr>Basic data types and operations</vt:lpstr>
      <vt:lpstr>Advanced data types and operations</vt:lpstr>
      <vt:lpstr>Advanced data types and operations</vt:lpstr>
      <vt:lpstr>Advanced data types and operations</vt:lpstr>
      <vt:lpstr>Control statement</vt:lpstr>
      <vt:lpstr>Functions</vt:lpstr>
      <vt:lpstr>Numpy</vt:lpstr>
      <vt:lpstr>Numpy</vt:lpstr>
      <vt:lpstr>Numpy</vt:lpstr>
      <vt:lpstr>Numpy</vt:lpstr>
      <vt:lpstr>Numpy</vt:lpstr>
      <vt:lpstr>Numpy</vt:lpstr>
      <vt:lpstr>Numpy</vt:lpstr>
      <vt:lpstr>Numpy</vt:lpstr>
      <vt:lpstr>Numpy</vt:lpstr>
      <vt:lpstr>Numpy</vt:lpstr>
      <vt:lpstr>  Numpy</vt:lpstr>
      <vt:lpstr>Numpy</vt:lpstr>
      <vt:lpstr>Numpy</vt:lpstr>
      <vt:lpstr>Numpy</vt:lpstr>
      <vt:lpstr>Matplotlib</vt:lpstr>
      <vt:lpstr>Matplotlib</vt:lpstr>
      <vt:lpstr>Matplotlib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Calculus</dc:title>
  <dc:creator/>
  <cp:lastModifiedBy>Rui Kuang</cp:lastModifiedBy>
  <cp:revision>951</cp:revision>
  <dcterms:created xsi:type="dcterms:W3CDTF">2006-08-16T00:00:00Z</dcterms:created>
  <dcterms:modified xsi:type="dcterms:W3CDTF">2019-09-06T14:51:38Z</dcterms:modified>
</cp:coreProperties>
</file>