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0" r:id="rId3"/>
    <p:sldId id="262" r:id="rId4"/>
    <p:sldId id="264" r:id="rId5"/>
    <p:sldId id="263" r:id="rId6"/>
    <p:sldId id="265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30"/>
  </p:normalViewPr>
  <p:slideViewPr>
    <p:cSldViewPr snapToGrid="0" snapToObjects="1">
      <p:cViewPr varScale="1">
        <p:scale>
          <a:sx n="87" d="100"/>
          <a:sy n="87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095D-3558-1A46-A6EC-75FE131A60D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217C-C921-904B-8271-870555263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5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095D-3558-1A46-A6EC-75FE131A60D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217C-C921-904B-8271-870555263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6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095D-3558-1A46-A6EC-75FE131A60D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217C-C921-904B-8271-870555263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095D-3558-1A46-A6EC-75FE131A60D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217C-C921-904B-8271-870555263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9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095D-3558-1A46-A6EC-75FE131A60D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217C-C921-904B-8271-870555263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095D-3558-1A46-A6EC-75FE131A60D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217C-C921-904B-8271-870555263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095D-3558-1A46-A6EC-75FE131A60D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217C-C921-904B-8271-870555263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3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095D-3558-1A46-A6EC-75FE131A60D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217C-C921-904B-8271-870555263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4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095D-3558-1A46-A6EC-75FE131A60D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217C-C921-904B-8271-870555263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095D-3558-1A46-A6EC-75FE131A60D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217C-C921-904B-8271-870555263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5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095D-3558-1A46-A6EC-75FE131A60D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217C-C921-904B-8271-870555263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5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095D-3558-1A46-A6EC-75FE131A60D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7217C-C921-904B-8271-870555263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venir Medium" charset="0"/>
                <a:ea typeface="Avenir Medium" charset="0"/>
                <a:cs typeface="Avenir Medium" charset="0"/>
              </a:rPr>
              <a:t>Relative Spectral Analysis-RASTA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8000" y="3665538"/>
            <a:ext cx="9144000" cy="1655762"/>
          </a:xfrm>
        </p:spPr>
        <p:txBody>
          <a:bodyPr/>
          <a:lstStyle/>
          <a:p>
            <a:r>
              <a:rPr lang="en-US" altLang="zh-CN" i="1" dirty="0">
                <a:latin typeface="Avenir Medium" charset="0"/>
                <a:ea typeface="Avenir Medium" charset="0"/>
                <a:cs typeface="Avenir Medium" charset="0"/>
              </a:rPr>
              <a:t>By Davies </a:t>
            </a:r>
            <a:r>
              <a:rPr lang="en-US" altLang="zh-CN" i="1" dirty="0" err="1">
                <a:latin typeface="Avenir Medium" charset="0"/>
                <a:ea typeface="Avenir Medium" charset="0"/>
                <a:cs typeface="Avenir Medium" charset="0"/>
              </a:rPr>
              <a:t>Odu</a:t>
            </a:r>
            <a:r>
              <a:rPr lang="en-US" altLang="zh-CN" i="1" dirty="0">
                <a:latin typeface="Avenir Medium" charset="0"/>
                <a:ea typeface="Avenir Medium" charset="0"/>
                <a:cs typeface="Avenir Medium" charset="0"/>
              </a:rPr>
              <a:t> &amp; </a:t>
            </a:r>
            <a:r>
              <a:rPr lang="en-US" altLang="zh-CN" i="1" dirty="0" smtClean="0">
                <a:latin typeface="Avenir Medium" charset="0"/>
                <a:ea typeface="Avenir Medium" charset="0"/>
                <a:cs typeface="Avenir Medium" charset="0"/>
              </a:rPr>
              <a:t>Shengxin Qian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03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venir Medium" charset="0"/>
                <a:ea typeface="Avenir Medium" charset="0"/>
                <a:cs typeface="Avenir Medium" charset="0"/>
              </a:rPr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 fontScale="85000" lnSpcReduction="20000"/>
          </a:bodyPr>
          <a:lstStyle/>
          <a:p>
            <a:endParaRPr lang="en-US" altLang="zh-CN" dirty="0">
              <a:latin typeface="Avenir Medium" charset="0"/>
              <a:ea typeface="Avenir Medium" charset="0"/>
              <a:cs typeface="Avenir Medium" charset="0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zh-CN" dirty="0">
                <a:solidFill>
                  <a:schemeClr val="accent1"/>
                </a:solidFill>
                <a:latin typeface="Avenir Medium" charset="0"/>
                <a:ea typeface="Avenir Medium" charset="0"/>
                <a:cs typeface="Avenir Medium" charset="0"/>
              </a:rPr>
              <a:t>RASTA</a:t>
            </a:r>
            <a:r>
              <a:rPr lang="en-US" altLang="zh-CN" dirty="0">
                <a:latin typeface="Avenir Medium" charset="0"/>
                <a:ea typeface="Avenir Medium" charset="0"/>
                <a:cs typeface="Avenir Medium" charset="0"/>
              </a:rPr>
              <a:t> algorithm use auditory masking principle in reducing the perception of noise</a:t>
            </a:r>
            <a:r>
              <a:rPr lang="en-US" altLang="zh-CN" dirty="0" smtClean="0">
                <a:latin typeface="Avenir Medium" charset="0"/>
                <a:ea typeface="Avenir Medium" charset="0"/>
                <a:cs typeface="Avenir Medium" charset="0"/>
              </a:rPr>
              <a:t>.</a:t>
            </a:r>
          </a:p>
          <a:p>
            <a:pPr marL="285750" indent="-285750">
              <a:buFont typeface="Wingdings" charset="2"/>
              <a:buChar char="§"/>
            </a:pPr>
            <a:endParaRPr lang="en-US" altLang="zh-CN" dirty="0">
              <a:latin typeface="Avenir Medium" charset="0"/>
              <a:ea typeface="Avenir Medium" charset="0"/>
              <a:cs typeface="Avenir Medium" charset="0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zh-CN" dirty="0">
                <a:latin typeface="Avenir Medium" charset="0"/>
                <a:ea typeface="Avenir Medium" charset="0"/>
                <a:cs typeface="Avenir Medium" charset="0"/>
              </a:rPr>
              <a:t>This method uses </a:t>
            </a:r>
            <a:r>
              <a:rPr lang="en-US" altLang="zh-CN" dirty="0">
                <a:solidFill>
                  <a:schemeClr val="accent1"/>
                </a:solidFill>
                <a:latin typeface="Avenir Medium" charset="0"/>
                <a:ea typeface="Avenir Medium" charset="0"/>
                <a:cs typeface="Avenir Medium" charset="0"/>
              </a:rPr>
              <a:t>frequency domain masking </a:t>
            </a:r>
            <a:r>
              <a:rPr lang="en-US" altLang="zh-CN" dirty="0">
                <a:latin typeface="Avenir Medium" charset="0"/>
                <a:ea typeface="Avenir Medium" charset="0"/>
                <a:cs typeface="Avenir Medium" charset="0"/>
              </a:rPr>
              <a:t>to maximize noise reduction while minimizing speech distortion</a:t>
            </a:r>
          </a:p>
          <a:p>
            <a:pPr marL="285750" indent="-285750">
              <a:buFont typeface="Wingdings" charset="2"/>
              <a:buChar char="§"/>
            </a:pPr>
            <a:endParaRPr lang="en-US" altLang="zh-CN" dirty="0">
              <a:latin typeface="Avenir Medium" charset="0"/>
              <a:ea typeface="Avenir Medium" charset="0"/>
              <a:cs typeface="Avenir Medium" charset="0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zh-CN" dirty="0">
                <a:solidFill>
                  <a:schemeClr val="accent1"/>
                </a:solidFill>
                <a:latin typeface="Avenir Medium" charset="0"/>
                <a:ea typeface="Avenir Medium" charset="0"/>
                <a:cs typeface="Avenir Medium" charset="0"/>
              </a:rPr>
              <a:t>Masking threshold </a:t>
            </a:r>
            <a:r>
              <a:rPr lang="en-US" altLang="zh-CN" dirty="0">
                <a:latin typeface="Avenir Medium" charset="0"/>
                <a:ea typeface="Avenir Medium" charset="0"/>
                <a:cs typeface="Avenir Medium" charset="0"/>
              </a:rPr>
              <a:t>is the spectral level (determined from the speech spectrum) below which non-speech </a:t>
            </a:r>
            <a:r>
              <a:rPr lang="en-US" altLang="zh-CN" dirty="0" smtClean="0">
                <a:latin typeface="Avenir Medium" charset="0"/>
                <a:ea typeface="Avenir Medium" charset="0"/>
                <a:cs typeface="Avenir Medium" charset="0"/>
              </a:rPr>
              <a:t>components </a:t>
            </a:r>
            <a:r>
              <a:rPr lang="en-US" altLang="zh-CN" dirty="0">
                <a:latin typeface="Avenir Medium" charset="0"/>
                <a:ea typeface="Avenir Medium" charset="0"/>
                <a:cs typeface="Avenir Medium" charset="0"/>
              </a:rPr>
              <a:t>are masked by speech components in frequency.</a:t>
            </a:r>
          </a:p>
          <a:p>
            <a:pPr marL="285750" indent="-285750">
              <a:buFont typeface="Wingdings" charset="2"/>
              <a:buChar char="§"/>
            </a:pPr>
            <a:endParaRPr lang="en-US" altLang="zh-CN" dirty="0">
              <a:latin typeface="Avenir Medium" charset="0"/>
              <a:ea typeface="Avenir Medium" charset="0"/>
              <a:cs typeface="Avenir Medium" charset="0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zh-CN" dirty="0">
                <a:latin typeface="Avenir Medium" charset="0"/>
                <a:ea typeface="Avenir Medium" charset="0"/>
                <a:cs typeface="Avenir Medium" charset="0"/>
              </a:rPr>
              <a:t>Masking threshold for complex signals is determined based on known information about input signals</a:t>
            </a:r>
          </a:p>
        </p:txBody>
      </p:sp>
    </p:spTree>
    <p:extLst>
      <p:ext uri="{BB962C8B-B14F-4D97-AF65-F5344CB8AC3E}">
        <p14:creationId xmlns:p14="http://schemas.microsoft.com/office/powerpoint/2010/main" val="18115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458" y="1027906"/>
            <a:ext cx="4788310" cy="4775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venir Medium" charset="0"/>
                <a:ea typeface="Avenir Medium" charset="0"/>
                <a:cs typeface="Avenir Medium" charset="0"/>
              </a:rPr>
              <a:t> </a:t>
            </a:r>
            <a:r>
              <a:rPr lang="en-US" altLang="zh-CN" dirty="0" smtClean="0">
                <a:latin typeface="Avenir Medium" charset="0"/>
                <a:ea typeface="Avenir Medium" charset="0"/>
                <a:cs typeface="Avenir Medium" charset="0"/>
              </a:rPr>
              <a:t>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565490" cy="4351338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altLang="zh-CN" dirty="0" smtClean="0">
                <a:latin typeface="Avenir Medium" charset="0"/>
                <a:ea typeface="Avenir Medium" charset="0"/>
                <a:cs typeface="Avenir Medium" charset="0"/>
              </a:rPr>
              <a:t>Compute the short time power spectrum of windowed signal. </a:t>
            </a:r>
          </a:p>
          <a:p>
            <a:pPr marL="285750" indent="-285750">
              <a:buFont typeface="Wingdings" charset="2"/>
              <a:buChar char="§"/>
            </a:pPr>
            <a:endParaRPr lang="en-US" altLang="zh-CN" dirty="0" smtClean="0">
              <a:latin typeface="Avenir Medium" charset="0"/>
              <a:ea typeface="Avenir Medium" charset="0"/>
              <a:cs typeface="Avenir Medium" charset="0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zh-CN" dirty="0" smtClean="0">
                <a:latin typeface="Avenir Medium" charset="0"/>
                <a:ea typeface="Avenir Medium" charset="0"/>
                <a:cs typeface="Avenir Medium" charset="0"/>
              </a:rPr>
              <a:t>Transform spectral amplitude through a compressing static nonlinear transformation.</a:t>
            </a:r>
          </a:p>
          <a:p>
            <a:pPr marL="285750" indent="-285750">
              <a:buFont typeface="Wingdings" charset="2"/>
              <a:buChar char="§"/>
            </a:pPr>
            <a:endParaRPr lang="en-US" altLang="zh-CN" dirty="0" smtClean="0">
              <a:latin typeface="Avenir Medium" charset="0"/>
              <a:ea typeface="Avenir Medium" charset="0"/>
              <a:cs typeface="Avenir Medium" charset="0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zh-CN" dirty="0" smtClean="0">
                <a:latin typeface="Avenir Medium" charset="0"/>
                <a:ea typeface="Avenir Medium" charset="0"/>
                <a:cs typeface="Avenir Medium" charset="0"/>
              </a:rPr>
              <a:t>Filter the time trajectory of each transformed spectral component.</a:t>
            </a:r>
          </a:p>
          <a:p>
            <a:pPr marL="285750" indent="-285750">
              <a:buFont typeface="Wingdings" charset="2"/>
              <a:buChar char="§"/>
            </a:pPr>
            <a:endParaRPr lang="en-US" altLang="zh-CN" dirty="0" smtClean="0">
              <a:latin typeface="Avenir Medium" charset="0"/>
              <a:ea typeface="Avenir Medium" charset="0"/>
              <a:cs typeface="Avenir Medium" charset="0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zh-CN" dirty="0" smtClean="0">
                <a:latin typeface="Avenir Medium" charset="0"/>
                <a:ea typeface="Avenir Medium" charset="0"/>
                <a:cs typeface="Avenir Medium" charset="0"/>
              </a:rPr>
              <a:t>Transform the filtered speech representation through expanding static nonlinear transformation.</a:t>
            </a:r>
          </a:p>
          <a:p>
            <a:endParaRPr lang="en-US" altLang="zh-CN" dirty="0" smtClean="0">
              <a:latin typeface="Avenir Medium" charset="0"/>
              <a:ea typeface="Avenir Medium" charset="0"/>
              <a:cs typeface="Avenir Medium" charset="0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zh-CN" dirty="0" smtClean="0">
                <a:latin typeface="Avenir Medium" charset="0"/>
                <a:ea typeface="Avenir Medium" charset="0"/>
                <a:cs typeface="Avenir Medium" charset="0"/>
              </a:rPr>
              <a:t> Perform the overlap add synthesis and reconstruct the signal.</a:t>
            </a:r>
            <a:endParaRPr lang="en-US" altLang="zh-CN" dirty="0">
              <a:latin typeface="Avenir Medium" charset="0"/>
              <a:ea typeface="Avenir Medium" charset="0"/>
              <a:cs typeface="Avenir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RASTA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280" y="1690688"/>
            <a:ext cx="6764440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82720" y="1690688"/>
            <a:ext cx="4301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The </a:t>
            </a:r>
            <a:r>
              <a:rPr lang="en-US" altLang="zh-CN" dirty="0"/>
              <a:t>filter is designed with lower cut-off frequency of 0.26Hz. The filter slope decline 6dB/octave from 12.8Hz with sharp </a:t>
            </a:r>
            <a:r>
              <a:rPr lang="en-US" altLang="zh-CN" dirty="0" smtClean="0"/>
              <a:t>zeroes </a:t>
            </a:r>
            <a:r>
              <a:rPr lang="en-US" altLang="zh-CN" dirty="0"/>
              <a:t>at 28.9Hz and at </a:t>
            </a:r>
            <a:r>
              <a:rPr lang="en-US" altLang="zh-CN" dirty="0" smtClean="0"/>
              <a:t>50Hz.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The low-pass filtering helps to smooth some of the fast frame-to-frame spectral changes present in the short-term spectral estimate due to analysis artifacts. 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The high-pass portion of the equivalent band pass filter is expected to alleviate the effect of convolutional noise introduced in the channel.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03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311" y="1690688"/>
            <a:ext cx="5392358" cy="43690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venir Medium" charset="0"/>
                <a:ea typeface="Avenir Medium" charset="0"/>
                <a:cs typeface="Avenir Medium" charset="0"/>
              </a:rPr>
              <a:t>Intuition</a:t>
            </a:r>
            <a:endParaRPr lang="zh-CN" altLang="en-US" dirty="0"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98111" cy="4351338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dirty="0"/>
              <a:t>For a wide range of frequency bands, the modulation spectrum of speech exhibits a maximum at about </a:t>
            </a:r>
            <a:r>
              <a:rPr kumimoji="1" lang="en-US" altLang="zh-CN" dirty="0" smtClean="0"/>
              <a:t>4Hz,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the average syllabic </a:t>
            </a:r>
            <a:r>
              <a:rPr kumimoji="1" lang="en-US" altLang="zh-CN" dirty="0" smtClean="0"/>
              <a:t>rate.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RASTA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filter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suppresses the spectral components that changes more </a:t>
            </a:r>
            <a:r>
              <a:rPr kumimoji="1" lang="en-US" altLang="zh-CN" dirty="0" smtClean="0"/>
              <a:t>slowly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frequency.</a:t>
            </a:r>
          </a:p>
          <a:p>
            <a:r>
              <a:rPr kumimoji="1" lang="en-US" altLang="zh-CN" dirty="0" smtClean="0"/>
              <a:t>The </a:t>
            </a:r>
            <a:r>
              <a:rPr kumimoji="1" lang="en-US" altLang="zh-CN" dirty="0"/>
              <a:t>RASTA filter suppresses high modulation frequencies to account for the human’s preference for signal change at a 4Hz rate. Disturbances such as additive noise may have different modulation spectrum properties than speech and often have modulation frequency components outside the speech </a:t>
            </a:r>
            <a:r>
              <a:rPr kumimoji="1" lang="en-US" altLang="zh-CN" dirty="0" smtClean="0"/>
              <a:t>range.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8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Comparison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Auditory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masking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Classical </a:t>
            </a:r>
            <a:r>
              <a:rPr kumimoji="1" lang="en-US" altLang="zh-CN" dirty="0"/>
              <a:t>spectral subtraction </a:t>
            </a:r>
            <a:r>
              <a:rPr kumimoji="1" lang="en-US" altLang="zh-CN" dirty="0" smtClean="0"/>
              <a:t>approaches:</a:t>
            </a:r>
          </a:p>
          <a:p>
            <a:r>
              <a:rPr lang="en-US" altLang="zh-CN" dirty="0" smtClean="0"/>
              <a:t>Auditory </a:t>
            </a:r>
            <a:r>
              <a:rPr lang="en-US" altLang="zh-CN" dirty="0"/>
              <a:t>based algorithm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RASTA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outperforms </a:t>
            </a:r>
            <a:r>
              <a:rPr lang="en-US" altLang="zh-CN" dirty="0"/>
              <a:t>other subtractive </a:t>
            </a:r>
            <a:r>
              <a:rPr lang="en-US" altLang="zh-CN" dirty="0" smtClean="0"/>
              <a:t>type residual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noise </a:t>
            </a:r>
            <a:r>
              <a:rPr lang="en-US" altLang="zh-CN" dirty="0"/>
              <a:t>suppression algorithms with respect to human </a:t>
            </a:r>
            <a:r>
              <a:rPr lang="en-US" altLang="zh-CN" dirty="0" smtClean="0"/>
              <a:t>perception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 </a:t>
            </a:r>
            <a:r>
              <a:rPr lang="en-US" altLang="zh-CN" dirty="0"/>
              <a:t>distortion.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84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21" y="1690688"/>
            <a:ext cx="6530958" cy="4351338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5" name="文本框 4"/>
          <p:cNvSpPr txBox="1"/>
          <p:nvPr/>
        </p:nvSpPr>
        <p:spPr>
          <a:xfrm>
            <a:off x="7316779" y="2134464"/>
            <a:ext cx="4546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Notice </a:t>
            </a:r>
            <a:r>
              <a:rPr kumimoji="1" lang="en-US" altLang="zh-CN" dirty="0"/>
              <a:t>the auditory warping of the frequency axis to give more </a:t>
            </a:r>
            <a:r>
              <a:rPr kumimoji="1" lang="en-US" altLang="zh-CN" dirty="0" smtClean="0"/>
              <a:t>space </a:t>
            </a:r>
            <a:r>
              <a:rPr kumimoji="1" lang="en-US" altLang="zh-CN" dirty="0"/>
              <a:t>to low frequencies and the way that RASTA filtering </a:t>
            </a:r>
            <a:r>
              <a:rPr kumimoji="1" lang="en-US" altLang="zh-CN" dirty="0" smtClean="0"/>
              <a:t>emphasizes </a:t>
            </a:r>
            <a:r>
              <a:rPr kumimoji="1" lang="en-US" altLang="zh-CN" dirty="0"/>
              <a:t>the onsets of static sounds like </a:t>
            </a:r>
            <a:r>
              <a:rPr kumimoji="1" lang="en-US" altLang="zh-CN" dirty="0" smtClean="0"/>
              <a:t>vowels.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/>
              <a:t>Notice the greater level of temporal detail compared to </a:t>
            </a:r>
            <a:r>
              <a:rPr kumimoji="1" lang="en-US" altLang="zh-CN" dirty="0" smtClean="0"/>
              <a:t>the </a:t>
            </a:r>
            <a:r>
              <a:rPr kumimoji="1" lang="en-US" altLang="zh-CN" dirty="0"/>
              <a:t>RASTA-filtered version.  There is also greater spectral </a:t>
            </a:r>
            <a:r>
              <a:rPr kumimoji="1" lang="en-US" altLang="zh-CN" dirty="0" smtClean="0"/>
              <a:t>detail </a:t>
            </a:r>
            <a:r>
              <a:rPr kumimoji="1" lang="en-US" altLang="zh-CN" dirty="0"/>
              <a:t>because our PLP model order is larger than the default of 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1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389</Words>
  <Application>Microsoft Macintosh PowerPoint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Avenir Medium</vt:lpstr>
      <vt:lpstr>Calibri</vt:lpstr>
      <vt:lpstr>Calibri Light</vt:lpstr>
      <vt:lpstr>DengXian</vt:lpstr>
      <vt:lpstr>DengXian Light</vt:lpstr>
      <vt:lpstr>Wingdings</vt:lpstr>
      <vt:lpstr>Arial</vt:lpstr>
      <vt:lpstr>Office Theme</vt:lpstr>
      <vt:lpstr>Relative Spectral Analysis-RASTA</vt:lpstr>
      <vt:lpstr>Introduction</vt:lpstr>
      <vt:lpstr> Algorithm</vt:lpstr>
      <vt:lpstr>One RASTA filter example</vt:lpstr>
      <vt:lpstr>Intuition</vt:lpstr>
      <vt:lpstr>Comparison with other method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Spectral Analysis-RASTA</dc:title>
  <dc:creator>DAVIES ODU</dc:creator>
  <cp:lastModifiedBy>QIAN SEAN</cp:lastModifiedBy>
  <cp:revision>34</cp:revision>
  <dcterms:created xsi:type="dcterms:W3CDTF">2016-11-19T17:52:30Z</dcterms:created>
  <dcterms:modified xsi:type="dcterms:W3CDTF">2016-11-21T06:26:37Z</dcterms:modified>
</cp:coreProperties>
</file>