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584B51-68A7-409A-9746-66C41A68CA29}" type="doc">
      <dgm:prSet loTypeId="urn:microsoft.com/office/officeart/2005/8/layout/cycle5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9BFC0E-570C-469A-A756-3DA3D04D210A}">
      <dgm:prSet phldrT="[Text]" custT="1"/>
      <dgm:spPr/>
      <dgm:t>
        <a:bodyPr/>
        <a:lstStyle/>
        <a:p>
          <a:r>
            <a:rPr lang="en-US" sz="1600" b="1" dirty="0" smtClean="0"/>
            <a:t>Extract and add new features</a:t>
          </a:r>
          <a:endParaRPr lang="en-US" sz="1600" b="1" dirty="0"/>
        </a:p>
      </dgm:t>
    </dgm:pt>
    <dgm:pt modelId="{537EBE36-3600-4AC7-9BBE-C184820DBBEB}" type="parTrans" cxnId="{94584708-42F0-4D7F-922E-A05C544811DF}">
      <dgm:prSet/>
      <dgm:spPr/>
      <dgm:t>
        <a:bodyPr/>
        <a:lstStyle/>
        <a:p>
          <a:endParaRPr lang="en-US" sz="1600" b="1"/>
        </a:p>
      </dgm:t>
    </dgm:pt>
    <dgm:pt modelId="{380B9031-FC7E-4713-B168-380B94DCAD28}" type="sibTrans" cxnId="{94584708-42F0-4D7F-922E-A05C544811DF}">
      <dgm:prSet/>
      <dgm:spPr/>
      <dgm:t>
        <a:bodyPr/>
        <a:lstStyle/>
        <a:p>
          <a:endParaRPr lang="en-US" sz="1600" b="1"/>
        </a:p>
      </dgm:t>
    </dgm:pt>
    <dgm:pt modelId="{08B41B53-1AA7-4C3F-9B22-ABAD018F40B5}">
      <dgm:prSet phldrT="[Text]" custT="1"/>
      <dgm:spPr/>
      <dgm:t>
        <a:bodyPr/>
        <a:lstStyle/>
        <a:p>
          <a:r>
            <a:rPr lang="en-US" sz="1600" b="1" dirty="0" smtClean="0"/>
            <a:t>Re-train Model</a:t>
          </a:r>
          <a:endParaRPr lang="en-US" sz="1600" b="1" dirty="0"/>
        </a:p>
      </dgm:t>
    </dgm:pt>
    <dgm:pt modelId="{03BE6ECC-BFA5-48AC-83F1-77D966FE2E8F}" type="parTrans" cxnId="{3A08B4F6-0D85-426D-978C-D98DB832D6A6}">
      <dgm:prSet/>
      <dgm:spPr/>
      <dgm:t>
        <a:bodyPr/>
        <a:lstStyle/>
        <a:p>
          <a:endParaRPr lang="en-US" sz="1600" b="1"/>
        </a:p>
      </dgm:t>
    </dgm:pt>
    <dgm:pt modelId="{FB36A87D-CBF4-4902-8952-B448A31A622A}" type="sibTrans" cxnId="{3A08B4F6-0D85-426D-978C-D98DB832D6A6}">
      <dgm:prSet/>
      <dgm:spPr/>
      <dgm:t>
        <a:bodyPr/>
        <a:lstStyle/>
        <a:p>
          <a:endParaRPr lang="en-US" sz="1600" b="1"/>
        </a:p>
      </dgm:t>
    </dgm:pt>
    <dgm:pt modelId="{C5566586-28F6-4F37-82C7-640D4C32B114}">
      <dgm:prSet phldrT="[Text]" custT="1"/>
      <dgm:spPr/>
      <dgm:t>
        <a:bodyPr/>
        <a:lstStyle/>
        <a:p>
          <a:r>
            <a:rPr lang="en-US" sz="1600" b="1" dirty="0" smtClean="0"/>
            <a:t>Evaluate Model (cross validation)</a:t>
          </a:r>
          <a:endParaRPr lang="en-US" sz="1600" b="1" dirty="0"/>
        </a:p>
      </dgm:t>
    </dgm:pt>
    <dgm:pt modelId="{CC1CD0A2-774F-4C5F-A6FC-6C14B845F5D1}" type="parTrans" cxnId="{90A27E65-DB9A-4A40-B1AB-60D73355DDB1}">
      <dgm:prSet/>
      <dgm:spPr/>
      <dgm:t>
        <a:bodyPr/>
        <a:lstStyle/>
        <a:p>
          <a:endParaRPr lang="en-US" sz="1600" b="1"/>
        </a:p>
      </dgm:t>
    </dgm:pt>
    <dgm:pt modelId="{98E2EB8C-1574-4E65-9752-7EB363D3BE23}" type="sibTrans" cxnId="{90A27E65-DB9A-4A40-B1AB-60D73355DDB1}">
      <dgm:prSet/>
      <dgm:spPr/>
      <dgm:t>
        <a:bodyPr/>
        <a:lstStyle/>
        <a:p>
          <a:endParaRPr lang="en-US" sz="1600" b="1"/>
        </a:p>
      </dgm:t>
    </dgm:pt>
    <dgm:pt modelId="{6E2E5E53-87DF-460D-985C-8AEBF801A990}" type="pres">
      <dgm:prSet presAssocID="{A1584B51-68A7-409A-9746-66C41A68CA2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CD58A7-59F2-4C07-8C5F-43614F19ECC8}" type="pres">
      <dgm:prSet presAssocID="{479BFC0E-570C-469A-A756-3DA3D04D210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BE0903-9DB2-407E-9FBB-733A64BA1FF6}" type="pres">
      <dgm:prSet presAssocID="{479BFC0E-570C-469A-A756-3DA3D04D210A}" presName="spNode" presStyleCnt="0"/>
      <dgm:spPr/>
    </dgm:pt>
    <dgm:pt modelId="{25EF97B1-023F-432B-8AF4-337986774824}" type="pres">
      <dgm:prSet presAssocID="{380B9031-FC7E-4713-B168-380B94DCAD28}" presName="sibTrans" presStyleLbl="sibTrans1D1" presStyleIdx="0" presStyleCnt="3"/>
      <dgm:spPr/>
      <dgm:t>
        <a:bodyPr/>
        <a:lstStyle/>
        <a:p>
          <a:endParaRPr lang="en-US"/>
        </a:p>
      </dgm:t>
    </dgm:pt>
    <dgm:pt modelId="{2F5B4ABC-D5C9-4B59-8336-E2F7D6E8C297}" type="pres">
      <dgm:prSet presAssocID="{08B41B53-1AA7-4C3F-9B22-ABAD018F40B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A1E62-C8CE-4032-9E19-0D35220DDA4B}" type="pres">
      <dgm:prSet presAssocID="{08B41B53-1AA7-4C3F-9B22-ABAD018F40B5}" presName="spNode" presStyleCnt="0"/>
      <dgm:spPr/>
    </dgm:pt>
    <dgm:pt modelId="{4AB59E52-3125-4B4A-98EF-83E5DB3C1D32}" type="pres">
      <dgm:prSet presAssocID="{FB36A87D-CBF4-4902-8952-B448A31A622A}" presName="sibTrans" presStyleLbl="sibTrans1D1" presStyleIdx="1" presStyleCnt="3"/>
      <dgm:spPr/>
      <dgm:t>
        <a:bodyPr/>
        <a:lstStyle/>
        <a:p>
          <a:endParaRPr lang="en-US"/>
        </a:p>
      </dgm:t>
    </dgm:pt>
    <dgm:pt modelId="{3480D598-D882-46C1-9904-C9597592E4DE}" type="pres">
      <dgm:prSet presAssocID="{C5566586-28F6-4F37-82C7-640D4C32B11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1D5EA-9B41-44F9-967F-00A97CB8452B}" type="pres">
      <dgm:prSet presAssocID="{C5566586-28F6-4F37-82C7-640D4C32B114}" presName="spNode" presStyleCnt="0"/>
      <dgm:spPr/>
    </dgm:pt>
    <dgm:pt modelId="{A1B28DB3-FAE0-4BC1-964E-E03A0A8AD5C1}" type="pres">
      <dgm:prSet presAssocID="{98E2EB8C-1574-4E65-9752-7EB363D3BE23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A83A2B2F-FC1B-4DF3-A617-2BF4BCF453A1}" type="presOf" srcId="{479BFC0E-570C-469A-A756-3DA3D04D210A}" destId="{7ACD58A7-59F2-4C07-8C5F-43614F19ECC8}" srcOrd="0" destOrd="0" presId="urn:microsoft.com/office/officeart/2005/8/layout/cycle5"/>
    <dgm:cxn modelId="{3A08B4F6-0D85-426D-978C-D98DB832D6A6}" srcId="{A1584B51-68A7-409A-9746-66C41A68CA29}" destId="{08B41B53-1AA7-4C3F-9B22-ABAD018F40B5}" srcOrd="1" destOrd="0" parTransId="{03BE6ECC-BFA5-48AC-83F1-77D966FE2E8F}" sibTransId="{FB36A87D-CBF4-4902-8952-B448A31A622A}"/>
    <dgm:cxn modelId="{2AF4CAFB-C119-4B66-906B-CEB8382C69F0}" type="presOf" srcId="{98E2EB8C-1574-4E65-9752-7EB363D3BE23}" destId="{A1B28DB3-FAE0-4BC1-964E-E03A0A8AD5C1}" srcOrd="0" destOrd="0" presId="urn:microsoft.com/office/officeart/2005/8/layout/cycle5"/>
    <dgm:cxn modelId="{4AAE9883-EE45-458A-AA6A-E18E1BC35D31}" type="presOf" srcId="{FB36A87D-CBF4-4902-8952-B448A31A622A}" destId="{4AB59E52-3125-4B4A-98EF-83E5DB3C1D32}" srcOrd="0" destOrd="0" presId="urn:microsoft.com/office/officeart/2005/8/layout/cycle5"/>
    <dgm:cxn modelId="{0201A088-3D14-4283-90AF-83E13506BD0B}" type="presOf" srcId="{C5566586-28F6-4F37-82C7-640D4C32B114}" destId="{3480D598-D882-46C1-9904-C9597592E4DE}" srcOrd="0" destOrd="0" presId="urn:microsoft.com/office/officeart/2005/8/layout/cycle5"/>
    <dgm:cxn modelId="{94584708-42F0-4D7F-922E-A05C544811DF}" srcId="{A1584B51-68A7-409A-9746-66C41A68CA29}" destId="{479BFC0E-570C-469A-A756-3DA3D04D210A}" srcOrd="0" destOrd="0" parTransId="{537EBE36-3600-4AC7-9BBE-C184820DBBEB}" sibTransId="{380B9031-FC7E-4713-B168-380B94DCAD28}"/>
    <dgm:cxn modelId="{3161C3F6-26F4-48F0-A468-8B8C43199BDD}" type="presOf" srcId="{380B9031-FC7E-4713-B168-380B94DCAD28}" destId="{25EF97B1-023F-432B-8AF4-337986774824}" srcOrd="0" destOrd="0" presId="urn:microsoft.com/office/officeart/2005/8/layout/cycle5"/>
    <dgm:cxn modelId="{FC747B96-9396-42A7-9517-B4268BB5D4FF}" type="presOf" srcId="{08B41B53-1AA7-4C3F-9B22-ABAD018F40B5}" destId="{2F5B4ABC-D5C9-4B59-8336-E2F7D6E8C297}" srcOrd="0" destOrd="0" presId="urn:microsoft.com/office/officeart/2005/8/layout/cycle5"/>
    <dgm:cxn modelId="{90A27E65-DB9A-4A40-B1AB-60D73355DDB1}" srcId="{A1584B51-68A7-409A-9746-66C41A68CA29}" destId="{C5566586-28F6-4F37-82C7-640D4C32B114}" srcOrd="2" destOrd="0" parTransId="{CC1CD0A2-774F-4C5F-A6FC-6C14B845F5D1}" sibTransId="{98E2EB8C-1574-4E65-9752-7EB363D3BE23}"/>
    <dgm:cxn modelId="{4D48AB67-1367-4CF8-AB04-99EF06BFCC28}" type="presOf" srcId="{A1584B51-68A7-409A-9746-66C41A68CA29}" destId="{6E2E5E53-87DF-460D-985C-8AEBF801A990}" srcOrd="0" destOrd="0" presId="urn:microsoft.com/office/officeart/2005/8/layout/cycle5"/>
    <dgm:cxn modelId="{E87AE249-C70A-4D1F-A73D-DD1EF7ACF93A}" type="presParOf" srcId="{6E2E5E53-87DF-460D-985C-8AEBF801A990}" destId="{7ACD58A7-59F2-4C07-8C5F-43614F19ECC8}" srcOrd="0" destOrd="0" presId="urn:microsoft.com/office/officeart/2005/8/layout/cycle5"/>
    <dgm:cxn modelId="{AB429DE4-9D7D-45FC-A855-0F39D2E654E7}" type="presParOf" srcId="{6E2E5E53-87DF-460D-985C-8AEBF801A990}" destId="{A6BE0903-9DB2-407E-9FBB-733A64BA1FF6}" srcOrd="1" destOrd="0" presId="urn:microsoft.com/office/officeart/2005/8/layout/cycle5"/>
    <dgm:cxn modelId="{8FCED4D0-2327-4C30-B064-11962A90802F}" type="presParOf" srcId="{6E2E5E53-87DF-460D-985C-8AEBF801A990}" destId="{25EF97B1-023F-432B-8AF4-337986774824}" srcOrd="2" destOrd="0" presId="urn:microsoft.com/office/officeart/2005/8/layout/cycle5"/>
    <dgm:cxn modelId="{41316B53-D3E8-4698-845C-3B64ADC84CB0}" type="presParOf" srcId="{6E2E5E53-87DF-460D-985C-8AEBF801A990}" destId="{2F5B4ABC-D5C9-4B59-8336-E2F7D6E8C297}" srcOrd="3" destOrd="0" presId="urn:microsoft.com/office/officeart/2005/8/layout/cycle5"/>
    <dgm:cxn modelId="{30527CB7-A29D-4694-9187-BFDDD1F45DD2}" type="presParOf" srcId="{6E2E5E53-87DF-460D-985C-8AEBF801A990}" destId="{890A1E62-C8CE-4032-9E19-0D35220DDA4B}" srcOrd="4" destOrd="0" presId="urn:microsoft.com/office/officeart/2005/8/layout/cycle5"/>
    <dgm:cxn modelId="{13972A1F-F995-4CA4-8188-975FE3D454F1}" type="presParOf" srcId="{6E2E5E53-87DF-460D-985C-8AEBF801A990}" destId="{4AB59E52-3125-4B4A-98EF-83E5DB3C1D32}" srcOrd="5" destOrd="0" presId="urn:microsoft.com/office/officeart/2005/8/layout/cycle5"/>
    <dgm:cxn modelId="{46C58004-5D30-4C99-88B6-279C8A09F980}" type="presParOf" srcId="{6E2E5E53-87DF-460D-985C-8AEBF801A990}" destId="{3480D598-D882-46C1-9904-C9597592E4DE}" srcOrd="6" destOrd="0" presId="urn:microsoft.com/office/officeart/2005/8/layout/cycle5"/>
    <dgm:cxn modelId="{23279BA5-E287-4F8C-A3D6-9D7DC31AF331}" type="presParOf" srcId="{6E2E5E53-87DF-460D-985C-8AEBF801A990}" destId="{0D21D5EA-9B41-44F9-967F-00A97CB8452B}" srcOrd="7" destOrd="0" presId="urn:microsoft.com/office/officeart/2005/8/layout/cycle5"/>
    <dgm:cxn modelId="{FAE91408-457B-4EBE-B868-2C8553655048}" type="presParOf" srcId="{6E2E5E53-87DF-460D-985C-8AEBF801A990}" destId="{A1B28DB3-FAE0-4BC1-964E-E03A0A8AD5C1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87DB94-BDE2-47F0-971D-BE570BD52F7B}" type="doc">
      <dgm:prSet loTypeId="urn:microsoft.com/office/officeart/2005/8/layout/vList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B3627DE-9382-4411-BAAE-11F7662407EE}">
      <dgm:prSet phldrT="[Text]" custT="1"/>
      <dgm:spPr/>
      <dgm:t>
        <a:bodyPr/>
        <a:lstStyle/>
        <a:p>
          <a:r>
            <a:rPr lang="en-US" sz="1600" b="1" dirty="0" smtClean="0"/>
            <a:t>Feed </a:t>
          </a:r>
          <a:r>
            <a:rPr lang="en-US" sz="1600" b="1" dirty="0" err="1" smtClean="0"/>
            <a:t>nGram</a:t>
          </a:r>
          <a:r>
            <a:rPr lang="en-US" sz="1600" b="1" dirty="0" smtClean="0"/>
            <a:t> opcode features to construct initial model</a:t>
          </a:r>
        </a:p>
      </dgm:t>
    </dgm:pt>
    <dgm:pt modelId="{3C05097A-9862-48AA-95B1-7822CD0FFBEF}" type="parTrans" cxnId="{C37A7093-BBCD-414F-8571-CC3CDF9E67E7}">
      <dgm:prSet/>
      <dgm:spPr/>
      <dgm:t>
        <a:bodyPr/>
        <a:lstStyle/>
        <a:p>
          <a:endParaRPr lang="en-US" b="1"/>
        </a:p>
      </dgm:t>
    </dgm:pt>
    <dgm:pt modelId="{CA9E11D1-A187-4A45-8D9B-BCF4CDA3854E}" type="sibTrans" cxnId="{C37A7093-BBCD-414F-8571-CC3CDF9E67E7}">
      <dgm:prSet/>
      <dgm:spPr/>
      <dgm:t>
        <a:bodyPr/>
        <a:lstStyle/>
        <a:p>
          <a:endParaRPr lang="en-US" b="1"/>
        </a:p>
      </dgm:t>
    </dgm:pt>
    <dgm:pt modelId="{CCFDF2EC-30F3-4DA4-81D9-611FEB6C3E2A}">
      <dgm:prSet phldrT="[Text]"/>
      <dgm:spPr/>
      <dgm:t>
        <a:bodyPr/>
        <a:lstStyle/>
        <a:p>
          <a:r>
            <a:rPr lang="en-US" b="1" dirty="0" smtClean="0"/>
            <a:t>Dimension reduction: select top features</a:t>
          </a:r>
          <a:endParaRPr lang="en-US" b="1" dirty="0"/>
        </a:p>
      </dgm:t>
    </dgm:pt>
    <dgm:pt modelId="{D7D18E9F-C018-43C1-8EBF-FE43D05B2A08}" type="parTrans" cxnId="{F511EE66-4F7B-4C96-9D5E-FDB73D2687CA}">
      <dgm:prSet/>
      <dgm:spPr/>
      <dgm:t>
        <a:bodyPr/>
        <a:lstStyle/>
        <a:p>
          <a:endParaRPr lang="en-US" b="1"/>
        </a:p>
      </dgm:t>
    </dgm:pt>
    <dgm:pt modelId="{82FB610C-E5EA-412F-AAD6-29082DA68C8F}" type="sibTrans" cxnId="{F511EE66-4F7B-4C96-9D5E-FDB73D2687CA}">
      <dgm:prSet/>
      <dgm:spPr/>
      <dgm:t>
        <a:bodyPr/>
        <a:lstStyle/>
        <a:p>
          <a:endParaRPr lang="en-US" b="1"/>
        </a:p>
      </dgm:t>
    </dgm:pt>
    <dgm:pt modelId="{C64223C4-B8D7-48FB-BF5B-50D6C83F4192}" type="pres">
      <dgm:prSet presAssocID="{C187DB94-BDE2-47F0-971D-BE570BD52F7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7B80393-A884-460F-83B8-A4F40445D887}" type="pres">
      <dgm:prSet presAssocID="{4B3627DE-9382-4411-BAAE-11F7662407EE}" presName="linNode" presStyleCnt="0"/>
      <dgm:spPr/>
    </dgm:pt>
    <dgm:pt modelId="{DD3CCFCC-56A6-45DB-B9D3-ACD02DBA6E26}" type="pres">
      <dgm:prSet presAssocID="{4B3627DE-9382-4411-BAAE-11F7662407EE}" presName="parentShp" presStyleLbl="node1" presStyleIdx="0" presStyleCnt="1" custScaleX="113158" custLinFactY="-188235" custLinFactNeighborX="-55556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C3D72-2039-45E5-9267-61C4F603BEEB}" type="pres">
      <dgm:prSet presAssocID="{4B3627DE-9382-4411-BAAE-11F7662407EE}" presName="childShp" presStyleLbl="bgAccFollowNode1" presStyleIdx="0" presStyleCnt="1" custScaleY="379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CE9EB-21FB-4D75-8BB3-A04BAADEB6CD}" type="presOf" srcId="{C187DB94-BDE2-47F0-971D-BE570BD52F7B}" destId="{C64223C4-B8D7-48FB-BF5B-50D6C83F4192}" srcOrd="0" destOrd="0" presId="urn:microsoft.com/office/officeart/2005/8/layout/vList6"/>
    <dgm:cxn modelId="{F511EE66-4F7B-4C96-9D5E-FDB73D2687CA}" srcId="{4B3627DE-9382-4411-BAAE-11F7662407EE}" destId="{CCFDF2EC-30F3-4DA4-81D9-611FEB6C3E2A}" srcOrd="0" destOrd="0" parTransId="{D7D18E9F-C018-43C1-8EBF-FE43D05B2A08}" sibTransId="{82FB610C-E5EA-412F-AAD6-29082DA68C8F}"/>
    <dgm:cxn modelId="{AD2D0C0F-7EEF-4C25-8AD2-1A5E5B6437F8}" type="presOf" srcId="{4B3627DE-9382-4411-BAAE-11F7662407EE}" destId="{DD3CCFCC-56A6-45DB-B9D3-ACD02DBA6E26}" srcOrd="0" destOrd="0" presId="urn:microsoft.com/office/officeart/2005/8/layout/vList6"/>
    <dgm:cxn modelId="{C37A7093-BBCD-414F-8571-CC3CDF9E67E7}" srcId="{C187DB94-BDE2-47F0-971D-BE570BD52F7B}" destId="{4B3627DE-9382-4411-BAAE-11F7662407EE}" srcOrd="0" destOrd="0" parTransId="{3C05097A-9862-48AA-95B1-7822CD0FFBEF}" sibTransId="{CA9E11D1-A187-4A45-8D9B-BCF4CDA3854E}"/>
    <dgm:cxn modelId="{EB35F97D-E389-4C11-95BE-05B14DDC0EB6}" type="presOf" srcId="{CCFDF2EC-30F3-4DA4-81D9-611FEB6C3E2A}" destId="{D0CC3D72-2039-45E5-9267-61C4F603BEEB}" srcOrd="0" destOrd="0" presId="urn:microsoft.com/office/officeart/2005/8/layout/vList6"/>
    <dgm:cxn modelId="{B5F0C7DD-E713-491B-9F43-328410B6E496}" type="presParOf" srcId="{C64223C4-B8D7-48FB-BF5B-50D6C83F4192}" destId="{77B80393-A884-460F-83B8-A4F40445D887}" srcOrd="0" destOrd="0" presId="urn:microsoft.com/office/officeart/2005/8/layout/vList6"/>
    <dgm:cxn modelId="{253A862F-4017-48F7-B8DD-AC239DBC7C30}" type="presParOf" srcId="{77B80393-A884-460F-83B8-A4F40445D887}" destId="{DD3CCFCC-56A6-45DB-B9D3-ACD02DBA6E26}" srcOrd="0" destOrd="0" presId="urn:microsoft.com/office/officeart/2005/8/layout/vList6"/>
    <dgm:cxn modelId="{2A73B4F8-A00B-4407-ABC8-31CCDA2E3EC2}" type="presParOf" srcId="{77B80393-A884-460F-83B8-A4F40445D887}" destId="{D0CC3D72-2039-45E5-9267-61C4F603BEE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703210-84D6-47E2-B2C6-F405BF5AEEE6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00A789C9-24EA-4EC6-ACA6-6F4DE7D1DDEF}">
      <dgm:prSet phldrT="[Text]"/>
      <dgm:spPr/>
      <dgm:t>
        <a:bodyPr/>
        <a:lstStyle/>
        <a:p>
          <a:r>
            <a:rPr lang="en-US" b="1" dirty="0" smtClean="0"/>
            <a:t>Randomly sampled 10,000 data</a:t>
          </a:r>
          <a:endParaRPr lang="en-US" b="1" dirty="0"/>
        </a:p>
      </dgm:t>
    </dgm:pt>
    <dgm:pt modelId="{AAE2FAEE-930B-46D2-8B3C-B0B0322D9E2D}" type="parTrans" cxnId="{2453A3F5-83F2-4E14-9579-A98119BE7010}">
      <dgm:prSet/>
      <dgm:spPr/>
      <dgm:t>
        <a:bodyPr/>
        <a:lstStyle/>
        <a:p>
          <a:endParaRPr lang="en-US" b="1"/>
        </a:p>
      </dgm:t>
    </dgm:pt>
    <dgm:pt modelId="{B75D3E73-E213-4022-8017-A5877B701966}" type="sibTrans" cxnId="{2453A3F5-83F2-4E14-9579-A98119BE7010}">
      <dgm:prSet/>
      <dgm:spPr/>
      <dgm:t>
        <a:bodyPr/>
        <a:lstStyle/>
        <a:p>
          <a:endParaRPr lang="en-US" b="1"/>
        </a:p>
      </dgm:t>
    </dgm:pt>
    <dgm:pt modelId="{9F0BC7CA-3A23-4BD5-8884-8AC13B1B1B40}">
      <dgm:prSet phldrT="[Text]"/>
      <dgm:spPr/>
      <dgm:t>
        <a:bodyPr/>
        <a:lstStyle/>
        <a:p>
          <a:r>
            <a:rPr lang="en-US" b="1" dirty="0" smtClean="0"/>
            <a:t>Full dataset</a:t>
          </a:r>
          <a:endParaRPr lang="en-US" b="1" dirty="0"/>
        </a:p>
      </dgm:t>
    </dgm:pt>
    <dgm:pt modelId="{11F68DF6-23B2-4FD4-8C60-8C08B2706671}" type="parTrans" cxnId="{FCD48649-84FA-4258-8F48-264625877808}">
      <dgm:prSet/>
      <dgm:spPr/>
      <dgm:t>
        <a:bodyPr/>
        <a:lstStyle/>
        <a:p>
          <a:endParaRPr lang="en-US" b="1"/>
        </a:p>
      </dgm:t>
    </dgm:pt>
    <dgm:pt modelId="{C254C7F9-AC74-4E00-870B-1B082F9E0D79}" type="sibTrans" cxnId="{FCD48649-84FA-4258-8F48-264625877808}">
      <dgm:prSet/>
      <dgm:spPr/>
      <dgm:t>
        <a:bodyPr/>
        <a:lstStyle/>
        <a:p>
          <a:endParaRPr lang="en-US" b="1"/>
        </a:p>
      </dgm:t>
    </dgm:pt>
    <dgm:pt modelId="{2CBCDD47-6F4B-4510-9D6E-FC7148A7E62D}">
      <dgm:prSet phldrT="[Text]"/>
      <dgm:spPr/>
      <dgm:t>
        <a:bodyPr/>
        <a:lstStyle/>
        <a:p>
          <a:r>
            <a:rPr lang="en-US" b="1" dirty="0" smtClean="0"/>
            <a:t>Full dataset</a:t>
          </a:r>
          <a:endParaRPr lang="en-US" b="1" dirty="0"/>
        </a:p>
      </dgm:t>
    </dgm:pt>
    <dgm:pt modelId="{EBB04D7F-24EB-4BFA-9D0D-72F885CB925A}" type="parTrans" cxnId="{493287D7-0F82-4851-9F91-33768CF96241}">
      <dgm:prSet/>
      <dgm:spPr/>
      <dgm:t>
        <a:bodyPr/>
        <a:lstStyle/>
        <a:p>
          <a:endParaRPr lang="en-US"/>
        </a:p>
      </dgm:t>
    </dgm:pt>
    <dgm:pt modelId="{7F2E516C-FAF5-40CB-9927-F5A492EDBB25}" type="sibTrans" cxnId="{493287D7-0F82-4851-9F91-33768CF96241}">
      <dgm:prSet/>
      <dgm:spPr/>
      <dgm:t>
        <a:bodyPr/>
        <a:lstStyle/>
        <a:p>
          <a:endParaRPr lang="en-US"/>
        </a:p>
      </dgm:t>
    </dgm:pt>
    <dgm:pt modelId="{470E3C24-5F45-4998-A3D8-C2DF5B45842B}" type="pres">
      <dgm:prSet presAssocID="{37703210-84D6-47E2-B2C6-F405BF5AEEE6}" presName="Name0" presStyleCnt="0">
        <dgm:presLayoutVars>
          <dgm:dir/>
          <dgm:animLvl val="lvl"/>
          <dgm:resizeHandles val="exact"/>
        </dgm:presLayoutVars>
      </dgm:prSet>
      <dgm:spPr/>
    </dgm:pt>
    <dgm:pt modelId="{42FE31EB-3297-4C6C-809A-95C81D7BA39D}" type="pres">
      <dgm:prSet presAssocID="{00A789C9-24EA-4EC6-ACA6-6F4DE7D1DDEF}" presName="parTxOnly" presStyleLbl="node1" presStyleIdx="0" presStyleCnt="3" custScaleX="51382" custLinFactX="14414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28290-4AC2-47DA-9427-876E6E1C3150}" type="pres">
      <dgm:prSet presAssocID="{B75D3E73-E213-4022-8017-A5877B701966}" presName="parTxOnlySpace" presStyleCnt="0"/>
      <dgm:spPr/>
    </dgm:pt>
    <dgm:pt modelId="{A37E746B-EDB9-46B5-9DA1-2A56B42E08C6}" type="pres">
      <dgm:prSet presAssocID="{9F0BC7CA-3A23-4BD5-8884-8AC13B1B1B40}" presName="parTxOnly" presStyleLbl="node1" presStyleIdx="1" presStyleCnt="3" custScaleX="22982" custLinFactX="19060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0FF65C-1264-4F13-BCEC-2987F8FF271B}" type="pres">
      <dgm:prSet presAssocID="{C254C7F9-AC74-4E00-870B-1B082F9E0D79}" presName="parTxOnlySpace" presStyleCnt="0"/>
      <dgm:spPr/>
    </dgm:pt>
    <dgm:pt modelId="{5D7E177F-6E26-4130-84F3-A9DA8D8435FE}" type="pres">
      <dgm:prSet presAssocID="{2CBCDD47-6F4B-4510-9D6E-FC7148A7E62D}" presName="parTxOnly" presStyleLbl="node1" presStyleIdx="2" presStyleCnt="3" custScaleX="36214" custLinFactX="-50558" custLinFactNeighborX="-100000" custLinFactNeighborY="166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179DF-887F-48F8-BF62-087C24892264}" type="presOf" srcId="{2CBCDD47-6F4B-4510-9D6E-FC7148A7E62D}" destId="{5D7E177F-6E26-4130-84F3-A9DA8D8435FE}" srcOrd="0" destOrd="0" presId="urn:microsoft.com/office/officeart/2005/8/layout/chevron1"/>
    <dgm:cxn modelId="{47CFC20A-28D6-4557-A78E-C0F5D38CB310}" type="presOf" srcId="{37703210-84D6-47E2-B2C6-F405BF5AEEE6}" destId="{470E3C24-5F45-4998-A3D8-C2DF5B45842B}" srcOrd="0" destOrd="0" presId="urn:microsoft.com/office/officeart/2005/8/layout/chevron1"/>
    <dgm:cxn modelId="{3F9ECED4-CC49-4154-8DB6-D4CC3D108DA7}" type="presOf" srcId="{00A789C9-24EA-4EC6-ACA6-6F4DE7D1DDEF}" destId="{42FE31EB-3297-4C6C-809A-95C81D7BA39D}" srcOrd="0" destOrd="0" presId="urn:microsoft.com/office/officeart/2005/8/layout/chevron1"/>
    <dgm:cxn modelId="{B2AE1835-16C2-43A8-B0A8-4DDB5E351859}" type="presOf" srcId="{9F0BC7CA-3A23-4BD5-8884-8AC13B1B1B40}" destId="{A37E746B-EDB9-46B5-9DA1-2A56B42E08C6}" srcOrd="0" destOrd="0" presId="urn:microsoft.com/office/officeart/2005/8/layout/chevron1"/>
    <dgm:cxn modelId="{493287D7-0F82-4851-9F91-33768CF96241}" srcId="{37703210-84D6-47E2-B2C6-F405BF5AEEE6}" destId="{2CBCDD47-6F4B-4510-9D6E-FC7148A7E62D}" srcOrd="2" destOrd="0" parTransId="{EBB04D7F-24EB-4BFA-9D0D-72F885CB925A}" sibTransId="{7F2E516C-FAF5-40CB-9927-F5A492EDBB25}"/>
    <dgm:cxn modelId="{2453A3F5-83F2-4E14-9579-A98119BE7010}" srcId="{37703210-84D6-47E2-B2C6-F405BF5AEEE6}" destId="{00A789C9-24EA-4EC6-ACA6-6F4DE7D1DDEF}" srcOrd="0" destOrd="0" parTransId="{AAE2FAEE-930B-46D2-8B3C-B0B0322D9E2D}" sibTransId="{B75D3E73-E213-4022-8017-A5877B701966}"/>
    <dgm:cxn modelId="{FCD48649-84FA-4258-8F48-264625877808}" srcId="{37703210-84D6-47E2-B2C6-F405BF5AEEE6}" destId="{9F0BC7CA-3A23-4BD5-8884-8AC13B1B1B40}" srcOrd="1" destOrd="0" parTransId="{11F68DF6-23B2-4FD4-8C60-8C08B2706671}" sibTransId="{C254C7F9-AC74-4E00-870B-1B082F9E0D79}"/>
    <dgm:cxn modelId="{01998A2D-85AD-489D-9B42-16320A2E3DC8}" type="presParOf" srcId="{470E3C24-5F45-4998-A3D8-C2DF5B45842B}" destId="{42FE31EB-3297-4C6C-809A-95C81D7BA39D}" srcOrd="0" destOrd="0" presId="urn:microsoft.com/office/officeart/2005/8/layout/chevron1"/>
    <dgm:cxn modelId="{DCC7773D-FCBD-4750-9115-95877065B0B1}" type="presParOf" srcId="{470E3C24-5F45-4998-A3D8-C2DF5B45842B}" destId="{86C28290-4AC2-47DA-9427-876E6E1C3150}" srcOrd="1" destOrd="0" presId="urn:microsoft.com/office/officeart/2005/8/layout/chevron1"/>
    <dgm:cxn modelId="{9FCAC524-5E6F-4E09-9C20-BB7E1D06BF0A}" type="presParOf" srcId="{470E3C24-5F45-4998-A3D8-C2DF5B45842B}" destId="{A37E746B-EDB9-46B5-9DA1-2A56B42E08C6}" srcOrd="2" destOrd="0" presId="urn:microsoft.com/office/officeart/2005/8/layout/chevron1"/>
    <dgm:cxn modelId="{5D98D36D-9989-4D0A-A4D1-FC648D0B500D}" type="presParOf" srcId="{470E3C24-5F45-4998-A3D8-C2DF5B45842B}" destId="{090FF65C-1264-4F13-BCEC-2987F8FF271B}" srcOrd="3" destOrd="0" presId="urn:microsoft.com/office/officeart/2005/8/layout/chevron1"/>
    <dgm:cxn modelId="{5E1BABBA-D73F-4628-B0FF-EE1257F20ED2}" type="presParOf" srcId="{470E3C24-5F45-4998-A3D8-C2DF5B45842B}" destId="{5D7E177F-6E26-4130-84F3-A9DA8D8435F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D58A7-59F2-4C07-8C5F-43614F19ECC8}">
      <dsp:nvSpPr>
        <dsp:cNvPr id="0" name=""/>
        <dsp:cNvSpPr/>
      </dsp:nvSpPr>
      <dsp:spPr>
        <a:xfrm>
          <a:off x="1408847" y="726"/>
          <a:ext cx="1342824" cy="8728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Extract and add new features</a:t>
          </a:r>
          <a:endParaRPr lang="en-US" sz="1600" b="1" kern="1200" dirty="0"/>
        </a:p>
      </dsp:txBody>
      <dsp:txXfrm>
        <a:off x="1451455" y="43334"/>
        <a:ext cx="1257608" cy="787619"/>
      </dsp:txXfrm>
    </dsp:sp>
    <dsp:sp modelId="{25EF97B1-023F-432B-8AF4-337986774824}">
      <dsp:nvSpPr>
        <dsp:cNvPr id="0" name=""/>
        <dsp:cNvSpPr/>
      </dsp:nvSpPr>
      <dsp:spPr>
        <a:xfrm>
          <a:off x="916883" y="437144"/>
          <a:ext cx="2326753" cy="2326753"/>
        </a:xfrm>
        <a:custGeom>
          <a:avLst/>
          <a:gdLst/>
          <a:ahLst/>
          <a:cxnLst/>
          <a:rect l="0" t="0" r="0" b="0"/>
          <a:pathLst>
            <a:path>
              <a:moveTo>
                <a:pt x="2014761" y="370540"/>
              </a:moveTo>
              <a:arcTo wR="1163376" hR="1163376" stAng="19022363" swAng="23005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B4ABC-D5C9-4B59-8336-E2F7D6E8C297}">
      <dsp:nvSpPr>
        <dsp:cNvPr id="0" name=""/>
        <dsp:cNvSpPr/>
      </dsp:nvSpPr>
      <dsp:spPr>
        <a:xfrm>
          <a:off x="2416361" y="1745791"/>
          <a:ext cx="1342824" cy="8728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Re-train Model</a:t>
          </a:r>
          <a:endParaRPr lang="en-US" sz="1600" b="1" kern="1200" dirty="0"/>
        </a:p>
      </dsp:txBody>
      <dsp:txXfrm>
        <a:off x="2458969" y="1788399"/>
        <a:ext cx="1257608" cy="787619"/>
      </dsp:txXfrm>
    </dsp:sp>
    <dsp:sp modelId="{4AB59E52-3125-4B4A-98EF-83E5DB3C1D32}">
      <dsp:nvSpPr>
        <dsp:cNvPr id="0" name=""/>
        <dsp:cNvSpPr/>
      </dsp:nvSpPr>
      <dsp:spPr>
        <a:xfrm>
          <a:off x="916883" y="437144"/>
          <a:ext cx="2326753" cy="2326753"/>
        </a:xfrm>
        <a:custGeom>
          <a:avLst/>
          <a:gdLst/>
          <a:ahLst/>
          <a:cxnLst/>
          <a:rect l="0" t="0" r="0" b="0"/>
          <a:pathLst>
            <a:path>
              <a:moveTo>
                <a:pt x="1519976" y="2270752"/>
              </a:moveTo>
              <a:arcTo wR="1163376" hR="1163376" stAng="4329017" swAng="214196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0D598-D882-46C1-9904-C9597592E4DE}">
      <dsp:nvSpPr>
        <dsp:cNvPr id="0" name=""/>
        <dsp:cNvSpPr/>
      </dsp:nvSpPr>
      <dsp:spPr>
        <a:xfrm>
          <a:off x="401334" y="1745791"/>
          <a:ext cx="1342824" cy="8728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Evaluate Model (cross validation)</a:t>
          </a:r>
          <a:endParaRPr lang="en-US" sz="1600" b="1" kern="1200" dirty="0"/>
        </a:p>
      </dsp:txBody>
      <dsp:txXfrm>
        <a:off x="443942" y="1788399"/>
        <a:ext cx="1257608" cy="787619"/>
      </dsp:txXfrm>
    </dsp:sp>
    <dsp:sp modelId="{A1B28DB3-FAE0-4BC1-964E-E03A0A8AD5C1}">
      <dsp:nvSpPr>
        <dsp:cNvPr id="0" name=""/>
        <dsp:cNvSpPr/>
      </dsp:nvSpPr>
      <dsp:spPr>
        <a:xfrm>
          <a:off x="916883" y="437144"/>
          <a:ext cx="2326753" cy="2326753"/>
        </a:xfrm>
        <a:custGeom>
          <a:avLst/>
          <a:gdLst/>
          <a:ahLst/>
          <a:cxnLst/>
          <a:rect l="0" t="0" r="0" b="0"/>
          <a:pathLst>
            <a:path>
              <a:moveTo>
                <a:pt x="3776" y="1069717"/>
              </a:moveTo>
              <a:arcTo wR="1163376" hR="1163376" stAng="11077060" swAng="23005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C3D72-2039-45E5-9267-61C4F603BEEB}">
      <dsp:nvSpPr>
        <dsp:cNvPr id="0" name=""/>
        <dsp:cNvSpPr/>
      </dsp:nvSpPr>
      <dsp:spPr>
        <a:xfrm>
          <a:off x="1245275" y="780393"/>
          <a:ext cx="1649134" cy="953812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/>
            <a:t>Dimension reduction: select top features</a:t>
          </a:r>
          <a:endParaRPr lang="en-US" sz="1300" b="1" kern="1200" dirty="0"/>
        </a:p>
      </dsp:txBody>
      <dsp:txXfrm>
        <a:off x="1245275" y="899620"/>
        <a:ext cx="1291455" cy="715359"/>
      </dsp:txXfrm>
    </dsp:sp>
    <dsp:sp modelId="{DD3CCFCC-56A6-45DB-B9D3-ACD02DBA6E26}">
      <dsp:nvSpPr>
        <dsp:cNvPr id="0" name=""/>
        <dsp:cNvSpPr/>
      </dsp:nvSpPr>
      <dsp:spPr>
        <a:xfrm>
          <a:off x="0" y="0"/>
          <a:ext cx="1244085" cy="25145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Feed </a:t>
          </a:r>
          <a:r>
            <a:rPr lang="en-US" sz="1600" b="1" kern="1200" dirty="0" err="1" smtClean="0"/>
            <a:t>nGram</a:t>
          </a:r>
          <a:r>
            <a:rPr lang="en-US" sz="1600" b="1" kern="1200" dirty="0" smtClean="0"/>
            <a:t> opcode features to construct initial model</a:t>
          </a:r>
        </a:p>
      </dsp:txBody>
      <dsp:txXfrm>
        <a:off x="60731" y="60731"/>
        <a:ext cx="1122623" cy="2393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E31EB-3297-4C6C-809A-95C81D7BA39D}">
      <dsp:nvSpPr>
        <dsp:cNvPr id="0" name=""/>
        <dsp:cNvSpPr/>
      </dsp:nvSpPr>
      <dsp:spPr>
        <a:xfrm>
          <a:off x="2642845" y="0"/>
          <a:ext cx="4654666" cy="457200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Randomly sampled 10,000 data</a:t>
          </a:r>
          <a:endParaRPr lang="en-US" sz="1700" b="1" kern="1200" dirty="0"/>
        </a:p>
      </dsp:txBody>
      <dsp:txXfrm>
        <a:off x="2871445" y="0"/>
        <a:ext cx="4197466" cy="457200"/>
      </dsp:txXfrm>
    </dsp:sp>
    <dsp:sp modelId="{A37E746B-EDB9-46B5-9DA1-2A56B42E08C6}">
      <dsp:nvSpPr>
        <dsp:cNvPr id="0" name=""/>
        <dsp:cNvSpPr/>
      </dsp:nvSpPr>
      <dsp:spPr>
        <a:xfrm>
          <a:off x="6812496" y="0"/>
          <a:ext cx="2081926" cy="457200"/>
        </a:xfrm>
        <a:prstGeom prst="chevron">
          <a:avLst/>
        </a:prstGeom>
        <a:solidFill>
          <a:schemeClr val="accent1">
            <a:shade val="80000"/>
            <a:hueOff val="156205"/>
            <a:satOff val="1254"/>
            <a:lumOff val="122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Full dataset</a:t>
          </a:r>
          <a:endParaRPr lang="en-US" sz="1700" b="1" kern="1200" dirty="0"/>
        </a:p>
      </dsp:txBody>
      <dsp:txXfrm>
        <a:off x="7041096" y="0"/>
        <a:ext cx="1624726" cy="457200"/>
      </dsp:txXfrm>
    </dsp:sp>
    <dsp:sp modelId="{5D7E177F-6E26-4130-84F3-A9DA8D8435FE}">
      <dsp:nvSpPr>
        <dsp:cNvPr id="0" name=""/>
        <dsp:cNvSpPr/>
      </dsp:nvSpPr>
      <dsp:spPr>
        <a:xfrm>
          <a:off x="0" y="0"/>
          <a:ext cx="3280606" cy="457200"/>
        </a:xfrm>
        <a:prstGeom prst="chevron">
          <a:avLst/>
        </a:prstGeom>
        <a:solidFill>
          <a:schemeClr val="accent1">
            <a:shade val="80000"/>
            <a:hueOff val="312410"/>
            <a:satOff val="2508"/>
            <a:lumOff val="245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Full dataset</a:t>
          </a:r>
          <a:endParaRPr lang="en-US" sz="1700" b="1" kern="1200" dirty="0"/>
        </a:p>
      </dsp:txBody>
      <dsp:txXfrm>
        <a:off x="228600" y="0"/>
        <a:ext cx="2823406" cy="457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766" descr="title_Enterpris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765"/>
          <p:cNvSpPr txBox="1">
            <a:spLocks noChangeArrowheads="1"/>
          </p:cNvSpPr>
          <p:nvPr/>
        </p:nvSpPr>
        <p:spPr bwMode="auto">
          <a:xfrm>
            <a:off x="6477000" y="6553200"/>
            <a:ext cx="1328738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" b="0" dirty="0">
                <a:latin typeface="Arial" charset="0"/>
                <a:cs typeface="Arial" charset="0"/>
              </a:rPr>
              <a:t>Copyright 2011   Trend Micro Inc.</a:t>
            </a:r>
          </a:p>
        </p:txBody>
      </p:sp>
      <p:pic>
        <p:nvPicPr>
          <p:cNvPr id="6" name="Picture 3767" descr="trend_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63525"/>
            <a:ext cx="3157538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10"/>
          <p:cNvCxnSpPr>
            <a:cxnSpLocks noChangeShapeType="1"/>
          </p:cNvCxnSpPr>
          <p:nvPr/>
        </p:nvCxnSpPr>
        <p:spPr bwMode="auto">
          <a:xfrm>
            <a:off x="835025" y="5594350"/>
            <a:ext cx="7804150" cy="1588"/>
          </a:xfrm>
          <a:prstGeom prst="line">
            <a:avLst/>
          </a:prstGeom>
          <a:noFill/>
          <a:ln w="127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468" name="Rectangle 37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04888" y="5679203"/>
            <a:ext cx="6400800" cy="838200"/>
          </a:xfrm>
          <a:ln/>
        </p:spPr>
        <p:txBody>
          <a:bodyPr/>
          <a:lstStyle>
            <a:lvl1pPr marL="0" indent="0">
              <a:buFontTx/>
              <a:buNone/>
              <a:defRPr sz="17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4466" name="Rectangle 3746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5005776"/>
            <a:ext cx="6453188" cy="511175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38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647700"/>
            <a:ext cx="6718300" cy="714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38150" y="1543050"/>
            <a:ext cx="6708775" cy="512445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29027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647700"/>
            <a:ext cx="6718300" cy="714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8150" y="1543050"/>
            <a:ext cx="6708775" cy="512445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839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06500"/>
            <a:ext cx="6718300" cy="714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324682"/>
            <a:ext cx="6708775" cy="512445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4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25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50" y="1543050"/>
            <a:ext cx="3278188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38" y="1543050"/>
            <a:ext cx="3278187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5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3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05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46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17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84" descr="subtit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5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543050"/>
            <a:ext cx="670877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First level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553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647700"/>
            <a:ext cx="67183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pic>
        <p:nvPicPr>
          <p:cNvPr id="1029" name="Picture 586" descr="TM_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327775"/>
            <a:ext cx="9906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765"/>
          <p:cNvSpPr txBox="1">
            <a:spLocks noChangeArrowheads="1"/>
          </p:cNvSpPr>
          <p:nvPr/>
        </p:nvSpPr>
        <p:spPr bwMode="auto">
          <a:xfrm>
            <a:off x="6423025" y="6553200"/>
            <a:ext cx="1506538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25F26E9C-6509-4DFD-9372-03DF7CF0787D}" type="slidenum">
              <a:rPr lang="en-US" sz="600" b="0">
                <a:latin typeface="Arial" charset="0"/>
                <a:cs typeface="Arial" charset="0"/>
              </a:rPr>
              <a:pPr>
                <a:defRPr/>
              </a:pPr>
              <a:t>‹#›</a:t>
            </a:fld>
            <a:r>
              <a:rPr lang="en-US" sz="600" b="0" dirty="0">
                <a:latin typeface="Arial" charset="0"/>
                <a:cs typeface="Arial" charset="0"/>
              </a:rPr>
              <a:t>    Copyright 2011   Trend Micro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Arial" pitchFamily="32" charset="0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pitchFamily="32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pitchFamily="32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pitchFamily="32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pitchFamily="32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Arial" pitchFamily="32" charset="0"/>
          <a:cs typeface="+mn-cs"/>
        </a:defRPr>
      </a:lvl1pPr>
      <a:lvl2pPr marL="574675" indent="-2286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Arial" pitchFamily="32" charset="0"/>
          <a:cs typeface="+mn-cs"/>
        </a:defRPr>
      </a:lvl2pPr>
      <a:lvl3pPr marL="860425" indent="-17145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Arial" pitchFamily="32" charset="0"/>
          <a:cs typeface="+mn-cs"/>
        </a:defRPr>
      </a:lvl3pPr>
      <a:lvl4pPr marL="1146175" indent="-17145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ea typeface="Arial" pitchFamily="32" charset="0"/>
          <a:cs typeface="+mn-cs"/>
        </a:defRPr>
      </a:lvl4pPr>
      <a:lvl5pPr marL="1431925" indent="-17145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ea typeface="Arial" pitchFamily="32" charset="0"/>
          <a:cs typeface="+mn-cs"/>
        </a:defRPr>
      </a:lvl5pPr>
      <a:lvl6pPr marL="18891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3463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8035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2607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895600"/>
            <a:ext cx="7772400" cy="1362075"/>
          </a:xfrm>
        </p:spPr>
        <p:txBody>
          <a:bodyPr/>
          <a:lstStyle/>
          <a:p>
            <a:r>
              <a:rPr lang="en-US" dirty="0" smtClean="0"/>
              <a:t>Malware Classification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1500187"/>
          </a:xfrm>
        </p:spPr>
        <p:txBody>
          <a:bodyPr/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400" dirty="0" smtClean="0"/>
              <a:t>Amber Zhang, Bharath Chandrasekhar</a:t>
            </a:r>
          </a:p>
          <a:p>
            <a:r>
              <a:rPr lang="en-US" sz="2400" dirty="0" smtClean="0"/>
              <a:t>July, 2016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74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score: trend 30,000 testing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7200" y="1132703"/>
            <a:ext cx="7772400" cy="5420497"/>
            <a:chOff x="457200" y="1132703"/>
            <a:chExt cx="7772400" cy="5420497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68" t="56857" r="28965"/>
            <a:stretch/>
          </p:blipFill>
          <p:spPr bwMode="auto">
            <a:xfrm>
              <a:off x="457200" y="3581400"/>
              <a:ext cx="7696200" cy="29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57200" y="5194756"/>
              <a:ext cx="7772400" cy="2154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68" t="6137" r="28965" b="60872"/>
            <a:stretch/>
          </p:blipFill>
          <p:spPr bwMode="auto">
            <a:xfrm>
              <a:off x="457200" y="1132703"/>
              <a:ext cx="7696200" cy="2524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58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Model selection: </a:t>
            </a:r>
            <a:r>
              <a:rPr lang="en-US" sz="2000" b="1" dirty="0" err="1" smtClean="0"/>
              <a:t>Xgboost</a:t>
            </a:r>
            <a:r>
              <a:rPr lang="en-US" sz="2000" b="1" dirty="0" smtClean="0"/>
              <a:t> </a:t>
            </a:r>
          </a:p>
          <a:p>
            <a:pPr lvl="1"/>
            <a:r>
              <a:rPr lang="en-US" sz="1800" dirty="0" smtClean="0"/>
              <a:t>Performance evaluation:</a:t>
            </a:r>
          </a:p>
          <a:p>
            <a:pPr lvl="2"/>
            <a:r>
              <a:rPr lang="en-US" sz="1400" dirty="0" smtClean="0"/>
              <a:t>ROC score (Trend testing set): 0.9975</a:t>
            </a:r>
          </a:p>
          <a:p>
            <a:pPr lvl="2"/>
            <a:r>
              <a:rPr lang="en-US" sz="1400" dirty="0" smtClean="0"/>
              <a:t>Accuracy (5 fold cross validation): 0.987 </a:t>
            </a:r>
          </a:p>
          <a:p>
            <a:pPr lvl="1"/>
            <a:r>
              <a:rPr lang="en-US" sz="1800" dirty="0" smtClean="0"/>
              <a:t>Parameters: </a:t>
            </a:r>
          </a:p>
          <a:p>
            <a:pPr lvl="2"/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Max_depth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= 3,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min_child_width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= 4,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n_estimator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= 3000,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learning_rate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= 0.1, subsample = 0.8, gamma = 0,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colsample_bytree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= 0.8</a:t>
            </a:r>
          </a:p>
          <a:p>
            <a:r>
              <a:rPr lang="en-US" sz="2000" b="1" dirty="0" smtClean="0"/>
              <a:t>Attribute selection: 504 attributes </a:t>
            </a:r>
          </a:p>
          <a:p>
            <a:pPr lvl="1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Top 290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nGram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opcodes counts, top 127 single byte count, top 8 memory declaration keyword count, top 15 info fields, top 26 DDL imports function counts, top 17 section info, top 11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asm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image density, top 10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asm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image statistics </a:t>
            </a:r>
          </a:p>
          <a:p>
            <a:r>
              <a:rPr lang="en-US" sz="2000" b="1" dirty="0" smtClean="0"/>
              <a:t>Training time and resource usage</a:t>
            </a:r>
          </a:p>
          <a:p>
            <a:pPr lvl="1"/>
            <a:r>
              <a:rPr lang="en-US" sz="1600" dirty="0" smtClean="0"/>
              <a:t>2 hours, 4G memory to train the model </a:t>
            </a:r>
          </a:p>
          <a:p>
            <a:pPr lvl="1"/>
            <a:r>
              <a:rPr lang="en-US" sz="1600" dirty="0" smtClean="0"/>
              <a:t>Predicting 30,000 testing files in ~10 minutes</a:t>
            </a:r>
          </a:p>
          <a:p>
            <a:pPr lvl="1"/>
            <a:r>
              <a:rPr lang="en-US" sz="1600" dirty="0" smtClean="0"/>
              <a:t>727G Raw data and generated features on disk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78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50000 Portable executable files broken into: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assembly source </a:t>
            </a:r>
            <a:r>
              <a:rPr lang="en-US" dirty="0" smtClean="0"/>
              <a:t>code</a:t>
            </a:r>
            <a:r>
              <a:rPr lang="en-US" dirty="0"/>
              <a:t> </a:t>
            </a:r>
            <a:r>
              <a:rPr lang="en-US" dirty="0" smtClean="0"/>
              <a:t>(.</a:t>
            </a:r>
            <a:r>
              <a:rPr lang="en-US" dirty="0" err="1" smtClean="0"/>
              <a:t>asm</a:t>
            </a:r>
            <a:r>
              <a:rPr lang="en-US" dirty="0" smtClean="0"/>
              <a:t> file)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Imports file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Sections file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Info file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Strings file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7" t="39229" r="34498" b="22595"/>
          <a:stretch/>
        </p:blipFill>
        <p:spPr bwMode="auto">
          <a:xfrm>
            <a:off x="2654388" y="3200400"/>
            <a:ext cx="266033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5" t="45165" r="25445" b="17307"/>
          <a:stretch/>
        </p:blipFill>
        <p:spPr bwMode="auto">
          <a:xfrm>
            <a:off x="5324508" y="2743200"/>
            <a:ext cx="3582691" cy="3406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6" t="12529" r="73404" b="63759"/>
          <a:stretch/>
        </p:blipFill>
        <p:spPr bwMode="auto">
          <a:xfrm>
            <a:off x="789618" y="4489107"/>
            <a:ext cx="1953582" cy="160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4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Flow and Resource Usage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200987"/>
              </p:ext>
            </p:extLst>
          </p:nvPr>
        </p:nvGraphicFramePr>
        <p:xfrm>
          <a:off x="3002280" y="1752600"/>
          <a:ext cx="4160520" cy="292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7092748"/>
              </p:ext>
            </p:extLst>
          </p:nvPr>
        </p:nvGraphicFramePr>
        <p:xfrm>
          <a:off x="228600" y="1905000"/>
          <a:ext cx="2895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4789165"/>
              </p:ext>
            </p:extLst>
          </p:nvPr>
        </p:nvGraphicFramePr>
        <p:xfrm>
          <a:off x="152400" y="5562600"/>
          <a:ext cx="90678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964680" y="2809875"/>
            <a:ext cx="579120" cy="838199"/>
            <a:chOff x="1005840" y="685800"/>
            <a:chExt cx="1508760" cy="838199"/>
          </a:xfrm>
        </p:grpSpPr>
        <p:sp>
          <p:nvSpPr>
            <p:cNvPr id="8" name="Right Arrow 7"/>
            <p:cNvSpPr/>
            <p:nvPr/>
          </p:nvSpPr>
          <p:spPr>
            <a:xfrm>
              <a:off x="1005840" y="685800"/>
              <a:ext cx="1508760" cy="838199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ight Arrow 4"/>
            <p:cNvSpPr/>
            <p:nvPr/>
          </p:nvSpPr>
          <p:spPr>
            <a:xfrm>
              <a:off x="1005840" y="790575"/>
              <a:ext cx="1194435" cy="6286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3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50251" y="1880284"/>
            <a:ext cx="1244085" cy="2514599"/>
            <a:chOff x="0" y="0"/>
            <a:chExt cx="1244085" cy="2514599"/>
          </a:xfrm>
        </p:grpSpPr>
        <p:sp>
          <p:nvSpPr>
            <p:cNvPr id="11" name="Rounded Rectangle 10"/>
            <p:cNvSpPr/>
            <p:nvPr/>
          </p:nvSpPr>
          <p:spPr>
            <a:xfrm>
              <a:off x="0" y="0"/>
              <a:ext cx="1244085" cy="2514599"/>
            </a:xfrm>
            <a:prstGeom prst="roundRect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60731" y="60731"/>
              <a:ext cx="1122623" cy="2393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/>
                <a:t>Compare, train and tune the model on full dataset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8600" y="4572000"/>
            <a:ext cx="12954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~12 hours </a:t>
            </a:r>
            <a:r>
              <a:rPr lang="en-US" sz="1200" dirty="0" smtClean="0"/>
              <a:t>to scan through all training data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0" y="4572000"/>
            <a:ext cx="16764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~2 hours </a:t>
            </a:r>
            <a:r>
              <a:rPr lang="en-US" sz="1200" dirty="0" smtClean="0"/>
              <a:t>to run random forest</a:t>
            </a:r>
          </a:p>
          <a:p>
            <a:r>
              <a:rPr lang="en-US" sz="1200" dirty="0" smtClean="0"/>
              <a:t>~</a:t>
            </a:r>
            <a:r>
              <a:rPr lang="en-US" sz="1200" b="1" dirty="0"/>
              <a:t>7</a:t>
            </a:r>
            <a:r>
              <a:rPr lang="en-US" sz="1200" b="1" dirty="0" smtClean="0"/>
              <a:t> G</a:t>
            </a:r>
            <a:r>
              <a:rPr lang="en-US" sz="1200" dirty="0" smtClean="0"/>
              <a:t> of RAM memory 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239000" y="4572000"/>
            <a:ext cx="16764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~4 hours </a:t>
            </a:r>
            <a:r>
              <a:rPr lang="en-US" sz="1200" dirty="0" smtClean="0"/>
              <a:t>to run random forest</a:t>
            </a:r>
          </a:p>
          <a:p>
            <a:r>
              <a:rPr lang="en-US" sz="1200" dirty="0" smtClean="0"/>
              <a:t>~</a:t>
            </a:r>
            <a:r>
              <a:rPr lang="en-US" sz="1200" b="1" dirty="0" smtClean="0"/>
              <a:t>4 G</a:t>
            </a:r>
            <a:r>
              <a:rPr lang="en-US" sz="1200" dirty="0" smtClean="0"/>
              <a:t> of RAM memory 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4572000"/>
            <a:ext cx="320245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~40G+ </a:t>
            </a:r>
            <a:r>
              <a:rPr lang="en-US" sz="1200" dirty="0" smtClean="0"/>
              <a:t>extracted files on the disk</a:t>
            </a:r>
          </a:p>
          <a:p>
            <a:r>
              <a:rPr lang="en-US" sz="1200" b="1" dirty="0" smtClean="0"/>
              <a:t>~1h </a:t>
            </a:r>
            <a:r>
              <a:rPr lang="en-US" sz="1200" dirty="0" smtClean="0"/>
              <a:t>to train the model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586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06500"/>
            <a:ext cx="8181976" cy="714375"/>
          </a:xfrm>
        </p:spPr>
        <p:txBody>
          <a:bodyPr/>
          <a:lstStyle/>
          <a:p>
            <a:r>
              <a:rPr lang="en-US" dirty="0"/>
              <a:t>290 </a:t>
            </a:r>
            <a:r>
              <a:rPr lang="en-US" dirty="0" smtClean="0"/>
              <a:t>Features: </a:t>
            </a:r>
            <a:r>
              <a:rPr lang="en-US" dirty="0" err="1" smtClean="0"/>
              <a:t>nGram</a:t>
            </a:r>
            <a:r>
              <a:rPr lang="en-US" dirty="0" smtClean="0"/>
              <a:t> opcode counts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324682"/>
            <a:ext cx="7719370" cy="240911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Scan through .</a:t>
            </a:r>
            <a:r>
              <a:rPr lang="en-US" sz="1600" dirty="0" err="1" smtClean="0"/>
              <a:t>asm</a:t>
            </a:r>
            <a:r>
              <a:rPr lang="en-US" sz="1600" dirty="0" smtClean="0"/>
              <a:t> assembly source code file and extract all 1-4 gram opcode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Select frequent opcode pattern</a:t>
            </a:r>
          </a:p>
          <a:p>
            <a:pPr lvl="1"/>
            <a:r>
              <a:rPr lang="en-US" sz="1200" dirty="0" smtClean="0"/>
              <a:t>For one gram opcode: if in a loop then count 10 times more</a:t>
            </a:r>
          </a:p>
          <a:p>
            <a:pPr lvl="1"/>
            <a:r>
              <a:rPr lang="en-US" sz="1200" dirty="0" smtClean="0"/>
              <a:t>Frequent if opcode patterns appears in the file more than 100 times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Run random forest to select opcode features with top importance (based on reduced info gain):</a:t>
            </a:r>
          </a:p>
          <a:p>
            <a:pPr lvl="1"/>
            <a:r>
              <a:rPr lang="en-US" sz="1200" dirty="0" smtClean="0"/>
              <a:t>Top 200 one gram, top 30 two gram, top 30 three gram, top 30 four gram</a:t>
            </a:r>
          </a:p>
          <a:p>
            <a:pPr lvl="1"/>
            <a:r>
              <a:rPr lang="en-US" sz="1200" dirty="0" smtClean="0"/>
              <a:t>In total, 290 </a:t>
            </a:r>
            <a:r>
              <a:rPr lang="en-US" sz="1200" dirty="0" err="1" smtClean="0"/>
              <a:t>nGram</a:t>
            </a:r>
            <a:r>
              <a:rPr lang="en-US" sz="1200" dirty="0" smtClean="0"/>
              <a:t> opcode counts features were selected</a:t>
            </a:r>
          </a:p>
          <a:p>
            <a:pPr lvl="1"/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3399" y="6214419"/>
            <a:ext cx="3657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Loop pattern in assembly source code</a:t>
            </a:r>
            <a:endParaRPr lang="en-US" sz="1000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1" y="3733800"/>
            <a:ext cx="3750275" cy="2463114"/>
            <a:chOff x="457201" y="3429000"/>
            <a:chExt cx="3750275" cy="246311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5" t="42356" r="55308" b="20329"/>
            <a:stretch/>
          </p:blipFill>
          <p:spPr bwMode="auto">
            <a:xfrm>
              <a:off x="549875" y="3429000"/>
              <a:ext cx="3657601" cy="2463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1066800" y="3733800"/>
              <a:ext cx="267730" cy="20244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1" y="3429000"/>
              <a:ext cx="877330" cy="22860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76400" y="5257800"/>
              <a:ext cx="877330" cy="22860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ight Arrow 9"/>
          <p:cNvSpPr/>
          <p:nvPr/>
        </p:nvSpPr>
        <p:spPr>
          <a:xfrm>
            <a:off x="4457700" y="4343400"/>
            <a:ext cx="11811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867400" y="3142851"/>
            <a:ext cx="2290119" cy="16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/>
              <a:t>One gram opcode</a:t>
            </a:r>
          </a:p>
          <a:p>
            <a:pPr marL="0" indent="0">
              <a:buNone/>
            </a:pPr>
            <a:r>
              <a:rPr lang="en-US" sz="1400" dirty="0" err="1" smtClean="0"/>
              <a:t>mov</a:t>
            </a:r>
            <a:r>
              <a:rPr lang="en-US" sz="1400" dirty="0" smtClean="0"/>
              <a:t>, </a:t>
            </a:r>
            <a:r>
              <a:rPr lang="en-US" sz="1400" dirty="0" err="1" smtClean="0"/>
              <a:t>mul</a:t>
            </a:r>
            <a:r>
              <a:rPr lang="en-US" sz="1400" dirty="0" smtClean="0"/>
              <a:t>, </a:t>
            </a:r>
            <a:r>
              <a:rPr lang="en-US" sz="1400" dirty="0" err="1" smtClean="0"/>
              <a:t>shr</a:t>
            </a:r>
            <a:r>
              <a:rPr lang="en-US" sz="1400" dirty="0" smtClean="0"/>
              <a:t>, lea…</a:t>
            </a:r>
          </a:p>
          <a:p>
            <a:pPr marL="0" indent="0">
              <a:buNone/>
            </a:pPr>
            <a:r>
              <a:rPr lang="en-US" sz="1400" b="1" dirty="0" smtClean="0"/>
              <a:t>Two gram opcode</a:t>
            </a:r>
          </a:p>
          <a:p>
            <a:pPr marL="0" indent="0">
              <a:buNone/>
            </a:pPr>
            <a:r>
              <a:rPr lang="en-US" sz="1400" dirty="0" err="1" smtClean="0"/>
              <a:t>mov_mul</a:t>
            </a:r>
            <a:r>
              <a:rPr lang="en-US" sz="1400" dirty="0" smtClean="0"/>
              <a:t>, </a:t>
            </a:r>
            <a:r>
              <a:rPr lang="en-US" sz="1400" dirty="0" err="1" smtClean="0"/>
              <a:t>mul_shr</a:t>
            </a:r>
            <a:r>
              <a:rPr lang="en-US" sz="1400" dirty="0" smtClean="0"/>
              <a:t>, </a:t>
            </a:r>
            <a:r>
              <a:rPr lang="en-US" sz="1400" dirty="0" err="1" smtClean="0"/>
              <a:t>shr_lea</a:t>
            </a:r>
            <a:r>
              <a:rPr lang="en-US" sz="1400" dirty="0" smtClean="0"/>
              <a:t>…</a:t>
            </a:r>
          </a:p>
          <a:p>
            <a:pPr marL="0" indent="0">
              <a:buNone/>
            </a:pPr>
            <a:r>
              <a:rPr lang="en-US" sz="1400" b="1" dirty="0" smtClean="0"/>
              <a:t>Three, four, five gram</a:t>
            </a:r>
          </a:p>
          <a:p>
            <a:pPr marL="0" indent="0">
              <a:buNone/>
            </a:pPr>
            <a:endParaRPr lang="en-US" sz="1400" dirty="0" smtClean="0"/>
          </a:p>
          <a:p>
            <a:pPr>
              <a:buFontTx/>
              <a:buChar char="-"/>
            </a:pPr>
            <a:endParaRPr lang="en-US" sz="1400" dirty="0" smtClean="0"/>
          </a:p>
          <a:p>
            <a:pPr>
              <a:buFontTx/>
              <a:buChar char="-"/>
            </a:pPr>
            <a:endParaRPr lang="en-US" sz="1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867401" y="4819251"/>
            <a:ext cx="2290119" cy="16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/>
              <a:t>Anti Debug</a:t>
            </a:r>
          </a:p>
          <a:p>
            <a:pPr marL="0" indent="0">
              <a:buNone/>
            </a:pPr>
            <a:r>
              <a:rPr lang="en-US" sz="1400" dirty="0" err="1"/>
              <a:t>m</a:t>
            </a:r>
            <a:r>
              <a:rPr lang="en-US" sz="1400" dirty="0" err="1" smtClean="0"/>
              <a:t>ov</a:t>
            </a:r>
            <a:r>
              <a:rPr lang="en-US" sz="1400" dirty="0" smtClean="0"/>
              <a:t> </a:t>
            </a:r>
            <a:r>
              <a:rPr lang="en-US" sz="1400" dirty="0" err="1" smtClean="0"/>
              <a:t>eax</a:t>
            </a:r>
            <a:r>
              <a:rPr lang="en-US" sz="1400" dirty="0" smtClean="0"/>
              <a:t>, fs:[30h]</a:t>
            </a:r>
          </a:p>
          <a:p>
            <a:pPr marL="0" indent="0">
              <a:buNone/>
            </a:pPr>
            <a:r>
              <a:rPr lang="en-US" sz="1400" dirty="0" err="1"/>
              <a:t>m</a:t>
            </a:r>
            <a:r>
              <a:rPr lang="en-US" sz="1400" dirty="0" err="1" smtClean="0"/>
              <a:t>ov</a:t>
            </a:r>
            <a:r>
              <a:rPr lang="en-US" sz="1400" dirty="0" smtClean="0"/>
              <a:t> </a:t>
            </a:r>
            <a:r>
              <a:rPr lang="en-US" sz="1400" dirty="0" err="1" smtClean="0"/>
              <a:t>eax</a:t>
            </a:r>
            <a:r>
              <a:rPr lang="en-US" sz="1400" dirty="0" smtClean="0"/>
              <a:t>, byte [eax+2]</a:t>
            </a:r>
          </a:p>
          <a:p>
            <a:pPr marL="0" indent="0">
              <a:buNone/>
            </a:pPr>
            <a:r>
              <a:rPr lang="en-US" sz="1400" dirty="0"/>
              <a:t>t</a:t>
            </a:r>
            <a:r>
              <a:rPr lang="en-US" sz="1400" dirty="0" smtClean="0"/>
              <a:t>est </a:t>
            </a:r>
            <a:r>
              <a:rPr lang="en-US" sz="1400" dirty="0" err="1" smtClean="0"/>
              <a:t>eax,eax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/>
              <a:t>j</a:t>
            </a:r>
            <a:r>
              <a:rPr lang="en-US" sz="1400" dirty="0" err="1" smtClean="0"/>
              <a:t>ne</a:t>
            </a:r>
            <a:r>
              <a:rPr lang="en-US" sz="1400" dirty="0" smtClean="0"/>
              <a:t> @</a:t>
            </a:r>
            <a:r>
              <a:rPr lang="en-US" sz="1400" dirty="0" err="1" smtClean="0"/>
              <a:t>DebuggerDetected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>
              <a:buFontTx/>
              <a:buChar char="-"/>
            </a:pPr>
            <a:endParaRPr lang="en-US" sz="1400" dirty="0" smtClean="0"/>
          </a:p>
          <a:p>
            <a:pPr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315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06500"/>
            <a:ext cx="8943976" cy="714375"/>
          </a:xfrm>
        </p:spPr>
        <p:txBody>
          <a:bodyPr/>
          <a:lstStyle/>
          <a:p>
            <a:r>
              <a:rPr lang="en-US" dirty="0" smtClean="0"/>
              <a:t>127 Features: section hex dump single byte count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06500"/>
            <a:ext cx="8334375" cy="714375"/>
          </a:xfrm>
        </p:spPr>
        <p:txBody>
          <a:bodyPr/>
          <a:lstStyle/>
          <a:p>
            <a:r>
              <a:rPr lang="en-US" dirty="0" smtClean="0"/>
              <a:t>8 Features: memory declaration keywords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 Features: .</a:t>
            </a:r>
            <a:r>
              <a:rPr lang="en-US" dirty="0" err="1" smtClean="0"/>
              <a:t>asm</a:t>
            </a:r>
            <a:r>
              <a:rPr lang="en-US" dirty="0" smtClean="0"/>
              <a:t> image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2" t="10854" r="41253" b="3560"/>
          <a:stretch/>
        </p:blipFill>
        <p:spPr bwMode="auto">
          <a:xfrm>
            <a:off x="457200" y="1295400"/>
            <a:ext cx="202810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10" t="20859" r="40319" b="12775"/>
          <a:stretch/>
        </p:blipFill>
        <p:spPr bwMode="auto">
          <a:xfrm>
            <a:off x="2590800" y="1315995"/>
            <a:ext cx="2192031" cy="42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9" t="11248" r="40827" b="2600"/>
          <a:stretch/>
        </p:blipFill>
        <p:spPr bwMode="auto">
          <a:xfrm>
            <a:off x="4876800" y="1315994"/>
            <a:ext cx="2133600" cy="529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88" y="1181100"/>
            <a:ext cx="1106312" cy="304799"/>
          </a:xfrm>
          <a:solidFill>
            <a:schemeClr val="accent2"/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1600" b="1" dirty="0" smtClean="0">
                <a:solidFill>
                  <a:schemeClr val="accent3"/>
                </a:solidFill>
              </a:rPr>
              <a:t>Normal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551288" y="1181100"/>
            <a:ext cx="1106312" cy="304799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Arial" pitchFamily="32" charset="0"/>
                <a:cs typeface="+mn-cs"/>
              </a:defRPr>
            </a:lvl1pPr>
            <a:lvl2pPr marL="574675" indent="-228600" algn="l" rtl="0" eaLnBrk="1" fontAlgn="base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Arial" pitchFamily="32" charset="0"/>
                <a:cs typeface="+mn-cs"/>
              </a:defRPr>
            </a:lvl2pPr>
            <a:lvl3pPr marL="860425" indent="-171450" algn="l" rtl="0" eaLnBrk="1" fontAlgn="base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Arial" pitchFamily="32" charset="0"/>
                <a:cs typeface="+mn-cs"/>
              </a:defRPr>
            </a:lvl3pPr>
            <a:lvl4pPr marL="1146175" indent="-171450" algn="l" rtl="0" eaLnBrk="1" fontAlgn="base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–"/>
              <a:defRPr sz="1600">
                <a:solidFill>
                  <a:schemeClr val="tx1"/>
                </a:solidFill>
                <a:latin typeface="+mn-lt"/>
                <a:ea typeface="Arial" pitchFamily="32" charset="0"/>
                <a:cs typeface="+mn-cs"/>
              </a:defRPr>
            </a:lvl4pPr>
            <a:lvl5pPr marL="1431925" indent="-171450" algn="l" rtl="0" eaLnBrk="1" fontAlgn="base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Arial" pitchFamily="32" charset="0"/>
                <a:cs typeface="+mn-cs"/>
              </a:defRPr>
            </a:lvl5pPr>
            <a:lvl6pPr marL="1889125" indent="-1714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346325" indent="-1714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803525" indent="-1714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260725" indent="-1714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1600" b="1" kern="0" dirty="0" smtClean="0">
                <a:solidFill>
                  <a:schemeClr val="accent3"/>
                </a:solidFill>
              </a:rPr>
              <a:t>Malicious</a:t>
            </a:r>
            <a:endParaRPr lang="en-US" sz="1600" b="1" kern="0" dirty="0">
              <a:solidFill>
                <a:schemeClr val="accent3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37288" y="1181100"/>
            <a:ext cx="1106312" cy="304799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Arial" pitchFamily="32" charset="0"/>
                <a:cs typeface="+mn-cs"/>
              </a:defRPr>
            </a:lvl1pPr>
            <a:lvl2pPr marL="574675" indent="-228600" algn="l" rtl="0" eaLnBrk="1" fontAlgn="base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Arial" pitchFamily="32" charset="0"/>
                <a:cs typeface="+mn-cs"/>
              </a:defRPr>
            </a:lvl2pPr>
            <a:lvl3pPr marL="860425" indent="-171450" algn="l" rtl="0" eaLnBrk="1" fontAlgn="base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Arial" pitchFamily="32" charset="0"/>
                <a:cs typeface="+mn-cs"/>
              </a:defRPr>
            </a:lvl3pPr>
            <a:lvl4pPr marL="1146175" indent="-171450" algn="l" rtl="0" eaLnBrk="1" fontAlgn="base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–"/>
              <a:defRPr sz="1600">
                <a:solidFill>
                  <a:schemeClr val="tx1"/>
                </a:solidFill>
                <a:latin typeface="+mn-lt"/>
                <a:ea typeface="Arial" pitchFamily="32" charset="0"/>
                <a:cs typeface="+mn-cs"/>
              </a:defRPr>
            </a:lvl4pPr>
            <a:lvl5pPr marL="1431925" indent="-171450" algn="l" rtl="0" eaLnBrk="1" fontAlgn="base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Arial" pitchFamily="32" charset="0"/>
                <a:cs typeface="+mn-cs"/>
              </a:defRPr>
            </a:lvl5pPr>
            <a:lvl6pPr marL="1889125" indent="-1714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346325" indent="-1714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803525" indent="-1714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260725" indent="-1714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1600" b="1" kern="0" dirty="0" smtClean="0">
                <a:solidFill>
                  <a:schemeClr val="accent3"/>
                </a:solidFill>
              </a:rPr>
              <a:t>Malicious</a:t>
            </a:r>
            <a:endParaRPr lang="en-US" sz="1600" b="1" kern="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0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_Corporate_Template">
  <a:themeElements>
    <a:clrScheme name="TM_Corporate_Template 1">
      <a:dk1>
        <a:srgbClr val="58595B"/>
      </a:dk1>
      <a:lt1>
        <a:srgbClr val="FFFFFF"/>
      </a:lt1>
      <a:dk2>
        <a:srgbClr val="CC0000"/>
      </a:dk2>
      <a:lt2>
        <a:srgbClr val="7B7C7F"/>
      </a:lt2>
      <a:accent1>
        <a:srgbClr val="5091CD"/>
      </a:accent1>
      <a:accent2>
        <a:srgbClr val="E8AE4A"/>
      </a:accent2>
      <a:accent3>
        <a:srgbClr val="FFFFFF"/>
      </a:accent3>
      <a:accent4>
        <a:srgbClr val="4A4B4C"/>
      </a:accent4>
      <a:accent5>
        <a:srgbClr val="B3C7E3"/>
      </a:accent5>
      <a:accent6>
        <a:srgbClr val="D29D42"/>
      </a:accent6>
      <a:hlink>
        <a:srgbClr val="FF0000"/>
      </a:hlink>
      <a:folHlink>
        <a:srgbClr val="96005B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M_Corporate_Template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5F5F5F"/>
    </a:dk1>
    <a:lt1>
      <a:srgbClr val="FFFFFF"/>
    </a:lt1>
    <a:dk2>
      <a:srgbClr val="CC0000"/>
    </a:dk2>
    <a:lt2>
      <a:srgbClr val="808080"/>
    </a:lt2>
    <a:accent1>
      <a:srgbClr val="5786BC"/>
    </a:accent1>
    <a:accent2>
      <a:srgbClr val="FF0000"/>
    </a:accent2>
    <a:accent3>
      <a:srgbClr val="FFFFFF"/>
    </a:accent3>
    <a:accent4>
      <a:srgbClr val="505050"/>
    </a:accent4>
    <a:accent5>
      <a:srgbClr val="B4C3DA"/>
    </a:accent5>
    <a:accent6>
      <a:srgbClr val="E70000"/>
    </a:accent6>
    <a:hlink>
      <a:srgbClr val="CC0000"/>
    </a:hlink>
    <a:folHlink>
      <a:srgbClr val="8FC4E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Trend+Micro+Real-Time+Risk+Mgmt+Introduction</Template>
  <TotalTime>254</TotalTime>
  <Words>450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TM_Corporate_Template</vt:lpstr>
      <vt:lpstr>Malware Classification</vt:lpstr>
      <vt:lpstr>Solution summary</vt:lpstr>
      <vt:lpstr>Data Format</vt:lpstr>
      <vt:lpstr>Project Flow and Resource Usage</vt:lpstr>
      <vt:lpstr>290 Features: nGram opcode counts </vt:lpstr>
      <vt:lpstr>127 Features: section hex dump single byte count </vt:lpstr>
      <vt:lpstr>8 Features: memory declaration keywords count</vt:lpstr>
      <vt:lpstr>21 Features: .asm image</vt:lpstr>
      <vt:lpstr>PowerPoint Presentation</vt:lpstr>
      <vt:lpstr>ROC score: trend 30,000 testing 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IThelpdesk</dc:creator>
  <cp:lastModifiedBy>IThelpdesk</cp:lastModifiedBy>
  <cp:revision>50</cp:revision>
  <dcterms:created xsi:type="dcterms:W3CDTF">2016-07-18T23:51:03Z</dcterms:created>
  <dcterms:modified xsi:type="dcterms:W3CDTF">2016-07-19T21:08:27Z</dcterms:modified>
</cp:coreProperties>
</file>