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2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s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An analysis of rental prices by towns in Singapore 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dirty="0" smtClean="0"/>
              <a:t>Applied Data Science Capstone Project</a:t>
            </a:r>
          </a:p>
          <a:p>
            <a:r>
              <a:rPr lang="en-SG" dirty="0" smtClean="0"/>
              <a:t>By Amber Zhao Qinyu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627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Introduction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Singapore is a country that constantly faces an influx of foreigners</a:t>
            </a:r>
          </a:p>
          <a:p>
            <a:r>
              <a:rPr lang="en-SG" dirty="0" smtClean="0"/>
              <a:t>Many foreigners are simply introduced to expensive condominiums in city centre by agents without much knowledge of other options available</a:t>
            </a:r>
          </a:p>
          <a:p>
            <a:r>
              <a:rPr lang="en-SG" dirty="0" smtClean="0"/>
              <a:t>This study will: </a:t>
            </a:r>
          </a:p>
          <a:p>
            <a:pPr lvl="1"/>
            <a:r>
              <a:rPr lang="en-SG" dirty="0"/>
              <a:t>P</a:t>
            </a:r>
            <a:r>
              <a:rPr lang="en-SG" dirty="0" smtClean="0"/>
              <a:t>rovide an overview of rental prices of public housing in Singapore</a:t>
            </a:r>
          </a:p>
          <a:p>
            <a:pPr lvl="1"/>
            <a:r>
              <a:rPr lang="en-SG" dirty="0" smtClean="0"/>
              <a:t>Attempt to analyse the relationship between rental prices and the types of surrounding amenities in the neighbourhood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144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Acquisition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b="1" dirty="0" smtClean="0"/>
              <a:t>Latest Rental Prices </a:t>
            </a:r>
          </a:p>
          <a:p>
            <a:pPr lvl="1"/>
            <a:r>
              <a:rPr lang="en-SG" dirty="0" smtClean="0"/>
              <a:t>Obtained from the official Singapore government data bank - </a:t>
            </a:r>
            <a:r>
              <a:rPr lang="en-SG" dirty="0" smtClean="0">
                <a:hlinkClick r:id="rId2"/>
              </a:rPr>
              <a:t>https://data.gov.sg</a:t>
            </a:r>
            <a:endParaRPr lang="en-SG" dirty="0" smtClean="0"/>
          </a:p>
          <a:p>
            <a:r>
              <a:rPr lang="en-SG" b="1" dirty="0" smtClean="0"/>
              <a:t>Amenities in each town</a:t>
            </a:r>
          </a:p>
          <a:p>
            <a:pPr lvl="1"/>
            <a:r>
              <a:rPr lang="en-SG" dirty="0" smtClean="0"/>
              <a:t>Obtained from </a:t>
            </a:r>
            <a:r>
              <a:rPr lang="en-SG" dirty="0" err="1" smtClean="0"/>
              <a:t>FourSquare</a:t>
            </a:r>
            <a:r>
              <a:rPr lang="en-SG" dirty="0" smtClean="0"/>
              <a:t> API</a:t>
            </a:r>
          </a:p>
          <a:p>
            <a:r>
              <a:rPr lang="en-SG" b="1" dirty="0" err="1" smtClean="0"/>
              <a:t>Geojson</a:t>
            </a:r>
            <a:r>
              <a:rPr lang="en-SG" b="1" dirty="0" smtClean="0"/>
              <a:t> file of Singapore map</a:t>
            </a:r>
            <a:endParaRPr lang="en-SG" dirty="0" smtClean="0"/>
          </a:p>
          <a:p>
            <a:pPr lvl="1"/>
            <a:r>
              <a:rPr lang="en-SG" dirty="0" smtClean="0"/>
              <a:t>Obtained from other user’s project on </a:t>
            </a:r>
            <a:r>
              <a:rPr lang="en-SG" dirty="0" err="1" smtClean="0"/>
              <a:t>Github</a:t>
            </a:r>
            <a:endParaRPr lang="en-SG" dirty="0" smtClean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455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</a:t>
            </a:r>
            <a:r>
              <a:rPr lang="en-SG" dirty="0" err="1" smtClean="0"/>
              <a:t>CLeaning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Extra unnecessary data from the data bank was dropped, and </a:t>
            </a:r>
            <a:r>
              <a:rPr lang="en-SG" dirty="0" err="1"/>
              <a:t>dataframe</a:t>
            </a:r>
            <a:r>
              <a:rPr lang="en-SG" dirty="0"/>
              <a:t> was restructured for easier analysis </a:t>
            </a:r>
          </a:p>
          <a:p>
            <a:r>
              <a:rPr lang="en-SG" dirty="0" err="1"/>
              <a:t>Geojson</a:t>
            </a:r>
            <a:r>
              <a:rPr lang="en-SG" dirty="0"/>
              <a:t> file was edited so that the names given to the areas are consistent with the main </a:t>
            </a:r>
            <a:r>
              <a:rPr lang="en-SG" dirty="0" err="1"/>
              <a:t>dataframe</a:t>
            </a:r>
            <a:r>
              <a:rPr lang="en-SG" dirty="0"/>
              <a:t>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870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Results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7494" y="2194560"/>
            <a:ext cx="4078705" cy="4024125"/>
          </a:xfrm>
        </p:spPr>
        <p:txBody>
          <a:bodyPr/>
          <a:lstStyle/>
          <a:p>
            <a:r>
              <a:rPr lang="en-SG" dirty="0" smtClean="0"/>
              <a:t>Rental prices are the highest in city centre</a:t>
            </a:r>
          </a:p>
          <a:p>
            <a:r>
              <a:rPr lang="en-SG" dirty="0" smtClean="0"/>
              <a:t>Lowest in west and north region furthest away from city centre </a:t>
            </a:r>
          </a:p>
          <a:p>
            <a:r>
              <a:rPr lang="en-SG" dirty="0" smtClean="0"/>
              <a:t>Black parts are either non-residential areas or have too few public housing available for rent </a:t>
            </a:r>
            <a:endParaRPr lang="en-SG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78097" y="2194560"/>
            <a:ext cx="6949397" cy="41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8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8096" y="2194559"/>
            <a:ext cx="6949397" cy="4205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Results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7494" y="2194560"/>
            <a:ext cx="4078705" cy="4024125"/>
          </a:xfrm>
        </p:spPr>
        <p:txBody>
          <a:bodyPr/>
          <a:lstStyle/>
          <a:p>
            <a:r>
              <a:rPr lang="en-SG" dirty="0" smtClean="0"/>
              <a:t>Plotting the top amenities in each town obtained from Foursquare provided no insight 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076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Results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b="1" dirty="0" smtClean="0"/>
              <a:t>Linear Regression Analysis </a:t>
            </a:r>
            <a:r>
              <a:rPr lang="en-SG" dirty="0" smtClean="0"/>
              <a:t>was done but produced low R2 score and high MSE</a:t>
            </a:r>
          </a:p>
          <a:p>
            <a:endParaRPr lang="en-SG" dirty="0"/>
          </a:p>
          <a:p>
            <a:endParaRPr lang="en-SG" dirty="0" smtClean="0"/>
          </a:p>
          <a:p>
            <a:r>
              <a:rPr lang="en-SG" b="1" dirty="0" smtClean="0"/>
              <a:t>Venues with most positive effect: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Pakistani Restaurant, Mountain, Organic Grocery, Cupcake Shop, Bridge, Garden, Chinese Breakfast Place, Video Game Store, Hot Dog Joint, Motorcycle Shop </a:t>
            </a:r>
          </a:p>
          <a:p>
            <a:r>
              <a:rPr lang="en-SG" b="1" dirty="0" smtClean="0"/>
              <a:t>Venues with most negative effect: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College Theatre, Smoke Shop, Post Office, College Gym, Portuguese Restaurant, Diner, Light Rail Station, Food &amp; Drink Shop, Electronics Store, Club House</a:t>
            </a:r>
          </a:p>
          <a:p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905534"/>
              </p:ext>
            </p:extLst>
          </p:nvPr>
        </p:nvGraphicFramePr>
        <p:xfrm>
          <a:off x="1839494" y="2773055"/>
          <a:ext cx="8128000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 dirty="0" smtClean="0"/>
                        <a:t>R2 Score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0.439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 smtClean="0"/>
                        <a:t>Mean</a:t>
                      </a:r>
                      <a:r>
                        <a:rPr lang="en-SG" b="1" baseline="0" dirty="0" smtClean="0"/>
                        <a:t> Squared Error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0.293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90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Results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Redoing the analysis after </a:t>
            </a:r>
            <a:r>
              <a:rPr lang="en-SG" b="1" dirty="0" smtClean="0"/>
              <a:t>Principal Component Analysis</a:t>
            </a:r>
            <a:r>
              <a:rPr lang="en-SG" dirty="0" smtClean="0"/>
              <a:t> provided better R2 score and lower MSE</a:t>
            </a:r>
          </a:p>
          <a:p>
            <a:endParaRPr lang="en-SG" dirty="0"/>
          </a:p>
          <a:p>
            <a:endParaRPr lang="en-SG" dirty="0" smtClean="0"/>
          </a:p>
          <a:p>
            <a:r>
              <a:rPr lang="en-SG" b="1" dirty="0" smtClean="0"/>
              <a:t>Venues with most positive effect: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Dessert Shop, Performing Arts Venue, Yoga Studio, Cocktail Bar, Bakery, Hotel, Sporting Goods Shop, Lounge, Dumpling Restaurant, Ramen Restaurant</a:t>
            </a:r>
          </a:p>
          <a:p>
            <a:r>
              <a:rPr lang="en-SG" b="1" dirty="0" smtClean="0"/>
              <a:t>Venues with most negative effect: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Fast Food Restaurant, Sandwich Place, Steakhouse, Sushi Restaurant, Supermarket, Bus Station, Shopping Mall, High School, American Restaurant, Trail </a:t>
            </a:r>
          </a:p>
          <a:p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4915"/>
              </p:ext>
            </p:extLst>
          </p:nvPr>
        </p:nvGraphicFramePr>
        <p:xfrm>
          <a:off x="1839494" y="2791326"/>
          <a:ext cx="8128000" cy="73945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68611">
                <a:tc>
                  <a:txBody>
                    <a:bodyPr/>
                    <a:lstStyle/>
                    <a:p>
                      <a:r>
                        <a:rPr lang="en-SG" b="1" dirty="0" smtClean="0"/>
                        <a:t>R2 Score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0.890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 smtClean="0"/>
                        <a:t>Mean</a:t>
                      </a:r>
                      <a:r>
                        <a:rPr lang="en-SG" b="1" baseline="0" dirty="0" smtClean="0"/>
                        <a:t> Squared Error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0.089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87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Conclusions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The results from analysis do not tally with our common sense – correlation does not imply causation </a:t>
            </a:r>
          </a:p>
          <a:p>
            <a:r>
              <a:rPr lang="en-SG" dirty="0" smtClean="0"/>
              <a:t>Nevertheless a good overview for foreigners new to Singapore to have a sense of how rental prices are like</a:t>
            </a:r>
          </a:p>
          <a:p>
            <a:r>
              <a:rPr lang="en-SG" dirty="0" smtClean="0"/>
              <a:t>Proves that the most expensive places may not be the most convenient </a:t>
            </a:r>
          </a:p>
          <a:p>
            <a:r>
              <a:rPr lang="en-SG" dirty="0" smtClean="0"/>
              <a:t>Such analysis could prove more insightful when done on a micro scale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2185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43</TotalTime>
  <Words>321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An analysis of rental prices by towns in Singapore </vt:lpstr>
      <vt:lpstr>Introduction</vt:lpstr>
      <vt:lpstr>Data Acquisition</vt:lpstr>
      <vt:lpstr>Data CLeaning</vt:lpstr>
      <vt:lpstr>Results</vt:lpstr>
      <vt:lpstr>Results</vt:lpstr>
      <vt:lpstr>Results</vt:lpstr>
      <vt:lpstr>Results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rental prices by towns in Singapore</dc:title>
  <dc:creator>Qinyu Zhao</dc:creator>
  <cp:lastModifiedBy>Qinyu Zhao</cp:lastModifiedBy>
  <cp:revision>7</cp:revision>
  <dcterms:created xsi:type="dcterms:W3CDTF">2019-09-03T12:22:43Z</dcterms:created>
  <dcterms:modified xsi:type="dcterms:W3CDTF">2019-09-03T13:06:29Z</dcterms:modified>
</cp:coreProperties>
</file>