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A_D9E09B6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2" r:id="rId1"/>
  </p:sldMasterIdLst>
  <p:sldIdLst>
    <p:sldId id="256" r:id="rId2"/>
    <p:sldId id="266" r:id="rId3"/>
    <p:sldId id="267" r:id="rId4"/>
    <p:sldId id="259" r:id="rId5"/>
    <p:sldId id="260" r:id="rId6"/>
    <p:sldId id="261" r:id="rId7"/>
    <p:sldId id="268" r:id="rId8"/>
    <p:sldId id="262" r:id="rId9"/>
    <p:sldId id="263" r:id="rId10"/>
    <p:sldId id="264"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0CE616-B1ED-89B0-0A18-3C483EAEA7A5}" name="Aditya chikkam" initials="Ac" userId="402cc4eb7d9ad8c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A_D9E09B6D.xml><?xml version="1.0" encoding="utf-8"?>
<p188:cmLst xmlns:a="http://schemas.openxmlformats.org/drawingml/2006/main" xmlns:r="http://schemas.openxmlformats.org/officeDocument/2006/relationships" xmlns:p188="http://schemas.microsoft.com/office/powerpoint/2018/8/main">
  <p188:cm id="{D1F6A6F5-8861-4414-B606-721D9DCB3B23}" authorId="{1D0CE616-B1ED-89B0-0A18-3C483EAEA7A5}" created="2024-06-10T13:47:35.461">
    <ac:txMkLst xmlns:ac="http://schemas.microsoft.com/office/drawing/2013/main/command">
      <pc:docMk xmlns:pc="http://schemas.microsoft.com/office/powerpoint/2013/main/command"/>
      <pc:sldMk xmlns:pc="http://schemas.microsoft.com/office/powerpoint/2013/main/command" cId="3655375725" sldId="266"/>
      <ac:spMk id="5" creationId="{400B1913-461E-740A-E69F-7C6F576115B6}"/>
      <ac:txMk cp="0" len="10">
        <ac:context len="11" hash="3359546166"/>
      </ac:txMk>
    </ac:txMkLst>
    <p188:pos x="4582297" y="335692"/>
    <p188:txBody>
      <a:bodyPr/>
      <a:lstStyle/>
      <a:p>
        <a:r>
          <a:rPr lang="en-IN"/>
          <a:t>PROJECT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4182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1613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249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8477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8428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412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900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78381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2235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09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501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382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6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26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48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5106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001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6/10/2024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62715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A_D9E09B6D.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7037" y="113538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1752600" y="4106837"/>
            <a:ext cx="11201399" cy="447558"/>
          </a:xfrm>
          <a:prstGeom prst="rect">
            <a:avLst/>
          </a:prstGeom>
        </p:spPr>
        <p:txBody>
          <a:bodyPr vert="horz" wrap="square" lIns="0" tIns="16510" rIns="0" bIns="0" rtlCol="0">
            <a:spAutoFit/>
          </a:bodyPr>
          <a:lstStyle/>
          <a:p>
            <a:pPr marL="3213735">
              <a:lnSpc>
                <a:spcPct val="100000"/>
              </a:lnSpc>
              <a:spcBef>
                <a:spcPts val="130"/>
              </a:spcBef>
            </a:pPr>
            <a:r>
              <a:rPr lang="en-IN" sz="2800" spc="15" dirty="0">
                <a:latin typeface="Algerian" panose="04020705040A02060702" pitchFamily="82" charset="0"/>
              </a:rPr>
              <a:t>Bandaru.nukaambica.devi</a:t>
            </a:r>
            <a:endParaRPr sz="2800" spc="15" dirty="0">
              <a:latin typeface="Algerian" panose="04020705040A02060702" pitchFamily="82" charset="0"/>
            </a:endParaRPr>
          </a:p>
        </p:txBody>
      </p:sp>
      <p:sp>
        <p:nvSpPr>
          <p:cNvPr id="9" name="Text Placeholder 8">
            <a:extLst>
              <a:ext uri="{FF2B5EF4-FFF2-40B4-BE49-F238E27FC236}">
                <a16:creationId xmlns:a16="http://schemas.microsoft.com/office/drawing/2014/main" id="{C9E7FF0A-F1AE-EF17-3341-AB99536E29A4}"/>
              </a:ext>
            </a:extLst>
          </p:cNvPr>
          <p:cNvSpPr>
            <a:spLocks noGrp="1"/>
          </p:cNvSpPr>
          <p:nvPr>
            <p:ph type="body" idx="1"/>
          </p:nvPr>
        </p:nvSpPr>
        <p:spPr>
          <a:xfrm>
            <a:off x="8305800" y="3557724"/>
            <a:ext cx="8596668" cy="860400"/>
          </a:xfrm>
        </p:spPr>
        <p:txBody>
          <a:bodyPr/>
          <a:lstStyle/>
          <a:p>
            <a:r>
              <a:rPr lang="en-IN" dirty="0"/>
              <a:t>KEY LOGGER</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800" spc="10" smtClean="0"/>
              <a:t>1</a:t>
            </a:fld>
            <a:endParaRPr sz="2800" spc="10" dirty="0"/>
          </a:p>
        </p:txBody>
      </p:sp>
      <p:sp>
        <p:nvSpPr>
          <p:cNvPr id="8" name="object 8"/>
          <p:cNvSpPr txBox="1"/>
          <p:nvPr/>
        </p:nvSpPr>
        <p:spPr>
          <a:xfrm>
            <a:off x="6781801" y="2955729"/>
            <a:ext cx="41910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EDC1BDE5-C6B2-143D-5F7D-7BAE557091CA}"/>
              </a:ext>
            </a:extLst>
          </p:cNvPr>
          <p:cNvSpPr txBox="1"/>
          <p:nvPr/>
        </p:nvSpPr>
        <p:spPr>
          <a:xfrm>
            <a:off x="6400801" y="5334000"/>
            <a:ext cx="4953000"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PINNO:  22225A0406</a:t>
            </a:r>
          </a:p>
          <a:p>
            <a:r>
              <a:rPr lang="en-IN" dirty="0">
                <a:latin typeface="Arial" panose="020B0604020202020204" pitchFamily="34" charset="0"/>
                <a:cs typeface="Arial" panose="020B0604020202020204" pitchFamily="34" charset="0"/>
              </a:rPr>
              <a:t>BONAM VENAKAT CHALAMAYYA</a:t>
            </a:r>
          </a:p>
          <a:p>
            <a:r>
              <a:rPr lang="en-IN" dirty="0">
                <a:latin typeface="Arial" panose="020B0604020202020204" pitchFamily="34" charset="0"/>
                <a:cs typeface="Arial" panose="020B0604020202020204" pitchFamily="34" charset="0"/>
              </a:rPr>
              <a:t>ENGINEERING COLLEGE,ODALAREVU</a:t>
            </a:r>
          </a:p>
        </p:txBody>
      </p:sp>
      <p:sp>
        <p:nvSpPr>
          <p:cNvPr id="13" name="TextBox 12">
            <a:extLst>
              <a:ext uri="{FF2B5EF4-FFF2-40B4-BE49-F238E27FC236}">
                <a16:creationId xmlns:a16="http://schemas.microsoft.com/office/drawing/2014/main" id="{DAD48B37-78AA-44B6-24ED-45029E65DC64}"/>
              </a:ext>
            </a:extLst>
          </p:cNvPr>
          <p:cNvSpPr txBox="1"/>
          <p:nvPr/>
        </p:nvSpPr>
        <p:spPr>
          <a:xfrm>
            <a:off x="991874" y="3557724"/>
            <a:ext cx="1098378" cy="461665"/>
          </a:xfrm>
          <a:prstGeom prst="rect">
            <a:avLst/>
          </a:prstGeom>
          <a:noFill/>
        </p:spPr>
        <p:txBody>
          <a:bodyPr wrap="none" rtlCol="0">
            <a:spAutoFit/>
          </a:bodyPr>
          <a:lstStyle/>
          <a:p>
            <a:r>
              <a:rPr lang="en-IN" sz="2400" dirty="0">
                <a:latin typeface="Algerian" panose="04020705040A02060702" pitchFamily="82" charset="0"/>
              </a:rPr>
              <a:t>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solidFill>
                <a:latin typeface="Trebuchet MS"/>
                <a:cs typeface="Trebuchet MS"/>
              </a:rPr>
              <a:t>M</a:t>
            </a:r>
            <a:r>
              <a:rPr sz="4800" b="1" dirty="0">
                <a:solidFill>
                  <a:schemeClr val="accent2"/>
                </a:solidFill>
                <a:latin typeface="Trebuchet MS"/>
                <a:cs typeface="Trebuchet MS"/>
              </a:rPr>
              <a:t>O</a:t>
            </a:r>
            <a:r>
              <a:rPr sz="4800" b="1" spc="-15" dirty="0">
                <a:solidFill>
                  <a:schemeClr val="accent2"/>
                </a:solidFill>
                <a:latin typeface="Trebuchet MS"/>
                <a:cs typeface="Trebuchet MS"/>
              </a:rPr>
              <a:t>D</a:t>
            </a:r>
            <a:r>
              <a:rPr sz="4800" b="1" spc="-35" dirty="0">
                <a:solidFill>
                  <a:schemeClr val="accent2"/>
                </a:solidFill>
                <a:latin typeface="Trebuchet MS"/>
                <a:cs typeface="Trebuchet MS"/>
              </a:rPr>
              <a:t>E</a:t>
            </a:r>
            <a:r>
              <a:rPr sz="4800" b="1" spc="-30" dirty="0">
                <a:solidFill>
                  <a:schemeClr val="accent2"/>
                </a:solidFill>
                <a:latin typeface="Trebuchet MS"/>
                <a:cs typeface="Trebuchet MS"/>
              </a:rPr>
              <a:t>LL</a:t>
            </a:r>
            <a:r>
              <a:rPr sz="4800" b="1" spc="-5" dirty="0">
                <a:solidFill>
                  <a:schemeClr val="accent2"/>
                </a:solidFill>
                <a:latin typeface="Trebuchet MS"/>
                <a:cs typeface="Trebuchet MS"/>
              </a:rPr>
              <a:t>I</a:t>
            </a:r>
            <a:r>
              <a:rPr sz="4800" b="1" spc="30" dirty="0">
                <a:solidFill>
                  <a:schemeClr val="accent2"/>
                </a:solidFill>
                <a:latin typeface="Trebuchet MS"/>
                <a:cs typeface="Trebuchet MS"/>
              </a:rPr>
              <a:t>N</a:t>
            </a:r>
            <a:r>
              <a:rPr sz="4800" b="1" spc="5" dirty="0">
                <a:solidFill>
                  <a:schemeClr val="accent2"/>
                </a:solidFill>
                <a:latin typeface="Trebuchet MS"/>
                <a:cs typeface="Trebuchet MS"/>
              </a:rPr>
              <a:t>G</a:t>
            </a:r>
            <a:endParaRPr sz="4800" dirty="0">
              <a:solidFill>
                <a:schemeClr val="accent2"/>
              </a:solidFill>
              <a:latin typeface="Trebuchet MS"/>
              <a:cs typeface="Trebuchet MS"/>
            </a:endParaRPr>
          </a:p>
        </p:txBody>
      </p:sp>
      <p:sp>
        <p:nvSpPr>
          <p:cNvPr id="11" name="TextBox 10">
            <a:extLst>
              <a:ext uri="{FF2B5EF4-FFF2-40B4-BE49-F238E27FC236}">
                <a16:creationId xmlns:a16="http://schemas.microsoft.com/office/drawing/2014/main" id="{4179FF59-971F-9F4D-3D7D-58837A280798}"/>
              </a:ext>
            </a:extLst>
          </p:cNvPr>
          <p:cNvSpPr txBox="1"/>
          <p:nvPr/>
        </p:nvSpPr>
        <p:spPr>
          <a:xfrm>
            <a:off x="1143001" y="3025877"/>
            <a:ext cx="9143999"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sz="2000" b="1" dirty="0">
              <a:latin typeface="Arial" panose="020B0604020202020204" pitchFamily="34" charset="0"/>
              <a:cs typeface="Arial" panose="020B0604020202020204" pitchFamily="34" charset="0"/>
            </a:endParaRPr>
          </a:p>
        </p:txBody>
      </p:sp>
      <p:sp>
        <p:nvSpPr>
          <p:cNvPr id="12" name="object 3">
            <a:extLst>
              <a:ext uri="{FF2B5EF4-FFF2-40B4-BE49-F238E27FC236}">
                <a16:creationId xmlns:a16="http://schemas.microsoft.com/office/drawing/2014/main" id="{212E0F94-64CB-A07F-C0C5-C1051724745F}"/>
              </a:ext>
            </a:extLst>
          </p:cNvPr>
          <p:cNvSpPr/>
          <p:nvPr/>
        </p:nvSpPr>
        <p:spPr>
          <a:xfrm flipV="1">
            <a:off x="8001000" y="1695450"/>
            <a:ext cx="457200" cy="5619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801208" y="5334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D54F783-C1FC-059C-D1F4-312DDEE2E89F}"/>
              </a:ext>
            </a:extLst>
          </p:cNvPr>
          <p:cNvSpPr txBox="1"/>
          <p:nvPr/>
        </p:nvSpPr>
        <p:spPr>
          <a:xfrm>
            <a:off x="2057401" y="3047999"/>
            <a:ext cx="8153399"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E287-6D17-6C21-553C-D8C1548A621A}"/>
              </a:ext>
            </a:extLst>
          </p:cNvPr>
          <p:cNvSpPr>
            <a:spLocks noGrp="1"/>
          </p:cNvSpPr>
          <p:nvPr>
            <p:ph type="title"/>
          </p:nvPr>
        </p:nvSpPr>
        <p:spPr/>
        <p:txBody>
          <a:bodyPr/>
          <a:lstStyle/>
          <a:p>
            <a:r>
              <a:rPr lang="en-IN" b="1" spc="10" dirty="0">
                <a:solidFill>
                  <a:schemeClr val="bg2">
                    <a:lumMod val="90000"/>
                  </a:schemeClr>
                </a:solidFill>
                <a:latin typeface="Trebuchet MS"/>
                <a:cs typeface="Trebuchet MS"/>
              </a:rPr>
              <a:t>PROJECT NAME </a:t>
            </a:r>
            <a:br>
              <a:rPr lang="en-IN" sz="3600" dirty="0">
                <a:solidFill>
                  <a:schemeClr val="bg2">
                    <a:lumMod val="90000"/>
                  </a:schemeClr>
                </a:solidFill>
                <a:latin typeface="Trebuchet MS"/>
                <a:cs typeface="Trebuchet MS"/>
              </a:rPr>
            </a:br>
            <a:endParaRPr lang="en-IN" dirty="0">
              <a:solidFill>
                <a:schemeClr val="bg2">
                  <a:lumMod val="90000"/>
                </a:schemeClr>
              </a:solidFill>
            </a:endParaRPr>
          </a:p>
        </p:txBody>
      </p:sp>
      <p:sp>
        <p:nvSpPr>
          <p:cNvPr id="3" name="TextBox 2">
            <a:extLst>
              <a:ext uri="{FF2B5EF4-FFF2-40B4-BE49-F238E27FC236}">
                <a16:creationId xmlns:a16="http://schemas.microsoft.com/office/drawing/2014/main" id="{F9AE6F73-2EBF-ADBE-3A4B-CB88DD23ECFF}"/>
              </a:ext>
            </a:extLst>
          </p:cNvPr>
          <p:cNvSpPr txBox="1"/>
          <p:nvPr/>
        </p:nvSpPr>
        <p:spPr>
          <a:xfrm>
            <a:off x="10624776" y="450448"/>
            <a:ext cx="383438" cy="523220"/>
          </a:xfrm>
          <a:prstGeom prst="rect">
            <a:avLst/>
          </a:prstGeom>
          <a:noFill/>
        </p:spPr>
        <p:txBody>
          <a:bodyPr wrap="none" rtlCol="0">
            <a:spAutoFit/>
          </a:bodyPr>
          <a:lstStyle/>
          <a:p>
            <a:r>
              <a:rPr lang="en-IN" sz="2800" dirty="0"/>
              <a:t>2</a:t>
            </a:r>
          </a:p>
        </p:txBody>
      </p:sp>
      <p:sp>
        <p:nvSpPr>
          <p:cNvPr id="5" name="TextBox 4">
            <a:extLst>
              <a:ext uri="{FF2B5EF4-FFF2-40B4-BE49-F238E27FC236}">
                <a16:creationId xmlns:a16="http://schemas.microsoft.com/office/drawing/2014/main" id="{400B1913-461E-740A-E69F-7C6F576115B6}"/>
              </a:ext>
            </a:extLst>
          </p:cNvPr>
          <p:cNvSpPr txBox="1"/>
          <p:nvPr/>
        </p:nvSpPr>
        <p:spPr>
          <a:xfrm>
            <a:off x="3276600" y="3124200"/>
            <a:ext cx="4490332" cy="923330"/>
          </a:xfrm>
          <a:prstGeom prst="rect">
            <a:avLst/>
          </a:prstGeom>
          <a:noFill/>
        </p:spPr>
        <p:txBody>
          <a:bodyPr wrap="none" rtlCol="0">
            <a:spAutoFit/>
          </a:bodyPr>
          <a:lstStyle/>
          <a:p>
            <a:r>
              <a:rPr lang="en-IN" sz="5400" u="sng" dirty="0">
                <a:latin typeface="Algerian" panose="04020705040A02060702" pitchFamily="82" charset="0"/>
              </a:rPr>
              <a:t>KEY LOGGER</a:t>
            </a:r>
          </a:p>
        </p:txBody>
      </p:sp>
      <p:sp>
        <p:nvSpPr>
          <p:cNvPr id="6" name="TextBox 5">
            <a:extLst>
              <a:ext uri="{FF2B5EF4-FFF2-40B4-BE49-F238E27FC236}">
                <a16:creationId xmlns:a16="http://schemas.microsoft.com/office/drawing/2014/main" id="{05725EB9-CFC5-BF97-EF19-0A82078C743C}"/>
              </a:ext>
            </a:extLst>
          </p:cNvPr>
          <p:cNvSpPr txBox="1"/>
          <p:nvPr/>
        </p:nvSpPr>
        <p:spPr>
          <a:xfrm>
            <a:off x="7162800" y="4267200"/>
            <a:ext cx="2864887" cy="369332"/>
          </a:xfrm>
          <a:prstGeom prst="rect">
            <a:avLst/>
          </a:prstGeom>
          <a:noFill/>
        </p:spPr>
        <p:txBody>
          <a:bodyPr wrap="none" rtlCol="0">
            <a:spAutoFit/>
          </a:bodyPr>
          <a:lstStyle/>
          <a:p>
            <a:r>
              <a:rPr lang="en-IN" u="sng" dirty="0">
                <a:latin typeface="Algerian" panose="04020705040A02060702" pitchFamily="82" charset="0"/>
              </a:rPr>
              <a:t>A SILENT KEY OBSERVER</a:t>
            </a:r>
          </a:p>
        </p:txBody>
      </p:sp>
      <p:pic>
        <p:nvPicPr>
          <p:cNvPr id="9" name="Graphic 8" descr="Closed book with solid fill">
            <a:extLst>
              <a:ext uri="{FF2B5EF4-FFF2-40B4-BE49-F238E27FC236}">
                <a16:creationId xmlns:a16="http://schemas.microsoft.com/office/drawing/2014/main" id="{AAD65C49-2228-0427-610C-790AEE674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8400" y="3133130"/>
            <a:ext cx="914400" cy="914400"/>
          </a:xfrm>
          <a:prstGeom prst="rect">
            <a:avLst/>
          </a:prstGeom>
        </p:spPr>
      </p:pic>
    </p:spTree>
    <p:extLst>
      <p:ext uri="{BB962C8B-B14F-4D97-AF65-F5344CB8AC3E}">
        <p14:creationId xmlns:p14="http://schemas.microsoft.com/office/powerpoint/2010/main" val="365537572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A0CE-80EA-B3F8-EF7C-FC2845AD3AEE}"/>
              </a:ext>
            </a:extLst>
          </p:cNvPr>
          <p:cNvSpPr>
            <a:spLocks noGrp="1"/>
          </p:cNvSpPr>
          <p:nvPr>
            <p:ph type="title"/>
          </p:nvPr>
        </p:nvSpPr>
        <p:spPr/>
        <p:txBody>
          <a:bodyPr/>
          <a:lstStyle/>
          <a:p>
            <a:r>
              <a:rPr lang="en-IN" dirty="0"/>
              <a:t>AGENDA</a:t>
            </a:r>
          </a:p>
        </p:txBody>
      </p:sp>
      <p:sp>
        <p:nvSpPr>
          <p:cNvPr id="3" name="TextBox 2">
            <a:extLst>
              <a:ext uri="{FF2B5EF4-FFF2-40B4-BE49-F238E27FC236}">
                <a16:creationId xmlns:a16="http://schemas.microsoft.com/office/drawing/2014/main" id="{D3CE77A1-4D11-CEA4-CAF9-EC3F17AC2D3A}"/>
              </a:ext>
            </a:extLst>
          </p:cNvPr>
          <p:cNvSpPr txBox="1"/>
          <p:nvPr/>
        </p:nvSpPr>
        <p:spPr>
          <a:xfrm>
            <a:off x="10591800" y="457200"/>
            <a:ext cx="669746" cy="646331"/>
          </a:xfrm>
          <a:prstGeom prst="rect">
            <a:avLst/>
          </a:prstGeom>
          <a:noFill/>
        </p:spPr>
        <p:txBody>
          <a:bodyPr wrap="square" rtlCol="0">
            <a:spAutoFit/>
          </a:bodyPr>
          <a:lstStyle/>
          <a:p>
            <a:r>
              <a:rPr lang="en-IN" sz="3600" dirty="0"/>
              <a:t>3</a:t>
            </a:r>
          </a:p>
        </p:txBody>
      </p:sp>
      <p:sp>
        <p:nvSpPr>
          <p:cNvPr id="4" name="TextBox 3">
            <a:extLst>
              <a:ext uri="{FF2B5EF4-FFF2-40B4-BE49-F238E27FC236}">
                <a16:creationId xmlns:a16="http://schemas.microsoft.com/office/drawing/2014/main" id="{44076508-25A9-11C8-0EDC-1DFE6A4E4C67}"/>
              </a:ext>
            </a:extLst>
          </p:cNvPr>
          <p:cNvSpPr txBox="1"/>
          <p:nvPr/>
        </p:nvSpPr>
        <p:spPr>
          <a:xfrm>
            <a:off x="1981200" y="2590800"/>
            <a:ext cx="4410182" cy="2585323"/>
          </a:xfrm>
          <a:prstGeom prst="rect">
            <a:avLst/>
          </a:prstGeom>
          <a:noFill/>
        </p:spPr>
        <p:txBody>
          <a:bodyPr wrap="none" rtlCol="0">
            <a:spAutoFit/>
          </a:bodyPr>
          <a:lstStyle/>
          <a:p>
            <a:pPr marL="285750" indent="-285750">
              <a:buFont typeface="Wingdings" panose="05000000000000000000" pitchFamily="2" charset="2"/>
              <a:buChar char="Ø"/>
            </a:pPr>
            <a:r>
              <a:rPr lang="en-IN" dirty="0">
                <a:latin typeface="Book Antiqua" panose="02040602050305030304" pitchFamily="18" charset="0"/>
              </a:rPr>
              <a:t>INTRODUCTION</a:t>
            </a:r>
          </a:p>
          <a:p>
            <a:pPr marL="285750" indent="-285750">
              <a:buFont typeface="Wingdings" panose="05000000000000000000" pitchFamily="2" charset="2"/>
              <a:buChar char="Ø"/>
            </a:pPr>
            <a:r>
              <a:rPr lang="en-IN" dirty="0">
                <a:latin typeface="Book Antiqua" panose="02040602050305030304" pitchFamily="18" charset="0"/>
              </a:rPr>
              <a:t>PROJECT STATEMENT</a:t>
            </a:r>
          </a:p>
          <a:p>
            <a:pPr marL="285750" indent="-285750">
              <a:buFont typeface="Wingdings" panose="05000000000000000000" pitchFamily="2" charset="2"/>
              <a:buChar char="Ø"/>
            </a:pPr>
            <a:r>
              <a:rPr lang="en-IN" dirty="0">
                <a:latin typeface="Book Antiqua" panose="02040602050305030304" pitchFamily="18" charset="0"/>
              </a:rPr>
              <a:t>PROJECT OVERVIEW</a:t>
            </a:r>
          </a:p>
          <a:p>
            <a:pPr marL="285750" indent="-285750">
              <a:buFont typeface="Wingdings" panose="05000000000000000000" pitchFamily="2" charset="2"/>
              <a:buChar char="Ø"/>
            </a:pPr>
            <a:r>
              <a:rPr lang="en-IN" dirty="0">
                <a:latin typeface="Book Antiqua" panose="02040602050305030304" pitchFamily="18" charset="0"/>
              </a:rPr>
              <a:t>WHO ARE THE END USERS?</a:t>
            </a:r>
          </a:p>
          <a:p>
            <a:pPr marL="285750" indent="-285750">
              <a:buFont typeface="Wingdings" panose="05000000000000000000" pitchFamily="2" charset="2"/>
              <a:buChar char="Ø"/>
            </a:pPr>
            <a:r>
              <a:rPr lang="en-IN" dirty="0">
                <a:latin typeface="Book Antiqua" panose="02040602050305030304" pitchFamily="18" charset="0"/>
              </a:rPr>
              <a:t>YOUR SOLUTIONS AND ITS VALUE</a:t>
            </a:r>
          </a:p>
          <a:p>
            <a:r>
              <a:rPr lang="en-IN" dirty="0">
                <a:latin typeface="Book Antiqua" panose="02040602050305030304" pitchFamily="18" charset="0"/>
              </a:rPr>
              <a:t> PROPOSITION</a:t>
            </a:r>
          </a:p>
          <a:p>
            <a:pPr marL="285750" indent="-285750">
              <a:buFont typeface="Wingdings" panose="05000000000000000000" pitchFamily="2" charset="2"/>
              <a:buChar char="Ø"/>
            </a:pPr>
            <a:r>
              <a:rPr lang="en-IN" dirty="0">
                <a:latin typeface="Book Antiqua" panose="02040602050305030304" pitchFamily="18" charset="0"/>
              </a:rPr>
              <a:t>THE WOW IN YOUR SOLUTION</a:t>
            </a:r>
          </a:p>
          <a:p>
            <a:pPr marL="285750" indent="-285750">
              <a:buFont typeface="Wingdings" panose="05000000000000000000" pitchFamily="2" charset="2"/>
              <a:buChar char="Ø"/>
            </a:pPr>
            <a:r>
              <a:rPr lang="en-IN" dirty="0">
                <a:latin typeface="Book Antiqua" panose="02040602050305030304" pitchFamily="18" charset="0"/>
              </a:rPr>
              <a:t>MODELLING</a:t>
            </a:r>
          </a:p>
          <a:p>
            <a:pPr marL="285750" indent="-285750">
              <a:buFont typeface="Wingdings" panose="05000000000000000000" pitchFamily="2" charset="2"/>
              <a:buChar char="Ø"/>
            </a:pPr>
            <a:r>
              <a:rPr lang="en-IN" dirty="0">
                <a:latin typeface="Book Antiqua" panose="02040602050305030304" pitchFamily="18" charset="0"/>
              </a:rPr>
              <a:t>RESULT</a:t>
            </a:r>
          </a:p>
        </p:txBody>
      </p:sp>
      <p:pic>
        <p:nvPicPr>
          <p:cNvPr id="6" name="Graphic 5" descr="Newspaper with solid fill">
            <a:extLst>
              <a:ext uri="{FF2B5EF4-FFF2-40B4-BE49-F238E27FC236}">
                <a16:creationId xmlns:a16="http://schemas.microsoft.com/office/drawing/2014/main" id="{0B4B1130-3E92-D1BE-9107-4B0D181856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4400" y="323165"/>
            <a:ext cx="914400" cy="914400"/>
          </a:xfrm>
          <a:prstGeom prst="rect">
            <a:avLst/>
          </a:prstGeom>
        </p:spPr>
      </p:pic>
    </p:spTree>
    <p:extLst>
      <p:ext uri="{BB962C8B-B14F-4D97-AF65-F5344CB8AC3E}">
        <p14:creationId xmlns:p14="http://schemas.microsoft.com/office/powerpoint/2010/main" val="395933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76400" y="56466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A060CDA-FE40-8E5A-635A-435C73BBDE12}"/>
              </a:ext>
            </a:extLst>
          </p:cNvPr>
          <p:cNvSpPr txBox="1"/>
          <p:nvPr/>
        </p:nvSpPr>
        <p:spPr>
          <a:xfrm>
            <a:off x="719180" y="2595260"/>
            <a:ext cx="4038285" cy="369332"/>
          </a:xfrm>
          <a:prstGeom prst="rect">
            <a:avLst/>
          </a:prstGeom>
          <a:noFill/>
        </p:spPr>
        <p:txBody>
          <a:bodyPr wrap="none" rtlCol="0">
            <a:spAutoFit/>
          </a:bodyPr>
          <a:lstStyle/>
          <a:p>
            <a:r>
              <a:rPr lang="en-IN" u="sng" dirty="0">
                <a:latin typeface="Arial Black" panose="020B0A04020102020204" pitchFamily="34" charset="0"/>
              </a:rPr>
              <a:t>ADVANTAGES OF KEYLOGGER</a:t>
            </a:r>
          </a:p>
        </p:txBody>
      </p:sp>
      <p:sp>
        <p:nvSpPr>
          <p:cNvPr id="13" name="TextBox 12">
            <a:extLst>
              <a:ext uri="{FF2B5EF4-FFF2-40B4-BE49-F238E27FC236}">
                <a16:creationId xmlns:a16="http://schemas.microsoft.com/office/drawing/2014/main" id="{1CFDC409-2D43-086C-EBC6-20530C1B5B4B}"/>
              </a:ext>
            </a:extLst>
          </p:cNvPr>
          <p:cNvSpPr txBox="1"/>
          <p:nvPr/>
        </p:nvSpPr>
        <p:spPr>
          <a:xfrm>
            <a:off x="1143000" y="3724100"/>
            <a:ext cx="1219200" cy="369332"/>
          </a:xfrm>
          <a:prstGeom prst="rect">
            <a:avLst/>
          </a:prstGeom>
          <a:noFill/>
        </p:spPr>
        <p:txBody>
          <a:bodyPr wrap="square" rtlCol="0">
            <a:spAutoFit/>
          </a:bodyPr>
          <a:lstStyle/>
          <a:p>
            <a:r>
              <a:rPr lang="en-IN" dirty="0"/>
              <a:t>  </a:t>
            </a:r>
          </a:p>
        </p:txBody>
      </p:sp>
      <p:sp>
        <p:nvSpPr>
          <p:cNvPr id="19" name="TextBox 18">
            <a:extLst>
              <a:ext uri="{FF2B5EF4-FFF2-40B4-BE49-F238E27FC236}">
                <a16:creationId xmlns:a16="http://schemas.microsoft.com/office/drawing/2014/main" id="{096F233E-E7B8-753B-2906-B6E85EA0D911}"/>
              </a:ext>
            </a:extLst>
          </p:cNvPr>
          <p:cNvSpPr txBox="1"/>
          <p:nvPr/>
        </p:nvSpPr>
        <p:spPr>
          <a:xfrm>
            <a:off x="546423" y="3088867"/>
            <a:ext cx="10225216" cy="923330"/>
          </a:xfrm>
          <a:prstGeom prst="rect">
            <a:avLst/>
          </a:prstGeom>
          <a:noFill/>
        </p:spPr>
        <p:txBody>
          <a:bodyPr wrap="square">
            <a:spAutoFit/>
          </a:bodyPr>
          <a:lstStyle/>
          <a:p>
            <a:r>
              <a:rPr lang="en-US" dirty="0">
                <a:latin typeface="Bahnschrift" panose="020B0502040204020203" pitchFamily="34" charset="0"/>
              </a:rPr>
              <a:t>*Monitoring Employee Activity: In a corporate setting, keyloggers can be used to monitor employee activity to ensure they are following company policies and not engaging in unauthorized activities.</a:t>
            </a:r>
            <a:endParaRPr lang="en-IN" dirty="0">
              <a:latin typeface="Bahnschrift" panose="020B0502040204020203" pitchFamily="34" charset="0"/>
            </a:endParaRPr>
          </a:p>
        </p:txBody>
      </p:sp>
      <p:sp>
        <p:nvSpPr>
          <p:cNvPr id="21" name="TextBox 20">
            <a:extLst>
              <a:ext uri="{FF2B5EF4-FFF2-40B4-BE49-F238E27FC236}">
                <a16:creationId xmlns:a16="http://schemas.microsoft.com/office/drawing/2014/main" id="{CE7CB219-3550-ADE3-22C3-0B0AB75842D2}"/>
              </a:ext>
            </a:extLst>
          </p:cNvPr>
          <p:cNvSpPr txBox="1"/>
          <p:nvPr/>
        </p:nvSpPr>
        <p:spPr>
          <a:xfrm>
            <a:off x="546423" y="4239220"/>
            <a:ext cx="8647927" cy="646331"/>
          </a:xfrm>
          <a:prstGeom prst="rect">
            <a:avLst/>
          </a:prstGeom>
          <a:noFill/>
        </p:spPr>
        <p:txBody>
          <a:bodyPr wrap="square">
            <a:spAutoFit/>
          </a:bodyPr>
          <a:lstStyle/>
          <a:p>
            <a:r>
              <a:rPr lang="en-US" dirty="0">
                <a:latin typeface="Bahnschrift" panose="020B0502040204020203" pitchFamily="34" charset="0"/>
              </a:rPr>
              <a:t>*Parental Control: Parents may use keyloggers to monitor their children's online activity and protect them from potentially harmful websites or interactions.</a:t>
            </a:r>
            <a:endParaRPr lang="en-IN" dirty="0">
              <a:latin typeface="Bahnschrift" panose="020B0502040204020203" pitchFamily="34" charset="0"/>
            </a:endParaRPr>
          </a:p>
        </p:txBody>
      </p:sp>
      <p:sp>
        <p:nvSpPr>
          <p:cNvPr id="22" name="TextBox 21">
            <a:extLst>
              <a:ext uri="{FF2B5EF4-FFF2-40B4-BE49-F238E27FC236}">
                <a16:creationId xmlns:a16="http://schemas.microsoft.com/office/drawing/2014/main" id="{8697AA2D-1DE1-775C-2C50-027B7C7143B9}"/>
              </a:ext>
            </a:extLst>
          </p:cNvPr>
          <p:cNvSpPr txBox="1"/>
          <p:nvPr/>
        </p:nvSpPr>
        <p:spPr>
          <a:xfrm>
            <a:off x="719180" y="5029200"/>
            <a:ext cx="4474302" cy="369332"/>
          </a:xfrm>
          <a:prstGeom prst="rect">
            <a:avLst/>
          </a:prstGeom>
          <a:noFill/>
        </p:spPr>
        <p:txBody>
          <a:bodyPr wrap="none" rtlCol="0">
            <a:spAutoFit/>
          </a:bodyPr>
          <a:lstStyle/>
          <a:p>
            <a:r>
              <a:rPr lang="en-IN" u="sng" dirty="0">
                <a:latin typeface="Arial Black" panose="020B0A04020102020204" pitchFamily="34" charset="0"/>
              </a:rPr>
              <a:t>DISADVANTAGES OF KEYLOGGER</a:t>
            </a:r>
          </a:p>
        </p:txBody>
      </p:sp>
      <p:sp>
        <p:nvSpPr>
          <p:cNvPr id="23" name="Rectangle 5">
            <a:extLst>
              <a:ext uri="{FF2B5EF4-FFF2-40B4-BE49-F238E27FC236}">
                <a16:creationId xmlns:a16="http://schemas.microsoft.com/office/drawing/2014/main" id="{CA2A1DF0-B33B-52AD-9077-CB458054626F}"/>
              </a:ext>
            </a:extLst>
          </p:cNvPr>
          <p:cNvSpPr>
            <a:spLocks noChangeArrowheads="1"/>
          </p:cNvSpPr>
          <p:nvPr/>
        </p:nvSpPr>
        <p:spPr bwMode="auto">
          <a:xfrm>
            <a:off x="914400" y="5332451"/>
            <a:ext cx="74050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 Concerns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Perhaps the most significant disadvantage of keyloggers is the invasion of privacy. They can capture sensitive information such as passwords, credit card numbers, and personal messages without the user's consent.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6EF4A2A-2A4A-7B08-A95F-53BF6DB26124}"/>
              </a:ext>
            </a:extLst>
          </p:cNvPr>
          <p:cNvSpPr txBox="1"/>
          <p:nvPr/>
        </p:nvSpPr>
        <p:spPr>
          <a:xfrm>
            <a:off x="797002" y="6079390"/>
            <a:ext cx="9619517" cy="461665"/>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*Security Risks: Keyloggers pose security risks as they can be used by malicious actors to steal sensitive information for identity theft, financial fraud, or other nefarious purposes.</a:t>
            </a:r>
            <a:endParaRPr lang="en-IN" sz="1200" dirty="0">
              <a:latin typeface="Arial" panose="020B0604020202020204" pitchFamily="34" charset="0"/>
              <a:cs typeface="Arial" panose="020B0604020202020204" pitchFamily="34" charset="0"/>
            </a:endParaRPr>
          </a:p>
        </p:txBody>
      </p:sp>
      <p:pic>
        <p:nvPicPr>
          <p:cNvPr id="27" name="Graphic 26" descr="A mug filled with office supplies">
            <a:extLst>
              <a:ext uri="{FF2B5EF4-FFF2-40B4-BE49-F238E27FC236}">
                <a16:creationId xmlns:a16="http://schemas.microsoft.com/office/drawing/2014/main" id="{BDDD7AAE-8147-A4DF-1E6D-7B1E30CC4C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71339" y="3200400"/>
            <a:ext cx="4800600" cy="3340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2819400" y="102252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a:extLst>
              <a:ext uri="{FF2B5EF4-FFF2-40B4-BE49-F238E27FC236}">
                <a16:creationId xmlns:a16="http://schemas.microsoft.com/office/drawing/2014/main" id="{00D6DDB4-4EAA-3069-7B86-F9E4824A078C}"/>
              </a:ext>
            </a:extLst>
          </p:cNvPr>
          <p:cNvSpPr>
            <a:spLocks noGrp="1"/>
          </p:cNvSpPr>
          <p:nvPr>
            <p:ph type="subTitle" idx="4"/>
          </p:nvPr>
        </p:nvSpPr>
        <p:spPr>
          <a:xfrm>
            <a:off x="533400" y="2645557"/>
            <a:ext cx="8534400" cy="1897955"/>
          </a:xfrm>
        </p:spPr>
        <p:txBody>
          <a:bodyPr/>
          <a:lstStyle/>
          <a:p>
            <a:pPr marL="0" indent="0">
              <a:buNone/>
            </a:pPr>
            <a:r>
              <a:rPr lang="en-IN" dirty="0">
                <a:latin typeface="Arial" panose="020B0604020202020204" pitchFamily="34" charset="0"/>
                <a:cs typeface="Arial" panose="020B0604020202020204" pitchFamily="34" charset="0"/>
              </a:rPr>
              <a:t>*The Secure key Logger project aims to develop a sophisticated </a:t>
            </a:r>
          </a:p>
          <a:p>
            <a:pPr marL="0" indent="0">
              <a:buNone/>
            </a:pPr>
            <a:r>
              <a:rPr lang="en-IN" dirty="0">
                <a:latin typeface="Arial" panose="020B0604020202020204" pitchFamily="34" charset="0"/>
                <a:cs typeface="Arial" panose="020B0604020202020204" pitchFamily="34" charset="0"/>
              </a:rPr>
              <a:t>keystroke logging application designed to monitor and record user </a:t>
            </a:r>
          </a:p>
          <a:p>
            <a:pPr marL="0" indent="0">
              <a:buNone/>
            </a:pPr>
            <a:r>
              <a:rPr lang="en-IN" dirty="0">
                <a:latin typeface="Arial" panose="020B0604020202020204" pitchFamily="34" charset="0"/>
                <a:cs typeface="Arial" panose="020B0604020202020204" pitchFamily="34" charset="0"/>
              </a:rPr>
              <a:t>Keystrokes on various operating Systems. This tool will be utilized for legitimate</a:t>
            </a:r>
          </a:p>
          <a:p>
            <a:pPr marL="0" indent="0">
              <a:buNone/>
            </a:pPr>
            <a:r>
              <a:rPr lang="en-IN" dirty="0">
                <a:latin typeface="Arial" panose="020B0604020202020204" pitchFamily="34" charset="0"/>
                <a:cs typeface="Arial" panose="020B0604020202020204" pitchFamily="34" charset="0"/>
              </a:rPr>
              <a:t>Purpose such as parental control ,employee monitoring (with consent),and </a:t>
            </a:r>
          </a:p>
          <a:p>
            <a:pPr marL="0" indent="0">
              <a:buNone/>
            </a:pPr>
            <a:r>
              <a:rPr lang="en-IN" dirty="0">
                <a:latin typeface="Arial" panose="020B0604020202020204" pitchFamily="34" charset="0"/>
                <a:cs typeface="Arial" panose="020B0604020202020204" pitchFamily="34" charset="0"/>
              </a:rPr>
              <a:t>Cybersecurity threat detection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68100" y="59790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839575" y="6616418"/>
            <a:ext cx="171450" cy="8311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995805" y="59647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5AAA38F-B8C2-CAFF-A43C-57330C4D4B5B}"/>
              </a:ext>
            </a:extLst>
          </p:cNvPr>
          <p:cNvSpPr txBox="1"/>
          <p:nvPr/>
        </p:nvSpPr>
        <p:spPr>
          <a:xfrm>
            <a:off x="739775" y="2514600"/>
            <a:ext cx="10210799" cy="3139321"/>
          </a:xfrm>
          <a:prstGeom prst="rect">
            <a:avLst/>
          </a:prstGeom>
          <a:noFill/>
        </p:spPr>
        <p:txBody>
          <a:bodyPr wrap="square" rtlCol="0">
            <a:spAutoFit/>
          </a:bodyPr>
          <a:lstStyle/>
          <a:p>
            <a:r>
              <a:rPr lang="en-US" dirty="0">
                <a:latin typeface="Aptos Display" panose="020B0004020202020204" pitchFamily="34" charset="0"/>
              </a:rPr>
              <a:t>Parents: </a:t>
            </a:r>
          </a:p>
          <a:p>
            <a:r>
              <a:rPr lang="en-US" dirty="0">
                <a:latin typeface="Aptos Display" panose="020B0004020202020204" pitchFamily="34" charset="0"/>
              </a:rPr>
              <a:t>      - To monitor their children's online activities for safety and security.   </a:t>
            </a:r>
          </a:p>
          <a:p>
            <a:r>
              <a:rPr lang="en-US" dirty="0">
                <a:latin typeface="Aptos Display" panose="020B0004020202020204" pitchFamily="34" charset="0"/>
              </a:rPr>
              <a:t>      - To ensure that children are not exposed to inappropriate content or engaging in risky behavior.</a:t>
            </a:r>
          </a:p>
          <a:p>
            <a:endParaRPr lang="en-US" dirty="0">
              <a:latin typeface="Aptos Display" panose="020B0004020202020204" pitchFamily="34" charset="0"/>
            </a:endParaRPr>
          </a:p>
          <a:p>
            <a:r>
              <a:rPr lang="en-US" dirty="0">
                <a:latin typeface="Aptos Display" panose="020B0004020202020204" pitchFamily="34" charset="0"/>
              </a:rPr>
              <a:t>2. Employers:   </a:t>
            </a:r>
          </a:p>
          <a:p>
            <a:r>
              <a:rPr lang="en-US" dirty="0">
                <a:latin typeface="Aptos Display" panose="020B0004020202020204" pitchFamily="34" charset="0"/>
              </a:rPr>
              <a:t>      - To track employee productivity and ensure that company resources are being used appropriately.   </a:t>
            </a:r>
          </a:p>
          <a:p>
            <a:r>
              <a:rPr lang="en-US" dirty="0">
                <a:latin typeface="Aptos Display" panose="020B0004020202020204" pitchFamily="34" charset="0"/>
              </a:rPr>
              <a:t>      - To monitor for any unauthorized activities that could lead to data breaches or other security issues.</a:t>
            </a:r>
          </a:p>
          <a:p>
            <a:endParaRPr lang="en-US" dirty="0">
              <a:latin typeface="Aptos Display" panose="020B0004020202020204" pitchFamily="34" charset="0"/>
            </a:endParaRPr>
          </a:p>
          <a:p>
            <a:r>
              <a:rPr lang="en-US" dirty="0">
                <a:latin typeface="Aptos Display" panose="020B0004020202020204" pitchFamily="34" charset="0"/>
              </a:rPr>
              <a:t>3. Cybersecurity Professionals:  </a:t>
            </a:r>
          </a:p>
          <a:p>
            <a:r>
              <a:rPr lang="en-US" dirty="0">
                <a:latin typeface="Aptos Display" panose="020B0004020202020204" pitchFamily="34" charset="0"/>
              </a:rPr>
              <a:t>      - To detect unauthorized access and malicious activities on company networks or personal devices.  </a:t>
            </a:r>
          </a:p>
          <a:p>
            <a:r>
              <a:rPr lang="en-US" dirty="0">
                <a:latin typeface="Aptos Display" panose="020B0004020202020204" pitchFamily="34" charset="0"/>
              </a:rPr>
              <a:t>      - To analyze security incidents and understand how breaches occur.</a:t>
            </a:r>
            <a:endParaRPr lang="en-IN" dirty="0">
              <a:latin typeface="Aptos Display"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09611-12A6-4C2F-E9DE-A94F069E5933}"/>
              </a:ext>
            </a:extLst>
          </p:cNvPr>
          <p:cNvSpPr txBox="1"/>
          <p:nvPr/>
        </p:nvSpPr>
        <p:spPr>
          <a:xfrm>
            <a:off x="762000" y="1219200"/>
            <a:ext cx="10668000" cy="3416320"/>
          </a:xfrm>
          <a:prstGeom prst="rect">
            <a:avLst/>
          </a:prstGeom>
          <a:noFill/>
        </p:spPr>
        <p:txBody>
          <a:bodyPr wrap="square" rtlCol="0">
            <a:spAutoFit/>
          </a:bodyPr>
          <a:lstStyle/>
          <a:p>
            <a:r>
              <a:rPr lang="en-US" dirty="0">
                <a:latin typeface="Book Antiqua" panose="02040602050305030304" pitchFamily="18" charset="0"/>
              </a:rPr>
              <a:t>4. Educational Institutions:  </a:t>
            </a:r>
          </a:p>
          <a:p>
            <a:r>
              <a:rPr lang="en-US" dirty="0">
                <a:latin typeface="Book Antiqua" panose="02040602050305030304" pitchFamily="18" charset="0"/>
              </a:rPr>
              <a:t>       - To monitor computer usage in schools and colleges to ensure that students are      using resources    for educational purposes.   </a:t>
            </a:r>
          </a:p>
          <a:p>
            <a:r>
              <a:rPr lang="en-US" dirty="0">
                <a:latin typeface="Book Antiqua" panose="02040602050305030304" pitchFamily="18" charset="0"/>
              </a:rPr>
              <a:t>       - To prevent cyberbullying and access to harmful content.</a:t>
            </a:r>
          </a:p>
          <a:p>
            <a:endParaRPr lang="en-US" dirty="0">
              <a:latin typeface="Book Antiqua" panose="02040602050305030304" pitchFamily="18" charset="0"/>
            </a:endParaRPr>
          </a:p>
          <a:p>
            <a:r>
              <a:rPr lang="en-US" dirty="0">
                <a:latin typeface="Book Antiqua" panose="02040602050305030304" pitchFamily="18" charset="0"/>
              </a:rPr>
              <a:t>5. Law Enforcement Agencies:   </a:t>
            </a:r>
          </a:p>
          <a:p>
            <a:r>
              <a:rPr lang="en-US" dirty="0">
                <a:latin typeface="Book Antiqua" panose="02040602050305030304" pitchFamily="18" charset="0"/>
              </a:rPr>
              <a:t>      - To track and gather evidence against individuals involved in cybercrimes.                              monitor suspects under investigation in accordance with legal regulations.</a:t>
            </a:r>
          </a:p>
          <a:p>
            <a:endParaRPr lang="en-US" dirty="0">
              <a:latin typeface="Book Antiqua" panose="02040602050305030304" pitchFamily="18" charset="0"/>
            </a:endParaRPr>
          </a:p>
          <a:p>
            <a:r>
              <a:rPr lang="en-US" dirty="0">
                <a:latin typeface="Book Antiqua" panose="02040602050305030304" pitchFamily="18" charset="0"/>
              </a:rPr>
              <a:t>6. Individuals:  </a:t>
            </a:r>
          </a:p>
          <a:p>
            <a:r>
              <a:rPr lang="en-US" dirty="0">
                <a:latin typeface="Book Antiqua" panose="02040602050305030304" pitchFamily="18" charset="0"/>
              </a:rPr>
              <a:t>       - To monitor personal devices for unauthorized access or to keep track of their own    activities for productivity reasons.</a:t>
            </a:r>
            <a:endParaRPr lang="en-IN" dirty="0">
              <a:latin typeface="Book Antiqua" panose="02040602050305030304" pitchFamily="18" charset="0"/>
            </a:endParaRPr>
          </a:p>
        </p:txBody>
      </p:sp>
    </p:spTree>
    <p:extLst>
      <p:ext uri="{BB962C8B-B14F-4D97-AF65-F5344CB8AC3E}">
        <p14:creationId xmlns:p14="http://schemas.microsoft.com/office/powerpoint/2010/main" val="169106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658" y="260676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128837" y="485038"/>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4B93461E-DA6E-4B5B-6104-D245152C1A2F}"/>
              </a:ext>
            </a:extLst>
          </p:cNvPr>
          <p:cNvSpPr txBox="1"/>
          <p:nvPr/>
        </p:nvSpPr>
        <p:spPr>
          <a:xfrm>
            <a:off x="3467667" y="3217568"/>
            <a:ext cx="6884873" cy="1938992"/>
          </a:xfrm>
          <a:prstGeom prst="rect">
            <a:avLst/>
          </a:prstGeom>
          <a:noFill/>
        </p:spPr>
        <p:txBody>
          <a:bodyPr wrap="square" rtlCol="0">
            <a:spAutoFit/>
          </a:bodyPr>
          <a:lstStyle/>
          <a:p>
            <a:r>
              <a:rPr lang="en-US" sz="2000" dirty="0">
                <a:latin typeface="Aptos Narrow" panose="020B0004020202020204" pitchFamily="34" charset="0"/>
              </a:rPr>
              <a:t>*Secure Key Logger is a sophisticated, secure, and ethical keystroke logging application designed to cater to various user needs, including parental control, employee monitoring, cybersecurity threat detection, and personal productivity tracking. It offers comprehensive monitoring capabilities while prioritizing data security, user privacy, and legal compliance</a:t>
            </a:r>
            <a:endParaRPr lang="en-IN" sz="2000" dirty="0">
              <a:latin typeface="Aptos Narrow"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676123" y="438304"/>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BF4D3D33-3EA1-0B9C-AA19-A4C7EE6BE0A9}"/>
              </a:ext>
            </a:extLst>
          </p:cNvPr>
          <p:cNvSpPr txBox="1"/>
          <p:nvPr/>
        </p:nvSpPr>
        <p:spPr>
          <a:xfrm>
            <a:off x="2133600" y="2895599"/>
            <a:ext cx="929640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"wow" in Secure Key Logger comes from its combination of cutting-edge security, user-friendly design, and ethical transparency. By seamlessly integrating advanced features like AI-powered analytics, military-grade encryption, and dynamic consent mechanisms, Secure Key Logger stands out as a comprehensive and responsible solution for keystroke logging, meeting the diverse needs of modern users while ensuring their privacy and trust.</a:t>
            </a:r>
            <a:endParaRPr lang="en-IN"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306</TotalTime>
  <Words>750</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Aptos Display</vt:lpstr>
      <vt:lpstr>Aptos Narrow</vt:lpstr>
      <vt:lpstr>Arial</vt:lpstr>
      <vt:lpstr>Arial Black</vt:lpstr>
      <vt:lpstr>Bahnschrift</vt:lpstr>
      <vt:lpstr>Book Antiqua</vt:lpstr>
      <vt:lpstr>Century Gothic</vt:lpstr>
      <vt:lpstr>Trebuchet MS</vt:lpstr>
      <vt:lpstr>Wingdings</vt:lpstr>
      <vt:lpstr>Wingdings 3</vt:lpstr>
      <vt:lpstr>Wisp</vt:lpstr>
      <vt:lpstr>Bandaru.nukaambica.devi</vt:lpstr>
      <vt:lpstr>PROJECT NAME  </vt:lpstr>
      <vt:lpstr>AGENDA</vt:lpstr>
      <vt:lpstr>PROBLEM STATEMENT</vt:lpstr>
      <vt:lpstr>PROJECT OVERVIEW</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chikkam</dc:creator>
  <cp:lastModifiedBy>Aditya chikkam</cp:lastModifiedBy>
  <cp:revision>7</cp:revision>
  <dcterms:created xsi:type="dcterms:W3CDTF">2024-06-03T05:48:59Z</dcterms:created>
  <dcterms:modified xsi:type="dcterms:W3CDTF">2024-06-10T16:21:10Z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