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Poppins Semi-Bold" charset="1" panose="00000700000000000000"/>
      <p:regular r:id="rId29"/>
    </p:embeddedFont>
    <p:embeddedFont>
      <p:font typeface="Poppins Bold" charset="1" panose="00000800000000000000"/>
      <p:regular r:id="rId30"/>
    </p:embeddedFont>
    <p:embeddedFont>
      <p:font typeface="DM Sans" charset="1" panose="00000000000000000000"/>
      <p:regular r:id="rId31"/>
    </p:embeddedFont>
    <p:embeddedFont>
      <p:font typeface="Poppins"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
        <p:nvSpPr>
          <p:cNvPr name="TextBox 3" id="3"/>
          <p:cNvSpPr txBox="true"/>
          <p:nvPr/>
        </p:nvSpPr>
        <p:spPr>
          <a:xfrm rot="0">
            <a:off x="5725480" y="9267825"/>
            <a:ext cx="12063333" cy="454624"/>
          </a:xfrm>
          <a:prstGeom prst="rect">
            <a:avLst/>
          </a:prstGeom>
        </p:spPr>
        <p:txBody>
          <a:bodyPr anchor="t" rtlCol="false" tIns="0" lIns="0" bIns="0" rIns="0">
            <a:spAutoFit/>
          </a:bodyPr>
          <a:lstStyle/>
          <a:p>
            <a:pPr algn="ctr">
              <a:lnSpc>
                <a:spcPts val="3290"/>
              </a:lnSpc>
              <a:spcBef>
                <a:spcPct val="0"/>
              </a:spcBef>
            </a:pPr>
            <a:r>
              <a:rPr lang="en-US" b="true" sz="3075">
                <a:solidFill>
                  <a:srgbClr val="FFFFFF"/>
                </a:solidFill>
                <a:latin typeface="Poppins Semi-Bold"/>
                <a:ea typeface="Poppins Semi-Bold"/>
                <a:cs typeface="Poppins Semi-Bold"/>
                <a:sym typeface="Poppins Semi-Bold"/>
              </a:rPr>
              <a:t>Sinh viên thực hiện: Cao Nguyễn Thái Thuận - Phạm Thiên Vũ</a:t>
            </a:r>
          </a:p>
        </p:txBody>
      </p:sp>
      <p:sp>
        <p:nvSpPr>
          <p:cNvPr name="TextBox 4" id="4"/>
          <p:cNvSpPr txBox="true"/>
          <p:nvPr/>
        </p:nvSpPr>
        <p:spPr>
          <a:xfrm rot="0">
            <a:off x="8571609" y="8787475"/>
            <a:ext cx="9217204" cy="470825"/>
          </a:xfrm>
          <a:prstGeom prst="rect">
            <a:avLst/>
          </a:prstGeom>
        </p:spPr>
        <p:txBody>
          <a:bodyPr anchor="t" rtlCol="false" tIns="0" lIns="0" bIns="0" rIns="0">
            <a:spAutoFit/>
          </a:bodyPr>
          <a:lstStyle/>
          <a:p>
            <a:pPr algn="ctr">
              <a:lnSpc>
                <a:spcPts val="3405"/>
              </a:lnSpc>
              <a:spcBef>
                <a:spcPct val="0"/>
              </a:spcBef>
            </a:pPr>
            <a:r>
              <a:rPr lang="en-US" b="true" sz="3182">
                <a:solidFill>
                  <a:srgbClr val="FFFFFF"/>
                </a:solidFill>
                <a:latin typeface="Poppins Semi-Bold"/>
                <a:ea typeface="Poppins Semi-Bold"/>
                <a:cs typeface="Poppins Semi-Bold"/>
                <a:sym typeface="Poppins Semi-Bold"/>
              </a:rPr>
              <a:t>Giảng viên hướng dẫn: PGS.TS. Lê Anh Cường</a:t>
            </a:r>
          </a:p>
        </p:txBody>
      </p:sp>
      <p:sp>
        <p:nvSpPr>
          <p:cNvPr name="TextBox 5" id="5"/>
          <p:cNvSpPr txBox="true"/>
          <p:nvPr/>
        </p:nvSpPr>
        <p:spPr>
          <a:xfrm rot="0">
            <a:off x="1414462" y="3743494"/>
            <a:ext cx="15459075" cy="2828586"/>
          </a:xfrm>
          <a:prstGeom prst="rect">
            <a:avLst/>
          </a:prstGeom>
        </p:spPr>
        <p:txBody>
          <a:bodyPr anchor="t" rtlCol="false" tIns="0" lIns="0" bIns="0" rIns="0">
            <a:spAutoFit/>
          </a:bodyPr>
          <a:lstStyle/>
          <a:p>
            <a:pPr algn="ctr">
              <a:lnSpc>
                <a:spcPts val="10714"/>
              </a:lnSpc>
              <a:spcBef>
                <a:spcPct val="0"/>
              </a:spcBef>
            </a:pPr>
            <a:r>
              <a:rPr lang="en-US" b="true" sz="10013">
                <a:solidFill>
                  <a:srgbClr val="FFFFFF"/>
                </a:solidFill>
                <a:latin typeface="Poppins Semi-Bold"/>
                <a:ea typeface="Poppins Semi-Bold"/>
                <a:cs typeface="Poppins Semi-Bold"/>
                <a:sym typeface="Poppins Semi-Bold"/>
              </a:rPr>
              <a:t>Báo cáo dự án giữa kì môn học: học sâu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343025" y="2914650"/>
            <a:ext cx="8178382" cy="6245573"/>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Bài toán xử lý câu hỏi và xây dựng câu trả lời</a:t>
            </a:r>
          </a:p>
        </p:txBody>
      </p:sp>
      <p:sp>
        <p:nvSpPr>
          <p:cNvPr name="TextBox 12" id="12"/>
          <p:cNvSpPr txBox="true"/>
          <p:nvPr/>
        </p:nvSpPr>
        <p:spPr>
          <a:xfrm rot="0">
            <a:off x="11470264" y="742950"/>
            <a:ext cx="5789036" cy="4772025"/>
          </a:xfrm>
          <a:prstGeom prst="rect">
            <a:avLst/>
          </a:prstGeom>
        </p:spPr>
        <p:txBody>
          <a:bodyPr anchor="t" rtlCol="false" tIns="0" lIns="0" bIns="0" rIns="0">
            <a:spAutoFit/>
          </a:bodyPr>
          <a:lstStyle/>
          <a:p>
            <a:pPr algn="just">
              <a:lnSpc>
                <a:spcPts val="6299"/>
              </a:lnSpc>
            </a:pPr>
            <a:r>
              <a:rPr lang="en-US" sz="4500">
                <a:solidFill>
                  <a:srgbClr val="0B4B49"/>
                </a:solidFill>
                <a:latin typeface="DM Sans"/>
                <a:ea typeface="DM Sans"/>
                <a:cs typeface="DM Sans"/>
                <a:sym typeface="DM Sans"/>
              </a:rPr>
              <a:t>Giới thiệu về mô hình sử dụng để xây dụng câu trả lời và cơ chế bổ trợ để tạo ra các câu trả lời có liên quan đến câu hỏi</a:t>
            </a:r>
          </a:p>
        </p:txBody>
      </p:sp>
      <p:sp>
        <p:nvSpPr>
          <p:cNvPr name="Freeform 13" id="13"/>
          <p:cNvSpPr/>
          <p:nvPr/>
        </p:nvSpPr>
        <p:spPr>
          <a:xfrm flipH="false" flipV="false" rot="0">
            <a:off x="0" y="0"/>
            <a:ext cx="4940124" cy="3171825"/>
          </a:xfrm>
          <a:custGeom>
            <a:avLst/>
            <a:gdLst/>
            <a:ahLst/>
            <a:cxnLst/>
            <a:rect r="r" b="b" t="t" l="l"/>
            <a:pathLst>
              <a:path h="3171825" w="4940124">
                <a:moveTo>
                  <a:pt x="0" y="0"/>
                </a:moveTo>
                <a:lnTo>
                  <a:pt x="4940124" y="0"/>
                </a:lnTo>
                <a:lnTo>
                  <a:pt x="4940124" y="3171825"/>
                </a:lnTo>
                <a:lnTo>
                  <a:pt x="0" y="3171825"/>
                </a:lnTo>
                <a:lnTo>
                  <a:pt x="0" y="0"/>
                </a:lnTo>
                <a:close/>
              </a:path>
            </a:pathLst>
          </a:custGeom>
          <a:blipFill>
            <a:blip r:embed="rId2"/>
            <a:stretch>
              <a:fillRect l="0" t="-31857" r="0" b="-23892"/>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813610" y="3267167"/>
            <a:ext cx="4041769" cy="6880498"/>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Bài toán seq </a:t>
            </a:r>
          </a:p>
          <a:p>
            <a:pPr algn="l">
              <a:lnSpc>
                <a:spcPts val="10635"/>
              </a:lnSpc>
            </a:pPr>
            <a:r>
              <a:rPr lang="en-US" sz="10635" b="true">
                <a:solidFill>
                  <a:srgbClr val="0B4B49"/>
                </a:solidFill>
                <a:latin typeface="Poppins Bold"/>
                <a:ea typeface="Poppins Bold"/>
                <a:cs typeface="Poppins Bold"/>
                <a:sym typeface="Poppins Bold"/>
              </a:rPr>
              <a:t>2</a:t>
            </a:r>
          </a:p>
          <a:p>
            <a:pPr algn="l">
              <a:lnSpc>
                <a:spcPts val="10635"/>
              </a:lnSpc>
            </a:pPr>
            <a:r>
              <a:rPr lang="en-US" sz="10635" b="true">
                <a:solidFill>
                  <a:srgbClr val="0B4B49"/>
                </a:solidFill>
                <a:latin typeface="Poppins Bold"/>
                <a:ea typeface="Poppins Bold"/>
                <a:cs typeface="Poppins Bold"/>
                <a:sym typeface="Poppins Bold"/>
              </a:rPr>
              <a:t>seq</a:t>
            </a:r>
          </a:p>
        </p:txBody>
      </p:sp>
      <p:sp>
        <p:nvSpPr>
          <p:cNvPr name="TextBox 9" id="9"/>
          <p:cNvSpPr txBox="true"/>
          <p:nvPr/>
        </p:nvSpPr>
        <p:spPr>
          <a:xfrm rot="0">
            <a:off x="5968943" y="1441313"/>
            <a:ext cx="12319057"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được chọn để xây dựng câu trả lời cho người dùng: LSTM với cơ chế Attention(với một số thay đổi)</a:t>
            </a:r>
          </a:p>
        </p:txBody>
      </p:sp>
      <p:sp>
        <p:nvSpPr>
          <p:cNvPr name="TextBox 10" id="10"/>
          <p:cNvSpPr txBox="true"/>
          <p:nvPr/>
        </p:nvSpPr>
        <p:spPr>
          <a:xfrm rot="0">
            <a:off x="6619024" y="3945161"/>
            <a:ext cx="11018894" cy="270986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Cơ chế attention được thêm vào cho mô hình LSTM để cải thiện khả nnagw lưu giữ và tạo câu trả lời khôgn lạc đề</a:t>
            </a:r>
          </a:p>
        </p:txBody>
      </p:sp>
      <p:sp>
        <p:nvSpPr>
          <p:cNvPr name="TextBox 11" id="11"/>
          <p:cNvSpPr txBox="true"/>
          <p:nvPr/>
        </p:nvSpPr>
        <p:spPr>
          <a:xfrm rot="0">
            <a:off x="6619024" y="7112229"/>
            <a:ext cx="11018894"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Cho phép mô hình xử lí dataset có chuỗi kí tự dài hơn mà không phải lo về vấn đề disappearing gradient </a:t>
            </a:r>
          </a:p>
        </p:txBody>
      </p:sp>
      <p:sp>
        <p:nvSpPr>
          <p:cNvPr name="Freeform 12" id="1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80BFAC"/>
        </a:solidFill>
      </p:bgPr>
    </p:bg>
    <p:spTree>
      <p:nvGrpSpPr>
        <p:cNvPr id="1" name=""/>
        <p:cNvGrpSpPr/>
        <p:nvPr/>
      </p:nvGrpSpPr>
      <p:grpSpPr>
        <a:xfrm>
          <a:off x="0" y="0"/>
          <a:ext cx="0" cy="0"/>
          <a:chOff x="0" y="0"/>
          <a:chExt cx="0" cy="0"/>
        </a:xfrm>
      </p:grpSpPr>
      <p:grpSp>
        <p:nvGrpSpPr>
          <p:cNvPr name="Group 2" id="2"/>
          <p:cNvGrpSpPr/>
          <p:nvPr/>
        </p:nvGrpSpPr>
        <p:grpSpPr>
          <a:xfrm rot="0">
            <a:off x="0" y="3071725"/>
            <a:ext cx="5308224" cy="7215275"/>
            <a:chOff x="0" y="0"/>
            <a:chExt cx="7077632" cy="9620366"/>
          </a:xfrm>
        </p:grpSpPr>
        <p:pic>
          <p:nvPicPr>
            <p:cNvPr name="Picture 3" id="3"/>
            <p:cNvPicPr>
              <a:picLocks noChangeAspect="true"/>
            </p:cNvPicPr>
            <p:nvPr/>
          </p:nvPicPr>
          <p:blipFill>
            <a:blip r:embed="rId2"/>
            <a:srcRect l="10226" t="0" r="10226" b="18906"/>
            <a:stretch>
              <a:fillRect/>
            </a:stretch>
          </p:blipFill>
          <p:spPr>
            <a:xfrm flipH="true" flipV="false">
              <a:off x="0" y="0"/>
              <a:ext cx="7077632" cy="9620366"/>
            </a:xfrm>
            <a:prstGeom prst="rect">
              <a:avLst/>
            </a:prstGeom>
          </p:spPr>
        </p:pic>
      </p:grpSp>
      <p:sp>
        <p:nvSpPr>
          <p:cNvPr name="Freeform 4" id="4"/>
          <p:cNvSpPr/>
          <p:nvPr/>
        </p:nvSpPr>
        <p:spPr>
          <a:xfrm flipH="false" flipV="false" rot="0">
            <a:off x="0" y="5443214"/>
            <a:ext cx="5308224" cy="5308224"/>
          </a:xfrm>
          <a:custGeom>
            <a:avLst/>
            <a:gdLst/>
            <a:ahLst/>
            <a:cxnLst/>
            <a:rect r="r" b="b" t="t" l="l"/>
            <a:pathLst>
              <a:path h="5308224" w="5308224">
                <a:moveTo>
                  <a:pt x="0" y="0"/>
                </a:moveTo>
                <a:lnTo>
                  <a:pt x="5308224" y="0"/>
                </a:lnTo>
                <a:lnTo>
                  <a:pt x="5308224" y="5308225"/>
                </a:lnTo>
                <a:lnTo>
                  <a:pt x="0" y="53082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308224" y="0"/>
            <a:ext cx="12979776" cy="10287000"/>
            <a:chOff x="0" y="0"/>
            <a:chExt cx="3418542" cy="2709333"/>
          </a:xfrm>
        </p:grpSpPr>
        <p:sp>
          <p:nvSpPr>
            <p:cNvPr name="Freeform 6" id="6"/>
            <p:cNvSpPr/>
            <p:nvPr/>
          </p:nvSpPr>
          <p:spPr>
            <a:xfrm flipH="false" flipV="false" rot="0">
              <a:off x="0" y="0"/>
              <a:ext cx="3418542" cy="2709333"/>
            </a:xfrm>
            <a:custGeom>
              <a:avLst/>
              <a:gdLst/>
              <a:ahLst/>
              <a:cxnLst/>
              <a:rect r="r" b="b" t="t" l="l"/>
              <a:pathLst>
                <a:path h="2709333" w="3418542">
                  <a:moveTo>
                    <a:pt x="0" y="0"/>
                  </a:moveTo>
                  <a:lnTo>
                    <a:pt x="3418542" y="0"/>
                  </a:lnTo>
                  <a:lnTo>
                    <a:pt x="3418542" y="2709333"/>
                  </a:lnTo>
                  <a:lnTo>
                    <a:pt x="0" y="2709333"/>
                  </a:lnTo>
                  <a:close/>
                </a:path>
              </a:pathLst>
            </a:custGeom>
            <a:solidFill>
              <a:srgbClr val="FFFFFF"/>
            </a:solidFill>
          </p:spPr>
        </p:sp>
        <p:sp>
          <p:nvSpPr>
            <p:cNvPr name="TextBox 7" id="7"/>
            <p:cNvSpPr txBox="true"/>
            <p:nvPr/>
          </p:nvSpPr>
          <p:spPr>
            <a:xfrm>
              <a:off x="0" y="0"/>
              <a:ext cx="3418542"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5668990" y="-23900"/>
            <a:ext cx="12319057" cy="2728636"/>
          </a:xfrm>
          <a:prstGeom prst="rect">
            <a:avLst/>
          </a:prstGeom>
        </p:spPr>
        <p:txBody>
          <a:bodyPr anchor="t" rtlCol="false" tIns="0" lIns="0" bIns="0" rIns="0">
            <a:spAutoFit/>
          </a:bodyPr>
          <a:lstStyle/>
          <a:p>
            <a:pPr algn="l">
              <a:lnSpc>
                <a:spcPts val="10500"/>
              </a:lnSpc>
            </a:pPr>
            <a:r>
              <a:rPr lang="en-US" sz="8400" b="true">
                <a:solidFill>
                  <a:srgbClr val="0B4B49"/>
                </a:solidFill>
                <a:latin typeface="Poppins Bold"/>
                <a:ea typeface="Poppins Bold"/>
                <a:cs typeface="Poppins Bold"/>
                <a:sym typeface="Poppins Bold"/>
              </a:rPr>
              <a:t>Một số đặc điểm về cơ chế Attention</a:t>
            </a:r>
          </a:p>
        </p:txBody>
      </p:sp>
      <p:sp>
        <p:nvSpPr>
          <p:cNvPr name="TextBox 9" id="9"/>
          <p:cNvSpPr txBox="true"/>
          <p:nvPr/>
        </p:nvSpPr>
        <p:spPr>
          <a:xfrm rot="0">
            <a:off x="5668990" y="3798091"/>
            <a:ext cx="12319057" cy="2047783"/>
          </a:xfrm>
          <a:prstGeom prst="rect">
            <a:avLst/>
          </a:prstGeom>
        </p:spPr>
        <p:txBody>
          <a:bodyPr anchor="t" rtlCol="false" tIns="0" lIns="0" bIns="0" rIns="0">
            <a:spAutoFit/>
          </a:bodyPr>
          <a:lstStyle/>
          <a:p>
            <a:pPr algn="l">
              <a:lnSpc>
                <a:spcPts val="5222"/>
              </a:lnSpc>
              <a:spcBef>
                <a:spcPct val="0"/>
              </a:spcBef>
            </a:pPr>
            <a:r>
              <a:rPr lang="en-US" sz="4880">
                <a:solidFill>
                  <a:srgbClr val="21746F"/>
                </a:solidFill>
                <a:latin typeface="Poppins"/>
                <a:ea typeface="Poppins"/>
                <a:cs typeface="Poppins"/>
                <a:sym typeface="Poppins"/>
              </a:rPr>
              <a:t>Mô hình học cách gán trọng số cho các trạng thái ẩn khác nhau dựa trên mức độ liên quan sơ với đầu ra hiện tại</a:t>
            </a:r>
          </a:p>
        </p:txBody>
      </p:sp>
      <p:sp>
        <p:nvSpPr>
          <p:cNvPr name="TextBox 10" id="10"/>
          <p:cNvSpPr txBox="true"/>
          <p:nvPr/>
        </p:nvSpPr>
        <p:spPr>
          <a:xfrm rot="0">
            <a:off x="5668990" y="6574634"/>
            <a:ext cx="12319057" cy="2047783"/>
          </a:xfrm>
          <a:prstGeom prst="rect">
            <a:avLst/>
          </a:prstGeom>
        </p:spPr>
        <p:txBody>
          <a:bodyPr anchor="t" rtlCol="false" tIns="0" lIns="0" bIns="0" rIns="0">
            <a:spAutoFit/>
          </a:bodyPr>
          <a:lstStyle/>
          <a:p>
            <a:pPr algn="l">
              <a:lnSpc>
                <a:spcPts val="5222"/>
              </a:lnSpc>
              <a:spcBef>
                <a:spcPct val="0"/>
              </a:spcBef>
            </a:pPr>
            <a:r>
              <a:rPr lang="en-US" sz="4880">
                <a:solidFill>
                  <a:srgbClr val="21746F"/>
                </a:solidFill>
                <a:latin typeface="Poppins"/>
                <a:ea typeface="Poppins"/>
                <a:cs typeface="Poppins"/>
                <a:sym typeface="Poppins"/>
              </a:rPr>
              <a:t>Attention được áp dụng trong mô hình theo hướng kết hợp đặc trưng ảnh và câu hỏi để xây dựng context vector</a:t>
            </a:r>
          </a:p>
        </p:txBody>
      </p:sp>
      <p:sp>
        <p:nvSpPr>
          <p:cNvPr name="Freeform 11" id="11"/>
          <p:cNvSpPr/>
          <p:nvPr/>
        </p:nvSpPr>
        <p:spPr>
          <a:xfrm flipH="false" flipV="false" rot="0">
            <a:off x="0" y="0"/>
            <a:ext cx="5308224" cy="3408165"/>
          </a:xfrm>
          <a:custGeom>
            <a:avLst/>
            <a:gdLst/>
            <a:ahLst/>
            <a:cxnLst/>
            <a:rect r="r" b="b" t="t" l="l"/>
            <a:pathLst>
              <a:path h="3408165" w="5308224">
                <a:moveTo>
                  <a:pt x="0" y="0"/>
                </a:moveTo>
                <a:lnTo>
                  <a:pt x="5308224" y="0"/>
                </a:lnTo>
                <a:lnTo>
                  <a:pt x="5308224" y="3408165"/>
                </a:lnTo>
                <a:lnTo>
                  <a:pt x="0" y="3408165"/>
                </a:lnTo>
                <a:lnTo>
                  <a:pt x="0" y="0"/>
                </a:lnTo>
                <a:close/>
              </a:path>
            </a:pathLst>
          </a:custGeom>
          <a:blipFill>
            <a:blip r:embed="rId5"/>
            <a:stretch>
              <a:fillRect l="0" t="-31857" r="0" b="-2389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640213" y="3608617"/>
            <a:ext cx="6778207" cy="4676992"/>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Kết nối hai mô hình đã xác định</a:t>
            </a:r>
          </a:p>
        </p:txBody>
      </p:sp>
      <p:sp>
        <p:nvSpPr>
          <p:cNvPr name="TextBox 12" id="12"/>
          <p:cNvSpPr txBox="true"/>
          <p:nvPr/>
        </p:nvSpPr>
        <p:spPr>
          <a:xfrm rot="0">
            <a:off x="11470264" y="742950"/>
            <a:ext cx="5789036" cy="3971925"/>
          </a:xfrm>
          <a:prstGeom prst="rect">
            <a:avLst/>
          </a:prstGeom>
        </p:spPr>
        <p:txBody>
          <a:bodyPr anchor="t" rtlCol="false" tIns="0" lIns="0" bIns="0" rIns="0">
            <a:spAutoFit/>
          </a:bodyPr>
          <a:lstStyle/>
          <a:p>
            <a:pPr algn="just">
              <a:lnSpc>
                <a:spcPts val="6299"/>
              </a:lnSpc>
            </a:pPr>
            <a:r>
              <a:rPr lang="en-US" sz="4500">
                <a:solidFill>
                  <a:srgbClr val="0B4B49"/>
                </a:solidFill>
                <a:latin typeface="DM Sans"/>
                <a:ea typeface="DM Sans"/>
                <a:cs typeface="DM Sans"/>
                <a:sym typeface="DM Sans"/>
              </a:rPr>
              <a:t>Bàn luận về một số phương hướng kết nối hai mô hình để phục vụ yêu cầu đề bài</a:t>
            </a:r>
          </a:p>
        </p:txBody>
      </p:sp>
      <p:sp>
        <p:nvSpPr>
          <p:cNvPr name="Freeform 13" id="13"/>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029317" cy="10287000"/>
            <a:chOff x="0" y="0"/>
            <a:chExt cx="1324594" cy="2709333"/>
          </a:xfrm>
        </p:grpSpPr>
        <p:sp>
          <p:nvSpPr>
            <p:cNvPr name="Freeform 3" id="3"/>
            <p:cNvSpPr/>
            <p:nvPr/>
          </p:nvSpPr>
          <p:spPr>
            <a:xfrm flipH="false" flipV="false" rot="0">
              <a:off x="0" y="0"/>
              <a:ext cx="1324594" cy="2709333"/>
            </a:xfrm>
            <a:custGeom>
              <a:avLst/>
              <a:gdLst/>
              <a:ahLst/>
              <a:cxnLst/>
              <a:rect r="r" b="b" t="t" l="l"/>
              <a:pathLst>
                <a:path h="2709333" w="1324594">
                  <a:moveTo>
                    <a:pt x="0" y="0"/>
                  </a:moveTo>
                  <a:lnTo>
                    <a:pt x="1324594" y="0"/>
                  </a:lnTo>
                  <a:lnTo>
                    <a:pt x="1324594" y="2709333"/>
                  </a:lnTo>
                  <a:lnTo>
                    <a:pt x="0" y="2709333"/>
                  </a:lnTo>
                  <a:close/>
                </a:path>
              </a:pathLst>
            </a:custGeom>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spPr>
        </p:sp>
        <p:sp>
          <p:nvSpPr>
            <p:cNvPr name="TextBox 4" id="4"/>
            <p:cNvSpPr txBox="true"/>
            <p:nvPr/>
          </p:nvSpPr>
          <p:spPr>
            <a:xfrm>
              <a:off x="0" y="0"/>
              <a:ext cx="1324594" cy="2709333"/>
            </a:xfrm>
            <a:prstGeom prst="rect">
              <a:avLst/>
            </a:prstGeom>
          </p:spPr>
          <p:txBody>
            <a:bodyPr anchor="ctr" rtlCol="false" tIns="50800" lIns="50800" bIns="50800" rIns="50800"/>
            <a:lstStyle/>
            <a:p>
              <a:pPr algn="ctr">
                <a:lnSpc>
                  <a:spcPts val="2729"/>
                </a:lnSpc>
              </a:pPr>
            </a:p>
          </p:txBody>
        </p:sp>
      </p:grpSp>
      <p:sp>
        <p:nvSpPr>
          <p:cNvPr name="TextBox 5" id="5"/>
          <p:cNvSpPr txBox="true"/>
          <p:nvPr/>
        </p:nvSpPr>
        <p:spPr>
          <a:xfrm rot="0">
            <a:off x="228600" y="4543425"/>
            <a:ext cx="5029317" cy="4714875"/>
          </a:xfrm>
          <a:prstGeom prst="rect">
            <a:avLst/>
          </a:prstGeom>
        </p:spPr>
        <p:txBody>
          <a:bodyPr anchor="t" rtlCol="false" tIns="0" lIns="0" bIns="0" rIns="0">
            <a:spAutoFit/>
          </a:bodyPr>
          <a:lstStyle/>
          <a:p>
            <a:pPr algn="l">
              <a:lnSpc>
                <a:spcPts val="9000"/>
              </a:lnSpc>
            </a:pPr>
            <a:r>
              <a:rPr lang="en-US" sz="9000" b="true">
                <a:solidFill>
                  <a:srgbClr val="FFFFFF"/>
                </a:solidFill>
                <a:latin typeface="Poppins Bold"/>
                <a:ea typeface="Poppins Bold"/>
                <a:cs typeface="Poppins Bold"/>
                <a:sym typeface="Poppins Bold"/>
              </a:rPr>
              <a:t>Phương thức</a:t>
            </a:r>
          </a:p>
          <a:p>
            <a:pPr algn="l">
              <a:lnSpc>
                <a:spcPts val="9000"/>
              </a:lnSpc>
            </a:pPr>
            <a:r>
              <a:rPr lang="en-US" sz="9000" b="true">
                <a:solidFill>
                  <a:srgbClr val="FFFFFF"/>
                </a:solidFill>
                <a:latin typeface="Poppins Bold"/>
                <a:ea typeface="Poppins Bold"/>
                <a:cs typeface="Poppins Bold"/>
                <a:sym typeface="Poppins Bold"/>
              </a:rPr>
              <a:t>kết </a:t>
            </a:r>
          </a:p>
          <a:p>
            <a:pPr algn="l">
              <a:lnSpc>
                <a:spcPts val="9000"/>
              </a:lnSpc>
            </a:pPr>
            <a:r>
              <a:rPr lang="en-US" sz="9000" b="true">
                <a:solidFill>
                  <a:srgbClr val="FFFFFF"/>
                </a:solidFill>
                <a:latin typeface="Poppins Bold"/>
                <a:ea typeface="Poppins Bold"/>
                <a:cs typeface="Poppins Bold"/>
                <a:sym typeface="Poppins Bold"/>
              </a:rPr>
              <a:t>nối</a:t>
            </a:r>
          </a:p>
        </p:txBody>
      </p:sp>
      <p:sp>
        <p:nvSpPr>
          <p:cNvPr name="Freeform 6" id="6"/>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
        <p:nvSpPr>
          <p:cNvPr name="TextBox 7" id="7"/>
          <p:cNvSpPr txBox="true"/>
          <p:nvPr/>
        </p:nvSpPr>
        <p:spPr>
          <a:xfrm rot="0">
            <a:off x="5968943" y="711991"/>
            <a:ext cx="12319057" cy="2709868"/>
          </a:xfrm>
          <a:prstGeom prst="rect">
            <a:avLst/>
          </a:prstGeom>
        </p:spPr>
        <p:txBody>
          <a:bodyPr anchor="t" rtlCol="false" tIns="0" lIns="0" bIns="0" rIns="0">
            <a:spAutoFit/>
          </a:bodyPr>
          <a:lstStyle/>
          <a:p>
            <a:pPr algn="l" marL="1053717" indent="-526859" lvl="1">
              <a:lnSpc>
                <a:spcPts val="5222"/>
              </a:lnSpc>
              <a:spcBef>
                <a:spcPct val="0"/>
              </a:spcBef>
              <a:buFont typeface="Arial"/>
              <a:buChar char="•"/>
            </a:pPr>
            <a:r>
              <a:rPr lang="en-US" sz="4880">
                <a:solidFill>
                  <a:srgbClr val="21746F"/>
                </a:solidFill>
                <a:latin typeface="Poppins"/>
                <a:ea typeface="Poppins"/>
                <a:cs typeface="Poppins"/>
                <a:sym typeface="Poppins"/>
              </a:rPr>
              <a:t>CNN-LSTM nối dài: Đặc trưng ảnh sau khi được trích sẽ được nối với vector câu hỏi của LSTM để xây dựng câu trả lời</a:t>
            </a:r>
          </a:p>
        </p:txBody>
      </p:sp>
      <p:sp>
        <p:nvSpPr>
          <p:cNvPr name="TextBox 8" id="8"/>
          <p:cNvSpPr txBox="true"/>
          <p:nvPr/>
        </p:nvSpPr>
        <p:spPr>
          <a:xfrm rot="0">
            <a:off x="5968943" y="3795712"/>
            <a:ext cx="12319057" cy="2709868"/>
          </a:xfrm>
          <a:prstGeom prst="rect">
            <a:avLst/>
          </a:prstGeom>
        </p:spPr>
        <p:txBody>
          <a:bodyPr anchor="t" rtlCol="false" tIns="0" lIns="0" bIns="0" rIns="0">
            <a:spAutoFit/>
          </a:bodyPr>
          <a:lstStyle/>
          <a:p>
            <a:pPr algn="l" marL="1053717" indent="-526859" lvl="1">
              <a:lnSpc>
                <a:spcPts val="5222"/>
              </a:lnSpc>
              <a:spcBef>
                <a:spcPct val="0"/>
              </a:spcBef>
              <a:buFont typeface="Arial"/>
              <a:buChar char="•"/>
            </a:pPr>
            <a:r>
              <a:rPr lang="en-US" sz="4880">
                <a:solidFill>
                  <a:srgbClr val="21746F"/>
                </a:solidFill>
                <a:latin typeface="Poppins"/>
                <a:ea typeface="Poppins"/>
                <a:cs typeface="Poppins"/>
                <a:sym typeface="Poppins"/>
              </a:rPr>
              <a:t>CNN-LSTM song song: Hai mô hình được cho vận hành riêng biệt và kết hợp kết quả đầu ra qua lớp fully connected</a:t>
            </a:r>
          </a:p>
        </p:txBody>
      </p:sp>
      <p:sp>
        <p:nvSpPr>
          <p:cNvPr name="TextBox 9" id="9"/>
          <p:cNvSpPr txBox="true"/>
          <p:nvPr/>
        </p:nvSpPr>
        <p:spPr>
          <a:xfrm rot="0">
            <a:off x="5968943" y="6879434"/>
            <a:ext cx="12319057" cy="2709868"/>
          </a:xfrm>
          <a:prstGeom prst="rect">
            <a:avLst/>
          </a:prstGeom>
        </p:spPr>
        <p:txBody>
          <a:bodyPr anchor="t" rtlCol="false" tIns="0" lIns="0" bIns="0" rIns="0">
            <a:spAutoFit/>
          </a:bodyPr>
          <a:lstStyle/>
          <a:p>
            <a:pPr algn="l" marL="1053717" indent="-526859" lvl="1">
              <a:lnSpc>
                <a:spcPts val="5222"/>
              </a:lnSpc>
              <a:spcBef>
                <a:spcPct val="0"/>
              </a:spcBef>
              <a:buFont typeface="Arial"/>
              <a:buChar char="•"/>
            </a:pPr>
            <a:r>
              <a:rPr lang="en-US" sz="4880">
                <a:solidFill>
                  <a:srgbClr val="21746F"/>
                </a:solidFill>
                <a:latin typeface="Poppins"/>
                <a:ea typeface="Poppins"/>
                <a:cs typeface="Poppins"/>
                <a:sym typeface="Poppins"/>
              </a:rPr>
              <a:t>CNN-LSTM + Attention: Đặc trưng trích từ CNN sẽ được đưa vào cơ chế attention và để LSTM sinh ra câu trả lời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237910" y="4610192"/>
            <a:ext cx="5193171" cy="4194448"/>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VQA - pre-trained</a:t>
            </a:r>
          </a:p>
        </p:txBody>
      </p:sp>
      <p:sp>
        <p:nvSpPr>
          <p:cNvPr name="TextBox 9" id="9"/>
          <p:cNvSpPr txBox="true"/>
          <p:nvPr/>
        </p:nvSpPr>
        <p:spPr>
          <a:xfrm rot="0">
            <a:off x="5968943" y="1441313"/>
            <a:ext cx="12319057"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được chọn để xây dựng câu trả lời cho người dùng: LSTM với cơ chế Attention(với một số thay đổi)</a:t>
            </a:r>
          </a:p>
        </p:txBody>
      </p:sp>
      <p:sp>
        <p:nvSpPr>
          <p:cNvPr name="TextBox 10" id="10"/>
          <p:cNvSpPr txBox="true"/>
          <p:nvPr/>
        </p:nvSpPr>
        <p:spPr>
          <a:xfrm rot="0">
            <a:off x="6619024" y="3945161"/>
            <a:ext cx="11018894" cy="270986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Cơ chế attention được thêm vào cho mô hình LSTM để cải thiện khả nnagw lưu giữ và tạo câu trả lời khôgn lạc đề</a:t>
            </a:r>
          </a:p>
        </p:txBody>
      </p:sp>
      <p:sp>
        <p:nvSpPr>
          <p:cNvPr name="TextBox 11" id="11"/>
          <p:cNvSpPr txBox="true"/>
          <p:nvPr/>
        </p:nvSpPr>
        <p:spPr>
          <a:xfrm rot="0">
            <a:off x="6619024" y="7112229"/>
            <a:ext cx="11018894"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Cho phép mô hình xử lí dataset có chuỗi kí tự dài hơn mà không phải lo về vấn đề disappearing gradient </a:t>
            </a:r>
          </a:p>
        </p:txBody>
      </p:sp>
      <p:sp>
        <p:nvSpPr>
          <p:cNvPr name="Freeform 12" id="1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5968943" y="1441313"/>
            <a:ext cx="12319057"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được chọn để xây dựng câu trả lời cho người dùng: LSTM với cơ chế Attention(với một số thay đổi)</a:t>
            </a:r>
          </a:p>
        </p:txBody>
      </p:sp>
      <p:sp>
        <p:nvSpPr>
          <p:cNvPr name="TextBox 9" id="9"/>
          <p:cNvSpPr txBox="true"/>
          <p:nvPr/>
        </p:nvSpPr>
        <p:spPr>
          <a:xfrm rot="0">
            <a:off x="6619024" y="3945161"/>
            <a:ext cx="11018894" cy="270986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Cơ chế attention được thêm vào cho mô hình LSTM để cải thiện khả nnagw lưu giữ và tạo câu trả lời khôgn lạc đề</a:t>
            </a:r>
          </a:p>
        </p:txBody>
      </p:sp>
      <p:sp>
        <p:nvSpPr>
          <p:cNvPr name="TextBox 10" id="10"/>
          <p:cNvSpPr txBox="true"/>
          <p:nvPr/>
        </p:nvSpPr>
        <p:spPr>
          <a:xfrm rot="0">
            <a:off x="6619024" y="7112229"/>
            <a:ext cx="11018894"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Cho phép mô hình xử lí dataset có chuỗi kí tự dài hơn mà không phải lo về vấn đề disappearing gradient </a:t>
            </a:r>
          </a:p>
        </p:txBody>
      </p:sp>
      <p:sp>
        <p:nvSpPr>
          <p:cNvPr name="Freeform 11" id="11"/>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
        <p:nvSpPr>
          <p:cNvPr name="TextBox 12" id="12"/>
          <p:cNvSpPr txBox="true"/>
          <p:nvPr/>
        </p:nvSpPr>
        <p:spPr>
          <a:xfrm rot="0">
            <a:off x="237910" y="4610192"/>
            <a:ext cx="5193171" cy="4194448"/>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VQA - house-trained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530825" y="4068932"/>
            <a:ext cx="17226350" cy="4931043"/>
          </a:xfrm>
          <a:custGeom>
            <a:avLst/>
            <a:gdLst/>
            <a:ahLst/>
            <a:cxnLst/>
            <a:rect r="r" b="b" t="t" l="l"/>
            <a:pathLst>
              <a:path h="4931043" w="17226350">
                <a:moveTo>
                  <a:pt x="0" y="0"/>
                </a:moveTo>
                <a:lnTo>
                  <a:pt x="17226350" y="0"/>
                </a:lnTo>
                <a:lnTo>
                  <a:pt x="17226350" y="4931043"/>
                </a:lnTo>
                <a:lnTo>
                  <a:pt x="0" y="4931043"/>
                </a:lnTo>
                <a:lnTo>
                  <a:pt x="0" y="0"/>
                </a:lnTo>
                <a:close/>
              </a:path>
            </a:pathLst>
          </a:custGeom>
          <a:blipFill>
            <a:blip r:embed="rId2"/>
            <a:stretch>
              <a:fillRect l="0" t="0" r="0" b="0"/>
            </a:stretch>
          </a:blipFill>
        </p:spPr>
      </p:sp>
      <p:sp>
        <p:nvSpPr>
          <p:cNvPr name="TextBox 3" id="3"/>
          <p:cNvSpPr txBox="true"/>
          <p:nvPr/>
        </p:nvSpPr>
        <p:spPr>
          <a:xfrm rot="0">
            <a:off x="368726" y="1511571"/>
            <a:ext cx="17244566" cy="1198880"/>
          </a:xfrm>
          <a:prstGeom prst="rect">
            <a:avLst/>
          </a:prstGeom>
        </p:spPr>
        <p:txBody>
          <a:bodyPr anchor="t" rtlCol="false" tIns="0" lIns="0" bIns="0" rIns="0">
            <a:spAutoFit/>
          </a:bodyPr>
          <a:lstStyle/>
          <a:p>
            <a:pPr algn="ctr">
              <a:lnSpc>
                <a:spcPts val="8560"/>
              </a:lnSpc>
              <a:spcBef>
                <a:spcPct val="0"/>
              </a:spcBef>
            </a:pPr>
            <a:r>
              <a:rPr lang="en-US" b="true" sz="8000">
                <a:solidFill>
                  <a:srgbClr val="FFFFFF"/>
                </a:solidFill>
                <a:latin typeface="Poppins Semi-Bold"/>
                <a:ea typeface="Poppins Semi-Bold"/>
                <a:cs typeface="Poppins Semi-Bold"/>
                <a:sym typeface="Poppins Semi-Bold"/>
              </a:rPr>
              <a:t>Kết quả(Pretrained - og dataset):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65154" y="3942378"/>
            <a:ext cx="17557692" cy="5087322"/>
          </a:xfrm>
          <a:custGeom>
            <a:avLst/>
            <a:gdLst/>
            <a:ahLst/>
            <a:cxnLst/>
            <a:rect r="r" b="b" t="t" l="l"/>
            <a:pathLst>
              <a:path h="5087322" w="17557692">
                <a:moveTo>
                  <a:pt x="0" y="0"/>
                </a:moveTo>
                <a:lnTo>
                  <a:pt x="17557692" y="0"/>
                </a:lnTo>
                <a:lnTo>
                  <a:pt x="17557692" y="5087322"/>
                </a:lnTo>
                <a:lnTo>
                  <a:pt x="0" y="5087322"/>
                </a:lnTo>
                <a:lnTo>
                  <a:pt x="0" y="0"/>
                </a:lnTo>
                <a:close/>
              </a:path>
            </a:pathLst>
          </a:custGeom>
          <a:blipFill>
            <a:blip r:embed="rId2"/>
            <a:stretch>
              <a:fillRect l="0" t="0" r="-1222" b="0"/>
            </a:stretch>
          </a:blipFill>
        </p:spPr>
      </p:sp>
      <p:sp>
        <p:nvSpPr>
          <p:cNvPr name="TextBox 3" id="3"/>
          <p:cNvSpPr txBox="true"/>
          <p:nvPr/>
        </p:nvSpPr>
        <p:spPr>
          <a:xfrm rot="0">
            <a:off x="2625700" y="1476375"/>
            <a:ext cx="13036600" cy="2284730"/>
          </a:xfrm>
          <a:prstGeom prst="rect">
            <a:avLst/>
          </a:prstGeom>
        </p:spPr>
        <p:txBody>
          <a:bodyPr anchor="t" rtlCol="false" tIns="0" lIns="0" bIns="0" rIns="0">
            <a:spAutoFit/>
          </a:bodyPr>
          <a:lstStyle/>
          <a:p>
            <a:pPr algn="ctr">
              <a:lnSpc>
                <a:spcPts val="8560"/>
              </a:lnSpc>
            </a:pPr>
            <a:r>
              <a:rPr lang="en-US" sz="8000" b="true">
                <a:solidFill>
                  <a:srgbClr val="FFFFFF"/>
                </a:solidFill>
                <a:latin typeface="Poppins Semi-Bold"/>
                <a:ea typeface="Poppins Semi-Bold"/>
                <a:cs typeface="Poppins Semi-Bold"/>
                <a:sym typeface="Poppins Semi-Bold"/>
              </a:rPr>
              <a:t>Kết quả(House-trained - </a:t>
            </a:r>
          </a:p>
          <a:p>
            <a:pPr algn="ctr">
              <a:lnSpc>
                <a:spcPts val="8560"/>
              </a:lnSpc>
              <a:spcBef>
                <a:spcPct val="0"/>
              </a:spcBef>
            </a:pPr>
            <a:r>
              <a:rPr lang="en-US" b="true" sz="8000">
                <a:solidFill>
                  <a:srgbClr val="FFFFFF"/>
                </a:solidFill>
                <a:latin typeface="Poppins Semi-Bold"/>
                <a:ea typeface="Poppins Semi-Bold"/>
                <a:cs typeface="Poppins Semi-Bold"/>
                <a:sym typeface="Poppins Semi-Bold"/>
              </a:rPr>
              <a:t>og dataset):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3708648" y="1476375"/>
            <a:ext cx="10870704" cy="2284730"/>
          </a:xfrm>
          <a:prstGeom prst="rect">
            <a:avLst/>
          </a:prstGeom>
        </p:spPr>
        <p:txBody>
          <a:bodyPr anchor="t" rtlCol="false" tIns="0" lIns="0" bIns="0" rIns="0">
            <a:spAutoFit/>
          </a:bodyPr>
          <a:lstStyle/>
          <a:p>
            <a:pPr algn="ctr">
              <a:lnSpc>
                <a:spcPts val="8560"/>
              </a:lnSpc>
            </a:pPr>
            <a:r>
              <a:rPr lang="en-US" sz="8000" b="true">
                <a:solidFill>
                  <a:srgbClr val="FFFFFF"/>
                </a:solidFill>
                <a:latin typeface="Poppins Semi-Bold"/>
                <a:ea typeface="Poppins Semi-Bold"/>
                <a:cs typeface="Poppins Semi-Bold"/>
                <a:sym typeface="Poppins Semi-Bold"/>
              </a:rPr>
              <a:t>Kết quả(Pretrained - </a:t>
            </a:r>
          </a:p>
          <a:p>
            <a:pPr algn="ctr">
              <a:lnSpc>
                <a:spcPts val="8560"/>
              </a:lnSpc>
              <a:spcBef>
                <a:spcPct val="0"/>
              </a:spcBef>
            </a:pPr>
            <a:r>
              <a:rPr lang="en-US" b="true" sz="8000">
                <a:solidFill>
                  <a:srgbClr val="FFFFFF"/>
                </a:solidFill>
                <a:latin typeface="Poppins Semi-Bold"/>
                <a:ea typeface="Poppins Semi-Bold"/>
                <a:cs typeface="Poppins Semi-Bold"/>
                <a:sym typeface="Poppins Semi-Bold"/>
              </a:rPr>
              <a:t>alt dataset):</a:t>
            </a:r>
          </a:p>
        </p:txBody>
      </p:sp>
      <p:sp>
        <p:nvSpPr>
          <p:cNvPr name="Freeform 3" id="3"/>
          <p:cNvSpPr/>
          <p:nvPr/>
        </p:nvSpPr>
        <p:spPr>
          <a:xfrm flipH="false" flipV="false" rot="0">
            <a:off x="1976376" y="3761105"/>
            <a:ext cx="14335248" cy="5965003"/>
          </a:xfrm>
          <a:custGeom>
            <a:avLst/>
            <a:gdLst/>
            <a:ahLst/>
            <a:cxnLst/>
            <a:rect r="r" b="b" t="t" l="l"/>
            <a:pathLst>
              <a:path h="5965003" w="14335248">
                <a:moveTo>
                  <a:pt x="0" y="0"/>
                </a:moveTo>
                <a:lnTo>
                  <a:pt x="14335248" y="0"/>
                </a:lnTo>
                <a:lnTo>
                  <a:pt x="14335248" y="5965003"/>
                </a:lnTo>
                <a:lnTo>
                  <a:pt x="0" y="5965003"/>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10916480" y="0"/>
            <a:ext cx="7371520" cy="10287000"/>
            <a:chOff x="0" y="0"/>
            <a:chExt cx="1941470" cy="2709333"/>
          </a:xfrm>
        </p:grpSpPr>
        <p:sp>
          <p:nvSpPr>
            <p:cNvPr name="Freeform 3" id="3"/>
            <p:cNvSpPr/>
            <p:nvPr/>
          </p:nvSpPr>
          <p:spPr>
            <a:xfrm flipH="false" flipV="false" rot="0">
              <a:off x="0" y="0"/>
              <a:ext cx="1941470" cy="2709333"/>
            </a:xfrm>
            <a:custGeom>
              <a:avLst/>
              <a:gdLst/>
              <a:ahLst/>
              <a:cxnLst/>
              <a:rect r="r" b="b" t="t" l="l"/>
              <a:pathLst>
                <a:path h="2709333" w="1941470">
                  <a:moveTo>
                    <a:pt x="0" y="0"/>
                  </a:moveTo>
                  <a:lnTo>
                    <a:pt x="1941470" y="0"/>
                  </a:lnTo>
                  <a:lnTo>
                    <a:pt x="1941470" y="2709333"/>
                  </a:lnTo>
                  <a:lnTo>
                    <a:pt x="0" y="2709333"/>
                  </a:lnTo>
                  <a:close/>
                </a:path>
              </a:pathLst>
            </a:custGeom>
            <a:solidFill>
              <a:srgbClr val="FFFFFF"/>
            </a:solidFill>
          </p:spPr>
        </p:sp>
        <p:sp>
          <p:nvSpPr>
            <p:cNvPr name="TextBox 4" id="4"/>
            <p:cNvSpPr txBox="true"/>
            <p:nvPr/>
          </p:nvSpPr>
          <p:spPr>
            <a:xfrm>
              <a:off x="0" y="0"/>
              <a:ext cx="1941470"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10887905"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1163961" y="5143500"/>
            <a:ext cx="7443655" cy="5431154"/>
            <a:chOff x="0" y="0"/>
            <a:chExt cx="1960469" cy="1430427"/>
          </a:xfrm>
        </p:grpSpPr>
        <p:sp>
          <p:nvSpPr>
            <p:cNvPr name="Freeform 9" id="9"/>
            <p:cNvSpPr/>
            <p:nvPr/>
          </p:nvSpPr>
          <p:spPr>
            <a:xfrm flipH="false" flipV="false" rot="0">
              <a:off x="0" y="0"/>
              <a:ext cx="1960469" cy="1430427"/>
            </a:xfrm>
            <a:custGeom>
              <a:avLst/>
              <a:gdLst/>
              <a:ahLst/>
              <a:cxnLst/>
              <a:rect r="r" b="b" t="t" l="l"/>
              <a:pathLst>
                <a:path h="1430427" w="1960469">
                  <a:moveTo>
                    <a:pt x="0" y="0"/>
                  </a:moveTo>
                  <a:lnTo>
                    <a:pt x="1960469" y="0"/>
                  </a:lnTo>
                  <a:lnTo>
                    <a:pt x="1960469" y="1430427"/>
                  </a:lnTo>
                  <a:lnTo>
                    <a:pt x="0" y="1430427"/>
                  </a:lnTo>
                  <a:close/>
                </a:path>
              </a:pathLst>
            </a:custGeom>
            <a:solidFill>
              <a:srgbClr val="80BFAC"/>
            </a:solidFill>
          </p:spPr>
        </p:sp>
        <p:sp>
          <p:nvSpPr>
            <p:cNvPr name="TextBox 10" id="10"/>
            <p:cNvSpPr txBox="true"/>
            <p:nvPr/>
          </p:nvSpPr>
          <p:spPr>
            <a:xfrm>
              <a:off x="0" y="0"/>
              <a:ext cx="1960469" cy="1430427"/>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430731" y="6741894"/>
            <a:ext cx="6676978" cy="2196791"/>
          </a:xfrm>
          <a:prstGeom prst="rect">
            <a:avLst/>
          </a:prstGeom>
        </p:spPr>
        <p:txBody>
          <a:bodyPr anchor="t" rtlCol="false" tIns="0" lIns="0" bIns="0" rIns="0">
            <a:spAutoFit/>
          </a:bodyPr>
          <a:lstStyle/>
          <a:p>
            <a:pPr algn="l">
              <a:lnSpc>
                <a:spcPts val="8471"/>
              </a:lnSpc>
            </a:pPr>
            <a:r>
              <a:rPr lang="en-US" sz="6777" b="true">
                <a:solidFill>
                  <a:srgbClr val="FFFFFF"/>
                </a:solidFill>
                <a:latin typeface="Poppins Bold"/>
                <a:ea typeface="Poppins Bold"/>
                <a:cs typeface="Poppins Bold"/>
                <a:sym typeface="Poppins Bold"/>
              </a:rPr>
              <a:t>Định nghĩa bài toán</a:t>
            </a:r>
          </a:p>
        </p:txBody>
      </p:sp>
      <p:sp>
        <p:nvSpPr>
          <p:cNvPr name="TextBox 12" id="12"/>
          <p:cNvSpPr txBox="true"/>
          <p:nvPr/>
        </p:nvSpPr>
        <p:spPr>
          <a:xfrm rot="0">
            <a:off x="11328962" y="1831136"/>
            <a:ext cx="6546555" cy="1223669"/>
          </a:xfrm>
          <a:prstGeom prst="rect">
            <a:avLst/>
          </a:prstGeom>
        </p:spPr>
        <p:txBody>
          <a:bodyPr anchor="t" rtlCol="false" tIns="0" lIns="0" bIns="0" rIns="0">
            <a:spAutoFit/>
          </a:bodyPr>
          <a:lstStyle/>
          <a:p>
            <a:pPr algn="just">
              <a:lnSpc>
                <a:spcPts val="4964"/>
              </a:lnSpc>
            </a:pPr>
            <a:r>
              <a:rPr lang="en-US" sz="3545">
                <a:solidFill>
                  <a:srgbClr val="0B4B49"/>
                </a:solidFill>
                <a:latin typeface="DM Sans"/>
                <a:ea typeface="DM Sans"/>
                <a:cs typeface="DM Sans"/>
                <a:sym typeface="DM Sans"/>
              </a:rPr>
              <a:t>Trình bày sơ lược về bài toán sinh viên chọn để giải quyết</a:t>
            </a:r>
          </a:p>
        </p:txBody>
      </p:sp>
      <p:sp>
        <p:nvSpPr>
          <p:cNvPr name="TextBox 13" id="13"/>
          <p:cNvSpPr txBox="true"/>
          <p:nvPr/>
        </p:nvSpPr>
        <p:spPr>
          <a:xfrm rot="0">
            <a:off x="11328962" y="7091485"/>
            <a:ext cx="6546555" cy="1847199"/>
          </a:xfrm>
          <a:prstGeom prst="rect">
            <a:avLst/>
          </a:prstGeom>
        </p:spPr>
        <p:txBody>
          <a:bodyPr anchor="t" rtlCol="false" tIns="0" lIns="0" bIns="0" rIns="0">
            <a:spAutoFit/>
          </a:bodyPr>
          <a:lstStyle/>
          <a:p>
            <a:pPr algn="just">
              <a:lnSpc>
                <a:spcPts val="4964"/>
              </a:lnSpc>
            </a:pPr>
            <a:r>
              <a:rPr lang="en-US" sz="3545">
                <a:solidFill>
                  <a:srgbClr val="0B4B49"/>
                </a:solidFill>
                <a:latin typeface="DM Sans"/>
                <a:ea typeface="DM Sans"/>
                <a:cs typeface="DM Sans"/>
                <a:sym typeface="DM Sans"/>
              </a:rPr>
              <a:t>Xác định đầu vào và đầu ra của bài toán để đưa ra mô hình phù hợp</a:t>
            </a:r>
          </a:p>
        </p:txBody>
      </p:sp>
      <p:sp>
        <p:nvSpPr>
          <p:cNvPr name="Freeform 14" id="14"/>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1827200" y="3761105"/>
            <a:ext cx="14633600" cy="6048046"/>
          </a:xfrm>
          <a:custGeom>
            <a:avLst/>
            <a:gdLst/>
            <a:ahLst/>
            <a:cxnLst/>
            <a:rect r="r" b="b" t="t" l="l"/>
            <a:pathLst>
              <a:path h="6048046" w="14633600">
                <a:moveTo>
                  <a:pt x="0" y="0"/>
                </a:moveTo>
                <a:lnTo>
                  <a:pt x="14633600" y="0"/>
                </a:lnTo>
                <a:lnTo>
                  <a:pt x="14633600" y="6048046"/>
                </a:lnTo>
                <a:lnTo>
                  <a:pt x="0" y="6048046"/>
                </a:lnTo>
                <a:lnTo>
                  <a:pt x="0" y="0"/>
                </a:lnTo>
                <a:close/>
              </a:path>
            </a:pathLst>
          </a:custGeom>
          <a:blipFill>
            <a:blip r:embed="rId2"/>
            <a:stretch>
              <a:fillRect l="0" t="0" r="0" b="0"/>
            </a:stretch>
          </a:blipFill>
        </p:spPr>
      </p:sp>
      <p:sp>
        <p:nvSpPr>
          <p:cNvPr name="TextBox 3" id="3"/>
          <p:cNvSpPr txBox="true"/>
          <p:nvPr/>
        </p:nvSpPr>
        <p:spPr>
          <a:xfrm rot="0">
            <a:off x="2625700" y="1476375"/>
            <a:ext cx="13036600" cy="2284730"/>
          </a:xfrm>
          <a:prstGeom prst="rect">
            <a:avLst/>
          </a:prstGeom>
        </p:spPr>
        <p:txBody>
          <a:bodyPr anchor="t" rtlCol="false" tIns="0" lIns="0" bIns="0" rIns="0">
            <a:spAutoFit/>
          </a:bodyPr>
          <a:lstStyle/>
          <a:p>
            <a:pPr algn="ctr">
              <a:lnSpc>
                <a:spcPts val="8560"/>
              </a:lnSpc>
            </a:pPr>
            <a:r>
              <a:rPr lang="en-US" sz="8000" b="true">
                <a:solidFill>
                  <a:srgbClr val="FFFFFF"/>
                </a:solidFill>
                <a:latin typeface="Poppins Semi-Bold"/>
                <a:ea typeface="Poppins Semi-Bold"/>
                <a:cs typeface="Poppins Semi-Bold"/>
                <a:sym typeface="Poppins Semi-Bold"/>
              </a:rPr>
              <a:t>Kết quả(House-trained - </a:t>
            </a:r>
          </a:p>
          <a:p>
            <a:pPr algn="ctr">
              <a:lnSpc>
                <a:spcPts val="8560"/>
              </a:lnSpc>
              <a:spcBef>
                <a:spcPct val="0"/>
              </a:spcBef>
            </a:pPr>
            <a:r>
              <a:rPr lang="en-US" b="true" sz="8000">
                <a:solidFill>
                  <a:srgbClr val="FFFFFF"/>
                </a:solidFill>
                <a:latin typeface="Poppins Semi-Bold"/>
                <a:ea typeface="Poppins Semi-Bold"/>
                <a:cs typeface="Poppins Semi-Bold"/>
                <a:sym typeface="Poppins Semi-Bold"/>
              </a:rPr>
              <a:t>alt dataset):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49941" y="4857842"/>
            <a:ext cx="5569109" cy="2692399"/>
          </a:xfrm>
          <a:prstGeom prst="rect">
            <a:avLst/>
          </a:prstGeom>
        </p:spPr>
        <p:txBody>
          <a:bodyPr anchor="t" rtlCol="false" tIns="0" lIns="0" bIns="0" rIns="0">
            <a:spAutoFit/>
          </a:bodyPr>
          <a:lstStyle/>
          <a:p>
            <a:pPr algn="l">
              <a:lnSpc>
                <a:spcPts val="9999"/>
              </a:lnSpc>
            </a:pPr>
            <a:r>
              <a:rPr lang="en-US" sz="9999" b="true">
                <a:solidFill>
                  <a:srgbClr val="0B4B49"/>
                </a:solidFill>
                <a:latin typeface="Poppins Bold"/>
                <a:ea typeface="Poppins Bold"/>
                <a:cs typeface="Poppins Bold"/>
                <a:sym typeface="Poppins Bold"/>
              </a:rPr>
              <a:t>Nguyên nhân</a:t>
            </a:r>
          </a:p>
        </p:txBody>
      </p:sp>
      <p:sp>
        <p:nvSpPr>
          <p:cNvPr name="Freeform 9" id="9"/>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
        <p:nvSpPr>
          <p:cNvPr name="TextBox 10" id="10"/>
          <p:cNvSpPr txBox="true"/>
          <p:nvPr/>
        </p:nvSpPr>
        <p:spPr>
          <a:xfrm rot="0">
            <a:off x="6311843" y="600179"/>
            <a:ext cx="11018894" cy="2376043"/>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Overfitting: mô hình VQA được thiết kế hiện tại mới chỉ fit được với training data mà không tăng độ chính xác hiệu quả</a:t>
            </a:r>
          </a:p>
        </p:txBody>
      </p:sp>
      <p:sp>
        <p:nvSpPr>
          <p:cNvPr name="TextBox 11" id="11"/>
          <p:cNvSpPr txBox="true"/>
          <p:nvPr/>
        </p:nvSpPr>
        <p:spPr>
          <a:xfrm rot="0">
            <a:off x="6311843" y="3965004"/>
            <a:ext cx="11018894" cy="2376043"/>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Độ chính xác của mô hình cnn vẫn chưa đủ cao, làm ảnh hưởng đến attention và khả năng xây dựng câu trả lời của mô hình LSTM</a:t>
            </a:r>
          </a:p>
        </p:txBody>
      </p:sp>
      <p:sp>
        <p:nvSpPr>
          <p:cNvPr name="TextBox 12" id="12"/>
          <p:cNvSpPr txBox="true"/>
          <p:nvPr/>
        </p:nvSpPr>
        <p:spPr>
          <a:xfrm rot="0">
            <a:off x="6311843" y="7331646"/>
            <a:ext cx="11018894" cy="2376043"/>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Từ vựng giới hạn: model LSTM hiện tại bị giới hạn để trả lời theo một khuôn mẫu nhất định, ảnh hưởng đến đánh giá cuối cùng về độ chính xác</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237910" y="3584346"/>
            <a:ext cx="5569109" cy="5167258"/>
          </a:xfrm>
          <a:prstGeom prst="rect">
            <a:avLst/>
          </a:prstGeom>
        </p:spPr>
        <p:txBody>
          <a:bodyPr anchor="t" rtlCol="false" tIns="0" lIns="0" bIns="0" rIns="0">
            <a:spAutoFit/>
          </a:bodyPr>
          <a:lstStyle/>
          <a:p>
            <a:pPr algn="l">
              <a:lnSpc>
                <a:spcPts val="9889"/>
              </a:lnSpc>
            </a:pPr>
            <a:r>
              <a:rPr lang="en-US" sz="9889" b="true">
                <a:solidFill>
                  <a:srgbClr val="0B4B49"/>
                </a:solidFill>
                <a:latin typeface="Poppins Bold"/>
                <a:ea typeface="Poppins Bold"/>
                <a:cs typeface="Poppins Bold"/>
                <a:sym typeface="Poppins Bold"/>
              </a:rPr>
              <a:t>Phương hướng giải quyết</a:t>
            </a:r>
          </a:p>
        </p:txBody>
      </p:sp>
      <p:sp>
        <p:nvSpPr>
          <p:cNvPr name="Freeform 9" id="9"/>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
        <p:nvSpPr>
          <p:cNvPr name="TextBox 10" id="10"/>
          <p:cNvSpPr txBox="true"/>
          <p:nvPr/>
        </p:nvSpPr>
        <p:spPr>
          <a:xfrm rot="0">
            <a:off x="6311843" y="600179"/>
            <a:ext cx="11018894" cy="2376043"/>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Overfitting: Áp dụng một số kĩ thuật chỉnh sửa và biến đổi dữ liệu trong dataset để mô hình học các đặc điểm hơn là học thuộc lòng hình ảnh</a:t>
            </a:r>
          </a:p>
        </p:txBody>
      </p:sp>
      <p:sp>
        <p:nvSpPr>
          <p:cNvPr name="TextBox 11" id="11"/>
          <p:cNvSpPr txBox="true"/>
          <p:nvPr/>
        </p:nvSpPr>
        <p:spPr>
          <a:xfrm rot="0">
            <a:off x="6311843" y="3248142"/>
            <a:ext cx="11018894" cy="2957068"/>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Nâng cao độ chính xác của mô hình CNN:  tích hợp cơ chế attetion để tập trung vào đối tượng cần xác định, thử nghiệm các mô hình khác với độ phức tạp khác nhau</a:t>
            </a:r>
          </a:p>
        </p:txBody>
      </p:sp>
      <p:sp>
        <p:nvSpPr>
          <p:cNvPr name="TextBox 12" id="12"/>
          <p:cNvSpPr txBox="true"/>
          <p:nvPr/>
        </p:nvSpPr>
        <p:spPr>
          <a:xfrm rot="0">
            <a:off x="6311843" y="6481435"/>
            <a:ext cx="11018894" cy="3538093"/>
          </a:xfrm>
          <a:prstGeom prst="rect">
            <a:avLst/>
          </a:prstGeom>
        </p:spPr>
        <p:txBody>
          <a:bodyPr anchor="t" rtlCol="false" tIns="0" lIns="0" bIns="0" rIns="0">
            <a:spAutoFit/>
          </a:bodyPr>
          <a:lstStyle/>
          <a:p>
            <a:pPr algn="l" marL="928369" indent="-464185" lvl="1">
              <a:lnSpc>
                <a:spcPts val="4600"/>
              </a:lnSpc>
              <a:spcBef>
                <a:spcPct val="0"/>
              </a:spcBef>
              <a:buFont typeface="Arial"/>
              <a:buChar char="•"/>
            </a:pPr>
            <a:r>
              <a:rPr lang="en-US" sz="4299">
                <a:solidFill>
                  <a:srgbClr val="FFFFFF"/>
                </a:solidFill>
                <a:latin typeface="Poppins"/>
                <a:ea typeface="Poppins"/>
                <a:cs typeface="Poppins"/>
                <a:sym typeface="Poppins"/>
              </a:rPr>
              <a:t>LSTM: sử dụng các mô hình khác tiên tiến hơn để nhận kết quả tốt hơn, xây dựng kích thước từ vựng lớn hơn, tích hợp một số kĩ thuật khác như semantic role labeling để cải thiện đọ chính xác</a:t>
            </a:r>
          </a:p>
        </p:txBody>
      </p:sp>
    </p:spTree>
  </p:cSld>
  <p:clrMapOvr>
    <a:masterClrMapping/>
  </p:clrMapOvr>
</p:sld>
</file>

<file path=ppt/slides/slide23.xml><?xml version="1.0" encoding="utf-8"?>
<p:sld xmlns:p="http://schemas.openxmlformats.org/presentationml/2006/main" xmlns:a="http://schemas.openxmlformats.org/drawingml/2006/main">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882751" y="4303612"/>
            <a:ext cx="14522499" cy="1517851"/>
          </a:xfrm>
          <a:prstGeom prst="rect">
            <a:avLst/>
          </a:prstGeom>
        </p:spPr>
        <p:txBody>
          <a:bodyPr anchor="t" rtlCol="false" tIns="0" lIns="0" bIns="0" rIns="0">
            <a:spAutoFit/>
          </a:bodyPr>
          <a:lstStyle/>
          <a:p>
            <a:pPr algn="l">
              <a:lnSpc>
                <a:spcPts val="11598"/>
              </a:lnSpc>
            </a:pPr>
            <a:r>
              <a:rPr lang="en-US" sz="8921" b="true">
                <a:solidFill>
                  <a:srgbClr val="FFFFFF"/>
                </a:solidFill>
                <a:latin typeface="Poppins Bold"/>
                <a:ea typeface="Poppins Bold"/>
                <a:cs typeface="Poppins Bold"/>
                <a:sym typeface="Poppins Bold"/>
              </a:rPr>
              <a:t>Cảm ơn vì đã lắng nghe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346351" y="0"/>
            <a:ext cx="6941649" cy="10287000"/>
            <a:chOff x="0" y="0"/>
            <a:chExt cx="9255532" cy="13716000"/>
          </a:xfrm>
        </p:grpSpPr>
        <p:pic>
          <p:nvPicPr>
            <p:cNvPr name="Picture 3" id="3"/>
            <p:cNvPicPr>
              <a:picLocks noChangeAspect="true"/>
            </p:cNvPicPr>
            <p:nvPr/>
          </p:nvPicPr>
          <p:blipFill>
            <a:blip r:embed="rId2"/>
            <a:srcRect l="5013" t="0" r="5013" b="0"/>
            <a:stretch>
              <a:fillRect/>
            </a:stretch>
          </p:blipFill>
          <p:spPr>
            <a:xfrm flipH="true" flipV="false">
              <a:off x="0" y="0"/>
              <a:ext cx="9255532" cy="13716000"/>
            </a:xfrm>
            <a:prstGeom prst="rect">
              <a:avLst/>
            </a:prstGeom>
          </p:spPr>
        </p:pic>
      </p:grpSp>
      <p:grpSp>
        <p:nvGrpSpPr>
          <p:cNvPr name="Group 4" id="4"/>
          <p:cNvGrpSpPr/>
          <p:nvPr/>
        </p:nvGrpSpPr>
        <p:grpSpPr>
          <a:xfrm rot="-10800000">
            <a:off x="17823561" y="0"/>
            <a:ext cx="979210" cy="10287000"/>
            <a:chOff x="0" y="0"/>
            <a:chExt cx="257899" cy="2709333"/>
          </a:xfrm>
        </p:grpSpPr>
        <p:sp>
          <p:nvSpPr>
            <p:cNvPr name="Freeform 5" id="5"/>
            <p:cNvSpPr/>
            <p:nvPr/>
          </p:nvSpPr>
          <p:spPr>
            <a:xfrm flipH="false" flipV="false" rot="0">
              <a:off x="0" y="0"/>
              <a:ext cx="257899" cy="2709333"/>
            </a:xfrm>
            <a:custGeom>
              <a:avLst/>
              <a:gdLst/>
              <a:ahLst/>
              <a:cxnLst/>
              <a:rect r="r" b="b" t="t" l="l"/>
              <a:pathLst>
                <a:path h="2709333" w="257899">
                  <a:moveTo>
                    <a:pt x="0" y="0"/>
                  </a:moveTo>
                  <a:lnTo>
                    <a:pt x="257899" y="0"/>
                  </a:lnTo>
                  <a:lnTo>
                    <a:pt x="257899"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6" id="6"/>
            <p:cNvSpPr txBox="true"/>
            <p:nvPr/>
          </p:nvSpPr>
          <p:spPr>
            <a:xfrm>
              <a:off x="0" y="0"/>
              <a:ext cx="257899" cy="2709333"/>
            </a:xfrm>
            <a:prstGeom prst="rect">
              <a:avLst/>
            </a:prstGeom>
          </p:spPr>
          <p:txBody>
            <a:bodyPr anchor="ctr" rtlCol="false" tIns="50800" lIns="50800" bIns="50800" rIns="50800"/>
            <a:lstStyle/>
            <a:p>
              <a:pPr algn="ctr">
                <a:lnSpc>
                  <a:spcPts val="2729"/>
                </a:lnSpc>
              </a:pPr>
            </a:p>
          </p:txBody>
        </p:sp>
      </p:grpSp>
      <p:sp>
        <p:nvSpPr>
          <p:cNvPr name="Freeform 7" id="7"/>
          <p:cNvSpPr/>
          <p:nvPr/>
        </p:nvSpPr>
        <p:spPr>
          <a:xfrm flipH="false" flipV="false" rot="0">
            <a:off x="11346351" y="3809789"/>
            <a:ext cx="6477211" cy="6477211"/>
          </a:xfrm>
          <a:custGeom>
            <a:avLst/>
            <a:gdLst/>
            <a:ahLst/>
            <a:cxnLst/>
            <a:rect r="r" b="b" t="t" l="l"/>
            <a:pathLst>
              <a:path h="6477211" w="6477211">
                <a:moveTo>
                  <a:pt x="0" y="0"/>
                </a:moveTo>
                <a:lnTo>
                  <a:pt x="6477210" y="0"/>
                </a:lnTo>
                <a:lnTo>
                  <a:pt x="6477210" y="6477211"/>
                </a:lnTo>
                <a:lnTo>
                  <a:pt x="0" y="647721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462692" y="3137677"/>
            <a:ext cx="9471486" cy="1239448"/>
          </a:xfrm>
          <a:prstGeom prst="rect">
            <a:avLst/>
          </a:prstGeom>
        </p:spPr>
        <p:txBody>
          <a:bodyPr anchor="t" rtlCol="false" tIns="0" lIns="0" bIns="0" rIns="0">
            <a:spAutoFit/>
          </a:bodyPr>
          <a:lstStyle/>
          <a:p>
            <a:pPr algn="l">
              <a:lnSpc>
                <a:spcPts val="9339"/>
              </a:lnSpc>
            </a:pPr>
            <a:r>
              <a:rPr lang="en-US" sz="7471">
                <a:solidFill>
                  <a:srgbClr val="0B4B49"/>
                </a:solidFill>
                <a:latin typeface="Poppins"/>
                <a:ea typeface="Poppins"/>
                <a:cs typeface="Poppins"/>
                <a:sym typeface="Poppins"/>
              </a:rPr>
              <a:t>Chủ đề:</a:t>
            </a:r>
          </a:p>
        </p:txBody>
      </p:sp>
      <p:grpSp>
        <p:nvGrpSpPr>
          <p:cNvPr name="Group 9" id="9"/>
          <p:cNvGrpSpPr/>
          <p:nvPr/>
        </p:nvGrpSpPr>
        <p:grpSpPr>
          <a:xfrm rot="0">
            <a:off x="-316576" y="9258300"/>
            <a:ext cx="11662927" cy="1316354"/>
            <a:chOff x="0" y="0"/>
            <a:chExt cx="3071717" cy="346694"/>
          </a:xfrm>
        </p:grpSpPr>
        <p:sp>
          <p:nvSpPr>
            <p:cNvPr name="Freeform 10" id="10"/>
            <p:cNvSpPr/>
            <p:nvPr/>
          </p:nvSpPr>
          <p:spPr>
            <a:xfrm flipH="false" flipV="false" rot="0">
              <a:off x="0" y="0"/>
              <a:ext cx="3071717" cy="346694"/>
            </a:xfrm>
            <a:custGeom>
              <a:avLst/>
              <a:gdLst/>
              <a:ahLst/>
              <a:cxnLst/>
              <a:rect r="r" b="b" t="t" l="l"/>
              <a:pathLst>
                <a:path h="346694" w="3071717">
                  <a:moveTo>
                    <a:pt x="0" y="0"/>
                  </a:moveTo>
                  <a:lnTo>
                    <a:pt x="3071717" y="0"/>
                  </a:lnTo>
                  <a:lnTo>
                    <a:pt x="3071717" y="346694"/>
                  </a:lnTo>
                  <a:lnTo>
                    <a:pt x="0" y="346694"/>
                  </a:lnTo>
                  <a:close/>
                </a:path>
              </a:pathLst>
            </a:custGeom>
            <a:solidFill>
              <a:srgbClr val="80BFAC"/>
            </a:solidFill>
          </p:spPr>
        </p:sp>
        <p:sp>
          <p:nvSpPr>
            <p:cNvPr name="TextBox 11" id="11"/>
            <p:cNvSpPr txBox="true"/>
            <p:nvPr/>
          </p:nvSpPr>
          <p:spPr>
            <a:xfrm>
              <a:off x="0" y="0"/>
              <a:ext cx="3071717" cy="346694"/>
            </a:xfrm>
            <a:prstGeom prst="rect">
              <a:avLst/>
            </a:prstGeom>
          </p:spPr>
          <p:txBody>
            <a:bodyPr anchor="ctr" rtlCol="false" tIns="50800" lIns="50800" bIns="50800" rIns="50800"/>
            <a:lstStyle/>
            <a:p>
              <a:pPr algn="ctr">
                <a:lnSpc>
                  <a:spcPts val="2729"/>
                </a:lnSpc>
              </a:pPr>
            </a:p>
          </p:txBody>
        </p:sp>
      </p:grpSp>
      <p:sp>
        <p:nvSpPr>
          <p:cNvPr name="TextBox 12" id="12"/>
          <p:cNvSpPr txBox="true"/>
          <p:nvPr/>
        </p:nvSpPr>
        <p:spPr>
          <a:xfrm rot="0">
            <a:off x="1462692" y="4667039"/>
            <a:ext cx="9214311" cy="2041938"/>
          </a:xfrm>
          <a:prstGeom prst="rect">
            <a:avLst/>
          </a:prstGeom>
        </p:spPr>
        <p:txBody>
          <a:bodyPr anchor="t" rtlCol="false" tIns="0" lIns="0" bIns="0" rIns="0">
            <a:spAutoFit/>
          </a:bodyPr>
          <a:lstStyle/>
          <a:p>
            <a:pPr algn="l">
              <a:lnSpc>
                <a:spcPts val="3936"/>
              </a:lnSpc>
              <a:spcBef>
                <a:spcPct val="0"/>
              </a:spcBef>
            </a:pPr>
            <a:r>
              <a:rPr lang="en-US" sz="3678">
                <a:solidFill>
                  <a:srgbClr val="0B4B49"/>
                </a:solidFill>
                <a:latin typeface="Poppins"/>
                <a:ea typeface="Poppins"/>
                <a:cs typeface="Poppins"/>
                <a:sym typeface="Poppins"/>
              </a:rPr>
              <a:t>Xây dựng mô hình học sâu trả lời câu hỏi liên quan đến đặc điểm dựa trên hình ảnh của giống chó xác định bởi người dùng</a:t>
            </a:r>
          </a:p>
        </p:txBody>
      </p:sp>
      <p:sp>
        <p:nvSpPr>
          <p:cNvPr name="Freeform 13" id="13"/>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5"/>
            <a:stretch>
              <a:fillRect l="0" t="-31857" r="0" b="-23892"/>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301684" y="3184388"/>
            <a:ext cx="5065622" cy="5537473"/>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Input/ Output bài toán</a:t>
            </a:r>
          </a:p>
        </p:txBody>
      </p:sp>
      <p:sp>
        <p:nvSpPr>
          <p:cNvPr name="TextBox 9" id="9"/>
          <p:cNvSpPr txBox="true"/>
          <p:nvPr/>
        </p:nvSpPr>
        <p:spPr>
          <a:xfrm rot="0">
            <a:off x="5968943" y="1379590"/>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Một hình ảnh về một loài chó mà người dùng muốn tìm kiếm thông tin</a:t>
            </a:r>
          </a:p>
        </p:txBody>
      </p:sp>
      <p:sp>
        <p:nvSpPr>
          <p:cNvPr name="TextBox 10" id="10"/>
          <p:cNvSpPr txBox="true"/>
          <p:nvPr/>
        </p:nvSpPr>
        <p:spPr>
          <a:xfrm rot="0">
            <a:off x="5968943" y="6548432"/>
            <a:ext cx="12319057" cy="270986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phải xác định chính xác loài cho mà bước ảnh người dùng gửi vào và trả lời thông tin liên quan đến bức ảnh và câu hỏi được đặt ra</a:t>
            </a:r>
          </a:p>
        </p:txBody>
      </p:sp>
      <p:sp>
        <p:nvSpPr>
          <p:cNvPr name="TextBox 11" id="11"/>
          <p:cNvSpPr txBox="true"/>
          <p:nvPr/>
        </p:nvSpPr>
        <p:spPr>
          <a:xfrm rot="0">
            <a:off x="5968943" y="2784338"/>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Một câu hỏi với câu trả lời mở về bức ảnh đưa vào</a:t>
            </a:r>
          </a:p>
        </p:txBody>
      </p:sp>
      <p:sp>
        <p:nvSpPr>
          <p:cNvPr name="Freeform 12" id="1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301684" y="3184388"/>
            <a:ext cx="5065622" cy="5537473"/>
          </a:xfrm>
          <a:prstGeom prst="rect">
            <a:avLst/>
          </a:prstGeom>
        </p:spPr>
        <p:txBody>
          <a:bodyPr anchor="t" rtlCol="false" tIns="0" lIns="0" bIns="0" rIns="0">
            <a:spAutoFit/>
          </a:bodyPr>
          <a:lstStyle/>
          <a:p>
            <a:pPr algn="l">
              <a:lnSpc>
                <a:spcPts val="10635"/>
              </a:lnSpc>
            </a:pPr>
            <a:r>
              <a:rPr lang="en-US" sz="10635">
                <a:solidFill>
                  <a:srgbClr val="0B4B49"/>
                </a:solidFill>
                <a:latin typeface="Poppins"/>
                <a:ea typeface="Poppins"/>
                <a:cs typeface="Poppins"/>
                <a:sym typeface="Poppins"/>
              </a:rPr>
              <a:t>Khởi tạo data-set</a:t>
            </a:r>
          </a:p>
        </p:txBody>
      </p:sp>
      <p:sp>
        <p:nvSpPr>
          <p:cNvPr name="TextBox 9" id="9"/>
          <p:cNvSpPr txBox="true"/>
          <p:nvPr/>
        </p:nvSpPr>
        <p:spPr>
          <a:xfrm rot="0">
            <a:off x="5968943" y="4515039"/>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Dataset câu hỏi - câu trả lời được lấy xây dựng bởi chatGPT</a:t>
            </a:r>
          </a:p>
        </p:txBody>
      </p:sp>
      <p:sp>
        <p:nvSpPr>
          <p:cNvPr name="TextBox 10" id="10"/>
          <p:cNvSpPr txBox="true"/>
          <p:nvPr/>
        </p:nvSpPr>
        <p:spPr>
          <a:xfrm rot="0">
            <a:off x="5968943" y="1693915"/>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Thư viện ảnh (thư viện ảnh gồm 70 giống chó)được lấy từ kaggle</a:t>
            </a:r>
          </a:p>
        </p:txBody>
      </p:sp>
      <p:sp>
        <p:nvSpPr>
          <p:cNvPr name="TextBox 11" id="11"/>
          <p:cNvSpPr txBox="true"/>
          <p:nvPr/>
        </p:nvSpPr>
        <p:spPr>
          <a:xfrm rot="0">
            <a:off x="5968943" y="7136138"/>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Cả hai dataset này được kết hợp lại để huấn luyện mô hình kết hợp</a:t>
            </a:r>
          </a:p>
        </p:txBody>
      </p:sp>
      <p:sp>
        <p:nvSpPr>
          <p:cNvPr name="Freeform 12" id="1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563537" y="3651150"/>
            <a:ext cx="12101018" cy="3582030"/>
          </a:xfrm>
          <a:prstGeom prst="rect">
            <a:avLst/>
          </a:prstGeom>
        </p:spPr>
        <p:txBody>
          <a:bodyPr anchor="t" rtlCol="false" tIns="0" lIns="0" bIns="0" rIns="0">
            <a:spAutoFit/>
          </a:bodyPr>
          <a:lstStyle/>
          <a:p>
            <a:pPr algn="l">
              <a:lnSpc>
                <a:spcPts val="14034"/>
              </a:lnSpc>
            </a:pPr>
            <a:r>
              <a:rPr lang="en-US" sz="10024" b="true">
                <a:solidFill>
                  <a:srgbClr val="FFFFFF"/>
                </a:solidFill>
                <a:latin typeface="Poppins Bold"/>
                <a:ea typeface="Poppins Bold"/>
                <a:cs typeface="Poppins Bold"/>
                <a:sym typeface="Poppins Bold"/>
              </a:rPr>
              <a:t>Phương hướng giải quyết </a:t>
            </a:r>
          </a:p>
        </p:txBody>
      </p:sp>
      <p:sp>
        <p:nvSpPr>
          <p:cNvPr name="TextBox 3" id="3"/>
          <p:cNvSpPr txBox="true"/>
          <p:nvPr/>
        </p:nvSpPr>
        <p:spPr>
          <a:xfrm rot="0">
            <a:off x="12014721" y="4980978"/>
            <a:ext cx="4474683" cy="1684473"/>
          </a:xfrm>
          <a:prstGeom prst="rect">
            <a:avLst/>
          </a:prstGeom>
        </p:spPr>
        <p:txBody>
          <a:bodyPr anchor="t" rtlCol="false" tIns="0" lIns="0" bIns="0" rIns="0">
            <a:spAutoFit/>
          </a:bodyPr>
          <a:lstStyle/>
          <a:p>
            <a:pPr algn="ctr">
              <a:lnSpc>
                <a:spcPts val="6388"/>
              </a:lnSpc>
              <a:spcBef>
                <a:spcPct val="0"/>
              </a:spcBef>
            </a:pPr>
            <a:r>
              <a:rPr lang="en-US" b="true" sz="5970">
                <a:solidFill>
                  <a:srgbClr val="FFFFFF"/>
                </a:solidFill>
                <a:latin typeface="Poppins Semi-Bold"/>
                <a:ea typeface="Poppins Semi-Bold"/>
                <a:cs typeface="Poppins Semi-Bold"/>
                <a:sym typeface="Poppins Semi-Bold"/>
              </a:rPr>
              <a:t>Vấn đề xử lý ảnh</a:t>
            </a:r>
          </a:p>
        </p:txBody>
      </p:sp>
      <p:sp>
        <p:nvSpPr>
          <p:cNvPr name="TextBox 4" id="4"/>
          <p:cNvSpPr txBox="true"/>
          <p:nvPr/>
        </p:nvSpPr>
        <p:spPr>
          <a:xfrm rot="0">
            <a:off x="9884900" y="744225"/>
            <a:ext cx="8734325" cy="2942168"/>
          </a:xfrm>
          <a:prstGeom prst="rect">
            <a:avLst/>
          </a:prstGeom>
        </p:spPr>
        <p:txBody>
          <a:bodyPr anchor="t" rtlCol="false" tIns="0" lIns="0" bIns="0" rIns="0">
            <a:spAutoFit/>
          </a:bodyPr>
          <a:lstStyle/>
          <a:p>
            <a:pPr algn="ctr">
              <a:lnSpc>
                <a:spcPts val="7548"/>
              </a:lnSpc>
              <a:spcBef>
                <a:spcPct val="0"/>
              </a:spcBef>
            </a:pPr>
            <a:r>
              <a:rPr lang="en-US" b="true" sz="7055">
                <a:solidFill>
                  <a:srgbClr val="FFFFFF"/>
                </a:solidFill>
                <a:latin typeface="Poppins Semi-Bold"/>
                <a:ea typeface="Poppins Semi-Bold"/>
                <a:cs typeface="Poppins Semi-Bold"/>
                <a:sym typeface="Poppins Semi-Bold"/>
              </a:rPr>
              <a:t>Vấn đề xử lý câu hỏi và xây dựng câu trả lời</a:t>
            </a:r>
          </a:p>
        </p:txBody>
      </p:sp>
      <p:sp>
        <p:nvSpPr>
          <p:cNvPr name="TextBox 5" id="5"/>
          <p:cNvSpPr txBox="true"/>
          <p:nvPr/>
        </p:nvSpPr>
        <p:spPr>
          <a:xfrm rot="0">
            <a:off x="12014721" y="7969562"/>
            <a:ext cx="4474683" cy="2044695"/>
          </a:xfrm>
          <a:prstGeom prst="rect">
            <a:avLst/>
          </a:prstGeom>
        </p:spPr>
        <p:txBody>
          <a:bodyPr anchor="t" rtlCol="false" tIns="0" lIns="0" bIns="0" rIns="0">
            <a:spAutoFit/>
          </a:bodyPr>
          <a:lstStyle/>
          <a:p>
            <a:pPr algn="ctr">
              <a:lnSpc>
                <a:spcPts val="7775"/>
              </a:lnSpc>
              <a:spcBef>
                <a:spcPct val="0"/>
              </a:spcBef>
            </a:pPr>
            <a:r>
              <a:rPr lang="en-US" b="true" sz="7266">
                <a:solidFill>
                  <a:srgbClr val="FFFFFF"/>
                </a:solidFill>
                <a:latin typeface="Poppins Semi-Bold"/>
                <a:ea typeface="Poppins Semi-Bold"/>
                <a:cs typeface="Poppins Semi-Bold"/>
                <a:sym typeface="Poppins Semi-Bold"/>
              </a:rPr>
              <a:t>Vấn đề kết nối</a:t>
            </a:r>
          </a:p>
        </p:txBody>
      </p:sp>
      <p:sp>
        <p:nvSpPr>
          <p:cNvPr name="Freeform 6" id="6"/>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10800000">
            <a:off x="0" y="9680044"/>
            <a:ext cx="18288000" cy="606956"/>
            <a:chOff x="0" y="0"/>
            <a:chExt cx="4816593" cy="159857"/>
          </a:xfrm>
        </p:grpSpPr>
        <p:sp>
          <p:nvSpPr>
            <p:cNvPr name="Freeform 3" id="3"/>
            <p:cNvSpPr/>
            <p:nvPr/>
          </p:nvSpPr>
          <p:spPr>
            <a:xfrm flipH="false" flipV="false" rot="0">
              <a:off x="0" y="0"/>
              <a:ext cx="4816592" cy="159857"/>
            </a:xfrm>
            <a:custGeom>
              <a:avLst/>
              <a:gdLst/>
              <a:ahLst/>
              <a:cxnLst/>
              <a:rect r="r" b="b" t="t" l="l"/>
              <a:pathLst>
                <a:path h="159857" w="4816592">
                  <a:moveTo>
                    <a:pt x="0" y="0"/>
                  </a:moveTo>
                  <a:lnTo>
                    <a:pt x="4816592" y="0"/>
                  </a:lnTo>
                  <a:lnTo>
                    <a:pt x="4816592" y="159857"/>
                  </a:lnTo>
                  <a:lnTo>
                    <a:pt x="0" y="159857"/>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4" id="4"/>
            <p:cNvSpPr txBox="true"/>
            <p:nvPr/>
          </p:nvSpPr>
          <p:spPr>
            <a:xfrm>
              <a:off x="0" y="0"/>
              <a:ext cx="4816593" cy="159857"/>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0">
            <a:off x="10847377" y="0"/>
            <a:ext cx="7440623" cy="9680044"/>
            <a:chOff x="0" y="0"/>
            <a:chExt cx="1959670" cy="2549476"/>
          </a:xfrm>
        </p:grpSpPr>
        <p:sp>
          <p:nvSpPr>
            <p:cNvPr name="Freeform 6" id="6"/>
            <p:cNvSpPr/>
            <p:nvPr/>
          </p:nvSpPr>
          <p:spPr>
            <a:xfrm flipH="false" flipV="false" rot="0">
              <a:off x="0" y="0"/>
              <a:ext cx="1959670" cy="2549477"/>
            </a:xfrm>
            <a:custGeom>
              <a:avLst/>
              <a:gdLst/>
              <a:ahLst/>
              <a:cxnLst/>
              <a:rect r="r" b="b" t="t" l="l"/>
              <a:pathLst>
                <a:path h="2549477" w="1959670">
                  <a:moveTo>
                    <a:pt x="0" y="0"/>
                  </a:moveTo>
                  <a:lnTo>
                    <a:pt x="1959670" y="0"/>
                  </a:lnTo>
                  <a:lnTo>
                    <a:pt x="1959670" y="2549477"/>
                  </a:lnTo>
                  <a:lnTo>
                    <a:pt x="0" y="2549477"/>
                  </a:lnTo>
                  <a:close/>
                </a:path>
              </a:pathLst>
            </a:custGeom>
            <a:solidFill>
              <a:srgbClr val="FFFFFF"/>
            </a:solidFill>
          </p:spPr>
        </p:sp>
        <p:sp>
          <p:nvSpPr>
            <p:cNvPr name="TextBox 7" id="7"/>
            <p:cNvSpPr txBox="true"/>
            <p:nvPr/>
          </p:nvSpPr>
          <p:spPr>
            <a:xfrm>
              <a:off x="0" y="0"/>
              <a:ext cx="1959670" cy="2549476"/>
            </a:xfrm>
            <a:prstGeom prst="rect">
              <a:avLst/>
            </a:prstGeom>
          </p:spPr>
          <p:txBody>
            <a:bodyPr anchor="ctr" rtlCol="false" tIns="50800" lIns="50800" bIns="50800" rIns="50800"/>
            <a:lstStyle/>
            <a:p>
              <a:pPr algn="ctr">
                <a:lnSpc>
                  <a:spcPts val="2729"/>
                </a:lnSpc>
              </a:pPr>
            </a:p>
          </p:txBody>
        </p:sp>
      </p:grpSp>
      <p:grpSp>
        <p:nvGrpSpPr>
          <p:cNvPr name="Group 8" id="8"/>
          <p:cNvGrpSpPr/>
          <p:nvPr/>
        </p:nvGrpSpPr>
        <p:grpSpPr>
          <a:xfrm rot="0">
            <a:off x="10847377" y="7633558"/>
            <a:ext cx="7440623" cy="2046486"/>
            <a:chOff x="0" y="0"/>
            <a:chExt cx="1959670" cy="538992"/>
          </a:xfrm>
        </p:grpSpPr>
        <p:sp>
          <p:nvSpPr>
            <p:cNvPr name="Freeform 9" id="9"/>
            <p:cNvSpPr/>
            <p:nvPr/>
          </p:nvSpPr>
          <p:spPr>
            <a:xfrm flipH="false" flipV="false" rot="0">
              <a:off x="0" y="0"/>
              <a:ext cx="1959670" cy="538992"/>
            </a:xfrm>
            <a:custGeom>
              <a:avLst/>
              <a:gdLst/>
              <a:ahLst/>
              <a:cxnLst/>
              <a:rect r="r" b="b" t="t" l="l"/>
              <a:pathLst>
                <a:path h="538992" w="1959670">
                  <a:moveTo>
                    <a:pt x="0" y="0"/>
                  </a:moveTo>
                  <a:lnTo>
                    <a:pt x="1959670" y="0"/>
                  </a:lnTo>
                  <a:lnTo>
                    <a:pt x="1959670" y="538992"/>
                  </a:lnTo>
                  <a:lnTo>
                    <a:pt x="0" y="538992"/>
                  </a:lnTo>
                  <a:close/>
                </a:path>
              </a:pathLst>
            </a:custGeom>
            <a:solidFill>
              <a:srgbClr val="80BFAC"/>
            </a:solidFill>
          </p:spPr>
        </p:sp>
        <p:sp>
          <p:nvSpPr>
            <p:cNvPr name="TextBox 10" id="10"/>
            <p:cNvSpPr txBox="true"/>
            <p:nvPr/>
          </p:nvSpPr>
          <p:spPr>
            <a:xfrm>
              <a:off x="0" y="0"/>
              <a:ext cx="1959670" cy="538992"/>
            </a:xfrm>
            <a:prstGeom prst="rect">
              <a:avLst/>
            </a:prstGeom>
          </p:spPr>
          <p:txBody>
            <a:bodyPr anchor="ctr" rtlCol="false" tIns="50800" lIns="50800" bIns="50800" rIns="50800"/>
            <a:lstStyle/>
            <a:p>
              <a:pPr algn="ctr">
                <a:lnSpc>
                  <a:spcPts val="2729"/>
                </a:lnSpc>
              </a:pPr>
            </a:p>
          </p:txBody>
        </p:sp>
      </p:grpSp>
      <p:sp>
        <p:nvSpPr>
          <p:cNvPr name="TextBox 11" id="11"/>
          <p:cNvSpPr txBox="true"/>
          <p:nvPr/>
        </p:nvSpPr>
        <p:spPr>
          <a:xfrm rot="0">
            <a:off x="1462692" y="3980092"/>
            <a:ext cx="8178382" cy="3140423"/>
          </a:xfrm>
          <a:prstGeom prst="rect">
            <a:avLst/>
          </a:prstGeom>
        </p:spPr>
        <p:txBody>
          <a:bodyPr anchor="t" rtlCol="false" tIns="0" lIns="0" bIns="0" rIns="0">
            <a:spAutoFit/>
          </a:bodyPr>
          <a:lstStyle/>
          <a:p>
            <a:pPr algn="l">
              <a:lnSpc>
                <a:spcPts val="12230"/>
              </a:lnSpc>
            </a:pPr>
            <a:r>
              <a:rPr lang="en-US" sz="8736" b="true">
                <a:solidFill>
                  <a:srgbClr val="FFFFFF"/>
                </a:solidFill>
                <a:latin typeface="Poppins Bold"/>
                <a:ea typeface="Poppins Bold"/>
                <a:cs typeface="Poppins Bold"/>
                <a:sym typeface="Poppins Bold"/>
              </a:rPr>
              <a:t>Bài toán xử lý ảnh</a:t>
            </a:r>
          </a:p>
        </p:txBody>
      </p:sp>
      <p:sp>
        <p:nvSpPr>
          <p:cNvPr name="TextBox 12" id="12"/>
          <p:cNvSpPr txBox="true"/>
          <p:nvPr/>
        </p:nvSpPr>
        <p:spPr>
          <a:xfrm rot="0">
            <a:off x="11470264" y="742950"/>
            <a:ext cx="5789036" cy="3971925"/>
          </a:xfrm>
          <a:prstGeom prst="rect">
            <a:avLst/>
          </a:prstGeom>
        </p:spPr>
        <p:txBody>
          <a:bodyPr anchor="t" rtlCol="false" tIns="0" lIns="0" bIns="0" rIns="0">
            <a:spAutoFit/>
          </a:bodyPr>
          <a:lstStyle/>
          <a:p>
            <a:pPr algn="just">
              <a:lnSpc>
                <a:spcPts val="6299"/>
              </a:lnSpc>
            </a:pPr>
            <a:r>
              <a:rPr lang="en-US" sz="4500">
                <a:solidFill>
                  <a:srgbClr val="0B4B49"/>
                </a:solidFill>
                <a:latin typeface="DM Sans"/>
                <a:ea typeface="DM Sans"/>
                <a:cs typeface="DM Sans"/>
                <a:sym typeface="DM Sans"/>
              </a:rPr>
              <a:t>Giới thiệu qua mô hình được sử dụng để xử lí ảnh số và các đặc điểm về mô hình đề ra</a:t>
            </a:r>
          </a:p>
        </p:txBody>
      </p:sp>
      <p:sp>
        <p:nvSpPr>
          <p:cNvPr name="Freeform 13" id="13"/>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D8A8D">
                <a:alpha val="100000"/>
              </a:srgbClr>
            </a:gs>
            <a:gs pos="50000">
              <a:srgbClr val="0A3F3A">
                <a:alpha val="100000"/>
              </a:srgbClr>
            </a:gs>
            <a:gs pos="100000">
              <a:srgbClr val="2BA697">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0" y="0"/>
            <a:ext cx="5668990" cy="10287000"/>
            <a:chOff x="0" y="0"/>
            <a:chExt cx="1493067" cy="2709333"/>
          </a:xfrm>
        </p:grpSpPr>
        <p:sp>
          <p:nvSpPr>
            <p:cNvPr name="Freeform 3" id="3"/>
            <p:cNvSpPr/>
            <p:nvPr/>
          </p:nvSpPr>
          <p:spPr>
            <a:xfrm flipH="false" flipV="false" rot="0">
              <a:off x="0" y="0"/>
              <a:ext cx="1493067" cy="2709333"/>
            </a:xfrm>
            <a:custGeom>
              <a:avLst/>
              <a:gdLst/>
              <a:ahLst/>
              <a:cxnLst/>
              <a:rect r="r" b="b" t="t" l="l"/>
              <a:pathLst>
                <a:path h="2709333" w="1493067">
                  <a:moveTo>
                    <a:pt x="0" y="0"/>
                  </a:moveTo>
                  <a:lnTo>
                    <a:pt x="1493067" y="0"/>
                  </a:lnTo>
                  <a:lnTo>
                    <a:pt x="1493067" y="2709333"/>
                  </a:lnTo>
                  <a:lnTo>
                    <a:pt x="0" y="2709333"/>
                  </a:lnTo>
                  <a:close/>
                </a:path>
              </a:pathLst>
            </a:custGeom>
            <a:solidFill>
              <a:srgbClr val="FFFFFF"/>
            </a:solidFill>
          </p:spPr>
        </p:sp>
        <p:sp>
          <p:nvSpPr>
            <p:cNvPr name="TextBox 4" id="4"/>
            <p:cNvSpPr txBox="true"/>
            <p:nvPr/>
          </p:nvSpPr>
          <p:spPr>
            <a:xfrm>
              <a:off x="0" y="0"/>
              <a:ext cx="1493067" cy="2709333"/>
            </a:xfrm>
            <a:prstGeom prst="rect">
              <a:avLst/>
            </a:prstGeom>
          </p:spPr>
          <p:txBody>
            <a:bodyPr anchor="ctr" rtlCol="false" tIns="50800" lIns="50800" bIns="50800" rIns="50800"/>
            <a:lstStyle/>
            <a:p>
              <a:pPr algn="ctr">
                <a:lnSpc>
                  <a:spcPts val="2729"/>
                </a:lnSpc>
              </a:pPr>
            </a:p>
          </p:txBody>
        </p:sp>
      </p:grpSp>
      <p:grpSp>
        <p:nvGrpSpPr>
          <p:cNvPr name="Group 5" id="5"/>
          <p:cNvGrpSpPr/>
          <p:nvPr/>
        </p:nvGrpSpPr>
        <p:grpSpPr>
          <a:xfrm rot="-10800000">
            <a:off x="5530962" y="0"/>
            <a:ext cx="276056" cy="10287000"/>
            <a:chOff x="0" y="0"/>
            <a:chExt cx="72706" cy="2709333"/>
          </a:xfrm>
        </p:grpSpPr>
        <p:sp>
          <p:nvSpPr>
            <p:cNvPr name="Freeform 6" id="6"/>
            <p:cNvSpPr/>
            <p:nvPr/>
          </p:nvSpPr>
          <p:spPr>
            <a:xfrm flipH="false" flipV="false" rot="0">
              <a:off x="0" y="0"/>
              <a:ext cx="72706" cy="2709333"/>
            </a:xfrm>
            <a:custGeom>
              <a:avLst/>
              <a:gdLst/>
              <a:ahLst/>
              <a:cxnLst/>
              <a:rect r="r" b="b" t="t" l="l"/>
              <a:pathLst>
                <a:path h="2709333" w="72706">
                  <a:moveTo>
                    <a:pt x="0" y="0"/>
                  </a:moveTo>
                  <a:lnTo>
                    <a:pt x="72706" y="0"/>
                  </a:lnTo>
                  <a:lnTo>
                    <a:pt x="72706" y="2709333"/>
                  </a:lnTo>
                  <a:lnTo>
                    <a:pt x="0" y="2709333"/>
                  </a:lnTo>
                  <a:close/>
                </a:path>
              </a:pathLst>
            </a:custGeom>
            <a:gradFill rotWithShape="true">
              <a:gsLst>
                <a:gs pos="0">
                  <a:srgbClr val="0A3F3A">
                    <a:alpha val="100000"/>
                  </a:srgbClr>
                </a:gs>
                <a:gs pos="50000">
                  <a:srgbClr val="116E71">
                    <a:alpha val="100000"/>
                  </a:srgbClr>
                </a:gs>
                <a:gs pos="100000">
                  <a:srgbClr val="43D8C6">
                    <a:alpha val="100000"/>
                  </a:srgbClr>
                </a:gs>
              </a:gsLst>
              <a:path path="circle">
                <a:fillToRect l="0" r="100000" t="0" b="100000"/>
              </a:path>
              <a:tileRect r="0" l="-100000" b="0" t="-100000"/>
            </a:gradFill>
          </p:spPr>
        </p:sp>
        <p:sp>
          <p:nvSpPr>
            <p:cNvPr name="TextBox 7" id="7"/>
            <p:cNvSpPr txBox="true"/>
            <p:nvPr/>
          </p:nvSpPr>
          <p:spPr>
            <a:xfrm>
              <a:off x="0" y="0"/>
              <a:ext cx="72706"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741396" y="3184388"/>
            <a:ext cx="4179797" cy="5537473"/>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Bài toán xử lý ảnh</a:t>
            </a:r>
          </a:p>
        </p:txBody>
      </p:sp>
      <p:sp>
        <p:nvSpPr>
          <p:cNvPr name="TextBox 9" id="9"/>
          <p:cNvSpPr txBox="true"/>
          <p:nvPr/>
        </p:nvSpPr>
        <p:spPr>
          <a:xfrm rot="0">
            <a:off x="5968943" y="1441313"/>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được chọn để phân tích ảnh đầu vào: CNN (resNET-18)</a:t>
            </a:r>
          </a:p>
        </p:txBody>
      </p:sp>
      <p:sp>
        <p:nvSpPr>
          <p:cNvPr name="TextBox 10" id="10"/>
          <p:cNvSpPr txBox="true"/>
          <p:nvPr/>
        </p:nvSpPr>
        <p:spPr>
          <a:xfrm rot="0">
            <a:off x="6619024" y="3395611"/>
            <a:ext cx="11018894" cy="2709868"/>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cần phải có khả năng trích xuất và lưu trữ các đặc điểm lớn lẫn nhỏ để phân biệt các loại chó khác nhau</a:t>
            </a:r>
          </a:p>
        </p:txBody>
      </p:sp>
      <p:sp>
        <p:nvSpPr>
          <p:cNvPr name="TextBox 11" id="11"/>
          <p:cNvSpPr txBox="true"/>
          <p:nvPr/>
        </p:nvSpPr>
        <p:spPr>
          <a:xfrm rot="0">
            <a:off x="6619024" y="6674079"/>
            <a:ext cx="11018894" cy="2047783"/>
          </a:xfrm>
          <a:prstGeom prst="rect">
            <a:avLst/>
          </a:prstGeom>
        </p:spPr>
        <p:txBody>
          <a:bodyPr anchor="t" rtlCol="false" tIns="0" lIns="0" bIns="0" rIns="0">
            <a:spAutoFit/>
          </a:bodyPr>
          <a:lstStyle/>
          <a:p>
            <a:pPr algn="l">
              <a:lnSpc>
                <a:spcPts val="5222"/>
              </a:lnSpc>
              <a:spcBef>
                <a:spcPct val="0"/>
              </a:spcBef>
            </a:pPr>
            <a:r>
              <a:rPr lang="en-US" sz="4880">
                <a:solidFill>
                  <a:srgbClr val="FFFFFF"/>
                </a:solidFill>
                <a:latin typeface="Poppins"/>
                <a:ea typeface="Poppins"/>
                <a:cs typeface="Poppins"/>
                <a:sym typeface="Poppins"/>
              </a:rPr>
              <a:t>Mô hình có độ phức tạp và thời gian xử lý thấp hơn, dễ hiểu và dễ sửa chữa khi gặp vấn đề</a:t>
            </a:r>
          </a:p>
        </p:txBody>
      </p:sp>
      <p:sp>
        <p:nvSpPr>
          <p:cNvPr name="Freeform 12" id="12"/>
          <p:cNvSpPr/>
          <p:nvPr/>
        </p:nvSpPr>
        <p:spPr>
          <a:xfrm flipH="false" flipV="false" rot="0">
            <a:off x="0" y="0"/>
            <a:ext cx="5029317" cy="3229092"/>
          </a:xfrm>
          <a:custGeom>
            <a:avLst/>
            <a:gdLst/>
            <a:ahLst/>
            <a:cxnLst/>
            <a:rect r="r" b="b" t="t" l="l"/>
            <a:pathLst>
              <a:path h="3229092" w="5029317">
                <a:moveTo>
                  <a:pt x="0" y="0"/>
                </a:moveTo>
                <a:lnTo>
                  <a:pt x="5029317" y="0"/>
                </a:lnTo>
                <a:lnTo>
                  <a:pt x="5029317" y="3229092"/>
                </a:lnTo>
                <a:lnTo>
                  <a:pt x="0" y="3229092"/>
                </a:lnTo>
                <a:lnTo>
                  <a:pt x="0" y="0"/>
                </a:lnTo>
                <a:close/>
              </a:path>
            </a:pathLst>
          </a:custGeom>
          <a:blipFill>
            <a:blip r:embed="rId2"/>
            <a:stretch>
              <a:fillRect l="0" t="-31857" r="0" b="-23892"/>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80BFAC"/>
        </a:solidFill>
      </p:bgPr>
    </p:bg>
    <p:spTree>
      <p:nvGrpSpPr>
        <p:cNvPr id="1" name=""/>
        <p:cNvGrpSpPr/>
        <p:nvPr/>
      </p:nvGrpSpPr>
      <p:grpSpPr>
        <a:xfrm>
          <a:off x="0" y="0"/>
          <a:ext cx="0" cy="0"/>
          <a:chOff x="0" y="0"/>
          <a:chExt cx="0" cy="0"/>
        </a:xfrm>
      </p:grpSpPr>
      <p:sp>
        <p:nvSpPr>
          <p:cNvPr name="Freeform 2" id="2"/>
          <p:cNvSpPr/>
          <p:nvPr/>
        </p:nvSpPr>
        <p:spPr>
          <a:xfrm flipH="false" flipV="false" rot="0">
            <a:off x="0" y="5443214"/>
            <a:ext cx="5308224" cy="5308224"/>
          </a:xfrm>
          <a:custGeom>
            <a:avLst/>
            <a:gdLst/>
            <a:ahLst/>
            <a:cxnLst/>
            <a:rect r="r" b="b" t="t" l="l"/>
            <a:pathLst>
              <a:path h="5308224" w="5308224">
                <a:moveTo>
                  <a:pt x="0" y="0"/>
                </a:moveTo>
                <a:lnTo>
                  <a:pt x="5308224" y="0"/>
                </a:lnTo>
                <a:lnTo>
                  <a:pt x="5308224" y="5308225"/>
                </a:lnTo>
                <a:lnTo>
                  <a:pt x="0" y="5308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2361" y="810905"/>
            <a:ext cx="600331" cy="600331"/>
          </a:xfrm>
          <a:custGeom>
            <a:avLst/>
            <a:gdLst/>
            <a:ahLst/>
            <a:cxnLst/>
            <a:rect r="r" b="b" t="t" l="l"/>
            <a:pathLst>
              <a:path h="600331" w="600331">
                <a:moveTo>
                  <a:pt x="0" y="0"/>
                </a:moveTo>
                <a:lnTo>
                  <a:pt x="600331" y="0"/>
                </a:lnTo>
                <a:lnTo>
                  <a:pt x="600331" y="600331"/>
                </a:lnTo>
                <a:lnTo>
                  <a:pt x="0" y="600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629669" y="897686"/>
            <a:ext cx="4039321" cy="384921"/>
          </a:xfrm>
          <a:prstGeom prst="rect">
            <a:avLst/>
          </a:prstGeom>
        </p:spPr>
        <p:txBody>
          <a:bodyPr anchor="t" rtlCol="false" tIns="0" lIns="0" bIns="0" rIns="0">
            <a:spAutoFit/>
          </a:bodyPr>
          <a:lstStyle/>
          <a:p>
            <a:pPr algn="l">
              <a:lnSpc>
                <a:spcPts val="2729"/>
              </a:lnSpc>
            </a:pPr>
            <a:r>
              <a:rPr lang="en-US" sz="2551" b="true">
                <a:solidFill>
                  <a:srgbClr val="FFFFFF"/>
                </a:solidFill>
                <a:latin typeface="Poppins Semi-Bold"/>
                <a:ea typeface="Poppins Semi-Bold"/>
                <a:cs typeface="Poppins Semi-Bold"/>
                <a:sym typeface="Poppins Semi-Bold"/>
              </a:rPr>
              <a:t>Thynk Unlimited</a:t>
            </a:r>
          </a:p>
        </p:txBody>
      </p:sp>
      <p:grpSp>
        <p:nvGrpSpPr>
          <p:cNvPr name="Group 5" id="5"/>
          <p:cNvGrpSpPr/>
          <p:nvPr/>
        </p:nvGrpSpPr>
        <p:grpSpPr>
          <a:xfrm rot="0">
            <a:off x="5308224" y="0"/>
            <a:ext cx="12979776" cy="10287000"/>
            <a:chOff x="0" y="0"/>
            <a:chExt cx="3418542" cy="2709333"/>
          </a:xfrm>
        </p:grpSpPr>
        <p:sp>
          <p:nvSpPr>
            <p:cNvPr name="Freeform 6" id="6"/>
            <p:cNvSpPr/>
            <p:nvPr/>
          </p:nvSpPr>
          <p:spPr>
            <a:xfrm flipH="false" flipV="false" rot="0">
              <a:off x="0" y="0"/>
              <a:ext cx="3418542" cy="2709333"/>
            </a:xfrm>
            <a:custGeom>
              <a:avLst/>
              <a:gdLst/>
              <a:ahLst/>
              <a:cxnLst/>
              <a:rect r="r" b="b" t="t" l="l"/>
              <a:pathLst>
                <a:path h="2709333" w="3418542">
                  <a:moveTo>
                    <a:pt x="0" y="0"/>
                  </a:moveTo>
                  <a:lnTo>
                    <a:pt x="3418542" y="0"/>
                  </a:lnTo>
                  <a:lnTo>
                    <a:pt x="3418542" y="2709333"/>
                  </a:lnTo>
                  <a:lnTo>
                    <a:pt x="0" y="2709333"/>
                  </a:lnTo>
                  <a:close/>
                </a:path>
              </a:pathLst>
            </a:custGeom>
            <a:solidFill>
              <a:srgbClr val="FFFFFF"/>
            </a:solidFill>
          </p:spPr>
        </p:sp>
        <p:sp>
          <p:nvSpPr>
            <p:cNvPr name="TextBox 7" id="7"/>
            <p:cNvSpPr txBox="true"/>
            <p:nvPr/>
          </p:nvSpPr>
          <p:spPr>
            <a:xfrm>
              <a:off x="0" y="0"/>
              <a:ext cx="3418542" cy="2709333"/>
            </a:xfrm>
            <a:prstGeom prst="rect">
              <a:avLst/>
            </a:prstGeom>
          </p:spPr>
          <p:txBody>
            <a:bodyPr anchor="ctr" rtlCol="false" tIns="50800" lIns="50800" bIns="50800" rIns="50800"/>
            <a:lstStyle/>
            <a:p>
              <a:pPr algn="ctr">
                <a:lnSpc>
                  <a:spcPts val="2729"/>
                </a:lnSpc>
              </a:pPr>
            </a:p>
          </p:txBody>
        </p:sp>
      </p:grpSp>
      <p:sp>
        <p:nvSpPr>
          <p:cNvPr name="TextBox 8" id="8"/>
          <p:cNvSpPr txBox="true"/>
          <p:nvPr/>
        </p:nvSpPr>
        <p:spPr>
          <a:xfrm rot="0">
            <a:off x="5668990" y="-23900"/>
            <a:ext cx="12319057" cy="2728636"/>
          </a:xfrm>
          <a:prstGeom prst="rect">
            <a:avLst/>
          </a:prstGeom>
        </p:spPr>
        <p:txBody>
          <a:bodyPr anchor="t" rtlCol="false" tIns="0" lIns="0" bIns="0" rIns="0">
            <a:spAutoFit/>
          </a:bodyPr>
          <a:lstStyle/>
          <a:p>
            <a:pPr algn="l">
              <a:lnSpc>
                <a:spcPts val="10500"/>
              </a:lnSpc>
            </a:pPr>
            <a:r>
              <a:rPr lang="en-US" sz="8400" b="true">
                <a:solidFill>
                  <a:srgbClr val="0B4B49"/>
                </a:solidFill>
                <a:latin typeface="Poppins Bold"/>
                <a:ea typeface="Poppins Bold"/>
                <a:cs typeface="Poppins Bold"/>
                <a:sym typeface="Poppins Bold"/>
              </a:rPr>
              <a:t>Một số đặc điểm về resNET-18</a:t>
            </a:r>
          </a:p>
        </p:txBody>
      </p:sp>
      <p:sp>
        <p:nvSpPr>
          <p:cNvPr name="TextBox 9" id="9"/>
          <p:cNvSpPr txBox="true"/>
          <p:nvPr/>
        </p:nvSpPr>
        <p:spPr>
          <a:xfrm rot="0">
            <a:off x="5668990" y="3798091"/>
            <a:ext cx="12319057" cy="2709868"/>
          </a:xfrm>
          <a:prstGeom prst="rect">
            <a:avLst/>
          </a:prstGeom>
        </p:spPr>
        <p:txBody>
          <a:bodyPr anchor="t" rtlCol="false" tIns="0" lIns="0" bIns="0" rIns="0">
            <a:spAutoFit/>
          </a:bodyPr>
          <a:lstStyle/>
          <a:p>
            <a:pPr algn="l">
              <a:lnSpc>
                <a:spcPts val="5222"/>
              </a:lnSpc>
              <a:spcBef>
                <a:spcPct val="0"/>
              </a:spcBef>
            </a:pPr>
            <a:r>
              <a:rPr lang="en-US" sz="4880">
                <a:solidFill>
                  <a:srgbClr val="21746F"/>
                </a:solidFill>
                <a:latin typeface="Poppins"/>
                <a:ea typeface="Poppins"/>
                <a:cs typeface="Poppins"/>
                <a:sym typeface="Poppins"/>
              </a:rPr>
              <a:t>Phương thức ngăn disappearing gradient độc đáo: sử dụng các kết nối tắt để tạo các khối dư nhằm bảo toàn tính toàn vẹn của gradient liên quan</a:t>
            </a:r>
          </a:p>
        </p:txBody>
      </p:sp>
      <p:sp>
        <p:nvSpPr>
          <p:cNvPr name="TextBox 10" id="10"/>
          <p:cNvSpPr txBox="true"/>
          <p:nvPr/>
        </p:nvSpPr>
        <p:spPr>
          <a:xfrm rot="0">
            <a:off x="5668990" y="7603334"/>
            <a:ext cx="12319057" cy="1385698"/>
          </a:xfrm>
          <a:prstGeom prst="rect">
            <a:avLst/>
          </a:prstGeom>
        </p:spPr>
        <p:txBody>
          <a:bodyPr anchor="t" rtlCol="false" tIns="0" lIns="0" bIns="0" rIns="0">
            <a:spAutoFit/>
          </a:bodyPr>
          <a:lstStyle/>
          <a:p>
            <a:pPr algn="l">
              <a:lnSpc>
                <a:spcPts val="5222"/>
              </a:lnSpc>
              <a:spcBef>
                <a:spcPct val="0"/>
              </a:spcBef>
            </a:pPr>
            <a:r>
              <a:rPr lang="en-US" sz="4880">
                <a:solidFill>
                  <a:srgbClr val="21746F"/>
                </a:solidFill>
                <a:latin typeface="Poppins"/>
                <a:ea typeface="Poppins"/>
                <a:cs typeface="Poppins"/>
                <a:sym typeface="Poppins"/>
              </a:rPr>
              <a:t>Sự cân bằng tốt về độ phức tạp và hiệu suất xử lý</a:t>
            </a:r>
          </a:p>
        </p:txBody>
      </p:sp>
      <p:sp>
        <p:nvSpPr>
          <p:cNvPr name="Freeform 11" id="11"/>
          <p:cNvSpPr/>
          <p:nvPr/>
        </p:nvSpPr>
        <p:spPr>
          <a:xfrm flipH="false" flipV="false" rot="0">
            <a:off x="0" y="0"/>
            <a:ext cx="5308224" cy="3229092"/>
          </a:xfrm>
          <a:custGeom>
            <a:avLst/>
            <a:gdLst/>
            <a:ahLst/>
            <a:cxnLst/>
            <a:rect r="r" b="b" t="t" l="l"/>
            <a:pathLst>
              <a:path h="3229092" w="5308224">
                <a:moveTo>
                  <a:pt x="0" y="0"/>
                </a:moveTo>
                <a:lnTo>
                  <a:pt x="5308224" y="0"/>
                </a:lnTo>
                <a:lnTo>
                  <a:pt x="5308224" y="3229092"/>
                </a:lnTo>
                <a:lnTo>
                  <a:pt x="0" y="3229092"/>
                </a:lnTo>
                <a:lnTo>
                  <a:pt x="0" y="0"/>
                </a:lnTo>
                <a:close/>
              </a:path>
            </a:pathLst>
          </a:custGeom>
          <a:blipFill>
            <a:blip r:embed="rId6"/>
            <a:stretch>
              <a:fillRect l="0" t="-36396" r="0" b="-27990"/>
            </a:stretch>
          </a:blipFill>
        </p:spPr>
      </p:sp>
      <p:sp>
        <p:nvSpPr>
          <p:cNvPr name="TextBox 12" id="12"/>
          <p:cNvSpPr txBox="true"/>
          <p:nvPr/>
        </p:nvSpPr>
        <p:spPr>
          <a:xfrm rot="0">
            <a:off x="564213" y="3791610"/>
            <a:ext cx="4179797" cy="5537473"/>
          </a:xfrm>
          <a:prstGeom prst="rect">
            <a:avLst/>
          </a:prstGeom>
        </p:spPr>
        <p:txBody>
          <a:bodyPr anchor="t" rtlCol="false" tIns="0" lIns="0" bIns="0" rIns="0">
            <a:spAutoFit/>
          </a:bodyPr>
          <a:lstStyle/>
          <a:p>
            <a:pPr algn="l">
              <a:lnSpc>
                <a:spcPts val="10635"/>
              </a:lnSpc>
            </a:pPr>
            <a:r>
              <a:rPr lang="en-US" sz="10635" b="true">
                <a:solidFill>
                  <a:srgbClr val="0B4B49"/>
                </a:solidFill>
                <a:latin typeface="Poppins Bold"/>
                <a:ea typeface="Poppins Bold"/>
                <a:cs typeface="Poppins Bold"/>
                <a:sym typeface="Poppins Bold"/>
              </a:rPr>
              <a:t>Bài toán xử lý ảnh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DAGiVhgY18E</dc:identifier>
  <dcterms:modified xsi:type="dcterms:W3CDTF">2011-08-01T06:04:30Z</dcterms:modified>
  <cp:revision>1</cp:revision>
  <dc:title>Báo cáo về a</dc:title>
</cp:coreProperties>
</file>