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60" r:id="rId5"/>
    <p:sldId id="301" r:id="rId6"/>
    <p:sldId id="259" r:id="rId7"/>
    <p:sldId id="269" r:id="rId8"/>
    <p:sldId id="300" r:id="rId9"/>
    <p:sldId id="270" r:id="rId10"/>
    <p:sldId id="271" r:id="rId11"/>
    <p:sldId id="273" r:id="rId12"/>
    <p:sldId id="262" r:id="rId13"/>
    <p:sldId id="272" r:id="rId14"/>
    <p:sldId id="274" r:id="rId15"/>
    <p:sldId id="263" r:id="rId16"/>
    <p:sldId id="261" r:id="rId17"/>
    <p:sldId id="278" r:id="rId18"/>
    <p:sldId id="302" r:id="rId19"/>
    <p:sldId id="275" r:id="rId20"/>
    <p:sldId id="276" r:id="rId21"/>
    <p:sldId id="277" r:id="rId22"/>
    <p:sldId id="303" r:id="rId23"/>
    <p:sldId id="308" r:id="rId24"/>
    <p:sldId id="266" r:id="rId25"/>
    <p:sldId id="304" r:id="rId26"/>
    <p:sldId id="305" r:id="rId27"/>
    <p:sldId id="306" r:id="rId28"/>
    <p:sldId id="307" r:id="rId29"/>
    <p:sldId id="298" r:id="rId30"/>
    <p:sldId id="29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BC6AC-16ED-CBCA-0508-697CF9AE5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073E7-C4E0-F2C8-731F-155D92952C35}"/>
              </a:ext>
            </a:extLst>
          </p:cNvPr>
          <p:cNvSpPr>
            <a:spLocks noGrp="1" noRot="1" noChangeAspect="1"/>
          </p:cNvSpPr>
          <p:nvPr>
            <p:ph type="sldImg" idx="2"/>
          </p:nvPr>
        </p:nvSpPr>
        <p:spPr/>
      </p:sp>
      <p:sp>
        <p:nvSpPr>
          <p:cNvPr id="3" name="Text Placeholder 2">
            <a:extLst>
              <a:ext uri="{FF2B5EF4-FFF2-40B4-BE49-F238E27FC236}">
                <a16:creationId xmlns:a16="http://schemas.microsoft.com/office/drawing/2014/main" id="{EE67DB3A-3354-210A-CF2C-8779F8BB5182}"/>
              </a:ext>
            </a:extLst>
          </p:cNvPr>
          <p:cNvSpPr>
            <a:spLocks noGrp="1"/>
          </p:cNvSpPr>
          <p:nvPr>
            <p:ph type="body" idx="3"/>
          </p:nvPr>
        </p:nvSpPr>
        <p:spPr/>
        <p:txBody>
          <a:bodyPr/>
          <a:lstStyle/>
          <a:p>
            <a:endParaRPr lang="en-US"/>
          </a:p>
        </p:txBody>
      </p:sp>
    </p:spTree>
    <p:extLst>
      <p:ext uri="{BB962C8B-B14F-4D97-AF65-F5344CB8AC3E}">
        <p14:creationId xmlns:p14="http://schemas.microsoft.com/office/powerpoint/2010/main" val="390087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AF6F6-ADAB-17D5-3AF3-57899E02D2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7E5E37-8171-5B8F-CFDE-2AEE4037648C}"/>
              </a:ext>
            </a:extLst>
          </p:cNvPr>
          <p:cNvSpPr>
            <a:spLocks noGrp="1" noRot="1" noChangeAspect="1"/>
          </p:cNvSpPr>
          <p:nvPr>
            <p:ph type="sldImg" idx="2"/>
          </p:nvPr>
        </p:nvSpPr>
        <p:spPr/>
      </p:sp>
      <p:sp>
        <p:nvSpPr>
          <p:cNvPr id="3" name="Text Placeholder 2">
            <a:extLst>
              <a:ext uri="{FF2B5EF4-FFF2-40B4-BE49-F238E27FC236}">
                <a16:creationId xmlns:a16="http://schemas.microsoft.com/office/drawing/2014/main" id="{105BDFAB-9A38-3DA2-54E4-E6B9B2E39BD2}"/>
              </a:ext>
            </a:extLst>
          </p:cNvPr>
          <p:cNvSpPr>
            <a:spLocks noGrp="1"/>
          </p:cNvSpPr>
          <p:nvPr>
            <p:ph type="body" idx="3"/>
          </p:nvPr>
        </p:nvSpPr>
        <p:spPr/>
        <p:txBody>
          <a:bodyPr/>
          <a:lstStyle/>
          <a:p>
            <a:endParaRPr lang="en-US"/>
          </a:p>
        </p:txBody>
      </p:sp>
    </p:spTree>
    <p:extLst>
      <p:ext uri="{BB962C8B-B14F-4D97-AF65-F5344CB8AC3E}">
        <p14:creationId xmlns:p14="http://schemas.microsoft.com/office/powerpoint/2010/main" val="115757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auto"/>
            <a:r>
              <a:rPr lang="en-US" strike="noStrike" noProof="1"/>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en-US" strike="noStrike" noProof="1"/>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p>
        </p:txBody>
      </p:sp>
      <p:sp>
        <p:nvSpPr>
          <p:cNvPr id="3" name="Vertical Text Placeholder 2"/>
          <p:cNvSpPr>
            <a:spLocks noGrp="1"/>
          </p:cNvSpPr>
          <p:nvPr>
            <p:ph type="body" orient="vert" idx="1"/>
          </p:nvPr>
        </p:nvSpPr>
        <p:spPr/>
        <p:txBody>
          <a:bodyPr vert="eaVert"/>
          <a:lstStyle/>
          <a:p>
            <a:pPr lvl="0" fontAlgn="auto"/>
            <a:r>
              <a:rPr lang="en-US" strike="noStrike" noProof="1"/>
              <a:t>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auto"/>
            <a:r>
              <a:rPr lang="en-US" strike="noStrike" noProof="1"/>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auto"/>
            <a:r>
              <a:rPr lang="en-US" strike="noStrike" noProof="1"/>
              <a:t>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êu đề và Nội dung">
    <p:spTree>
      <p:nvGrpSpPr>
        <p:cNvPr id="1" name=""/>
        <p:cNvGrpSpPr/>
        <p:nvPr/>
      </p:nvGrpSpPr>
      <p:grpSpPr>
        <a:xfrm>
          <a:off x="0" y="0"/>
          <a:ext cx="0" cy="0"/>
          <a:chOff x="0" y="0"/>
          <a:chExt cx="0" cy="0"/>
        </a:xfrm>
      </p:grpSpPr>
      <p:sp>
        <p:nvSpPr>
          <p:cNvPr id="17" name="Hình chữ nhật 16"/>
          <p:cNvSpPr/>
          <p:nvPr/>
        </p:nvSpPr>
        <p:spPr>
          <a:xfrm>
            <a:off x="0" y="6356350"/>
            <a:ext cx="12192000" cy="365125"/>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solidFill>
                <a:schemeClr val="bg1"/>
              </a:solidFill>
            </a:endParaRPr>
          </a:p>
        </p:txBody>
      </p:sp>
      <p:pic>
        <p:nvPicPr>
          <p:cNvPr id="2051" name="Picture 2"/>
          <p:cNvPicPr>
            <a:picLocks noChangeAspect="1"/>
          </p:cNvPicPr>
          <p:nvPr/>
        </p:nvPicPr>
        <p:blipFill>
          <a:blip r:embed="rId2"/>
          <a:stretch>
            <a:fillRect/>
          </a:stretch>
        </p:blipFill>
        <p:spPr>
          <a:xfrm>
            <a:off x="63500" y="58738"/>
            <a:ext cx="2151063" cy="1189037"/>
          </a:xfrm>
          <a:prstGeom prst="rect">
            <a:avLst/>
          </a:prstGeom>
          <a:noFill/>
          <a:ln w="9525">
            <a:noFill/>
          </a:ln>
        </p:spPr>
      </p:pic>
      <p:cxnSp>
        <p:nvCxnSpPr>
          <p:cNvPr id="11" name="Đường nối Thẳng 10"/>
          <p:cNvCxnSpPr/>
          <p:nvPr/>
        </p:nvCxnSpPr>
        <p:spPr>
          <a:xfrm>
            <a:off x="2400300" y="1195388"/>
            <a:ext cx="89535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iêu đề 1"/>
          <p:cNvSpPr>
            <a:spLocks noGrp="1"/>
          </p:cNvSpPr>
          <p:nvPr>
            <p:ph type="title" hasCustomPrompt="1"/>
          </p:nvPr>
        </p:nvSpPr>
        <p:spPr>
          <a:xfrm>
            <a:off x="2400300" y="340521"/>
            <a:ext cx="9525000" cy="830262"/>
          </a:xfrm>
        </p:spPr>
        <p:txBody>
          <a:bodyPr>
            <a:normAutofit/>
          </a:bodyPr>
          <a:lstStyle>
            <a:lvl1pPr>
              <a:defRPr sz="3600"/>
            </a:lvl1pPr>
          </a:lstStyle>
          <a:p>
            <a:pPr fontAlgn="auto"/>
            <a:r>
              <a:rPr lang="vi-VN" strike="noStrike" noProof="1"/>
              <a:t>Bấm để sửa kiểu tiêu đề Bản cái</a:t>
            </a:r>
            <a:endParaRPr lang="en-US" strike="noStrike" noProof="1"/>
          </a:p>
        </p:txBody>
      </p:sp>
      <p:sp>
        <p:nvSpPr>
          <p:cNvPr id="3" name="Chỗ dành sẵn cho Nội dung 2"/>
          <p:cNvSpPr>
            <a:spLocks noGrp="1"/>
          </p:cNvSpPr>
          <p:nvPr>
            <p:ph idx="1" hasCustomPrompt="1"/>
          </p:nvPr>
        </p:nvSpPr>
        <p:spPr>
          <a:xfrm>
            <a:off x="838200" y="1397004"/>
            <a:ext cx="10515600" cy="4779959"/>
          </a:xfrm>
        </p:spPr>
        <p:txBody>
          <a:bodyPr/>
          <a:lstStyle>
            <a:lvl1pPr>
              <a:defRPr sz="3200">
                <a:latin typeface="+mj-lt"/>
              </a:defRPr>
            </a:lvl1pPr>
            <a:lvl2pPr>
              <a:defRPr sz="2800">
                <a:latin typeface="+mj-lt"/>
              </a:defRPr>
            </a:lvl2pPr>
            <a:lvl3pPr>
              <a:defRPr sz="2400">
                <a:latin typeface="+mj-lt"/>
              </a:defRPr>
            </a:lvl3pPr>
          </a:lstStyle>
          <a:p>
            <a:pPr lvl="0" fontAlgn="auto"/>
            <a:r>
              <a:rPr lang="vi-VN" strike="noStrike" noProof="1"/>
              <a:t>Bấm để chỉnh sửa kiểu văn bản của Bản cái</a:t>
            </a:r>
          </a:p>
          <a:p>
            <a:pPr lvl="1" fontAlgn="auto"/>
            <a:r>
              <a:rPr lang="vi-VN" strike="noStrike" noProof="1"/>
              <a:t>Mức hai</a:t>
            </a:r>
          </a:p>
          <a:p>
            <a:pPr lvl="2" fontAlgn="auto"/>
            <a:r>
              <a:rPr lang="vi-VN" strike="noStrike" noProof="1"/>
              <a:t>Mức ba</a:t>
            </a:r>
          </a:p>
        </p:txBody>
      </p:sp>
      <p:sp>
        <p:nvSpPr>
          <p:cNvPr id="4" name="Chỗ dành sẵn cho Ngày tháng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lvl1pPr>
              <a:defRPr>
                <a:solidFill>
                  <a:schemeClr val="bg1"/>
                </a:solidFill>
              </a:defRPr>
            </a:lvl1pPr>
          </a:lstStyle>
          <a:p>
            <a:pPr fontAlgn="auto"/>
            <a:r>
              <a:rPr lang="en-US" strike="noStrike" noProof="1">
                <a:latin typeface="+mn-lt"/>
                <a:ea typeface="+mn-ea"/>
                <a:cs typeface="+mn-cs"/>
              </a:rPr>
              <a:t>6/25/2020</a:t>
            </a:r>
            <a:endParaRPr lang="en-US" strike="noStrike" noProof="1"/>
          </a:p>
        </p:txBody>
      </p:sp>
      <p:sp>
        <p:nvSpPr>
          <p:cNvPr id="5" name="Chỗ dành sẵn cho Chân trang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lvl1pPr>
              <a:defRPr>
                <a:solidFill>
                  <a:schemeClr val="bg1"/>
                </a:solidFill>
              </a:defRPr>
            </a:lvl1pPr>
          </a:lstStyle>
          <a:p>
            <a:pPr fontAlgn="auto"/>
            <a:r>
              <a:rPr lang="en-US" strike="noStrike" noProof="1">
                <a:latin typeface="+mn-lt"/>
                <a:ea typeface="+mn-ea"/>
                <a:cs typeface="+mn-cs"/>
              </a:rPr>
              <a:t>Thái độ sống 1</a:t>
            </a:r>
            <a:endParaRPr lang="en-US" strike="noStrike" noProof="1"/>
          </a:p>
        </p:txBody>
      </p:sp>
      <p:sp>
        <p:nvSpPr>
          <p:cNvPr id="6" name="Chỗ dành sẵn cho Số hiệu Bản chiếu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defRPr>
                <a:solidFill>
                  <a:schemeClr val="tx1"/>
                </a:solidFill>
              </a:defRPr>
            </a:lvl1pPr>
          </a:lstStyle>
          <a:p>
            <a:pPr fontAlgn="auto"/>
            <a:r>
              <a:rPr lang="en-US" strike="noStrike" noProof="1">
                <a:latin typeface="+mn-lt"/>
                <a:ea typeface="+mn-ea"/>
                <a:cs typeface="+mn-cs"/>
              </a:rPr>
              <a:t>1</a:t>
            </a:r>
            <a:endParaRPr 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p>
        </p:txBody>
      </p:sp>
      <p:sp>
        <p:nvSpPr>
          <p:cNvPr id="3" name="Content Placeholder 2"/>
          <p:cNvSpPr>
            <a:spLocks noGrp="1"/>
          </p:cNvSpPr>
          <p:nvPr>
            <p:ph idx="1"/>
          </p:nvPr>
        </p:nvSpPr>
        <p:spPr/>
        <p:txBody>
          <a:bodyPr/>
          <a:lstStyle/>
          <a:p>
            <a:pPr lvl="0" fontAlgn="auto"/>
            <a:r>
              <a:rPr lang="en-US" strike="noStrike" noProof="1"/>
              <a:t>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auto"/>
            <a:r>
              <a:rPr lang="en-US" strike="noStrike" noProof="1"/>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en-US" strike="noStrike" noProof="1"/>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fontAlgn="auto"/>
            <a:r>
              <a:rPr lang="en-US" strike="noStrike" noProof="1"/>
              <a:t>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Content Placeholder 3"/>
          <p:cNvSpPr>
            <a:spLocks noGrp="1"/>
          </p:cNvSpPr>
          <p:nvPr>
            <p:ph sz="half" idx="2"/>
          </p:nvPr>
        </p:nvSpPr>
        <p:spPr>
          <a:xfrm>
            <a:off x="6172200" y="1825625"/>
            <a:ext cx="5181600" cy="4351338"/>
          </a:xfrm>
        </p:spPr>
        <p:txBody>
          <a:bodyPr/>
          <a:lstStyle/>
          <a:p>
            <a:pPr lvl="0" fontAlgn="auto"/>
            <a:r>
              <a:rPr lang="en-US" strike="noStrike" noProof="1"/>
              <a:t>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en-US" strike="noStrike" noProof="1"/>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Edit Master text styles</a:t>
            </a:r>
          </a:p>
        </p:txBody>
      </p:sp>
      <p:sp>
        <p:nvSpPr>
          <p:cNvPr id="4" name="Content Placeholder 3"/>
          <p:cNvSpPr>
            <a:spLocks noGrp="1"/>
          </p:cNvSpPr>
          <p:nvPr>
            <p:ph sz="half" idx="2"/>
          </p:nvPr>
        </p:nvSpPr>
        <p:spPr>
          <a:xfrm>
            <a:off x="839788" y="2505075"/>
            <a:ext cx="5157787" cy="3684588"/>
          </a:xfrm>
        </p:spPr>
        <p:txBody>
          <a:bodyPr/>
          <a:lstStyle/>
          <a:p>
            <a:pPr lvl="0" fontAlgn="auto"/>
            <a:r>
              <a:rPr lang="en-US" strike="noStrike" noProof="1"/>
              <a:t>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fontAlgn="auto"/>
            <a:r>
              <a:rPr lang="en-US" strike="noStrike" noProof="1"/>
              <a:t>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a:t>Edit Master text styles</a:t>
            </a:r>
          </a:p>
          <a:p>
            <a:pPr lvl="1" fontAlgn="auto"/>
            <a:r>
              <a:rPr lang="en-US" strike="noStrike" noProof="1"/>
              <a:t>Second level</a:t>
            </a:r>
          </a:p>
          <a:p>
            <a:pPr lvl="2" fontAlgn="auto"/>
            <a:r>
              <a:rPr lang="en-US" strike="noStrike" noProof="1"/>
              <a:t>Third level</a:t>
            </a:r>
          </a:p>
          <a:p>
            <a:pPr lvl="3" fontAlgn="auto"/>
            <a:r>
              <a:rPr lang="en-US" strike="noStrike" noProof="1"/>
              <a:t>Fourth level</a:t>
            </a:r>
          </a:p>
          <a:p>
            <a:pPr lvl="4" fontAlgn="auto"/>
            <a:r>
              <a:rPr lang="en-US" strike="noStrike" noProof="1"/>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lstStyle/>
          <a:p>
            <a:pPr lvl="0"/>
            <a:r>
              <a:rPr lang="en-US" altLang="zh-CN"/>
              <a:t>Click to edit Master title style</a:t>
            </a:r>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lstStyle/>
          <a:p>
            <a:pPr lvl="0"/>
            <a:r>
              <a:rPr lang="en-US" altLang="zh-CN"/>
              <a:t>Edit Master text styles</a:t>
            </a:r>
          </a:p>
          <a:p>
            <a:pPr lvl="1" indent="-228600"/>
            <a:r>
              <a:rPr lang="en-US" altLang="zh-CN"/>
              <a:t>Second level</a:t>
            </a:r>
          </a:p>
          <a:p>
            <a:pPr lvl="2" indent="-228600"/>
            <a:r>
              <a:rPr lang="en-US" altLang="zh-CN"/>
              <a:t>Third level</a:t>
            </a:r>
          </a:p>
          <a:p>
            <a:pPr lvl="3" indent="-228600"/>
            <a:r>
              <a:rPr lang="en-US" altLang="zh-CN"/>
              <a:t>Fourth level</a:t>
            </a:r>
          </a:p>
          <a:p>
            <a:pPr lvl="4" indent="-228600"/>
            <a:r>
              <a:rPr lang="en-US" altLang="zh-CN"/>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ctrTitle"/>
          </p:nvPr>
        </p:nvSpPr>
        <p:spPr/>
        <p:txBody>
          <a:bodyPr/>
          <a:lstStyle/>
          <a:p>
            <a:r>
              <a:rPr lang="en-US">
                <a:latin typeface="Times New Roman" panose="02020603050405020304" pitchFamily="18" charset="0"/>
                <a:cs typeface="Times New Roman" panose="02020603050405020304" pitchFamily="18" charset="0"/>
              </a:rPr>
              <a:t>MIDTERM PROJECT</a:t>
            </a:r>
          </a:p>
        </p:txBody>
      </p:sp>
      <p:sp>
        <p:nvSpPr>
          <p:cNvPr id="25" name="Subtitle 24"/>
          <p:cNvSpPr>
            <a:spLocks noGrp="1"/>
          </p:cNvSpPr>
          <p:nvPr>
            <p:ph type="subTitle" idx="1"/>
          </p:nvPr>
        </p:nvSpPr>
        <p:spPr>
          <a:xfrm>
            <a:off x="391795" y="3510280"/>
            <a:ext cx="11407775" cy="2772410"/>
          </a:xfrm>
        </p:spPr>
        <p:txBody>
          <a:bodyPr/>
          <a:lstStyle/>
          <a:p>
            <a:pPr>
              <a:lnSpc>
                <a:spcPct val="120000"/>
              </a:lnSpc>
              <a:spcBef>
                <a:spcPts val="0"/>
              </a:spcBef>
            </a:pPr>
            <a:r>
              <a:rPr lang="en-US">
                <a:latin typeface="Times New Roman" panose="02020603050405020304" pitchFamily="18" charset="0"/>
                <a:cs typeface="Times New Roman" panose="02020603050405020304" pitchFamily="18" charset="0"/>
              </a:rPr>
              <a:t>PROJECT: NATURAL LANGUAGE PROCESSING</a:t>
            </a:r>
          </a:p>
          <a:p>
            <a:pPr>
              <a:lnSpc>
                <a:spcPct val="120000"/>
              </a:lnSpc>
              <a:spcBef>
                <a:spcPts val="0"/>
              </a:spcBef>
            </a:pPr>
            <a:r>
              <a:rPr lang="en-US">
                <a:latin typeface="Times New Roman" panose="02020603050405020304" pitchFamily="18" charset="0"/>
                <a:cs typeface="Times New Roman" panose="02020603050405020304" pitchFamily="18" charset="0"/>
                <a:sym typeface="+mn-ea"/>
              </a:rPr>
              <a:t>GROUP </a:t>
            </a:r>
            <a:r>
              <a:rPr lang="en-US">
                <a:latin typeface="Times New Roman" panose="02020603050405020304" pitchFamily="18" charset="0"/>
                <a:cs typeface="Times New Roman" panose="02020603050405020304" pitchFamily="18" charset="0"/>
              </a:rPr>
              <a:t>:</a:t>
            </a:r>
          </a:p>
          <a:p>
            <a:pPr algn="ctr"/>
            <a:r>
              <a:rPr lang="en-US">
                <a:latin typeface="Times New Roman" panose="02020603050405020304" pitchFamily="18" charset="0"/>
                <a:cs typeface="Times New Roman" panose="02020603050405020304" pitchFamily="18" charset="0"/>
              </a:rPr>
              <a:t>CAO NGUYEN THAI THUAN – 522H0092</a:t>
            </a:r>
          </a:p>
          <a:p>
            <a:pPr algn="ctr"/>
            <a:r>
              <a:rPr lang="en-US">
                <a:latin typeface="Times New Roman" panose="02020603050405020304" pitchFamily="18" charset="0"/>
                <a:cs typeface="Times New Roman" panose="02020603050405020304" pitchFamily="18" charset="0"/>
              </a:rPr>
              <a:t>NGUYEN PHAM QUANG HUY – 522H0138</a:t>
            </a:r>
          </a:p>
          <a:p>
            <a:pPr algn="ctr"/>
            <a:endParaRPr lang="en-US">
              <a:latin typeface="Times New Roman" panose="02020603050405020304" pitchFamily="18" charset="0"/>
              <a:cs typeface="Times New Roman" panose="02020603050405020304" pitchFamily="18" charset="0"/>
            </a:endParaRPr>
          </a:p>
          <a:p>
            <a:pPr algn="r"/>
            <a:r>
              <a:rPr lang="en-US">
                <a:latin typeface="Times New Roman" panose="02020603050405020304" pitchFamily="18" charset="0"/>
                <a:cs typeface="Times New Roman" panose="02020603050405020304" pitchFamily="18" charset="0"/>
                <a:sym typeface="+mn-ea"/>
              </a:rPr>
              <a:t>Instructor: Associate Professor, Ph.D. LE ANH CUONG</a:t>
            </a:r>
            <a:endParaRPr lang="en-US">
              <a:latin typeface="Times New Roman" panose="02020603050405020304" pitchFamily="18" charset="0"/>
              <a:cs typeface="Times New Roman" panose="02020603050405020304" pitchFamily="18" charset="0"/>
            </a:endParaRPr>
          </a:p>
        </p:txBody>
      </p:sp>
      <p:pic>
        <p:nvPicPr>
          <p:cNvPr id="26" name="Picture 25"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057" y="498476"/>
            <a:ext cx="3235886" cy="1674856"/>
          </a:xfrm>
          <a:prstGeom prst="rect">
            <a:avLst/>
          </a:prstGeom>
        </p:spPr>
      </p:pic>
      <p:sp>
        <p:nvSpPr>
          <p:cNvPr id="27" name="Rectangle 13"/>
          <p:cNvSpPr/>
          <p:nvPr/>
        </p:nvSpPr>
        <p:spPr>
          <a:xfrm>
            <a:off x="0" y="6714490"/>
            <a:ext cx="12226925" cy="1638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835" y="15875"/>
            <a:ext cx="10515600" cy="1325563"/>
          </a:xfrm>
        </p:spPr>
        <p:txBody>
          <a:bodyPr>
            <a:noAutofit/>
          </a:bodyPr>
          <a:lstStyle/>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838200" y="1691005"/>
            <a:ext cx="10894060" cy="4351655"/>
          </a:xfrm>
        </p:spPr>
        <p:txBody>
          <a:bodyPr/>
          <a:lstStyle/>
          <a:p>
            <a:pPr marL="0" indent="0">
              <a:buNone/>
            </a:pPr>
            <a:r>
              <a:rPr lang="en-US" sz="2600" dirty="0">
                <a:latin typeface="Times New Roman" panose="02020603050405020304" pitchFamily="18" charset="0"/>
                <a:cs typeface="Times New Roman" panose="02020603050405020304" pitchFamily="18" charset="0"/>
              </a:rPr>
              <a:t>Step 4: Construct Question Templates</a:t>
            </a:r>
          </a:p>
          <a:p>
            <a:pPr marL="0" indent="0">
              <a:lnSpc>
                <a:spcPct val="150000"/>
              </a:lnSpc>
              <a:buNone/>
            </a:pPr>
            <a:r>
              <a:rPr lang="en-US" sz="2400" dirty="0">
                <a:latin typeface="Times New Roman" panose="02020603050405020304" pitchFamily="18" charset="0"/>
                <a:cs typeface="Times New Roman" panose="02020603050405020304" pitchFamily="18" charset="0"/>
              </a:rPr>
              <a:t>Develop question templates for each category.</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10</a:t>
            </a:fld>
            <a:endParaRPr lang="en-US" sz="1500" b="1">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32890" y="3241675"/>
            <a:ext cx="8921750" cy="1934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835" y="15875"/>
            <a:ext cx="10515600" cy="1325563"/>
          </a:xfrm>
        </p:spPr>
        <p:txBody>
          <a:bodyPr>
            <a:noAutofit/>
          </a:bodyPr>
          <a:lstStyle/>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838200" y="1341755"/>
            <a:ext cx="10894060" cy="4351655"/>
          </a:xfrm>
        </p:spPr>
        <p:txBody>
          <a:bodyPr/>
          <a:lstStyle/>
          <a:p>
            <a:pPr marL="0" indent="0">
              <a:lnSpc>
                <a:spcPct val="150000"/>
              </a:lnSpc>
              <a:buNone/>
            </a:pPr>
            <a:r>
              <a:rPr lang="en-US" sz="2400" dirty="0">
                <a:latin typeface="Times New Roman" panose="02020603050405020304" pitchFamily="18" charset="0"/>
                <a:cs typeface="Times New Roman" panose="02020603050405020304" pitchFamily="18" charset="0"/>
                <a:sym typeface="+mn-ea"/>
              </a:rPr>
              <a:t>Step 5: Generate Data Automatically</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sym typeface="+mn-ea"/>
              </a:rPr>
              <a:t>Use Python programming to combine keywords and templates into various questions.</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11</a:t>
            </a:fld>
            <a:endParaRPr lang="en-US" sz="1500" b="1">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1267460" y="3232785"/>
            <a:ext cx="9658350" cy="25622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835" y="15875"/>
            <a:ext cx="10515600" cy="1325563"/>
          </a:xfrm>
        </p:spPr>
        <p:txBody>
          <a:bodyPr>
            <a:noAutofit/>
          </a:bodyPr>
          <a:lstStyle/>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9" name="Content Placeholder 5"/>
          <p:cNvSpPr>
            <a:spLocks noGrp="1"/>
          </p:cNvSpPr>
          <p:nvPr/>
        </p:nvSpPr>
        <p:spPr>
          <a:xfrm>
            <a:off x="838200" y="1691005"/>
            <a:ext cx="10894060" cy="435165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a:p>
            <a:pPr marL="0" indent="0">
              <a:buNone/>
            </a:pPr>
            <a:endParaRPr lang="en-US" sz="2600">
              <a:latin typeface="Times New Roman" panose="02020603050405020304" pitchFamily="18" charset="0"/>
              <a:cs typeface="Times New Roman" panose="02020603050405020304" pitchFamily="18" charset="0"/>
            </a:endParaRPr>
          </a:p>
        </p:txBody>
      </p:sp>
      <p:pic>
        <p:nvPicPr>
          <p:cNvPr id="10" name="Picture 9"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1"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Slide Number Placeholder 12"/>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12</a:t>
            </a:fld>
            <a:endParaRPr lang="en-US" sz="1500" b="1">
              <a:solidFill>
                <a:schemeClr val="tx1"/>
              </a:solidFill>
              <a:latin typeface="Arial" panose="020B0604020202020204" pitchFamily="34" charset="0"/>
              <a:cs typeface="Arial" panose="020B0604020202020204" pitchFamily="34" charset="0"/>
            </a:endParaRPr>
          </a:p>
        </p:txBody>
      </p:sp>
      <p:sp>
        <p:nvSpPr>
          <p:cNvPr id="6" name="Text Box 5"/>
          <p:cNvSpPr txBox="1"/>
          <p:nvPr/>
        </p:nvSpPr>
        <p:spPr>
          <a:xfrm>
            <a:off x="838200" y="1560195"/>
            <a:ext cx="11074400" cy="3913059"/>
          </a:xfrm>
          <a:prstGeom prst="rect">
            <a:avLst/>
          </a:prstGeom>
          <a:noFill/>
        </p:spPr>
        <p:txBody>
          <a:bodyPr wrap="square" rtlCol="0" anchor="t">
            <a:spAutoFit/>
          </a:bodyPr>
          <a:lstStyle/>
          <a:p>
            <a:pPr>
              <a:lnSpc>
                <a:spcPct val="150000"/>
              </a:lnSpc>
            </a:pPr>
            <a:r>
              <a:rPr lang="en-US" sz="2400" dirty="0">
                <a:latin typeface="Times New Roman" panose="02020603050405020304" pitchFamily="18" charset="0"/>
                <a:cs typeface="Times New Roman" panose="02020603050405020304" pitchFamily="18" charset="0"/>
              </a:rPr>
              <a:t>Step 6: Review and Refine the Data</a:t>
            </a:r>
            <a:endParaRPr lang="vi-VN"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a:latin typeface="Times New Roman" panose="02020603050405020304" pitchFamily="18" charset="0"/>
                <a:cs typeface="Times New Roman" panose="02020603050405020304" pitchFamily="18" charset="0"/>
              </a:rPr>
              <a:t>In this step, we need to achieve:</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Remove duplicate or illogical questions.</a:t>
            </a:r>
          </a:p>
          <a:p>
            <a:pPr>
              <a:lnSpc>
                <a:spcPct val="150000"/>
              </a:lnSpc>
            </a:pPr>
            <a:r>
              <a:rPr lang="en-US" sz="2400" dirty="0">
                <a:latin typeface="Times New Roman" panose="02020603050405020304" pitchFamily="18" charset="0"/>
                <a:cs typeface="Times New Roman" panose="02020603050405020304" pitchFamily="18" charset="0"/>
              </a:rPr>
              <a:t>- Check grammar and question accuracy.</a:t>
            </a:r>
          </a:p>
          <a:p>
            <a:pPr>
              <a:lnSpc>
                <a:spcPct val="150000"/>
              </a:lnSpc>
            </a:pPr>
            <a:r>
              <a:rPr lang="en-US" sz="2400" dirty="0">
                <a:latin typeface="Times New Roman" panose="02020603050405020304" pitchFamily="18" charset="0"/>
                <a:cs typeface="Times New Roman" panose="02020603050405020304" pitchFamily="18" charset="0"/>
              </a:rPr>
              <a:t>- Add more keywords to enhance diversity.</a:t>
            </a:r>
            <a:endParaRPr lang="en-US" sz="2400" dirty="0"/>
          </a:p>
          <a:p>
            <a:pPr>
              <a:lnSpc>
                <a:spcPct val="150000"/>
              </a:lnSpc>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835" y="15875"/>
            <a:ext cx="10515600" cy="1325563"/>
          </a:xfrm>
        </p:spPr>
        <p:txBody>
          <a:bodyPr>
            <a:noAutofit/>
          </a:bodyPr>
          <a:lstStyle/>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838835" y="1333817"/>
            <a:ext cx="10702290" cy="4351655"/>
          </a:xfrm>
        </p:spPr>
        <p:txBody>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Step 7: Data Preprocessing</a:t>
            </a:r>
          </a:p>
          <a:p>
            <a:pPr marL="0" indent="0">
              <a:lnSpc>
                <a:spcPct val="150000"/>
              </a:lnSpc>
              <a:buNone/>
            </a:pPr>
            <a:r>
              <a:rPr lang="en-US" sz="2400" dirty="0">
                <a:latin typeface="Times New Roman" panose="02020603050405020304" pitchFamily="18" charset="0"/>
                <a:cs typeface="Times New Roman" panose="02020603050405020304" pitchFamily="18" charset="0"/>
              </a:rPr>
              <a:t>Convert text to lowercase.</a:t>
            </a:r>
          </a:p>
          <a:p>
            <a:pPr marL="0" indent="0">
              <a:lnSpc>
                <a:spcPct val="150000"/>
              </a:lnSpc>
              <a:buNone/>
            </a:pPr>
            <a:r>
              <a:rPr lang="en-US" sz="2400" dirty="0">
                <a:latin typeface="Times New Roman" panose="02020603050405020304" pitchFamily="18" charset="0"/>
                <a:cs typeface="Times New Roman" panose="02020603050405020304" pitchFamily="18" charset="0"/>
              </a:rPr>
              <a:t>Remove punctuation and numbers.</a:t>
            </a:r>
          </a:p>
          <a:p>
            <a:pPr marL="0" indent="0">
              <a:lnSpc>
                <a:spcPct val="150000"/>
              </a:lnSpc>
              <a:buNone/>
            </a:pPr>
            <a:r>
              <a:rPr lang="en-US" sz="2400" dirty="0">
                <a:latin typeface="Times New Roman" panose="02020603050405020304" pitchFamily="18" charset="0"/>
                <a:cs typeface="Times New Roman" panose="02020603050405020304" pitchFamily="18" charset="0"/>
              </a:rPr>
              <a:t>Tokenize words using NLP techniques.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13</a:t>
            </a:fld>
            <a:endParaRPr lang="en-US" sz="1500" b="1">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1167765" y="4046220"/>
            <a:ext cx="9314180" cy="10312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6" name="Content Placeholder 5"/>
          <p:cNvSpPr>
            <a:spLocks noGrp="1"/>
          </p:cNvSpPr>
          <p:nvPr/>
        </p:nvSpPr>
        <p:spPr>
          <a:xfrm>
            <a:off x="535940" y="1690370"/>
            <a:ext cx="11371580" cy="435165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2400" dirty="0">
                <a:latin typeface="Times New Roman" panose="02020603050405020304" pitchFamily="18" charset="0"/>
                <a:cs typeface="Times New Roman" panose="02020603050405020304" pitchFamily="18" charset="0"/>
              </a:rPr>
              <a:t>2. Data Splitting</a:t>
            </a:r>
          </a:p>
          <a:p>
            <a:pPr marL="0" indent="0">
              <a:lnSpc>
                <a:spcPct val="150000"/>
              </a:lnSpc>
              <a:buNone/>
            </a:pPr>
            <a:r>
              <a:rPr lang="en-US" sz="2400" dirty="0">
                <a:latin typeface="Times New Roman" panose="02020603050405020304" pitchFamily="18" charset="0"/>
                <a:cs typeface="Times New Roman" panose="02020603050405020304" pitchFamily="18" charset="0"/>
              </a:rPr>
              <a:t>Split the dataset into training (80%) and testing (20%) sets.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14</a:t>
            </a:fld>
            <a:endParaRPr lang="en-US" sz="1500" b="1">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290445" y="3326765"/>
            <a:ext cx="5562600" cy="1609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15</a:t>
            </a:fld>
            <a:endParaRPr lang="en-US" sz="1500" b="1">
              <a:solidFill>
                <a:schemeClr val="tx1"/>
              </a:solidFill>
              <a:latin typeface="Arial" panose="020B0604020202020204" pitchFamily="34" charset="0"/>
              <a:cs typeface="Arial" panose="020B0604020202020204" pitchFamily="34" charset="0"/>
            </a:endParaRPr>
          </a:p>
        </p:txBody>
      </p:sp>
      <p:sp>
        <p:nvSpPr>
          <p:cNvPr id="14" name="Text Box 13"/>
          <p:cNvSpPr txBox="1"/>
          <p:nvPr/>
        </p:nvSpPr>
        <p:spPr>
          <a:xfrm>
            <a:off x="854075" y="1448435"/>
            <a:ext cx="10801985" cy="1015663"/>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3. Text Vectorization and Label Encoding</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315085" y="2360930"/>
            <a:ext cx="9563100" cy="304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16</a:t>
            </a:fld>
            <a:endParaRPr lang="en-US" sz="1500" b="1">
              <a:solidFill>
                <a:schemeClr val="tx1"/>
              </a:solidFill>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Three models are trained and evaluated: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Logistic Regression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Naïve Bayes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8685" y="1442720"/>
            <a:ext cx="10515600" cy="4851400"/>
          </a:xfrm>
        </p:spPr>
        <p:txBody>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Step 1: Encoding the Data</a:t>
            </a:r>
            <a:endParaRPr lang="vi-VN"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Text data is transformed using </a:t>
            </a:r>
            <a:r>
              <a:rPr lang="en-US" sz="2400" dirty="0" err="1">
                <a:latin typeface="Times New Roman" panose="02020603050405020304" pitchFamily="18" charset="0"/>
                <a:cs typeface="Times New Roman" panose="02020603050405020304" pitchFamily="18" charset="0"/>
              </a:rPr>
              <a:t>BoW</a:t>
            </a:r>
            <a:r>
              <a:rPr lang="en-US" sz="2400" dirty="0">
                <a:latin typeface="Times New Roman" panose="02020603050405020304" pitchFamily="18" charset="0"/>
                <a:cs typeface="Times New Roman" panose="02020603050405020304" pitchFamily="18" charset="0"/>
              </a:rPr>
              <a:t>, TF-IDF, and One-Hot Encoding.</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Labels are encoded using </a:t>
            </a:r>
            <a:r>
              <a:rPr lang="en-US" sz="2400" dirty="0" err="1">
                <a:latin typeface="Times New Roman" panose="02020603050405020304" pitchFamily="18" charset="0"/>
                <a:cs typeface="Times New Roman" panose="02020603050405020304" pitchFamily="18" charset="0"/>
              </a:rPr>
              <a:t>LabelEncoder</a:t>
            </a:r>
            <a:r>
              <a:rPr lang="en-US" sz="2400" dirty="0">
                <a:latin typeface="Times New Roman" panose="02020603050405020304" pitchFamily="18" charset="0"/>
                <a:cs typeface="Times New Roman" panose="02020603050405020304" pitchFamily="18" charset="0"/>
              </a:rPr>
              <a:t> to </a:t>
            </a:r>
            <a:r>
              <a:rPr lang="vi-VN" sz="2400" dirty="0">
                <a:latin typeface="Times New Roman" panose="02020603050405020304" pitchFamily="18" charset="0"/>
                <a:cs typeface="Times New Roman" panose="02020603050405020304" pitchFamily="18" charset="0"/>
              </a:rPr>
              <a:t>fit the </a:t>
            </a:r>
            <a:r>
              <a:rPr lang="en-US" sz="2400" dirty="0">
                <a:latin typeface="Times New Roman" panose="02020603050405020304" pitchFamily="18" charset="0"/>
                <a:cs typeface="Times New Roman" panose="02020603050405020304" pitchFamily="18" charset="0"/>
              </a:rPr>
              <a:t>data into the models properly.</a:t>
            </a:r>
          </a:p>
        </p:txBody>
      </p:sp>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17</a:t>
            </a:fld>
            <a:endParaRPr lang="en-US" sz="1500" b="1">
              <a:solidFill>
                <a:schemeClr val="tx1"/>
              </a:solidFill>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628650" y="426720"/>
            <a:ext cx="10460355" cy="667385"/>
          </a:xfrm>
        </p:spPr>
        <p:txBody>
          <a:bodyPr>
            <a:noAutofit/>
          </a:bodyPr>
          <a:lstStyle/>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74F8B-C658-60DA-9B01-256644916BDD}"/>
            </a:ext>
          </a:extLst>
        </p:cNvPr>
        <p:cNvGrpSpPr/>
        <p:nvPr/>
      </p:nvGrpSpPr>
      <p:grpSpPr>
        <a:xfrm>
          <a:off x="0" y="0"/>
          <a:ext cx="0" cy="0"/>
          <a:chOff x="0" y="0"/>
          <a:chExt cx="0" cy="0"/>
        </a:xfrm>
      </p:grpSpPr>
      <p:sp>
        <p:nvSpPr>
          <p:cNvPr id="7" name="Title 4">
            <a:extLst>
              <a:ext uri="{FF2B5EF4-FFF2-40B4-BE49-F238E27FC236}">
                <a16:creationId xmlns:a16="http://schemas.microsoft.com/office/drawing/2014/main" id="{0F5DD36C-3016-3E69-BE72-ECD58C9B155D}"/>
              </a:ext>
            </a:extLst>
          </p:cNvPr>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a:extLst>
              <a:ext uri="{FF2B5EF4-FFF2-40B4-BE49-F238E27FC236}">
                <a16:creationId xmlns:a16="http://schemas.microsoft.com/office/drawing/2014/main" id="{EDAB1D0E-08A8-82D6-FF47-9D4FA111D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a:extLst>
              <a:ext uri="{FF2B5EF4-FFF2-40B4-BE49-F238E27FC236}">
                <a16:creationId xmlns:a16="http://schemas.microsoft.com/office/drawing/2014/main" id="{363D3068-E5DE-D85D-F724-FBF8BE9B1118}"/>
              </a:ext>
            </a:extLst>
          </p:cNvPr>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a:extLst>
              <a:ext uri="{FF2B5EF4-FFF2-40B4-BE49-F238E27FC236}">
                <a16:creationId xmlns:a16="http://schemas.microsoft.com/office/drawing/2014/main" id="{823678F7-B639-5075-FCDA-3B28CC45B7EF}"/>
              </a:ext>
            </a:extLst>
          </p:cNvPr>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a:extLst>
              <a:ext uri="{FF2B5EF4-FFF2-40B4-BE49-F238E27FC236}">
                <a16:creationId xmlns:a16="http://schemas.microsoft.com/office/drawing/2014/main" id="{4D6D7EA8-A96D-7991-B2B7-B240A86C0109}"/>
              </a:ext>
            </a:extLst>
          </p:cNvPr>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18</a:t>
            </a:fld>
            <a:endParaRPr lang="en-US" sz="1500" b="1">
              <a:solidFill>
                <a:schemeClr val="tx1"/>
              </a:solidFill>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573E5B5E-3514-6051-3503-4246545DD4A6}"/>
              </a:ext>
            </a:extLst>
          </p:cNvPr>
          <p:cNvSpPr>
            <a:spLocks noGrp="1"/>
          </p:cNvSpPr>
          <p:nvPr>
            <p:ph idx="1"/>
          </p:nvPr>
        </p:nvSpPr>
        <p:spPr>
          <a:xfrm>
            <a:off x="617220" y="1442720"/>
            <a:ext cx="10958830" cy="4850765"/>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Step 2: Training and Evaluating Models</a:t>
            </a:r>
          </a:p>
          <a:p>
            <a:pPr>
              <a:lnSpc>
                <a:spcPct val="150000"/>
              </a:lnSpc>
            </a:pPr>
            <a:r>
              <a:rPr lang="en-US" dirty="0">
                <a:latin typeface="Times New Roman" panose="02020603050405020304" pitchFamily="18" charset="0"/>
                <a:cs typeface="Times New Roman" panose="02020603050405020304" pitchFamily="18" charset="0"/>
              </a:rPr>
              <a:t>Each model is trained on all three text representations.</a:t>
            </a:r>
          </a:p>
          <a:p>
            <a:pPr>
              <a:lnSpc>
                <a:spcPct val="150000"/>
              </a:lnSpc>
            </a:pPr>
            <a:r>
              <a:rPr lang="en-US" dirty="0">
                <a:latin typeface="Times New Roman" panose="02020603050405020304" pitchFamily="18" charset="0"/>
                <a:cs typeface="Times New Roman" panose="02020603050405020304" pitchFamily="18" charset="0"/>
              </a:rPr>
              <a:t>Accuracy (</a:t>
            </a:r>
            <a:r>
              <a:rPr lang="en-US" dirty="0" err="1">
                <a:latin typeface="Times New Roman" panose="02020603050405020304" pitchFamily="18" charset="0"/>
                <a:cs typeface="Times New Roman" panose="02020603050405020304" pitchFamily="18" charset="0"/>
              </a:rPr>
              <a:t>accuracy_score</a:t>
            </a:r>
            <a:r>
              <a:rPr lang="en-US" dirty="0">
                <a:latin typeface="Times New Roman" panose="02020603050405020304" pitchFamily="18" charset="0"/>
                <a:cs typeface="Times New Roman" panose="02020603050405020304" pitchFamily="18" charset="0"/>
              </a:rPr>
              <a:t>) and classification reports (</a:t>
            </a:r>
            <a:r>
              <a:rPr lang="en-US" dirty="0" err="1">
                <a:latin typeface="Times New Roman" panose="02020603050405020304" pitchFamily="18" charset="0"/>
                <a:cs typeface="Times New Roman" panose="02020603050405020304" pitchFamily="18" charset="0"/>
              </a:rPr>
              <a:t>classification_report</a:t>
            </a:r>
            <a:r>
              <a:rPr lang="en-US" dirty="0">
                <a:latin typeface="Times New Roman" panose="02020603050405020304" pitchFamily="18" charset="0"/>
                <a:cs typeface="Times New Roman" panose="02020603050405020304" pitchFamily="18" charset="0"/>
              </a:rPr>
              <a:t>) are recorded.</a:t>
            </a:r>
          </a:p>
        </p:txBody>
      </p:sp>
      <p:sp>
        <p:nvSpPr>
          <p:cNvPr id="5" name="Title 4">
            <a:extLst>
              <a:ext uri="{FF2B5EF4-FFF2-40B4-BE49-F238E27FC236}">
                <a16:creationId xmlns:a16="http://schemas.microsoft.com/office/drawing/2014/main" id="{2CA0259B-4D0A-1E3F-6FC2-4DCD66C60AF7}"/>
              </a:ext>
            </a:extLst>
          </p:cNvPr>
          <p:cNvSpPr>
            <a:spLocks noGrp="1"/>
          </p:cNvSpPr>
          <p:nvPr>
            <p:ph type="title"/>
          </p:nvPr>
        </p:nvSpPr>
        <p:spPr>
          <a:xfrm>
            <a:off x="628650" y="426720"/>
            <a:ext cx="10460355" cy="667385"/>
          </a:xfrm>
        </p:spPr>
        <p:txBody>
          <a:bodyPr>
            <a:noAutofit/>
          </a:bodyPr>
          <a:lstStyle/>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135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19</a:t>
            </a:fld>
            <a:endParaRPr lang="en-US" sz="1500" b="1">
              <a:solidFill>
                <a:schemeClr val="tx1"/>
              </a:solidFill>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617220" y="1442720"/>
            <a:ext cx="10958830" cy="4850765"/>
          </a:xfrm>
        </p:spPr>
        <p:txBody>
          <a:bodyPr/>
          <a:lstStyle/>
          <a:p>
            <a:pPr marL="0" indent="0">
              <a:buNone/>
            </a:pPr>
            <a:r>
              <a:rPr lang="en-US" dirty="0">
                <a:latin typeface="Times New Roman" panose="02020603050405020304" pitchFamily="18" charset="0"/>
                <a:cs typeface="Times New Roman" panose="02020603050405020304" pitchFamily="18" charset="0"/>
              </a:rPr>
              <a:t>Step 3: Comparing Results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scores for each model and representation method are stored.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bar chart visualizes model performance.</a:t>
            </a:r>
          </a:p>
        </p:txBody>
      </p:sp>
      <p:sp>
        <p:nvSpPr>
          <p:cNvPr id="5" name="Title 4"/>
          <p:cNvSpPr>
            <a:spLocks noGrp="1"/>
          </p:cNvSpPr>
          <p:nvPr>
            <p:ph type="title"/>
          </p:nvPr>
        </p:nvSpPr>
        <p:spPr>
          <a:xfrm>
            <a:off x="628650" y="426720"/>
            <a:ext cx="10460355" cy="667385"/>
          </a:xfrm>
        </p:spPr>
        <p:txBody>
          <a:bodyPr>
            <a:noAutofit/>
          </a:bodyPr>
          <a:lstStyle/>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39115" y="229667"/>
            <a:ext cx="7886700" cy="667512"/>
          </a:xfrm>
        </p:spPr>
        <p:txBody>
          <a:bodyPr>
            <a:noAutofit/>
          </a:bodyPr>
          <a:lstStyle/>
          <a:p>
            <a:r>
              <a:rPr lang="en-US" sz="3000" b="1">
                <a:latin typeface="Times New Roman" panose="02020603050405020304" pitchFamily="18" charset="0"/>
                <a:cs typeface="Times New Roman" panose="02020603050405020304" pitchFamily="18" charset="0"/>
              </a:rPr>
              <a:t>Outline</a:t>
            </a:r>
          </a:p>
        </p:txBody>
      </p:sp>
      <p:sp>
        <p:nvSpPr>
          <p:cNvPr id="7" name="Content Placeholder 6"/>
          <p:cNvSpPr>
            <a:spLocks noGrp="1"/>
          </p:cNvSpPr>
          <p:nvPr>
            <p:ph idx="1"/>
          </p:nvPr>
        </p:nvSpPr>
        <p:spPr>
          <a:xfrm>
            <a:off x="539115" y="1616075"/>
            <a:ext cx="10486390" cy="4769485"/>
          </a:xfrm>
        </p:spPr>
        <p:txBody>
          <a:bodyPr/>
          <a:lstStyle/>
          <a:p>
            <a:pPr>
              <a:lnSpc>
                <a:spcPct val="150000"/>
              </a:lnSpc>
            </a:pPr>
            <a:r>
              <a:rPr lang="en-US" dirty="0">
                <a:latin typeface="Times New Roman" panose="02020603050405020304" pitchFamily="18" charset="0"/>
                <a:cs typeface="Times New Roman" panose="02020603050405020304" pitchFamily="18" charset="0"/>
              </a:rPr>
              <a:t>Categorize questions about players, leagues and teams in football </a:t>
            </a:r>
          </a:p>
          <a:p>
            <a:pPr>
              <a:lnSpc>
                <a:spcPct val="150000"/>
              </a:lnSpc>
            </a:pPr>
            <a:r>
              <a:rPr lang="en-US" dirty="0">
                <a:latin typeface="Times New Roman" panose="02020603050405020304" pitchFamily="18" charset="0"/>
                <a:cs typeface="Times New Roman" panose="02020603050405020304" pitchFamily="18" charset="0"/>
              </a:rPr>
              <a:t>Build synthetic datasets using Large Language Models</a:t>
            </a:r>
          </a:p>
          <a:p>
            <a:pPr>
              <a:lnSpc>
                <a:spcPct val="150000"/>
              </a:lnSpc>
            </a:pPr>
            <a:r>
              <a:rPr lang="en-US" dirty="0">
                <a:latin typeface="Times New Roman" panose="02020603050405020304" pitchFamily="18" charset="0"/>
                <a:cs typeface="Times New Roman" panose="02020603050405020304" pitchFamily="18" charset="0"/>
              </a:rPr>
              <a:t>Common methods of text representation</a:t>
            </a:r>
            <a:r>
              <a:rPr lang="vi-VN" dirty="0">
                <a:latin typeface="Times New Roman" panose="02020603050405020304" pitchFamily="18" charset="0"/>
                <a:cs typeface="Times New Roman" panose="02020603050405020304" pitchFamily="18" charset="0"/>
              </a:rPr>
              <a:t> against traditional ML methods</a:t>
            </a:r>
          </a:p>
          <a:p>
            <a:pPr>
              <a:lnSpc>
                <a:spcPct val="150000"/>
              </a:lnSpc>
            </a:pPr>
            <a:r>
              <a:rPr lang="vi-VN" dirty="0">
                <a:latin typeface="Times New Roman" panose="02020603050405020304" pitchFamily="18" charset="0"/>
                <a:cs typeface="Times New Roman" panose="02020603050405020304" pitchFamily="18" charset="0"/>
              </a:rPr>
              <a:t>Doc2Vec in action – comparison between pretrained and home-trained</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10122535" y="6384709"/>
            <a:ext cx="2057400" cy="273844"/>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2</a:t>
            </a:fld>
            <a:endParaRPr lang="en-US" sz="1500" b="1">
              <a:solidFill>
                <a:schemeClr val="tx1"/>
              </a:solidFill>
              <a:latin typeface="Arial" panose="020B0604020202020204" pitchFamily="34" charset="0"/>
              <a:cs typeface="Arial" panose="020B0604020202020204" pitchFamily="34" charset="0"/>
            </a:endParaRPr>
          </a:p>
        </p:txBody>
      </p:sp>
      <p:pic>
        <p:nvPicPr>
          <p:cNvPr id="9" name="Picture 8"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20</a:t>
            </a:fld>
            <a:endParaRPr lang="en-US" sz="1500" b="1">
              <a:solidFill>
                <a:schemeClr val="tx1"/>
              </a:solidFill>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617220" y="1442720"/>
            <a:ext cx="10958830" cy="4850765"/>
          </a:xfrm>
        </p:spPr>
        <p:txBody>
          <a:bodyPr/>
          <a:lstStyle/>
          <a:p>
            <a:pPr marL="0" indent="0">
              <a:buNone/>
            </a:pPr>
            <a:endParaRPr lang="en-US"/>
          </a:p>
          <a:p>
            <a:endParaRPr lang="en-US"/>
          </a:p>
        </p:txBody>
      </p:sp>
      <p:sp>
        <p:nvSpPr>
          <p:cNvPr id="5" name="Title 4"/>
          <p:cNvSpPr>
            <a:spLocks noGrp="1"/>
          </p:cNvSpPr>
          <p:nvPr>
            <p:ph type="title"/>
          </p:nvPr>
        </p:nvSpPr>
        <p:spPr>
          <a:xfrm>
            <a:off x="628650" y="426720"/>
            <a:ext cx="10460355" cy="667385"/>
          </a:xfrm>
        </p:spPr>
        <p:txBody>
          <a:bodyPr>
            <a:noAutofit/>
          </a:bodyPr>
          <a:lstStyle/>
          <a:p>
            <a:r>
              <a:rPr lang="en-US" sz="3000" b="1" dirty="0">
                <a:latin typeface="Times New Roman" panose="02020603050405020304" pitchFamily="18" charset="0"/>
                <a:cs typeface="Times New Roman" panose="02020603050405020304" pitchFamily="18" charset="0"/>
                <a:sym typeface="+mn-ea"/>
              </a:rPr>
              <a:t>Common methods of text representation</a:t>
            </a:r>
            <a:endParaRPr lang="en-US" sz="3000" b="1" dirty="0">
              <a:latin typeface="Times New Roman" panose="02020603050405020304" pitchFamily="18" charset="0"/>
              <a:cs typeface="Times New Roman" panose="02020603050405020304" pitchFamily="18" charset="0"/>
            </a:endParaRPr>
          </a:p>
        </p:txBody>
      </p:sp>
      <p:sp>
        <p:nvSpPr>
          <p:cNvPr id="4" name="Content Placeholder 5">
            <a:extLst>
              <a:ext uri="{FF2B5EF4-FFF2-40B4-BE49-F238E27FC236}">
                <a16:creationId xmlns:a16="http://schemas.microsoft.com/office/drawing/2014/main" id="{87C938FD-A0C9-912A-11CB-067D2F0CEF5F}"/>
              </a:ext>
            </a:extLst>
          </p:cNvPr>
          <p:cNvSpPr txBox="1">
            <a:spLocks/>
          </p:cNvSpPr>
          <p:nvPr/>
        </p:nvSpPr>
        <p:spPr>
          <a:xfrm>
            <a:off x="728056" y="1459230"/>
            <a:ext cx="10958830" cy="485076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latin typeface="Times New Roman" panose="02020603050405020304" pitchFamily="18" charset="0"/>
                <a:cs typeface="Times New Roman" panose="02020603050405020304" pitchFamily="18" charset="0"/>
              </a:rPr>
              <a:t>BoW</a:t>
            </a:r>
            <a:r>
              <a:rPr lang="en-US" dirty="0">
                <a:latin typeface="Times New Roman" panose="02020603050405020304" pitchFamily="18" charset="0"/>
                <a:cs typeface="Times New Roman" panose="02020603050405020304" pitchFamily="18" charset="0"/>
              </a:rPr>
              <a:t>, TF-IDF and One – hot Encoding</a:t>
            </a:r>
          </a:p>
          <a:p>
            <a:pPr marL="0"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BoW</a:t>
            </a:r>
            <a:r>
              <a:rPr lang="en-US" dirty="0">
                <a:latin typeface="Times New Roman" panose="02020603050405020304" pitchFamily="18" charset="0"/>
                <a:cs typeface="Times New Roman" panose="02020603050405020304" pitchFamily="18" charset="0"/>
              </a:rPr>
              <a:t>: Maps all unique occurrences of each word from a document.</a:t>
            </a:r>
          </a:p>
          <a:p>
            <a:r>
              <a:rPr lang="en-US" dirty="0">
                <a:latin typeface="Times New Roman" panose="02020603050405020304" pitchFamily="18" charset="0"/>
                <a:cs typeface="Times New Roman" panose="02020603050405020304" pitchFamily="18" charset="0"/>
              </a:rPr>
              <a:t>TF – IDF: Product of the rate of appearance of each term and the logarithmic value of the inverse document’s term rate in the corpus.  </a:t>
            </a:r>
          </a:p>
          <a:p>
            <a:r>
              <a:rPr lang="en-US" dirty="0">
                <a:latin typeface="Times New Roman" panose="02020603050405020304" pitchFamily="18" charset="0"/>
                <a:cs typeface="Times New Roman" panose="02020603050405020304" pitchFamily="18" charset="0"/>
              </a:rPr>
              <a:t>One-hot Encoding: </a:t>
            </a:r>
            <a:r>
              <a:rPr lang="vi-VN" dirty="0">
                <a:latin typeface="Times New Roman" panose="02020603050405020304" pitchFamily="18" charset="0"/>
                <a:cs typeface="Times New Roman" panose="02020603050405020304" pitchFamily="18" charset="0"/>
              </a:rPr>
              <a:t>a binary vector</a:t>
            </a:r>
            <a:r>
              <a:rPr lang="en-US" dirty="0" err="1">
                <a:latin typeface="Times New Roman" panose="02020603050405020304" pitchFamily="18" charset="0"/>
                <a:cs typeface="Times New Roman" panose="02020603050405020304" pitchFamily="18" charset="0"/>
              </a:rPr>
              <a:t>ization</a:t>
            </a:r>
            <a:r>
              <a:rPr lang="en-US" dirty="0">
                <a:latin typeface="Times New Roman" panose="02020603050405020304" pitchFamily="18" charset="0"/>
                <a:cs typeface="Times New Roman" panose="02020603050405020304" pitchFamily="18" charset="0"/>
              </a:rPr>
              <a:t> technique where</a:t>
            </a:r>
            <a:r>
              <a:rPr lang="vi-VN" dirty="0">
                <a:latin typeface="Times New Roman" panose="02020603050405020304" pitchFamily="18" charset="0"/>
                <a:cs typeface="Times New Roman" panose="02020603050405020304" pitchFamily="18" charset="0"/>
              </a:rPr>
              <a:t> for each </a:t>
            </a:r>
            <a:r>
              <a:rPr lang="en-US" dirty="0">
                <a:latin typeface="Times New Roman" panose="02020603050405020304" pitchFamily="18" charset="0"/>
                <a:cs typeface="Times New Roman" panose="02020603050405020304" pitchFamily="18" charset="0"/>
              </a:rPr>
              <a:t>present word in the vocab is noted 1 and vice versa.</a:t>
            </a:r>
          </a:p>
          <a:p>
            <a:endParaRPr lang="en-US" dirty="0">
              <a:latin typeface="Times New Roman" panose="02020603050405020304" pitchFamily="18" charset="0"/>
              <a:cs typeface="Times New Roman" panose="02020603050405020304" pitchFamily="18" charset="0"/>
            </a:endParaRPr>
          </a:p>
          <a:p>
            <a:pPr marL="0" indent="0">
              <a:buNone/>
            </a:pPr>
            <a:r>
              <a:rPr lang="en-US" dirty="0" err="1">
                <a:latin typeface="Times New Roman" panose="02020603050405020304" pitchFamily="18" charset="0"/>
                <a:cs typeface="Times New Roman" panose="02020603050405020304" pitchFamily="18" charset="0"/>
              </a:rPr>
              <a:t>LabelEncoder</a:t>
            </a:r>
            <a:r>
              <a:rPr lang="en-US" dirty="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vectorization technique where </a:t>
            </a:r>
            <a:r>
              <a:rPr lang="vi-VN" dirty="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unique </a:t>
            </a:r>
            <a:r>
              <a:rPr lang="vi-VN" dirty="0">
                <a:latin typeface="Times New Roman" panose="02020603050405020304" pitchFamily="18" charset="0"/>
                <a:cs typeface="Times New Roman" panose="02020603050405020304" pitchFamily="18" charset="0"/>
              </a:rPr>
              <a:t>word </a:t>
            </a:r>
            <a:r>
              <a:rPr lang="en-US" dirty="0">
                <a:latin typeface="Times New Roman" panose="02020603050405020304" pitchFamily="18" charset="0"/>
                <a:cs typeface="Times New Roman" panose="02020603050405020304" pitchFamily="18" charset="0"/>
              </a:rPr>
              <a:t>is a unique integer.</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21</a:t>
            </a:fld>
            <a:endParaRPr lang="en-US" sz="1500" b="1">
              <a:solidFill>
                <a:schemeClr val="tx1"/>
              </a:solidFill>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628650" y="426720"/>
            <a:ext cx="10460355" cy="667385"/>
          </a:xfrm>
        </p:spPr>
        <p:txBody>
          <a:bodyPr>
            <a:noAutofit/>
          </a:bodyPr>
          <a:lstStyle/>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
        <p:nvSpPr>
          <p:cNvPr id="2" name="Content Placeholder 5">
            <a:extLst>
              <a:ext uri="{FF2B5EF4-FFF2-40B4-BE49-F238E27FC236}">
                <a16:creationId xmlns:a16="http://schemas.microsoft.com/office/drawing/2014/main" id="{F729B1BF-9444-8D97-EC11-0884D6CBD1B8}"/>
              </a:ext>
            </a:extLst>
          </p:cNvPr>
          <p:cNvSpPr txBox="1">
            <a:spLocks/>
          </p:cNvSpPr>
          <p:nvPr/>
        </p:nvSpPr>
        <p:spPr>
          <a:xfrm>
            <a:off x="728056" y="1459230"/>
            <a:ext cx="10958830" cy="485076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Comparison of accuracies between models(high short – high long):</a:t>
            </a:r>
          </a:p>
        </p:txBody>
      </p:sp>
      <p:pic>
        <p:nvPicPr>
          <p:cNvPr id="6" name="Picture 5">
            <a:extLst>
              <a:ext uri="{FF2B5EF4-FFF2-40B4-BE49-F238E27FC236}">
                <a16:creationId xmlns:a16="http://schemas.microsoft.com/office/drawing/2014/main" id="{3CFEF32A-3F1E-7519-7E45-2C7C640E0A5C}"/>
              </a:ext>
            </a:extLst>
          </p:cNvPr>
          <p:cNvPicPr>
            <a:picLocks noChangeAspect="1"/>
          </p:cNvPicPr>
          <p:nvPr/>
        </p:nvPicPr>
        <p:blipFill>
          <a:blip r:embed="rId3"/>
          <a:stretch>
            <a:fillRect/>
          </a:stretch>
        </p:blipFill>
        <p:spPr>
          <a:xfrm>
            <a:off x="247707" y="2063629"/>
            <a:ext cx="5054139" cy="4246366"/>
          </a:xfrm>
          <a:prstGeom prst="rect">
            <a:avLst/>
          </a:prstGeom>
        </p:spPr>
      </p:pic>
      <p:pic>
        <p:nvPicPr>
          <p:cNvPr id="13" name="Picture 12">
            <a:extLst>
              <a:ext uri="{FF2B5EF4-FFF2-40B4-BE49-F238E27FC236}">
                <a16:creationId xmlns:a16="http://schemas.microsoft.com/office/drawing/2014/main" id="{E4EEACE7-9BAC-94E5-2460-E2B2FE92E946}"/>
              </a:ext>
            </a:extLst>
          </p:cNvPr>
          <p:cNvPicPr>
            <a:picLocks noChangeAspect="1"/>
          </p:cNvPicPr>
          <p:nvPr/>
        </p:nvPicPr>
        <p:blipFill>
          <a:blip r:embed="rId4"/>
          <a:stretch>
            <a:fillRect/>
          </a:stretch>
        </p:blipFill>
        <p:spPr>
          <a:xfrm>
            <a:off x="6156500" y="2019237"/>
            <a:ext cx="5393136" cy="410978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4E538-F8EC-57BD-F814-17C75136AB19}"/>
            </a:ext>
          </a:extLst>
        </p:cNvPr>
        <p:cNvGrpSpPr/>
        <p:nvPr/>
      </p:nvGrpSpPr>
      <p:grpSpPr>
        <a:xfrm>
          <a:off x="0" y="0"/>
          <a:ext cx="0" cy="0"/>
          <a:chOff x="0" y="0"/>
          <a:chExt cx="0" cy="0"/>
        </a:xfrm>
      </p:grpSpPr>
      <p:sp>
        <p:nvSpPr>
          <p:cNvPr id="7" name="Title 4">
            <a:extLst>
              <a:ext uri="{FF2B5EF4-FFF2-40B4-BE49-F238E27FC236}">
                <a16:creationId xmlns:a16="http://schemas.microsoft.com/office/drawing/2014/main" id="{2A3AD151-312A-CC49-05E7-3E53F162DCAC}"/>
              </a:ext>
            </a:extLst>
          </p:cNvPr>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a:extLst>
              <a:ext uri="{FF2B5EF4-FFF2-40B4-BE49-F238E27FC236}">
                <a16:creationId xmlns:a16="http://schemas.microsoft.com/office/drawing/2014/main" id="{80EAC818-D6B6-EB5F-7AC2-086540D01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a:extLst>
              <a:ext uri="{FF2B5EF4-FFF2-40B4-BE49-F238E27FC236}">
                <a16:creationId xmlns:a16="http://schemas.microsoft.com/office/drawing/2014/main" id="{1B08F3A6-65E2-2932-7E7F-40ECE0298E89}"/>
              </a:ext>
            </a:extLst>
          </p:cNvPr>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a:extLst>
              <a:ext uri="{FF2B5EF4-FFF2-40B4-BE49-F238E27FC236}">
                <a16:creationId xmlns:a16="http://schemas.microsoft.com/office/drawing/2014/main" id="{3249DF46-9109-0442-A8A2-18B69B6BD62C}"/>
              </a:ext>
            </a:extLst>
          </p:cNvPr>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a:extLst>
              <a:ext uri="{FF2B5EF4-FFF2-40B4-BE49-F238E27FC236}">
                <a16:creationId xmlns:a16="http://schemas.microsoft.com/office/drawing/2014/main" id="{A2D19648-6995-AF00-13EF-878D83630AE1}"/>
              </a:ext>
            </a:extLst>
          </p:cNvPr>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22</a:t>
            </a:fld>
            <a:endParaRPr lang="en-US" sz="1500" b="1">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03B48963-95CF-2DFA-F309-487F786373F5}"/>
              </a:ext>
            </a:extLst>
          </p:cNvPr>
          <p:cNvSpPr>
            <a:spLocks noGrp="1"/>
          </p:cNvSpPr>
          <p:nvPr>
            <p:ph type="title"/>
          </p:nvPr>
        </p:nvSpPr>
        <p:spPr>
          <a:xfrm>
            <a:off x="628650" y="426720"/>
            <a:ext cx="10460355" cy="667385"/>
          </a:xfrm>
        </p:spPr>
        <p:txBody>
          <a:bodyPr>
            <a:noAutofit/>
          </a:bodyPr>
          <a:lstStyle/>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
        <p:nvSpPr>
          <p:cNvPr id="2" name="Content Placeholder 5">
            <a:extLst>
              <a:ext uri="{FF2B5EF4-FFF2-40B4-BE49-F238E27FC236}">
                <a16:creationId xmlns:a16="http://schemas.microsoft.com/office/drawing/2014/main" id="{E105A62B-7CC2-F84F-07D0-C8DDF7C43C67}"/>
              </a:ext>
            </a:extLst>
          </p:cNvPr>
          <p:cNvSpPr txBox="1">
            <a:spLocks/>
          </p:cNvSpPr>
          <p:nvPr/>
        </p:nvSpPr>
        <p:spPr>
          <a:xfrm>
            <a:off x="728056" y="1459230"/>
            <a:ext cx="10958830" cy="485076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Comparison of accuracies between models(high short – high long – alt dataset):</a:t>
            </a:r>
          </a:p>
        </p:txBody>
      </p:sp>
      <p:pic>
        <p:nvPicPr>
          <p:cNvPr id="14" name="Picture 13">
            <a:extLst>
              <a:ext uri="{FF2B5EF4-FFF2-40B4-BE49-F238E27FC236}">
                <a16:creationId xmlns:a16="http://schemas.microsoft.com/office/drawing/2014/main" id="{0B90D8F1-4DB3-5273-A0CC-4C959099F6D1}"/>
              </a:ext>
            </a:extLst>
          </p:cNvPr>
          <p:cNvPicPr>
            <a:picLocks noChangeAspect="1"/>
          </p:cNvPicPr>
          <p:nvPr/>
        </p:nvPicPr>
        <p:blipFill>
          <a:blip r:embed="rId3"/>
          <a:stretch>
            <a:fillRect/>
          </a:stretch>
        </p:blipFill>
        <p:spPr>
          <a:xfrm>
            <a:off x="247707" y="2222268"/>
            <a:ext cx="5224838" cy="4343817"/>
          </a:xfrm>
          <a:prstGeom prst="rect">
            <a:avLst/>
          </a:prstGeom>
        </p:spPr>
      </p:pic>
      <p:pic>
        <p:nvPicPr>
          <p:cNvPr id="18" name="Picture 17">
            <a:extLst>
              <a:ext uri="{FF2B5EF4-FFF2-40B4-BE49-F238E27FC236}">
                <a16:creationId xmlns:a16="http://schemas.microsoft.com/office/drawing/2014/main" id="{18A593AA-BA07-5995-D3DD-CA3AC1FDFD72}"/>
              </a:ext>
            </a:extLst>
          </p:cNvPr>
          <p:cNvPicPr>
            <a:picLocks noChangeAspect="1"/>
          </p:cNvPicPr>
          <p:nvPr/>
        </p:nvPicPr>
        <p:blipFill>
          <a:blip r:embed="rId4"/>
          <a:stretch>
            <a:fillRect/>
          </a:stretch>
        </p:blipFill>
        <p:spPr>
          <a:xfrm>
            <a:off x="5858827" y="2222268"/>
            <a:ext cx="5694687" cy="4343817"/>
          </a:xfrm>
          <a:prstGeom prst="rect">
            <a:avLst/>
          </a:prstGeom>
        </p:spPr>
      </p:pic>
    </p:spTree>
    <p:extLst>
      <p:ext uri="{BB962C8B-B14F-4D97-AF65-F5344CB8AC3E}">
        <p14:creationId xmlns:p14="http://schemas.microsoft.com/office/powerpoint/2010/main" val="86448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01171-E778-0F0C-E2F1-78C239EDA874}"/>
            </a:ext>
          </a:extLst>
        </p:cNvPr>
        <p:cNvGrpSpPr/>
        <p:nvPr/>
      </p:nvGrpSpPr>
      <p:grpSpPr>
        <a:xfrm>
          <a:off x="0" y="0"/>
          <a:ext cx="0" cy="0"/>
          <a:chOff x="0" y="0"/>
          <a:chExt cx="0" cy="0"/>
        </a:xfrm>
      </p:grpSpPr>
      <p:sp>
        <p:nvSpPr>
          <p:cNvPr id="7" name="Title 4">
            <a:extLst>
              <a:ext uri="{FF2B5EF4-FFF2-40B4-BE49-F238E27FC236}">
                <a16:creationId xmlns:a16="http://schemas.microsoft.com/office/drawing/2014/main" id="{F5F3007B-4CA7-0A16-95BD-E8B0BB3E30A3}"/>
              </a:ext>
            </a:extLst>
          </p:cNvPr>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a:extLst>
              <a:ext uri="{FF2B5EF4-FFF2-40B4-BE49-F238E27FC236}">
                <a16:creationId xmlns:a16="http://schemas.microsoft.com/office/drawing/2014/main" id="{7FC4EA23-CF28-1060-8D77-476D94F30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a:extLst>
              <a:ext uri="{FF2B5EF4-FFF2-40B4-BE49-F238E27FC236}">
                <a16:creationId xmlns:a16="http://schemas.microsoft.com/office/drawing/2014/main" id="{FA900E30-0DFB-AA0A-F578-E35BA0AC65E5}"/>
              </a:ext>
            </a:extLst>
          </p:cNvPr>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a:extLst>
              <a:ext uri="{FF2B5EF4-FFF2-40B4-BE49-F238E27FC236}">
                <a16:creationId xmlns:a16="http://schemas.microsoft.com/office/drawing/2014/main" id="{A364081F-0173-46C3-A024-B8A240143CAC}"/>
              </a:ext>
            </a:extLst>
          </p:cNvPr>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a:extLst>
              <a:ext uri="{FF2B5EF4-FFF2-40B4-BE49-F238E27FC236}">
                <a16:creationId xmlns:a16="http://schemas.microsoft.com/office/drawing/2014/main" id="{E0AB0827-CC79-F26B-E4B2-01CB0E8F84DA}"/>
              </a:ext>
            </a:extLst>
          </p:cNvPr>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23</a:t>
            </a:fld>
            <a:endParaRPr lang="en-US" sz="1500" b="1">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2A04E586-F563-4830-76A4-5E02EEADD402}"/>
              </a:ext>
            </a:extLst>
          </p:cNvPr>
          <p:cNvSpPr>
            <a:spLocks noGrp="1"/>
          </p:cNvSpPr>
          <p:nvPr>
            <p:ph type="title"/>
          </p:nvPr>
        </p:nvSpPr>
        <p:spPr>
          <a:xfrm>
            <a:off x="628650" y="426720"/>
            <a:ext cx="10460355" cy="667385"/>
          </a:xfrm>
        </p:spPr>
        <p:txBody>
          <a:bodyPr>
            <a:noAutofit/>
          </a:bodyPr>
          <a:lstStyle/>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
        <p:nvSpPr>
          <p:cNvPr id="2" name="Content Placeholder 5">
            <a:extLst>
              <a:ext uri="{FF2B5EF4-FFF2-40B4-BE49-F238E27FC236}">
                <a16:creationId xmlns:a16="http://schemas.microsoft.com/office/drawing/2014/main" id="{EDF9746C-5909-B822-FDFD-2DA55CA0D1FF}"/>
              </a:ext>
            </a:extLst>
          </p:cNvPr>
          <p:cNvSpPr txBox="1">
            <a:spLocks/>
          </p:cNvSpPr>
          <p:nvPr/>
        </p:nvSpPr>
        <p:spPr>
          <a:xfrm>
            <a:off x="728056" y="1459230"/>
            <a:ext cx="10958830" cy="485076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Comparison of accuracies between models(better balanced – alt dataset):</a:t>
            </a:r>
          </a:p>
        </p:txBody>
      </p:sp>
      <p:pic>
        <p:nvPicPr>
          <p:cNvPr id="4" name="Picture 3">
            <a:extLst>
              <a:ext uri="{FF2B5EF4-FFF2-40B4-BE49-F238E27FC236}">
                <a16:creationId xmlns:a16="http://schemas.microsoft.com/office/drawing/2014/main" id="{CDA55DA9-D476-461F-5740-F2C0A1C3F277}"/>
              </a:ext>
            </a:extLst>
          </p:cNvPr>
          <p:cNvPicPr>
            <a:picLocks noChangeAspect="1"/>
          </p:cNvPicPr>
          <p:nvPr/>
        </p:nvPicPr>
        <p:blipFill>
          <a:blip r:embed="rId3"/>
          <a:stretch>
            <a:fillRect/>
          </a:stretch>
        </p:blipFill>
        <p:spPr>
          <a:xfrm>
            <a:off x="6207471" y="2055647"/>
            <a:ext cx="5819813" cy="4428655"/>
          </a:xfrm>
          <a:prstGeom prst="rect">
            <a:avLst/>
          </a:prstGeom>
        </p:spPr>
      </p:pic>
      <p:pic>
        <p:nvPicPr>
          <p:cNvPr id="8" name="Picture 7">
            <a:extLst>
              <a:ext uri="{FF2B5EF4-FFF2-40B4-BE49-F238E27FC236}">
                <a16:creationId xmlns:a16="http://schemas.microsoft.com/office/drawing/2014/main" id="{BA592936-9621-84E0-6759-47910AFDE15D}"/>
              </a:ext>
            </a:extLst>
          </p:cNvPr>
          <p:cNvPicPr>
            <a:picLocks noChangeAspect="1"/>
          </p:cNvPicPr>
          <p:nvPr/>
        </p:nvPicPr>
        <p:blipFill>
          <a:blip r:embed="rId4"/>
          <a:stretch>
            <a:fillRect/>
          </a:stretch>
        </p:blipFill>
        <p:spPr>
          <a:xfrm>
            <a:off x="514090" y="1914270"/>
            <a:ext cx="5569527" cy="4711407"/>
          </a:xfrm>
          <a:prstGeom prst="rect">
            <a:avLst/>
          </a:prstGeom>
        </p:spPr>
      </p:pic>
    </p:spTree>
    <p:extLst>
      <p:ext uri="{BB962C8B-B14F-4D97-AF65-F5344CB8AC3E}">
        <p14:creationId xmlns:p14="http://schemas.microsoft.com/office/powerpoint/2010/main" val="2744772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p:cNvSpPr>
            <a:spLocks noGrp="1"/>
          </p:cNvSpPr>
          <p:nvPr/>
        </p:nvSpPr>
        <p:spPr>
          <a:xfrm>
            <a:off x="850900" y="25400"/>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000" b="1">
              <a:latin typeface="Times New Roman" panose="02020603050405020304" pitchFamily="18" charset="0"/>
              <a:cs typeface="Times New Roman" panose="02020603050405020304" pitchFamily="18" charset="0"/>
            </a:endParaRPr>
          </a:p>
        </p:txBody>
      </p:sp>
      <p:pic>
        <p:nvPicPr>
          <p:cNvPr id="12" name="Picture 11"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5380" y="25342"/>
            <a:ext cx="2153920" cy="1095124"/>
          </a:xfrm>
          <a:prstGeom prst="rect">
            <a:avLst/>
          </a:prstGeom>
        </p:spPr>
      </p:pic>
      <p:sp>
        <p:nvSpPr>
          <p:cNvPr id="13" name="Rectangle 8"/>
          <p:cNvSpPr/>
          <p:nvPr/>
        </p:nvSpPr>
        <p:spPr>
          <a:xfrm>
            <a:off x="12065" y="1120775"/>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8"/>
          <p:cNvSpPr/>
          <p:nvPr/>
        </p:nvSpPr>
        <p:spPr>
          <a:xfrm>
            <a:off x="12065" y="6668135"/>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Slide Number Placeholder 14"/>
          <p:cNvSpPr>
            <a:spLocks noGrp="1"/>
          </p:cNvSpPr>
          <p:nvPr>
            <p:ph type="sldNum" sz="quarter" idx="12"/>
          </p:nvPr>
        </p:nvSpPr>
        <p:spPr>
          <a:xfrm>
            <a:off x="9436100" y="6303010"/>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24</a:t>
            </a:fld>
            <a:endParaRPr lang="en-US" sz="1500" b="1">
              <a:solidFill>
                <a:schemeClr val="tx1"/>
              </a:solidFill>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628650" y="426720"/>
            <a:ext cx="10460355" cy="667385"/>
          </a:xfrm>
        </p:spPr>
        <p:txBody>
          <a:bodyPr>
            <a:noAutofit/>
          </a:bodyPr>
          <a:lstStyle/>
          <a:p>
            <a:r>
              <a:rPr lang="en-US" sz="3000" b="1">
                <a:latin typeface="Times New Roman" panose="02020603050405020304" pitchFamily="18" charset="0"/>
                <a:cs typeface="Times New Roman" panose="02020603050405020304" pitchFamily="18" charset="0"/>
                <a:sym typeface="+mn-ea"/>
              </a:rPr>
              <a:t>Common methods of text representation</a:t>
            </a:r>
            <a:endParaRPr lang="en-US" sz="3000" b="1">
              <a:latin typeface="Times New Roman" panose="02020603050405020304" pitchFamily="18" charset="0"/>
              <a:cs typeface="Times New Roman" panose="02020603050405020304" pitchFamily="18" charset="0"/>
            </a:endParaRPr>
          </a:p>
        </p:txBody>
      </p:sp>
      <p:sp>
        <p:nvSpPr>
          <p:cNvPr id="2" name="Content Placeholder 5">
            <a:extLst>
              <a:ext uri="{FF2B5EF4-FFF2-40B4-BE49-F238E27FC236}">
                <a16:creationId xmlns:a16="http://schemas.microsoft.com/office/drawing/2014/main" id="{A27D0334-9A9F-A0AB-8A43-644E42E31205}"/>
              </a:ext>
            </a:extLst>
          </p:cNvPr>
          <p:cNvSpPr txBox="1">
            <a:spLocks/>
          </p:cNvSpPr>
          <p:nvPr/>
        </p:nvSpPr>
        <p:spPr>
          <a:xfrm>
            <a:off x="728056" y="1459230"/>
            <a:ext cx="10958830" cy="485076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Conclusion: </a:t>
            </a:r>
          </a:p>
          <a:p>
            <a:pPr marL="0" indent="0">
              <a:buNone/>
            </a:pPr>
            <a:r>
              <a:rPr lang="en-US" dirty="0">
                <a:latin typeface="Times New Roman" panose="02020603050405020304" pitchFamily="18" charset="0"/>
                <a:cs typeface="Times New Roman" panose="02020603050405020304" pitchFamily="18" charset="0"/>
              </a:rPr>
              <a:t>- These models and vectorization techniques have a harder time at handling longer sentences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Between topics, templates variability and template length, the template length has the largest impact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TF – IDF, while being the best vectorization method, also struggles with </a:t>
            </a:r>
            <a:r>
              <a:rPr lang="en-US">
                <a:latin typeface="Times New Roman" panose="02020603050405020304" pitchFamily="18" charset="0"/>
                <a:cs typeface="Times New Roman" panose="02020603050405020304" pitchFamily="18" charset="0"/>
              </a:rPr>
              <a:t>longer sentences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86053-F3FA-5DBA-ADFE-FAB12198D658}"/>
            </a:ext>
          </a:extLst>
        </p:cNvPr>
        <p:cNvGrpSpPr/>
        <p:nvPr/>
      </p:nvGrpSpPr>
      <p:grpSpPr>
        <a:xfrm>
          <a:off x="0" y="0"/>
          <a:ext cx="0" cy="0"/>
          <a:chOff x="0" y="0"/>
          <a:chExt cx="0" cy="0"/>
        </a:xfrm>
      </p:grpSpPr>
      <p:sp>
        <p:nvSpPr>
          <p:cNvPr id="7" name="Title 4">
            <a:extLst>
              <a:ext uri="{FF2B5EF4-FFF2-40B4-BE49-F238E27FC236}">
                <a16:creationId xmlns:a16="http://schemas.microsoft.com/office/drawing/2014/main" id="{0FB2224D-501E-3F16-DBA6-E20BFA1C3ABD}"/>
              </a:ext>
            </a:extLst>
          </p:cNvPr>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a:extLst>
              <a:ext uri="{FF2B5EF4-FFF2-40B4-BE49-F238E27FC236}">
                <a16:creationId xmlns:a16="http://schemas.microsoft.com/office/drawing/2014/main" id="{8AC04F27-51B8-0BA9-DF84-C18CCF4D1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a:extLst>
              <a:ext uri="{FF2B5EF4-FFF2-40B4-BE49-F238E27FC236}">
                <a16:creationId xmlns:a16="http://schemas.microsoft.com/office/drawing/2014/main" id="{6C6578DD-964A-0CB8-4509-84842EF68C03}"/>
              </a:ext>
            </a:extLst>
          </p:cNvPr>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a:extLst>
              <a:ext uri="{FF2B5EF4-FFF2-40B4-BE49-F238E27FC236}">
                <a16:creationId xmlns:a16="http://schemas.microsoft.com/office/drawing/2014/main" id="{9F9041B8-B3E3-003E-F320-0E15059401C0}"/>
              </a:ext>
            </a:extLst>
          </p:cNvPr>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a:extLst>
              <a:ext uri="{FF2B5EF4-FFF2-40B4-BE49-F238E27FC236}">
                <a16:creationId xmlns:a16="http://schemas.microsoft.com/office/drawing/2014/main" id="{BF5D50CC-2526-D68C-230F-788AA50C8C5D}"/>
              </a:ext>
            </a:extLst>
          </p:cNvPr>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25</a:t>
            </a:fld>
            <a:endParaRPr lang="en-US" sz="1500" b="1">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5C3BD8BF-C78B-A8AF-2A7F-0CC889D3882F}"/>
              </a:ext>
            </a:extLst>
          </p:cNvPr>
          <p:cNvSpPr>
            <a:spLocks noGrp="1"/>
          </p:cNvSpPr>
          <p:nvPr>
            <p:ph type="title"/>
          </p:nvPr>
        </p:nvSpPr>
        <p:spPr>
          <a:xfrm>
            <a:off x="628650" y="426720"/>
            <a:ext cx="10460355" cy="667385"/>
          </a:xfrm>
        </p:spPr>
        <p:txBody>
          <a:bodyPr>
            <a:noAutofit/>
          </a:bodyPr>
          <a:lstStyle/>
          <a:p>
            <a:r>
              <a:rPr lang="en-US" sz="3000" b="1" dirty="0">
                <a:latin typeface="Times New Roman" panose="02020603050405020304" pitchFamily="18" charset="0"/>
                <a:cs typeface="Times New Roman" panose="02020603050405020304" pitchFamily="18" charset="0"/>
                <a:sym typeface="+mn-ea"/>
              </a:rPr>
              <a:t>Doc2Vec</a:t>
            </a:r>
            <a:endParaRPr lang="en-US" sz="3000" b="1" dirty="0">
              <a:latin typeface="Times New Roman" panose="02020603050405020304" pitchFamily="18" charset="0"/>
              <a:cs typeface="Times New Roman" panose="02020603050405020304" pitchFamily="18" charset="0"/>
            </a:endParaRPr>
          </a:p>
        </p:txBody>
      </p:sp>
      <p:sp>
        <p:nvSpPr>
          <p:cNvPr id="2" name="Content Placeholder 5">
            <a:extLst>
              <a:ext uri="{FF2B5EF4-FFF2-40B4-BE49-F238E27FC236}">
                <a16:creationId xmlns:a16="http://schemas.microsoft.com/office/drawing/2014/main" id="{44E29330-3622-8C97-F708-C48E96EAFFC2}"/>
              </a:ext>
            </a:extLst>
          </p:cNvPr>
          <p:cNvSpPr txBox="1">
            <a:spLocks/>
          </p:cNvSpPr>
          <p:nvPr/>
        </p:nvSpPr>
        <p:spPr>
          <a:xfrm>
            <a:off x="728056" y="1459230"/>
            <a:ext cx="10958830" cy="485076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Why not </a:t>
            </a:r>
            <a:r>
              <a:rPr lang="en-US" dirty="0" err="1">
                <a:latin typeface="Times New Roman" panose="02020603050405020304" pitchFamily="18" charset="0"/>
                <a:cs typeface="Times New Roman" panose="02020603050405020304" pitchFamily="18" charset="0"/>
              </a:rPr>
              <a:t>BoW</a:t>
            </a:r>
            <a:r>
              <a:rPr lang="en-US" dirty="0">
                <a:latin typeface="Times New Roman" panose="02020603050405020304" pitchFamily="18" charset="0"/>
                <a:cs typeface="Times New Roman" panose="02020603050405020304" pitchFamily="18" charset="0"/>
              </a:rPr>
              <a:t>, TF - IDF or One – hot encoding?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Doesn’t carry order or context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Calculation resources scales with the size of the corpora</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Struggles with out-of-vocab words</a:t>
            </a:r>
          </a:p>
        </p:txBody>
      </p:sp>
    </p:spTree>
    <p:extLst>
      <p:ext uri="{BB962C8B-B14F-4D97-AF65-F5344CB8AC3E}">
        <p14:creationId xmlns:p14="http://schemas.microsoft.com/office/powerpoint/2010/main" val="1214854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7AE0C-9350-DF6F-20CA-B6C0EEFDA1C4}"/>
            </a:ext>
          </a:extLst>
        </p:cNvPr>
        <p:cNvGrpSpPr/>
        <p:nvPr/>
      </p:nvGrpSpPr>
      <p:grpSpPr>
        <a:xfrm>
          <a:off x="0" y="0"/>
          <a:ext cx="0" cy="0"/>
          <a:chOff x="0" y="0"/>
          <a:chExt cx="0" cy="0"/>
        </a:xfrm>
      </p:grpSpPr>
      <p:sp>
        <p:nvSpPr>
          <p:cNvPr id="7" name="Title 4">
            <a:extLst>
              <a:ext uri="{FF2B5EF4-FFF2-40B4-BE49-F238E27FC236}">
                <a16:creationId xmlns:a16="http://schemas.microsoft.com/office/drawing/2014/main" id="{80C6B94A-4BDA-9875-20C9-5DF4EE4E7967}"/>
              </a:ext>
            </a:extLst>
          </p:cNvPr>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a:extLst>
              <a:ext uri="{FF2B5EF4-FFF2-40B4-BE49-F238E27FC236}">
                <a16:creationId xmlns:a16="http://schemas.microsoft.com/office/drawing/2014/main" id="{5FF4D72C-EE24-A5C0-DC5A-884C5C405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a:extLst>
              <a:ext uri="{FF2B5EF4-FFF2-40B4-BE49-F238E27FC236}">
                <a16:creationId xmlns:a16="http://schemas.microsoft.com/office/drawing/2014/main" id="{49195F27-C69D-4720-26E4-16A21D1FF692}"/>
              </a:ext>
            </a:extLst>
          </p:cNvPr>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a:extLst>
              <a:ext uri="{FF2B5EF4-FFF2-40B4-BE49-F238E27FC236}">
                <a16:creationId xmlns:a16="http://schemas.microsoft.com/office/drawing/2014/main" id="{A1C5767D-6DF5-594C-2187-B833A439DF12}"/>
              </a:ext>
            </a:extLst>
          </p:cNvPr>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a:extLst>
              <a:ext uri="{FF2B5EF4-FFF2-40B4-BE49-F238E27FC236}">
                <a16:creationId xmlns:a16="http://schemas.microsoft.com/office/drawing/2014/main" id="{84395701-D722-3EE2-66B5-009397AEDF4E}"/>
              </a:ext>
            </a:extLst>
          </p:cNvPr>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26</a:t>
            </a:fld>
            <a:endParaRPr lang="en-US" sz="1500" b="1">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AE00721F-9F27-DC51-F15F-1E59C5F46909}"/>
              </a:ext>
            </a:extLst>
          </p:cNvPr>
          <p:cNvSpPr>
            <a:spLocks noGrp="1"/>
          </p:cNvSpPr>
          <p:nvPr>
            <p:ph type="title"/>
          </p:nvPr>
        </p:nvSpPr>
        <p:spPr>
          <a:xfrm>
            <a:off x="628650" y="426720"/>
            <a:ext cx="10460355" cy="667385"/>
          </a:xfrm>
        </p:spPr>
        <p:txBody>
          <a:bodyPr>
            <a:noAutofit/>
          </a:bodyPr>
          <a:lstStyle/>
          <a:p>
            <a:r>
              <a:rPr lang="en-US" sz="3000" b="1" dirty="0">
                <a:latin typeface="Times New Roman" panose="02020603050405020304" pitchFamily="18" charset="0"/>
                <a:cs typeface="Times New Roman" panose="02020603050405020304" pitchFamily="18" charset="0"/>
                <a:sym typeface="+mn-ea"/>
              </a:rPr>
              <a:t>Doc2Vec</a:t>
            </a:r>
            <a:endParaRPr lang="en-US" sz="3000" b="1" dirty="0">
              <a:latin typeface="Times New Roman" panose="02020603050405020304" pitchFamily="18" charset="0"/>
              <a:cs typeface="Times New Roman" panose="02020603050405020304" pitchFamily="18" charset="0"/>
            </a:endParaRPr>
          </a:p>
        </p:txBody>
      </p:sp>
      <p:sp>
        <p:nvSpPr>
          <p:cNvPr id="2" name="Content Placeholder 5">
            <a:extLst>
              <a:ext uri="{FF2B5EF4-FFF2-40B4-BE49-F238E27FC236}">
                <a16:creationId xmlns:a16="http://schemas.microsoft.com/office/drawing/2014/main" id="{2376B6A0-D692-5E1C-AB77-F6EEE7790B25}"/>
              </a:ext>
            </a:extLst>
          </p:cNvPr>
          <p:cNvSpPr txBox="1">
            <a:spLocks/>
          </p:cNvSpPr>
          <p:nvPr/>
        </p:nvSpPr>
        <p:spPr>
          <a:xfrm>
            <a:off x="628650" y="1341438"/>
            <a:ext cx="10958830" cy="485076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The aim of Doc2Vec:</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Reduce high-dimensionality by creating dense, low dimensional vectors that captures meaning and context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Can handle variable length and new or strange words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Easier to fine tune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624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7E80F-9F01-49FD-1F54-5625F97C73C9}"/>
            </a:ext>
          </a:extLst>
        </p:cNvPr>
        <p:cNvGrpSpPr/>
        <p:nvPr/>
      </p:nvGrpSpPr>
      <p:grpSpPr>
        <a:xfrm>
          <a:off x="0" y="0"/>
          <a:ext cx="0" cy="0"/>
          <a:chOff x="0" y="0"/>
          <a:chExt cx="0" cy="0"/>
        </a:xfrm>
      </p:grpSpPr>
      <p:sp>
        <p:nvSpPr>
          <p:cNvPr id="7" name="Title 4">
            <a:extLst>
              <a:ext uri="{FF2B5EF4-FFF2-40B4-BE49-F238E27FC236}">
                <a16:creationId xmlns:a16="http://schemas.microsoft.com/office/drawing/2014/main" id="{65BFB982-2446-ED3A-55A3-AADAEE78A350}"/>
              </a:ext>
            </a:extLst>
          </p:cNvPr>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a:extLst>
              <a:ext uri="{FF2B5EF4-FFF2-40B4-BE49-F238E27FC236}">
                <a16:creationId xmlns:a16="http://schemas.microsoft.com/office/drawing/2014/main" id="{9646A481-EF93-7408-8DCB-2B3FC4DDF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a:extLst>
              <a:ext uri="{FF2B5EF4-FFF2-40B4-BE49-F238E27FC236}">
                <a16:creationId xmlns:a16="http://schemas.microsoft.com/office/drawing/2014/main" id="{EA87D5E8-0410-E323-E336-A9FBA37023EB}"/>
              </a:ext>
            </a:extLst>
          </p:cNvPr>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a:extLst>
              <a:ext uri="{FF2B5EF4-FFF2-40B4-BE49-F238E27FC236}">
                <a16:creationId xmlns:a16="http://schemas.microsoft.com/office/drawing/2014/main" id="{84D5D936-25F5-1320-56F8-A792C44C3CFB}"/>
              </a:ext>
            </a:extLst>
          </p:cNvPr>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a:extLst>
              <a:ext uri="{FF2B5EF4-FFF2-40B4-BE49-F238E27FC236}">
                <a16:creationId xmlns:a16="http://schemas.microsoft.com/office/drawing/2014/main" id="{3095129F-C372-3473-5DCB-EBD867979B4C}"/>
              </a:ext>
            </a:extLst>
          </p:cNvPr>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27</a:t>
            </a:fld>
            <a:endParaRPr lang="en-US" sz="1500" b="1">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53A834C7-D54E-5374-D97F-7084FE62C018}"/>
              </a:ext>
            </a:extLst>
          </p:cNvPr>
          <p:cNvSpPr>
            <a:spLocks noGrp="1"/>
          </p:cNvSpPr>
          <p:nvPr>
            <p:ph type="title"/>
          </p:nvPr>
        </p:nvSpPr>
        <p:spPr>
          <a:xfrm>
            <a:off x="628650" y="426720"/>
            <a:ext cx="10460355" cy="667385"/>
          </a:xfrm>
        </p:spPr>
        <p:txBody>
          <a:bodyPr>
            <a:noAutofit/>
          </a:bodyPr>
          <a:lstStyle/>
          <a:p>
            <a:r>
              <a:rPr lang="en-US" sz="3000" b="1" dirty="0">
                <a:latin typeface="Times New Roman" panose="02020603050405020304" pitchFamily="18" charset="0"/>
                <a:cs typeface="Times New Roman" panose="02020603050405020304" pitchFamily="18" charset="0"/>
                <a:sym typeface="+mn-ea"/>
              </a:rPr>
              <a:t>Doc2Vec</a:t>
            </a:r>
            <a:endParaRPr lang="en-US" sz="3000" b="1" dirty="0">
              <a:latin typeface="Times New Roman" panose="02020603050405020304" pitchFamily="18" charset="0"/>
              <a:cs typeface="Times New Roman" panose="02020603050405020304" pitchFamily="18" charset="0"/>
            </a:endParaRPr>
          </a:p>
        </p:txBody>
      </p:sp>
      <p:sp>
        <p:nvSpPr>
          <p:cNvPr id="2" name="Content Placeholder 5">
            <a:extLst>
              <a:ext uri="{FF2B5EF4-FFF2-40B4-BE49-F238E27FC236}">
                <a16:creationId xmlns:a16="http://schemas.microsoft.com/office/drawing/2014/main" id="{17F70D69-3EDC-3A42-7DB1-897F1ED4891D}"/>
              </a:ext>
            </a:extLst>
          </p:cNvPr>
          <p:cNvSpPr txBox="1">
            <a:spLocks/>
          </p:cNvSpPr>
          <p:nvPr/>
        </p:nvSpPr>
        <p:spPr>
          <a:xfrm>
            <a:off x="628650" y="1341438"/>
            <a:ext cx="10958830" cy="485076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Doc2Vec – pretrained vs house-trained</a:t>
            </a:r>
          </a:p>
        </p:txBody>
      </p:sp>
      <p:pic>
        <p:nvPicPr>
          <p:cNvPr id="4" name="Picture 3">
            <a:extLst>
              <a:ext uri="{FF2B5EF4-FFF2-40B4-BE49-F238E27FC236}">
                <a16:creationId xmlns:a16="http://schemas.microsoft.com/office/drawing/2014/main" id="{01E9185C-E96B-1F34-5C00-A9A1408BC1D3}"/>
              </a:ext>
            </a:extLst>
          </p:cNvPr>
          <p:cNvPicPr>
            <a:picLocks noChangeAspect="1"/>
          </p:cNvPicPr>
          <p:nvPr/>
        </p:nvPicPr>
        <p:blipFill>
          <a:blip r:embed="rId3"/>
          <a:stretch>
            <a:fillRect/>
          </a:stretch>
        </p:blipFill>
        <p:spPr>
          <a:xfrm>
            <a:off x="2973270" y="1974103"/>
            <a:ext cx="6220693" cy="2438740"/>
          </a:xfrm>
          <a:prstGeom prst="rect">
            <a:avLst/>
          </a:prstGeom>
        </p:spPr>
      </p:pic>
      <p:pic>
        <p:nvPicPr>
          <p:cNvPr id="8" name="Picture 7">
            <a:extLst>
              <a:ext uri="{FF2B5EF4-FFF2-40B4-BE49-F238E27FC236}">
                <a16:creationId xmlns:a16="http://schemas.microsoft.com/office/drawing/2014/main" id="{6ECE7364-1964-9694-2081-A798DFB4A7CA}"/>
              </a:ext>
            </a:extLst>
          </p:cNvPr>
          <p:cNvPicPr>
            <a:picLocks noChangeAspect="1"/>
          </p:cNvPicPr>
          <p:nvPr/>
        </p:nvPicPr>
        <p:blipFill>
          <a:blip r:embed="rId4"/>
          <a:stretch>
            <a:fillRect/>
          </a:stretch>
        </p:blipFill>
        <p:spPr>
          <a:xfrm>
            <a:off x="2640702" y="4879250"/>
            <a:ext cx="6910595" cy="987229"/>
          </a:xfrm>
          <a:prstGeom prst="rect">
            <a:avLst/>
          </a:prstGeom>
        </p:spPr>
      </p:pic>
    </p:spTree>
    <p:extLst>
      <p:ext uri="{BB962C8B-B14F-4D97-AF65-F5344CB8AC3E}">
        <p14:creationId xmlns:p14="http://schemas.microsoft.com/office/powerpoint/2010/main" val="693667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DF128-4015-0B1E-1903-A25F9E95F5A5}"/>
            </a:ext>
          </a:extLst>
        </p:cNvPr>
        <p:cNvGrpSpPr/>
        <p:nvPr/>
      </p:nvGrpSpPr>
      <p:grpSpPr>
        <a:xfrm>
          <a:off x="0" y="0"/>
          <a:ext cx="0" cy="0"/>
          <a:chOff x="0" y="0"/>
          <a:chExt cx="0" cy="0"/>
        </a:xfrm>
      </p:grpSpPr>
      <p:sp>
        <p:nvSpPr>
          <p:cNvPr id="7" name="Title 4">
            <a:extLst>
              <a:ext uri="{FF2B5EF4-FFF2-40B4-BE49-F238E27FC236}">
                <a16:creationId xmlns:a16="http://schemas.microsoft.com/office/drawing/2014/main" id="{0AE8A545-9451-2502-48B6-C107EF3C8CCC}"/>
              </a:ext>
            </a:extLst>
          </p:cNvPr>
          <p:cNvSpPr>
            <a:spLocks noGrp="1"/>
          </p:cNvSpPr>
          <p:nvPr/>
        </p:nvSpPr>
        <p:spPr>
          <a:xfrm>
            <a:off x="838835" y="15875"/>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a:extLst>
              <a:ext uri="{FF2B5EF4-FFF2-40B4-BE49-F238E27FC236}">
                <a16:creationId xmlns:a16="http://schemas.microsoft.com/office/drawing/2014/main" id="{1370455E-E40F-DCA9-CDC8-8D5D2151C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a:extLst>
              <a:ext uri="{FF2B5EF4-FFF2-40B4-BE49-F238E27FC236}">
                <a16:creationId xmlns:a16="http://schemas.microsoft.com/office/drawing/2014/main" id="{2EA6DA9E-CA54-7BA9-88D4-EF03AD07D2D9}"/>
              </a:ext>
            </a:extLst>
          </p:cNvPr>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a:extLst>
              <a:ext uri="{FF2B5EF4-FFF2-40B4-BE49-F238E27FC236}">
                <a16:creationId xmlns:a16="http://schemas.microsoft.com/office/drawing/2014/main" id="{E055A499-CB67-C3DE-CD66-9952879A362E}"/>
              </a:ext>
            </a:extLst>
          </p:cNvPr>
          <p:cNvSpPr/>
          <p:nvPr/>
        </p:nvSpPr>
        <p:spPr>
          <a:xfrm>
            <a:off x="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a:extLst>
              <a:ext uri="{FF2B5EF4-FFF2-40B4-BE49-F238E27FC236}">
                <a16:creationId xmlns:a16="http://schemas.microsoft.com/office/drawing/2014/main" id="{08190F85-AAA5-7860-0F93-EAB4C9CD2DB7}"/>
              </a:ext>
            </a:extLst>
          </p:cNvPr>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28</a:t>
            </a:fld>
            <a:endParaRPr lang="en-US" sz="1500" b="1">
              <a:solidFill>
                <a:schemeClr val="tx1"/>
              </a:solidFill>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BE3706E8-A894-D4FF-274E-43F69BD97226}"/>
              </a:ext>
            </a:extLst>
          </p:cNvPr>
          <p:cNvSpPr>
            <a:spLocks noGrp="1"/>
          </p:cNvSpPr>
          <p:nvPr>
            <p:ph type="title"/>
          </p:nvPr>
        </p:nvSpPr>
        <p:spPr>
          <a:xfrm>
            <a:off x="628650" y="426720"/>
            <a:ext cx="10460355" cy="667385"/>
          </a:xfrm>
        </p:spPr>
        <p:txBody>
          <a:bodyPr>
            <a:noAutofit/>
          </a:bodyPr>
          <a:lstStyle/>
          <a:p>
            <a:r>
              <a:rPr lang="en-US" sz="3000" b="1" dirty="0">
                <a:latin typeface="Times New Roman" panose="02020603050405020304" pitchFamily="18" charset="0"/>
                <a:cs typeface="Times New Roman" panose="02020603050405020304" pitchFamily="18" charset="0"/>
                <a:sym typeface="+mn-ea"/>
              </a:rPr>
              <a:t>Doc2Vec</a:t>
            </a:r>
            <a:endParaRPr lang="en-US" sz="3000" b="1" dirty="0">
              <a:latin typeface="Times New Roman" panose="02020603050405020304" pitchFamily="18" charset="0"/>
              <a:cs typeface="Times New Roman" panose="02020603050405020304" pitchFamily="18" charset="0"/>
            </a:endParaRPr>
          </a:p>
        </p:txBody>
      </p:sp>
      <p:sp>
        <p:nvSpPr>
          <p:cNvPr id="2" name="Content Placeholder 5">
            <a:extLst>
              <a:ext uri="{FF2B5EF4-FFF2-40B4-BE49-F238E27FC236}">
                <a16:creationId xmlns:a16="http://schemas.microsoft.com/office/drawing/2014/main" id="{76BB800E-2154-7E83-0E3E-980DFD2D8291}"/>
              </a:ext>
            </a:extLst>
          </p:cNvPr>
          <p:cNvSpPr txBox="1">
            <a:spLocks/>
          </p:cNvSpPr>
          <p:nvPr/>
        </p:nvSpPr>
        <p:spPr>
          <a:xfrm>
            <a:off x="628650" y="1341438"/>
            <a:ext cx="10958830" cy="485076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Conclusion: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Very hard to train yourself</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Doc2Vec is a complex but more versatile option for a wider range of problems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Very dependent on a large corpora for better accuracy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695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p:cNvSpPr>
            <a:spLocks noGrp="1"/>
          </p:cNvSpPr>
          <p:nvPr/>
        </p:nvSpPr>
        <p:spPr>
          <a:xfrm>
            <a:off x="850900" y="25400"/>
            <a:ext cx="10515600" cy="1325563"/>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b="1">
                <a:latin typeface="Times New Roman" panose="02020603050405020304" pitchFamily="18" charset="0"/>
                <a:cs typeface="Times New Roman" panose="02020603050405020304" pitchFamily="18" charset="0"/>
                <a:sym typeface="+mn-ea"/>
              </a:rPr>
              <a:t>Reference Document </a:t>
            </a:r>
            <a:endParaRPr lang="en-US" sz="3000" b="1">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5380" y="25342"/>
            <a:ext cx="2153920" cy="1095124"/>
          </a:xfrm>
          <a:prstGeom prst="rect">
            <a:avLst/>
          </a:prstGeom>
        </p:spPr>
      </p:pic>
      <p:sp>
        <p:nvSpPr>
          <p:cNvPr id="10" name="Rectangle 8"/>
          <p:cNvSpPr/>
          <p:nvPr/>
        </p:nvSpPr>
        <p:spPr>
          <a:xfrm>
            <a:off x="12065" y="1120775"/>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065" y="6668135"/>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36100" y="6303010"/>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29</a:t>
            </a:fld>
            <a:endParaRPr lang="en-US" sz="1500" b="1">
              <a:solidFill>
                <a:schemeClr val="tx1"/>
              </a:solidFill>
              <a:latin typeface="Arial" panose="020B0604020202020204" pitchFamily="34" charset="0"/>
              <a:cs typeface="Arial" panose="020B0604020202020204" pitchFamily="34" charset="0"/>
            </a:endParaRPr>
          </a:p>
        </p:txBody>
      </p:sp>
      <p:sp>
        <p:nvSpPr>
          <p:cNvPr id="14" name="Text Box 13"/>
          <p:cNvSpPr txBox="1"/>
          <p:nvPr/>
        </p:nvSpPr>
        <p:spPr>
          <a:xfrm>
            <a:off x="824230" y="1434465"/>
            <a:ext cx="10688955" cy="4399915"/>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Breiman, L. (2001). Random Forests. Machine Learning, 45(1), 5-32.</a:t>
            </a: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Quinlan, J. R. (1986). Induction of Decision Trees. Machine Learning, 1(1), 81-106.</a:t>
            </a: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Guyon, I., &amp; Elisseeff, A. (2003). An Introduction to Variable and Feature Selection. Journal of Machine Learning Research, 3, 1157-1182.</a:t>
            </a: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Hastie, T., Tibshirani, R., &amp; Friedman, J. (2009). The Elements of Statistical Learning: Data Mining, Inference, and Prediction. Springe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1945" y="229870"/>
            <a:ext cx="11038205" cy="667385"/>
          </a:xfrm>
        </p:spPr>
        <p:txBody>
          <a:bodyPr>
            <a:noAutofit/>
          </a:bodyPr>
          <a:lstStyle/>
          <a:p>
            <a:r>
              <a:rPr lang="en-US" sz="2800" b="1">
                <a:latin typeface="Times New Roman" panose="02020603050405020304" pitchFamily="18" charset="0"/>
                <a:cs typeface="Times New Roman" panose="02020603050405020304" pitchFamily="18" charset="0"/>
                <a:sym typeface="+mn-ea"/>
              </a:rPr>
              <a:t>Categorize questions about players, leagues and teams in football </a:t>
            </a:r>
            <a:endParaRPr lang="en-US" sz="2800" b="1">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209550" y="1455420"/>
            <a:ext cx="11517630" cy="5042535"/>
          </a:xfrm>
        </p:spPr>
        <p:txBody>
          <a:bodyPr/>
          <a:lstStyle/>
          <a:p>
            <a:pPr marL="0" indent="0">
              <a:lnSpc>
                <a:spcPct val="200000"/>
              </a:lnSpc>
              <a:buNone/>
            </a:pPr>
            <a:r>
              <a:rPr lang="en-US" sz="2600" dirty="0">
                <a:latin typeface="Times New Roman" panose="02020603050405020304" pitchFamily="18" charset="0"/>
                <a:cs typeface="Times New Roman" panose="02020603050405020304" pitchFamily="18" charset="0"/>
              </a:rPr>
              <a:t>In the field of football, automated question-answering systems and sports chatbots are increasingly being widely applied. One of the critical challenges in this domain is classifying questions into categories such as players, tournaments, and teams. Automatically categorizing questions enhances information retrieval efficiency, improves user experience, and optimizes virtual assistant systems.</a:t>
            </a:r>
          </a:p>
        </p:txBody>
      </p:sp>
      <p:pic>
        <p:nvPicPr>
          <p:cNvPr id="8" name="Picture 7"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10122535" y="6384709"/>
            <a:ext cx="2057400" cy="273844"/>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3</a:t>
            </a:fld>
            <a:endParaRPr lang="en-US" sz="1500" b="1">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58420" y="0"/>
            <a:ext cx="12258040" cy="6852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a:off x="-58420" y="0"/>
            <a:ext cx="1225804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6080" y="3082290"/>
            <a:ext cx="6107430" cy="1607820"/>
          </a:xfrm>
        </p:spPr>
        <p:txBody>
          <a:bodyPr anchor="t">
            <a:normAutofit fontScale="90000"/>
          </a:bodyPr>
          <a:lstStyle/>
          <a:p>
            <a:pPr algn="l"/>
            <a:r>
              <a:rPr lang="en-US" sz="4400" b="1">
                <a:solidFill>
                  <a:schemeClr val="tx2"/>
                </a:solidFill>
                <a:latin typeface="Arial" panose="020B0604020202020204" pitchFamily="34" charset="0"/>
                <a:cs typeface="Arial" panose="020B0604020202020204" pitchFamily="34" charset="0"/>
              </a:rPr>
              <a:t>Thanks for your </a:t>
            </a:r>
            <a:br>
              <a:rPr lang="en-US" sz="4400" b="1">
                <a:solidFill>
                  <a:schemeClr val="tx2"/>
                </a:solidFill>
                <a:latin typeface="Arial" panose="020B0604020202020204" pitchFamily="34" charset="0"/>
                <a:cs typeface="Arial" panose="020B0604020202020204" pitchFamily="34" charset="0"/>
              </a:rPr>
            </a:br>
            <a:r>
              <a:rPr lang="en-US" sz="4400" b="1">
                <a:solidFill>
                  <a:schemeClr val="tx2"/>
                </a:solidFill>
                <a:latin typeface="Arial" panose="020B0604020202020204" pitchFamily="34" charset="0"/>
                <a:cs typeface="Arial" panose="020B0604020202020204" pitchFamily="34" charset="0"/>
              </a:rPr>
              <a:t>watching</a:t>
            </a:r>
            <a:br>
              <a:rPr lang="en-US" sz="1700" b="1">
                <a:solidFill>
                  <a:schemeClr val="tx2"/>
                </a:solidFill>
                <a:latin typeface="Arial" panose="020B0604020202020204" pitchFamily="34" charset="0"/>
                <a:cs typeface="Arial" panose="020B0604020202020204" pitchFamily="34" charset="0"/>
              </a:rPr>
            </a:br>
            <a:br>
              <a:rPr lang="en-US" sz="2000" b="1">
                <a:solidFill>
                  <a:schemeClr val="tx2"/>
                </a:solidFill>
                <a:latin typeface="Arial" panose="020B0604020202020204" pitchFamily="34" charset="0"/>
                <a:cs typeface="Arial" panose="020B0604020202020204" pitchFamily="34" charset="0"/>
              </a:rPr>
            </a:br>
            <a:r>
              <a:rPr lang="en-US" sz="2200">
                <a:solidFill>
                  <a:schemeClr val="tx2"/>
                </a:solidFill>
                <a:latin typeface="Arial" panose="020B0604020202020204" pitchFamily="34" charset="0"/>
                <a:cs typeface="Arial" panose="020B0604020202020204" pitchFamily="34" charset="0"/>
              </a:rPr>
              <a:t>This is the end of my group’s report</a:t>
            </a:r>
            <a:br>
              <a:rPr lang="en-US" sz="1700">
                <a:solidFill>
                  <a:schemeClr val="tx2"/>
                </a:solidFill>
                <a:latin typeface="Arial" panose="020B0604020202020204" pitchFamily="34" charset="0"/>
                <a:cs typeface="Arial" panose="020B0604020202020204" pitchFamily="34" charset="0"/>
              </a:rPr>
            </a:br>
            <a:endParaRPr lang="en-US" sz="1700" b="1">
              <a:solidFill>
                <a:schemeClr val="tx2"/>
              </a:solidFill>
              <a:latin typeface="Arial" panose="020B0604020202020204" pitchFamily="34" charset="0"/>
              <a:cs typeface="Arial" panose="020B0604020202020204" pitchFamily="34" charset="0"/>
            </a:endParaRPr>
          </a:p>
        </p:txBody>
      </p:sp>
      <p:sp>
        <p:nvSpPr>
          <p:cNvPr id="6" name="Subtitle 5"/>
          <p:cNvSpPr>
            <a:spLocks noGrp="1"/>
          </p:cNvSpPr>
          <p:nvPr>
            <p:ph type="subTitle" idx="1"/>
          </p:nvPr>
        </p:nvSpPr>
        <p:spPr>
          <a:xfrm>
            <a:off x="6523990" y="1784985"/>
            <a:ext cx="4831715" cy="1297305"/>
          </a:xfrm>
        </p:spPr>
        <p:txBody>
          <a:bodyPr anchor="b">
            <a:normAutofit/>
          </a:bodyPr>
          <a:lstStyle/>
          <a:p>
            <a:pPr algn="l">
              <a:spcBef>
                <a:spcPts val="0"/>
              </a:spcBef>
            </a:pPr>
            <a:r>
              <a:rPr lang="en-US">
                <a:solidFill>
                  <a:schemeClr val="tx2"/>
                </a:solidFill>
                <a:latin typeface="Arial" panose="020B0604020202020204" pitchFamily="34" charset="0"/>
                <a:cs typeface="Arial" panose="020B0604020202020204" pitchFamily="34" charset="0"/>
              </a:rPr>
              <a:t>Subject: Machine Learning</a:t>
            </a:r>
          </a:p>
          <a:p>
            <a:pPr algn="l"/>
            <a:endParaRPr lang="en-US" sz="1700">
              <a:solidFill>
                <a:schemeClr val="tx2"/>
              </a:solidFill>
            </a:endParaRPr>
          </a:p>
        </p:txBody>
      </p:sp>
      <p:pic>
        <p:nvPicPr>
          <p:cNvPr id="7" name="Picture 6"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85" y="3082290"/>
            <a:ext cx="4163695" cy="16078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6" name="Group 15"/>
          <p:cNvGrpSpPr>
            <a:grpSpLocks noGrp="1" noUngrp="1" noRot="1" noChangeAspect="1" noMove="1" noResize="1"/>
          </p:cNvGrpSpPr>
          <p:nvPr/>
        </p:nvGrpSpPr>
        <p:grpSpPr>
          <a:xfrm>
            <a:off x="-33020" y="-5715"/>
            <a:ext cx="6272530" cy="6863715"/>
            <a:chOff x="305" y="-5977"/>
            <a:chExt cx="6238675" cy="6863979"/>
          </a:xfrm>
        </p:grpSpPr>
        <p:sp>
          <p:nvSpPr>
            <p:cNvPr id="17" name="Freeform: Shape 16"/>
            <p:cNvSpPr/>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p:cNvSpPr/>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p:cNvSpPr/>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3"/>
          <p:cNvSpPr/>
          <p:nvPr/>
        </p:nvSpPr>
        <p:spPr>
          <a:xfrm>
            <a:off x="-58420" y="6721475"/>
            <a:ext cx="12258040" cy="1638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nvSpPr>
        <p:spPr>
          <a:xfrm>
            <a:off x="209550" y="229870"/>
            <a:ext cx="11038205" cy="667385"/>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sym typeface="+mn-ea"/>
              </a:rPr>
              <a:t>Categorize questions about players, leagues and teams in football </a:t>
            </a:r>
            <a:endParaRPr lang="en-US" sz="2800" b="1">
              <a:latin typeface="Times New Roman" panose="02020603050405020304" pitchFamily="18" charset="0"/>
              <a:cs typeface="Times New Roman" panose="02020603050405020304" pitchFamily="18" charset="0"/>
            </a:endParaRPr>
          </a:p>
        </p:txBody>
      </p:sp>
      <p:sp>
        <p:nvSpPr>
          <p:cNvPr id="8" name="Content Placeholder 4"/>
          <p:cNvSpPr>
            <a:spLocks noGrp="1"/>
          </p:cNvSpPr>
          <p:nvPr/>
        </p:nvSpPr>
        <p:spPr>
          <a:xfrm>
            <a:off x="209550" y="1455420"/>
            <a:ext cx="11517630" cy="504253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latin typeface="Times New Roman" panose="02020603050405020304" pitchFamily="18" charset="0"/>
                <a:cs typeface="Times New Roman" panose="02020603050405020304" pitchFamily="18" charset="0"/>
              </a:rPr>
              <a:t> </a:t>
            </a:r>
          </a:p>
          <a:p>
            <a:pPr marL="0" indent="0">
              <a:buNone/>
            </a:pPr>
            <a:endParaRPr lang="en-US" sz="2600">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10122535" y="6384709"/>
            <a:ext cx="2057400" cy="273844"/>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4</a:t>
            </a:fld>
            <a:endParaRPr lang="en-US" sz="1500" b="1">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403508"/>
            <a:ext cx="10515600" cy="4351338"/>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The main objectives of this study include:</a:t>
            </a:r>
          </a:p>
          <a:p>
            <a:pPr>
              <a:lnSpc>
                <a:spcPct val="150000"/>
              </a:lnSpc>
            </a:pPr>
            <a:r>
              <a:rPr lang="en-US" dirty="0">
                <a:latin typeface="Times New Roman" panose="02020603050405020304" pitchFamily="18" charset="0"/>
                <a:cs typeface="Times New Roman" panose="02020603050405020304" pitchFamily="18" charset="0"/>
              </a:rPr>
              <a:t>1.Building a dataset of questions related to players, tournaments, and football teams.</a:t>
            </a:r>
          </a:p>
          <a:p>
            <a:pPr>
              <a:lnSpc>
                <a:spcPct val="150000"/>
              </a:lnSpc>
            </a:pPr>
            <a:r>
              <a:rPr lang="en-US" dirty="0">
                <a:latin typeface="Times New Roman" panose="02020603050405020304" pitchFamily="18" charset="0"/>
                <a:cs typeface="Times New Roman" panose="02020603050405020304" pitchFamily="18" charset="0"/>
              </a:rPr>
              <a:t>2.Applying machine learning methods to classify questions into predefined categories.</a:t>
            </a:r>
          </a:p>
          <a:p>
            <a:pPr>
              <a:lnSpc>
                <a:spcPct val="150000"/>
              </a:lnSpc>
            </a:pPr>
            <a:r>
              <a:rPr lang="en-US" dirty="0">
                <a:latin typeface="Times New Roman" panose="02020603050405020304" pitchFamily="18" charset="0"/>
                <a:cs typeface="Times New Roman" panose="02020603050405020304" pitchFamily="18" charset="0"/>
              </a:rPr>
              <a:t>3.Evaluating the performance of each method and proposing an optimal solution.</a:t>
            </a:r>
          </a:p>
          <a:p>
            <a:pPr>
              <a:lnSpc>
                <a:spcPct val="150000"/>
              </a:lnSpc>
            </a:pPr>
            <a:endParaRPr lang="en-US" dirty="0"/>
          </a:p>
          <a:p>
            <a:pPr marL="0" indent="0">
              <a:lnSpc>
                <a:spcPct val="150000"/>
              </a:lnSpc>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1C765-44F7-8864-6008-FF902F3895C0}"/>
            </a:ext>
          </a:extLst>
        </p:cNvPr>
        <p:cNvGrpSpPr/>
        <p:nvPr/>
      </p:nvGrpSpPr>
      <p:grpSpPr>
        <a:xfrm>
          <a:off x="0" y="0"/>
          <a:ext cx="0" cy="0"/>
          <a:chOff x="0" y="0"/>
          <a:chExt cx="0" cy="0"/>
        </a:xfrm>
      </p:grpSpPr>
      <p:sp>
        <p:nvSpPr>
          <p:cNvPr id="7" name="Title 3">
            <a:extLst>
              <a:ext uri="{FF2B5EF4-FFF2-40B4-BE49-F238E27FC236}">
                <a16:creationId xmlns:a16="http://schemas.microsoft.com/office/drawing/2014/main" id="{01B75461-5620-3B67-E7A3-90DD769B0903}"/>
              </a:ext>
            </a:extLst>
          </p:cNvPr>
          <p:cNvSpPr>
            <a:spLocks noGrp="1"/>
          </p:cNvSpPr>
          <p:nvPr/>
        </p:nvSpPr>
        <p:spPr>
          <a:xfrm>
            <a:off x="209550" y="229870"/>
            <a:ext cx="11038205" cy="667385"/>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sym typeface="+mn-ea"/>
              </a:rPr>
              <a:t>Categorize questions about players, leagues and teams in football </a:t>
            </a:r>
            <a:endParaRPr lang="en-US" sz="2800" b="1">
              <a:latin typeface="Times New Roman" panose="02020603050405020304" pitchFamily="18" charset="0"/>
              <a:cs typeface="Times New Roman" panose="02020603050405020304" pitchFamily="18" charset="0"/>
            </a:endParaRPr>
          </a:p>
        </p:txBody>
      </p:sp>
      <p:sp>
        <p:nvSpPr>
          <p:cNvPr id="8" name="Content Placeholder 4">
            <a:extLst>
              <a:ext uri="{FF2B5EF4-FFF2-40B4-BE49-F238E27FC236}">
                <a16:creationId xmlns:a16="http://schemas.microsoft.com/office/drawing/2014/main" id="{A0FC978B-D3D1-2B46-E105-FE021A0D018A}"/>
              </a:ext>
            </a:extLst>
          </p:cNvPr>
          <p:cNvSpPr>
            <a:spLocks noGrp="1"/>
          </p:cNvSpPr>
          <p:nvPr/>
        </p:nvSpPr>
        <p:spPr>
          <a:xfrm>
            <a:off x="209550" y="1455420"/>
            <a:ext cx="11517630" cy="504253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latin typeface="Times New Roman" panose="02020603050405020304" pitchFamily="18" charset="0"/>
                <a:cs typeface="Times New Roman" panose="02020603050405020304" pitchFamily="18" charset="0"/>
              </a:rPr>
              <a:t> </a:t>
            </a:r>
          </a:p>
          <a:p>
            <a:pPr marL="0" indent="0">
              <a:buNone/>
            </a:pPr>
            <a:endParaRPr lang="en-US" sz="2600">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a:extLst>
              <a:ext uri="{FF2B5EF4-FFF2-40B4-BE49-F238E27FC236}">
                <a16:creationId xmlns:a16="http://schemas.microsoft.com/office/drawing/2014/main" id="{65780CB6-26E6-5EFE-965E-001328E21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a:extLst>
              <a:ext uri="{FF2B5EF4-FFF2-40B4-BE49-F238E27FC236}">
                <a16:creationId xmlns:a16="http://schemas.microsoft.com/office/drawing/2014/main" id="{EE2B7E99-96BC-4B9A-9979-8B97727132DA}"/>
              </a:ext>
            </a:extLst>
          </p:cNvPr>
          <p:cNvSpPr/>
          <p:nvPr/>
        </p:nvSpPr>
        <p:spPr>
          <a:xfrm>
            <a:off x="0" y="111125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a:extLst>
              <a:ext uri="{FF2B5EF4-FFF2-40B4-BE49-F238E27FC236}">
                <a16:creationId xmlns:a16="http://schemas.microsoft.com/office/drawing/2014/main" id="{46B5A47A-D478-53EF-AA40-E104836F1244}"/>
              </a:ext>
            </a:extLst>
          </p:cNvPr>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a:extLst>
              <a:ext uri="{FF2B5EF4-FFF2-40B4-BE49-F238E27FC236}">
                <a16:creationId xmlns:a16="http://schemas.microsoft.com/office/drawing/2014/main" id="{FD368A67-FF18-F7D8-0FE8-9704E7DE7DF7}"/>
              </a:ext>
            </a:extLst>
          </p:cNvPr>
          <p:cNvSpPr>
            <a:spLocks noGrp="1"/>
          </p:cNvSpPr>
          <p:nvPr>
            <p:ph type="sldNum" sz="quarter" idx="12"/>
          </p:nvPr>
        </p:nvSpPr>
        <p:spPr>
          <a:xfrm>
            <a:off x="10122535" y="6384709"/>
            <a:ext cx="2057400" cy="273844"/>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5</a:t>
            </a:fld>
            <a:endParaRPr lang="en-US" sz="1500" b="1">
              <a:solidFill>
                <a:schemeClr val="tx1"/>
              </a:solidFill>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A389522B-9203-A122-45A1-B97D2637A83B}"/>
              </a:ext>
            </a:extLst>
          </p:cNvPr>
          <p:cNvSpPr>
            <a:spLocks noGrp="1"/>
          </p:cNvSpPr>
          <p:nvPr>
            <p:ph idx="1"/>
          </p:nvPr>
        </p:nvSpPr>
        <p:spPr>
          <a:xfrm>
            <a:off x="838200" y="1511935"/>
            <a:ext cx="10515600" cy="4351338"/>
          </a:xfrm>
        </p:spPr>
        <p:txBody>
          <a:bodyPr/>
          <a:lstStyle/>
          <a:p>
            <a:pPr marL="0" indent="0">
              <a:lnSpc>
                <a:spcPct val="150000"/>
              </a:lnSpc>
              <a:buNone/>
            </a:pPr>
            <a:r>
              <a:rPr lang="en-US" sz="2400" dirty="0">
                <a:latin typeface="Times New Roman" panose="02020603050405020304" pitchFamily="18" charset="0"/>
                <a:cs typeface="Times New Roman" panose="02020603050405020304" pitchFamily="18" charset="0"/>
                <a:sym typeface="+mn-ea"/>
              </a:rPr>
              <a:t>Benefits of </a:t>
            </a:r>
            <a:r>
              <a:rPr lang="vi-VN" sz="2400" dirty="0">
                <a:latin typeface="Times New Roman" panose="02020603050405020304" pitchFamily="18" charset="0"/>
                <a:cs typeface="Times New Roman" panose="02020603050405020304" pitchFamily="18" charset="0"/>
                <a:sym typeface="+mn-ea"/>
              </a:rPr>
              <a:t>Datasets: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sym typeface="+mn-ea"/>
              </a:rPr>
              <a:t>Building a suitable dataset for classifying football-related questions offers several key benefits: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sym typeface="+mn-ea"/>
              </a:rPr>
              <a:t>Optimizing search systems: Accurately categorized questions allow systems to quickly provide relevant answers, enabling users to find information more easily.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sym typeface="+mn-ea"/>
              </a:rPr>
              <a:t>Improving sports chatbots: Chatbots can better understand question contexts, deliver more precise responses, and enhance user experience.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79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nvSpPr>
        <p:spPr>
          <a:xfrm>
            <a:off x="209550" y="229870"/>
            <a:ext cx="11038205" cy="667385"/>
          </a:xfrm>
          <a:prstGeom prst="rect">
            <a:avLst/>
          </a:prstGeom>
          <a:noFill/>
          <a:ln w="9525">
            <a:noFill/>
          </a:ln>
        </p:spPr>
        <p:txBody>
          <a:bodyPr vert="horz" lIns="91440" tIns="45720" rIns="91440" bIns="4572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sym typeface="+mn-ea"/>
              </a:rPr>
              <a:t>Categorize questions about players, leagues and teams in football </a:t>
            </a:r>
            <a:endParaRPr lang="en-US" sz="2800" b="1">
              <a:latin typeface="Times New Roman" panose="02020603050405020304" pitchFamily="18" charset="0"/>
              <a:cs typeface="Times New Roman" panose="02020603050405020304" pitchFamily="18" charset="0"/>
            </a:endParaRPr>
          </a:p>
        </p:txBody>
      </p:sp>
      <p:sp>
        <p:nvSpPr>
          <p:cNvPr id="8" name="Content Placeholder 4"/>
          <p:cNvSpPr>
            <a:spLocks noGrp="1"/>
          </p:cNvSpPr>
          <p:nvPr/>
        </p:nvSpPr>
        <p:spPr>
          <a:xfrm>
            <a:off x="209550" y="1455420"/>
            <a:ext cx="11517630" cy="5042535"/>
          </a:xfrm>
          <a:prstGeom prst="rect">
            <a:avLst/>
          </a:prstGeom>
          <a:noFill/>
          <a:ln w="9525">
            <a:noFill/>
          </a:ln>
        </p:spPr>
        <p:txBody>
          <a:bodyPr vert="horz"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latin typeface="Times New Roman" panose="02020603050405020304" pitchFamily="18" charset="0"/>
                <a:cs typeface="Times New Roman" panose="02020603050405020304" pitchFamily="18" charset="0"/>
              </a:rPr>
              <a:t> </a:t>
            </a:r>
          </a:p>
          <a:p>
            <a:pPr marL="0" indent="0">
              <a:buNone/>
            </a:pPr>
            <a:endParaRPr lang="en-US" sz="2600">
              <a:latin typeface="Times New Roman" panose="02020603050405020304" pitchFamily="18" charset="0"/>
              <a:cs typeface="Times New Roman" panose="02020603050405020304" pitchFamily="18" charset="0"/>
            </a:endParaRPr>
          </a:p>
        </p:txBody>
      </p:sp>
      <p:pic>
        <p:nvPicPr>
          <p:cNvPr id="9" name="Picture 8" descr="A red and blue logo&#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10122535" y="6384709"/>
            <a:ext cx="2057400" cy="273844"/>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6</a:t>
            </a:fld>
            <a:endParaRPr lang="en-US" sz="1500" b="1">
              <a:solidFill>
                <a:schemeClr val="tx1"/>
              </a:solidFill>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838200" y="1511935"/>
            <a:ext cx="10515600" cy="4351338"/>
          </a:xfrm>
        </p:spPr>
        <p:txBody>
          <a:bodyPr/>
          <a:lstStyle/>
          <a:p>
            <a:pPr marL="0" indent="0">
              <a:lnSpc>
                <a:spcPct val="150000"/>
              </a:lnSpc>
              <a:buNone/>
            </a:pPr>
            <a:r>
              <a:rPr lang="en-US" sz="2400" dirty="0">
                <a:latin typeface="Times New Roman" panose="02020603050405020304" pitchFamily="18" charset="0"/>
                <a:cs typeface="Times New Roman" panose="02020603050405020304" pitchFamily="18" charset="0"/>
                <a:sym typeface="+mn-ea"/>
              </a:rPr>
              <a:t>Benefits of </a:t>
            </a:r>
            <a:r>
              <a:rPr lang="vi-VN" sz="2400" dirty="0">
                <a:latin typeface="Times New Roman" panose="02020603050405020304" pitchFamily="18" charset="0"/>
                <a:cs typeface="Times New Roman" panose="02020603050405020304" pitchFamily="18" charset="0"/>
                <a:sym typeface="+mn-ea"/>
              </a:rPr>
              <a:t>Datasets: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sym typeface="+mn-ea"/>
              </a:rPr>
              <a:t>Supporting AI model training: The dataset helps train machine learning models to accurately identify question topics, which can then be applied to other applications like virtual assistants or sports analytics.  </a:t>
            </a:r>
          </a:p>
          <a:p>
            <a:pPr>
              <a:lnSpc>
                <a:spcPct val="150000"/>
              </a:lnSpc>
            </a:pPr>
            <a:r>
              <a:rPr lang="en-US" sz="2400" dirty="0">
                <a:latin typeface="Times New Roman" panose="02020603050405020304" pitchFamily="18" charset="0"/>
                <a:cs typeface="Times New Roman" panose="02020603050405020304" pitchFamily="18" charset="0"/>
                <a:sym typeface="+mn-ea"/>
              </a:rPr>
              <a:t>Developing sports data analytics applications: AI systems can leverage this data to track search trends, predict popular topics, and generate insights within the football community.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835" y="15875"/>
            <a:ext cx="10515600" cy="1325563"/>
          </a:xfrm>
        </p:spPr>
        <p:txBody>
          <a:bodyPr>
            <a:noAutofit/>
          </a:bodyPr>
          <a:lstStyle/>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1"/>
          </p:nvPr>
        </p:nvSpPr>
        <p:spPr>
          <a:xfrm>
            <a:off x="838200" y="1691005"/>
            <a:ext cx="10894060" cy="4351655"/>
          </a:xfrm>
        </p:spPr>
        <p:txBody>
          <a:bodyPr/>
          <a:lstStyle/>
          <a:p>
            <a:pPr marL="0" indent="0">
              <a:lnSpc>
                <a:spcPct val="200000"/>
              </a:lnSpc>
              <a:buNone/>
            </a:pPr>
            <a:r>
              <a:rPr lang="en-US" sz="2400" dirty="0">
                <a:latin typeface="Times New Roman" panose="02020603050405020304" pitchFamily="18" charset="0"/>
                <a:cs typeface="Times New Roman" panose="02020603050405020304" pitchFamily="18" charset="0"/>
              </a:rPr>
              <a:t>Step 1: Define the Dataset Objective</a:t>
            </a:r>
          </a:p>
          <a:p>
            <a:pPr marL="0" indent="0">
              <a:lnSpc>
                <a:spcPct val="200000"/>
              </a:lnSpc>
              <a:buNone/>
            </a:pPr>
            <a:r>
              <a:rPr lang="en-US" sz="2400" dirty="0">
                <a:latin typeface="Times New Roman" panose="02020603050405020304" pitchFamily="18" charset="0"/>
                <a:cs typeface="Times New Roman" panose="02020603050405020304" pitchFamily="18" charset="0"/>
              </a:rPr>
              <a:t>- This dataset is designed to train an NLP model to process football-related questions</a:t>
            </a:r>
          </a:p>
          <a:p>
            <a:pPr marL="0" indent="0">
              <a:lnSpc>
                <a:spcPct val="200000"/>
              </a:lnSpc>
              <a:buNone/>
            </a:pPr>
            <a:r>
              <a:rPr lang="en-US" sz="2400" dirty="0">
                <a:latin typeface="Times New Roman" panose="02020603050405020304" pitchFamily="18" charset="0"/>
                <a:cs typeface="Times New Roman" panose="02020603050405020304" pitchFamily="18" charset="0"/>
              </a:rPr>
              <a:t>- The dataset must be diverse and include various types of questions.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7</a:t>
            </a:fld>
            <a:endParaRPr lang="en-US" sz="1500" b="1">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9D911-6E29-6503-8A14-0F6FE972D5E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F4C7AB2-EFFC-684C-D953-10CE17913C5C}"/>
              </a:ext>
            </a:extLst>
          </p:cNvPr>
          <p:cNvSpPr>
            <a:spLocks noGrp="1"/>
          </p:cNvSpPr>
          <p:nvPr>
            <p:ph type="title"/>
          </p:nvPr>
        </p:nvSpPr>
        <p:spPr>
          <a:xfrm>
            <a:off x="838835" y="15875"/>
            <a:ext cx="10515600" cy="1325563"/>
          </a:xfrm>
        </p:spPr>
        <p:txBody>
          <a:bodyPr>
            <a:noAutofit/>
          </a:bodyPr>
          <a:lstStyle/>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BB6333D-6E81-7EFB-AC4D-D48A2884F6F7}"/>
              </a:ext>
            </a:extLst>
          </p:cNvPr>
          <p:cNvSpPr>
            <a:spLocks noGrp="1"/>
          </p:cNvSpPr>
          <p:nvPr>
            <p:ph sz="half" idx="1"/>
          </p:nvPr>
        </p:nvSpPr>
        <p:spPr>
          <a:xfrm>
            <a:off x="838835" y="1459072"/>
            <a:ext cx="10894060" cy="4351655"/>
          </a:xfrm>
        </p:spPr>
        <p:txBody>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Step 2: Identify Main Categories</a:t>
            </a:r>
          </a:p>
          <a:p>
            <a:pPr marL="0" indent="0">
              <a:lnSpc>
                <a:spcPct val="150000"/>
              </a:lnSpc>
              <a:buNone/>
            </a:pPr>
            <a:r>
              <a:rPr lang="en-US" sz="2400" dirty="0">
                <a:latin typeface="Times New Roman" panose="02020603050405020304" pitchFamily="18" charset="0"/>
                <a:cs typeface="Times New Roman" panose="02020603050405020304" pitchFamily="18" charset="0"/>
              </a:rPr>
              <a:t>- We divide the dataset into key categories:</a:t>
            </a:r>
          </a:p>
          <a:p>
            <a:pPr marL="0" indent="0">
              <a:lnSpc>
                <a:spcPct val="150000"/>
              </a:lnSpc>
              <a:buNone/>
            </a:pPr>
            <a:r>
              <a:rPr lang="en-US" sz="2400" dirty="0">
                <a:latin typeface="Times New Roman" panose="02020603050405020304" pitchFamily="18" charset="0"/>
                <a:cs typeface="Times New Roman" panose="02020603050405020304" pitchFamily="18" charset="0"/>
              </a:rPr>
              <a:t>- Football history</a:t>
            </a:r>
          </a:p>
          <a:p>
            <a:pPr marL="0" indent="0">
              <a:lnSpc>
                <a:spcPct val="150000"/>
              </a:lnSpc>
              <a:buNone/>
            </a:pPr>
            <a:r>
              <a:rPr lang="en-US" sz="2400" dirty="0">
                <a:latin typeface="Times New Roman" panose="02020603050405020304" pitchFamily="18" charset="0"/>
                <a:cs typeface="Times New Roman" panose="02020603050405020304" pitchFamily="18" charset="0"/>
              </a:rPr>
              <a:t>- Players and coaches</a:t>
            </a:r>
          </a:p>
          <a:p>
            <a:pPr marL="0" indent="0">
              <a:lnSpc>
                <a:spcPct val="150000"/>
              </a:lnSpc>
              <a:buNone/>
            </a:pPr>
            <a:r>
              <a:rPr lang="en-US" sz="2400" dirty="0">
                <a:latin typeface="Times New Roman" panose="02020603050405020304" pitchFamily="18" charset="0"/>
                <a:cs typeface="Times New Roman" panose="02020603050405020304" pitchFamily="18" charset="0"/>
              </a:rPr>
              <a:t>- Tournaments and clubs</a:t>
            </a:r>
          </a:p>
          <a:p>
            <a:pPr marL="0" indent="0">
              <a:lnSpc>
                <a:spcPct val="150000"/>
              </a:lnSpc>
              <a:buNone/>
            </a:pPr>
            <a:r>
              <a:rPr lang="en-US" sz="2400" dirty="0">
                <a:latin typeface="Times New Roman" panose="02020603050405020304" pitchFamily="18" charset="0"/>
                <a:cs typeface="Times New Roman" panose="02020603050405020304" pitchFamily="18" charset="0"/>
              </a:rPr>
              <a:t>- Football rules</a:t>
            </a:r>
          </a:p>
          <a:p>
            <a:pPr marL="0" indent="0">
              <a:lnSpc>
                <a:spcPct val="150000"/>
              </a:lnSpc>
              <a:buNone/>
            </a:pPr>
            <a:r>
              <a:rPr lang="en-US" sz="2400" dirty="0">
                <a:latin typeface="Times New Roman" panose="02020603050405020304" pitchFamily="18" charset="0"/>
                <a:cs typeface="Times New Roman" panose="02020603050405020304" pitchFamily="18" charset="0"/>
              </a:rPr>
              <a:t>- Statistics and records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a:extLst>
              <a:ext uri="{FF2B5EF4-FFF2-40B4-BE49-F238E27FC236}">
                <a16:creationId xmlns:a16="http://schemas.microsoft.com/office/drawing/2014/main" id="{38C29A37-7BD4-10F0-E2AA-2EE6960DB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a:extLst>
              <a:ext uri="{FF2B5EF4-FFF2-40B4-BE49-F238E27FC236}">
                <a16:creationId xmlns:a16="http://schemas.microsoft.com/office/drawing/2014/main" id="{93B91AD9-0CE8-B687-3E7C-D4AA2BC4719F}"/>
              </a:ext>
            </a:extLst>
          </p:cNvPr>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a:extLst>
              <a:ext uri="{FF2B5EF4-FFF2-40B4-BE49-F238E27FC236}">
                <a16:creationId xmlns:a16="http://schemas.microsoft.com/office/drawing/2014/main" id="{A4601C02-0CBB-9119-F8CA-B91E275B13BC}"/>
              </a:ext>
            </a:extLst>
          </p:cNvPr>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a:extLst>
              <a:ext uri="{FF2B5EF4-FFF2-40B4-BE49-F238E27FC236}">
                <a16:creationId xmlns:a16="http://schemas.microsoft.com/office/drawing/2014/main" id="{D7474439-957A-F47E-D83C-B9BD33AA76F8}"/>
              </a:ext>
            </a:extLst>
          </p:cNvPr>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8</a:t>
            </a:fld>
            <a:endParaRPr lang="en-US" sz="1500" b="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221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835" y="15875"/>
            <a:ext cx="10515600" cy="1325563"/>
          </a:xfrm>
        </p:spPr>
        <p:txBody>
          <a:bodyPr>
            <a:noAutofit/>
          </a:bodyPr>
          <a:lstStyle/>
          <a:p>
            <a:r>
              <a:rPr lang="en-US" sz="3000" b="1">
                <a:latin typeface="Times New Roman" panose="02020603050405020304" pitchFamily="18" charset="0"/>
                <a:cs typeface="Times New Roman" panose="02020603050405020304" pitchFamily="18" charset="0"/>
                <a:sym typeface="+mn-ea"/>
              </a:rPr>
              <a:t>Build synthetic datasets using Large Language Models </a:t>
            </a:r>
            <a:endParaRPr lang="en-US" sz="3000" b="1">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838835" y="1341438"/>
            <a:ext cx="10894060" cy="4351655"/>
          </a:xfrm>
        </p:spPr>
        <p:txBody>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Step 3: Build a Keyword List</a:t>
            </a:r>
          </a:p>
          <a:p>
            <a:pPr marL="0" indent="0">
              <a:lnSpc>
                <a:spcPct val="150000"/>
              </a:lnSpc>
              <a:buNone/>
            </a:pPr>
            <a:r>
              <a:rPr lang="en-US" sz="2400" dirty="0">
                <a:latin typeface="Times New Roman" panose="02020603050405020304" pitchFamily="18" charset="0"/>
                <a:cs typeface="Times New Roman" panose="02020603050405020304" pitchFamily="18" charset="0"/>
              </a:rPr>
              <a:t>Create a list of important keywords for each category. Example for "Football History": keywords may include "World Cup," "Euro," "legend," "final," etc.</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8" name="Picture 7" descr="A red and blue logo&#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3315" y="15817"/>
            <a:ext cx="2153920" cy="1095124"/>
          </a:xfrm>
          <a:prstGeom prst="rect">
            <a:avLst/>
          </a:prstGeom>
        </p:spPr>
      </p:pic>
      <p:sp>
        <p:nvSpPr>
          <p:cNvPr id="10" name="Rectangle 8"/>
          <p:cNvSpPr/>
          <p:nvPr/>
        </p:nvSpPr>
        <p:spPr>
          <a:xfrm>
            <a:off x="0" y="1111250"/>
            <a:ext cx="121799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8"/>
          <p:cNvSpPr/>
          <p:nvPr/>
        </p:nvSpPr>
        <p:spPr>
          <a:xfrm>
            <a:off x="12700" y="6658610"/>
            <a:ext cx="12167235" cy="18351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Slide Number Placeholder 11"/>
          <p:cNvSpPr>
            <a:spLocks noGrp="1"/>
          </p:cNvSpPr>
          <p:nvPr>
            <p:ph type="sldNum" sz="quarter" idx="12"/>
          </p:nvPr>
        </p:nvSpPr>
        <p:spPr>
          <a:xfrm>
            <a:off x="9424035" y="6293485"/>
            <a:ext cx="2743200" cy="365125"/>
          </a:xfrm>
        </p:spPr>
        <p:txBody>
          <a:bodyPr/>
          <a:lstStyle/>
          <a:p>
            <a:fld id="{82CC6580-88DA-47C0-A102-7F3F9A059A11}" type="slidenum">
              <a:rPr lang="en-US" sz="2000" b="1">
                <a:solidFill>
                  <a:schemeClr val="tx1"/>
                </a:solidFill>
                <a:latin typeface="Arial" panose="020B0604020202020204" pitchFamily="34" charset="0"/>
                <a:cs typeface="Arial" panose="020B0604020202020204" pitchFamily="34" charset="0"/>
              </a:rPr>
              <a:t>9</a:t>
            </a:fld>
            <a:endParaRPr lang="en-US" sz="1500" b="1">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447800" y="3265805"/>
            <a:ext cx="8966200" cy="27203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1226</Words>
  <Application>Microsoft Office PowerPoint</Application>
  <PresentationFormat>Widescreen</PresentationFormat>
  <Paragraphs>193</Paragraphs>
  <Slides>30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MIDTERM PROJECT</vt:lpstr>
      <vt:lpstr>Outline</vt:lpstr>
      <vt:lpstr>Categorize questions about players, leagues and teams in football </vt:lpstr>
      <vt:lpstr>PowerPoint Presentation</vt:lpstr>
      <vt:lpstr>PowerPoint Presentation</vt:lpstr>
      <vt:lpstr>PowerPoint Presentation</vt:lpstr>
      <vt:lpstr>Build synthetic datasets using Large Language Models </vt:lpstr>
      <vt:lpstr>Build synthetic datasets using Large Language Models </vt:lpstr>
      <vt:lpstr>Build synthetic datasets using Large Language Models </vt:lpstr>
      <vt:lpstr>Build synthetic datasets using Large Language Models </vt:lpstr>
      <vt:lpstr>Build synthetic datasets using Large Language Models </vt:lpstr>
      <vt:lpstr>Build synthetic datasets using Large Language Models </vt:lpstr>
      <vt:lpstr>Build synthetic datasets using Large Language Models </vt:lpstr>
      <vt:lpstr>PowerPoint Presentation</vt:lpstr>
      <vt:lpstr>PowerPoint Presentation</vt:lpstr>
      <vt:lpstr>PowerPoint Presentation</vt:lpstr>
      <vt:lpstr>Common methods of text representation</vt:lpstr>
      <vt:lpstr>Common methods of text representation</vt:lpstr>
      <vt:lpstr>Common methods of text representation</vt:lpstr>
      <vt:lpstr>Common methods of text representation</vt:lpstr>
      <vt:lpstr>Common methods of text representation</vt:lpstr>
      <vt:lpstr>Common methods of text representation</vt:lpstr>
      <vt:lpstr>Common methods of text representation</vt:lpstr>
      <vt:lpstr>Common methods of text representation</vt:lpstr>
      <vt:lpstr>Doc2Vec</vt:lpstr>
      <vt:lpstr>Doc2Vec</vt:lpstr>
      <vt:lpstr>Doc2Vec</vt:lpstr>
      <vt:lpstr>Doc2Vec</vt:lpstr>
      <vt:lpstr>PowerPoint Presentation</vt:lpstr>
      <vt:lpstr>Thanks for your  watching  This is the end of my group’s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PROJECT</dc:title>
  <dc:creator/>
  <cp:lastModifiedBy>Thái Thuận Cao Nguyễn</cp:lastModifiedBy>
  <cp:revision>7</cp:revision>
  <dcterms:created xsi:type="dcterms:W3CDTF">2024-10-26T05:45:00Z</dcterms:created>
  <dcterms:modified xsi:type="dcterms:W3CDTF">2025-03-22T22:33:54Z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