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66" r:id="rId2"/>
    <p:sldId id="268" r:id="rId3"/>
    <p:sldId id="261" r:id="rId4"/>
    <p:sldId id="270" r:id="rId5"/>
    <p:sldId id="271" r:id="rId6"/>
    <p:sldId id="262" r:id="rId7"/>
    <p:sldId id="274" r:id="rId8"/>
    <p:sldId id="275" r:id="rId9"/>
    <p:sldId id="276" r:id="rId10"/>
    <p:sldId id="263" r:id="rId11"/>
    <p:sldId id="27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3050222-15DF-4818-8D9A-2BC7943EC7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50222-15DF-4818-8D9A-2BC7943EC7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50222-15DF-4818-8D9A-2BC7943EC7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AB8FF5-B243-422E-A0A4-ED3FE5D910F5}" type="datetimeFigureOut">
              <a:rPr lang="en-US" smtClean="0"/>
              <a:pPr/>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53050222-15DF-4818-8D9A-2BC7943EC784}"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AB8FF5-B243-422E-A0A4-ED3FE5D910F5}" type="datetimeFigureOut">
              <a:rPr lang="en-US" smtClean="0"/>
              <a:pPr/>
              <a:t>12/12/2018</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3050222-15DF-4818-8D9A-2BC7943EC784}"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1410789"/>
            <a:ext cx="10468864" cy="1828800"/>
          </a:xfrm>
        </p:spPr>
        <p:txBody>
          <a:bodyPr>
            <a:normAutofit/>
          </a:bodyPr>
          <a:lstStyle/>
          <a:p>
            <a:r>
              <a:rPr lang="en-US" sz="7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Online </a:t>
            </a:r>
            <a:r>
              <a:rPr lang="en-US" sz="7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Doctor</a:t>
            </a:r>
            <a:endParaRPr lang="en-US"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6184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8185" y="189023"/>
            <a:ext cx="11140227" cy="6090835"/>
          </a:xfrm>
          <a:prstGeom prst="rect">
            <a:avLst/>
          </a:prstGeom>
        </p:spPr>
        <p:txBody>
          <a:bodyPr wrap="square">
            <a:spAutoFit/>
          </a:bodyPr>
          <a:lstStyle/>
          <a:p>
            <a:pPr algn="just">
              <a:lnSpc>
                <a:spcPct val="107000"/>
              </a:lnSpc>
              <a:spcAft>
                <a:spcPts val="800"/>
              </a:spcAft>
            </a:pPr>
            <a:endParaRPr lang="en-US" sz="2800" b="1" u="sng"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800" b="1" u="sng"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b="1" u="sng" dirty="0" smtClean="0">
                <a:effectLst/>
                <a:latin typeface="Times New Roman" panose="02020603050405020304" pitchFamily="18" charset="0"/>
                <a:ea typeface="Calibri" panose="020F0502020204030204" pitchFamily="34" charset="0"/>
                <a:cs typeface="Times New Roman" panose="02020603050405020304" pitchFamily="18" charset="0"/>
              </a:rPr>
              <a:t>Feasibility Study</a:t>
            </a:r>
          </a:p>
          <a:p>
            <a:pPr algn="just">
              <a:lnSpc>
                <a:spcPct val="107000"/>
              </a:lnSpc>
              <a:spcAft>
                <a:spcPts val="800"/>
              </a:spcAft>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t>Existing System</a:t>
            </a:r>
          </a:p>
          <a:p>
            <a:pPr algn="just">
              <a:lnSpc>
                <a:spcPct val="107000"/>
              </a:lnSpc>
              <a:spcAft>
                <a:spcPts val="800"/>
              </a:spcAft>
            </a:pPr>
            <a:endParaRPr lang="en-US" sz="2000" dirty="0" smtClean="0"/>
          </a:p>
          <a:p>
            <a:pPr lvl="0">
              <a:buFont typeface="Courier New" pitchFamily="49" charset="0"/>
              <a:buChar char="o"/>
            </a:pPr>
            <a:r>
              <a:rPr lang="en-US" sz="2000" dirty="0" smtClean="0"/>
              <a:t>   Under manual System, you have to first wait in line to take appointment for the doctors and wait for your time to have meet with them and discuss on your health problems. </a:t>
            </a:r>
          </a:p>
          <a:p>
            <a:pPr lvl="0">
              <a:buFont typeface="Courier New" pitchFamily="49" charset="0"/>
              <a:buChar char="o"/>
            </a:pPr>
            <a:r>
              <a:rPr lang="en-US" sz="2000" dirty="0" smtClean="0"/>
              <a:t>   As you have to provide your information and other reports many times at different places such as the medicine store which is again a burden of carrying documents. </a:t>
            </a:r>
          </a:p>
          <a:p>
            <a:pPr lvl="0">
              <a:buFont typeface="Courier New" pitchFamily="49" charset="0"/>
              <a:buChar char="o"/>
            </a:pPr>
            <a:r>
              <a:rPr lang="en-US" sz="2000" dirty="0" smtClean="0"/>
              <a:t>  You have to be present physically at the doctor’s cabin. Patients have to visit on another day of after some hours to take their health reports which involves extra care person with patients anytime.</a:t>
            </a:r>
          </a:p>
          <a:p>
            <a:pPr lvl="0">
              <a:buFont typeface="Courier New" pitchFamily="49" charset="0"/>
              <a:buChar char="o"/>
            </a:pPr>
            <a:r>
              <a:rPr lang="en-US" sz="2000" dirty="0" smtClean="0"/>
              <a:t>  Under manual system, the only accepted payment method is by cash and if patients due to some reasons are not having cash on time may face difficulties and not able to get treatment.</a:t>
            </a:r>
          </a:p>
          <a:p>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xmlns="" val="2724228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385" y="1166844"/>
            <a:ext cx="8856617" cy="3785652"/>
          </a:xfrm>
          <a:prstGeom prst="rect">
            <a:avLst/>
          </a:prstGeom>
        </p:spPr>
        <p:txBody>
          <a:bodyPr wrap="square">
            <a:spAutoFit/>
          </a:bodyPr>
          <a:lstStyle/>
          <a:p>
            <a:r>
              <a:rPr lang="en-US" sz="2000" b="1" dirty="0" smtClean="0"/>
              <a:t>Proposed System</a:t>
            </a:r>
          </a:p>
          <a:p>
            <a:endParaRPr lang="en-US" sz="2000" dirty="0" smtClean="0"/>
          </a:p>
          <a:p>
            <a:pPr lvl="0">
              <a:buFont typeface="Courier New" pitchFamily="49" charset="0"/>
              <a:buChar char="o"/>
            </a:pPr>
            <a:r>
              <a:rPr lang="en-US" sz="2000" dirty="0" smtClean="0"/>
              <a:t>  To make a truly Online Doctor System </a:t>
            </a:r>
            <a:r>
              <a:rPr lang="en-US" sz="2000" dirty="0" err="1" smtClean="0"/>
              <a:t>system</a:t>
            </a:r>
            <a:r>
              <a:rPr lang="en-US" sz="2000" dirty="0" smtClean="0"/>
              <a:t> to have meet with online doctors, all manual process has been automated through this system. </a:t>
            </a:r>
          </a:p>
          <a:p>
            <a:pPr lvl="0">
              <a:buFont typeface="Courier New" pitchFamily="49" charset="0"/>
              <a:buChar char="o"/>
            </a:pPr>
            <a:r>
              <a:rPr lang="en-US" sz="2000" dirty="0" smtClean="0"/>
              <a:t>  Patients have to fill online form by which id and password created and sent to their email and upon accepting data, automatic login to patient panel. </a:t>
            </a:r>
          </a:p>
          <a:p>
            <a:pPr lvl="0">
              <a:buFont typeface="Courier New" pitchFamily="49" charset="0"/>
              <a:buChar char="o"/>
            </a:pPr>
            <a:r>
              <a:rPr lang="en-US" sz="2000" dirty="0" smtClean="0"/>
              <a:t>  Through this panel, patients can select the doctors and have appointment with them on their time from their own place. </a:t>
            </a:r>
          </a:p>
          <a:p>
            <a:pPr lvl="0">
              <a:buFont typeface="Courier New" pitchFamily="49" charset="0"/>
              <a:buChar char="o"/>
            </a:pPr>
            <a:r>
              <a:rPr lang="en-US" sz="2000" dirty="0" smtClean="0"/>
              <a:t>  Patients will get all their reports and medicine prescriptions in their inbox by notification indication just after appointment session.</a:t>
            </a:r>
          </a:p>
          <a:p>
            <a:pPr lvl="0">
              <a:buFont typeface="Courier New" pitchFamily="49" charset="0"/>
              <a:buChar char="o"/>
            </a:pPr>
            <a:r>
              <a:rPr lang="en-US" sz="2000" dirty="0" smtClean="0"/>
              <a:t>  There is no need of cash and a secure payment gateway has been used to pay the required fees using their account or debit or credit card.</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956" y="671162"/>
            <a:ext cx="8680361" cy="5970096"/>
          </a:xfrm>
          <a:prstGeom prst="rect">
            <a:avLst/>
          </a:prstGeom>
        </p:spPr>
        <p:txBody>
          <a:bodyPr wrap="square">
            <a:spAutoFit/>
          </a:bodyPr>
          <a:lstStyle/>
          <a:p>
            <a:pPr algn="just">
              <a:lnSpc>
                <a:spcPct val="107000"/>
              </a:lnSpc>
              <a:spcAft>
                <a:spcPts val="800"/>
              </a:spcAft>
            </a:pPr>
            <a:r>
              <a:rPr lang="en-US" sz="2400" b="1" u="sng" dirty="0" smtClean="0">
                <a:effectLst/>
                <a:latin typeface="Times New Roman" panose="02020603050405020304" pitchFamily="18" charset="0"/>
                <a:ea typeface="Calibri" panose="020F0502020204030204" pitchFamily="34" charset="0"/>
                <a:cs typeface="Times New Roman" panose="02020603050405020304" pitchFamily="18" charset="0"/>
              </a:rPr>
              <a:t>SYSTEM CONFIGURATION</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u="none"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smtClean="0"/>
              <a:t>HARDWARE REQUIREMENTS </a:t>
            </a:r>
            <a:endParaRPr lang="en-US" sz="2000" dirty="0" smtClean="0"/>
          </a:p>
          <a:p>
            <a:pPr lvl="0">
              <a:buFont typeface="Courier New" pitchFamily="49" charset="0"/>
              <a:buChar char="o"/>
            </a:pPr>
            <a:r>
              <a:rPr lang="en-US" sz="2000" b="1" dirty="0" smtClean="0"/>
              <a:t>  Processor          :</a:t>
            </a:r>
            <a:r>
              <a:rPr lang="en-US" sz="2000" dirty="0" smtClean="0"/>
              <a:t>Intel i3</a:t>
            </a:r>
          </a:p>
          <a:p>
            <a:pPr lvl="0">
              <a:buFont typeface="Courier New" pitchFamily="49" charset="0"/>
              <a:buChar char="o"/>
            </a:pPr>
            <a:r>
              <a:rPr lang="en-US" sz="2000" b="1" dirty="0" smtClean="0"/>
              <a:t>  Hard Disk 	   :</a:t>
            </a:r>
            <a:r>
              <a:rPr lang="en-US" sz="2000" dirty="0" smtClean="0"/>
              <a:t> 5GB</a:t>
            </a:r>
          </a:p>
          <a:p>
            <a:pPr lvl="0">
              <a:buFont typeface="Courier New" pitchFamily="49" charset="0"/>
              <a:buChar char="o"/>
            </a:pPr>
            <a:r>
              <a:rPr lang="en-US" sz="2000" b="1" dirty="0" smtClean="0"/>
              <a:t>  Main Memory :</a:t>
            </a:r>
            <a:r>
              <a:rPr lang="en-US" sz="2000" dirty="0" smtClean="0"/>
              <a:t> 100MB</a:t>
            </a:r>
          </a:p>
          <a:p>
            <a:pPr lvl="0">
              <a:buFont typeface="Courier New" pitchFamily="49" charset="0"/>
              <a:buChar char="o"/>
            </a:pPr>
            <a:r>
              <a:rPr lang="en-US" sz="2000" b="1" dirty="0" smtClean="0"/>
              <a:t>  I/O Device	   :</a:t>
            </a:r>
            <a:r>
              <a:rPr lang="en-US" sz="2000" dirty="0" smtClean="0"/>
              <a:t> Color monitor, Mouse, Keyboard.</a:t>
            </a:r>
          </a:p>
          <a:p>
            <a:pPr>
              <a:buFont typeface="Courier New" pitchFamily="49" charset="0"/>
              <a:buChar char="o"/>
            </a:pPr>
            <a:endParaRPr lang="en-US" sz="2000" dirty="0" smtClean="0"/>
          </a:p>
          <a:p>
            <a:r>
              <a:rPr lang="en-US" sz="2000" dirty="0" smtClean="0"/>
              <a:t> </a:t>
            </a:r>
          </a:p>
          <a:p>
            <a:r>
              <a:rPr lang="en-US" sz="2000" b="1" dirty="0" smtClean="0"/>
              <a:t>SOFTWARE REQUIREMENTS</a:t>
            </a:r>
            <a:endParaRPr lang="en-US" sz="2000" dirty="0" smtClean="0"/>
          </a:p>
          <a:p>
            <a:pPr lvl="0">
              <a:buFont typeface="Courier New" pitchFamily="49" charset="0"/>
              <a:buChar char="o"/>
            </a:pPr>
            <a:r>
              <a:rPr lang="en-US" sz="2000" b="1" dirty="0" smtClean="0"/>
              <a:t>  Operating System : </a:t>
            </a:r>
            <a:r>
              <a:rPr lang="en-US" sz="2000" dirty="0" smtClean="0"/>
              <a:t>Windows7\Above.</a:t>
            </a:r>
          </a:p>
          <a:p>
            <a:pPr lvl="0">
              <a:buFont typeface="Courier New" pitchFamily="49" charset="0"/>
              <a:buChar char="o"/>
            </a:pPr>
            <a:r>
              <a:rPr lang="en-US" sz="2000" b="1" dirty="0" smtClean="0"/>
              <a:t>  Client Side	          : </a:t>
            </a:r>
            <a:r>
              <a:rPr lang="en-US" sz="2000" dirty="0" smtClean="0"/>
              <a:t>HTML, CSS, JavaScript</a:t>
            </a:r>
          </a:p>
          <a:p>
            <a:pPr lvl="0">
              <a:buFont typeface="Courier New" pitchFamily="49" charset="0"/>
              <a:buChar char="o"/>
            </a:pPr>
            <a:r>
              <a:rPr lang="en-US" sz="2000" b="1" dirty="0" smtClean="0"/>
              <a:t>  Server Side	          :</a:t>
            </a:r>
            <a:r>
              <a:rPr lang="en-US" sz="2000" dirty="0" smtClean="0"/>
              <a:t> JSP</a:t>
            </a:r>
          </a:p>
          <a:p>
            <a:pPr lvl="0">
              <a:buFont typeface="Courier New" pitchFamily="49" charset="0"/>
              <a:buChar char="o"/>
            </a:pPr>
            <a:r>
              <a:rPr lang="en-US" sz="2000" dirty="0" smtClean="0"/>
              <a:t>  JDK [ Java Development Kit]</a:t>
            </a:r>
          </a:p>
          <a:p>
            <a:pPr lvl="0">
              <a:buFont typeface="Courier New" pitchFamily="49" charset="0"/>
              <a:buChar char="o"/>
            </a:pPr>
            <a:r>
              <a:rPr lang="en-US" sz="2000" b="1" dirty="0" smtClean="0"/>
              <a:t>  Back End 	          :</a:t>
            </a:r>
            <a:r>
              <a:rPr lang="en-US" sz="2000" dirty="0" smtClean="0"/>
              <a:t> My sql, Apache Tomcat</a:t>
            </a:r>
          </a:p>
          <a:p>
            <a:pPr lvl="0">
              <a:buFont typeface="Courier New" pitchFamily="49" charset="0"/>
              <a:buChar char="o"/>
            </a:pPr>
            <a:r>
              <a:rPr lang="en-US" sz="2000" b="1" dirty="0" smtClean="0"/>
              <a:t>  Browser	          :</a:t>
            </a:r>
            <a:r>
              <a:rPr lang="en-US" sz="2000" dirty="0" smtClean="0"/>
              <a:t> All browsers are supported.</a:t>
            </a:r>
          </a:p>
          <a:p>
            <a:r>
              <a:rPr lang="en-US" sz="2000" b="1" dirty="0" smtClean="0"/>
              <a:t> </a:t>
            </a:r>
            <a:endParaRPr lang="en-US" sz="2000" dirty="0" smtClean="0"/>
          </a:p>
          <a:p>
            <a:pPr algn="just">
              <a:lnSpc>
                <a:spcPct val="107000"/>
              </a:lnSpc>
              <a:spcAft>
                <a:spcPts val="800"/>
              </a:spcAft>
            </a:pPr>
            <a:r>
              <a:rPr lang="en-US" b="1" u="none"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69884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9854" y="724289"/>
            <a:ext cx="8538693" cy="5002780"/>
          </a:xfrm>
          <a:prstGeom prst="rect">
            <a:avLst/>
          </a:prstGeom>
        </p:spPr>
        <p:txBody>
          <a:bodyPr wrap="square">
            <a:spAutoFit/>
          </a:bodyPr>
          <a:lstStyle/>
          <a:p>
            <a:pPr>
              <a:lnSpc>
                <a:spcPct val="107000"/>
              </a:lnSpc>
              <a:spcAft>
                <a:spcPts val="800"/>
              </a:spcAft>
            </a:pPr>
            <a:r>
              <a:rPr lang="en-US" sz="2800" b="1" u="sng" dirty="0">
                <a:latin typeface="Times New Roman" panose="02020603050405020304" pitchFamily="18" charset="0"/>
                <a:ea typeface="Calibri" panose="020F0502020204030204" pitchFamily="34" charset="0"/>
                <a:cs typeface="Times New Roman" panose="02020603050405020304" pitchFamily="18" charset="0"/>
              </a:rPr>
              <a:t>Analysis of project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Abstract</a:t>
            </a:r>
          </a:p>
          <a:p>
            <a:pPr marL="342900" marR="0" lvl="0" indent="-342900" algn="just">
              <a:lnSpc>
                <a:spcPct val="107000"/>
              </a:lnSpc>
              <a:spcBef>
                <a:spcPts val="0"/>
              </a:spcBef>
              <a:spcAft>
                <a:spcPts val="0"/>
              </a:spcAft>
              <a:buFont typeface="Symbol" panose="05050102010706020507" pitchFamily="18" charset="2"/>
              <a:buChar cha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Introduction</a:t>
            </a:r>
          </a:p>
          <a:p>
            <a:pPr marL="342900" marR="0" lvl="0" indent="-342900" algn="just">
              <a:lnSpc>
                <a:spcPct val="107000"/>
              </a:lnSpc>
              <a:spcBef>
                <a:spcPts val="0"/>
              </a:spcBef>
              <a:spcAft>
                <a:spcPts val="0"/>
              </a:spcAft>
              <a:buFont typeface="Symbol" panose="05050102010706020507" pitchFamily="18" charset="2"/>
              <a:buChar cha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Modules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Data Flow Diagram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Feasibility study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Courier New" panose="02070309020205020404" pitchFamily="49" charset="0"/>
              <a:buChar char="o"/>
            </a:pPr>
            <a:r>
              <a:rPr lang="en-US" sz="2400" dirty="0">
                <a:latin typeface="Times New Roman" panose="02020603050405020304" pitchFamily="18" charset="0"/>
                <a:ea typeface="Calibri" panose="020F0502020204030204" pitchFamily="34" charset="0"/>
                <a:cs typeface="Times New Roman" panose="02020603050405020304" pitchFamily="18" charset="0"/>
              </a:rPr>
              <a:t>Existing system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Courier New" panose="02070309020205020404" pitchFamily="49" charset="0"/>
              <a:buChar char="o"/>
            </a:pPr>
            <a:r>
              <a:rPr lang="en-US" sz="2400" dirty="0">
                <a:latin typeface="Times New Roman" panose="02020603050405020304" pitchFamily="18" charset="0"/>
                <a:ea typeface="Calibri" panose="020F0502020204030204" pitchFamily="34" charset="0"/>
                <a:cs typeface="Times New Roman" panose="02020603050405020304" pitchFamily="18" charset="0"/>
              </a:rPr>
              <a:t>Proposed system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System configuration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buFont typeface="Courier New" panose="02070309020205020404" pitchFamily="49" charset="0"/>
              <a:buChar char="o"/>
            </a:pPr>
            <a:r>
              <a:rPr lang="en-US" sz="2400" dirty="0">
                <a:latin typeface="Times New Roman" panose="02020603050405020304" pitchFamily="18" charset="0"/>
                <a:ea typeface="Calibri" panose="020F0502020204030204" pitchFamily="34" charset="0"/>
                <a:cs typeface="Times New Roman" panose="02020603050405020304" pitchFamily="18" charset="0"/>
              </a:rPr>
              <a:t>Hardware requirements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Courier New" panose="02070309020205020404" pitchFamily="49" charset="0"/>
              <a:buChar char="o"/>
            </a:pPr>
            <a:r>
              <a:rPr lang="en-US" sz="2400" dirty="0">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107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6069" y="894904"/>
            <a:ext cx="9131121" cy="5087803"/>
          </a:xfrm>
          <a:prstGeom prst="rect">
            <a:avLst/>
          </a:prstGeom>
        </p:spPr>
        <p:txBody>
          <a:bodyPr wrap="square">
            <a:spAutoFit/>
          </a:bodyPr>
          <a:lstStyle/>
          <a:p>
            <a:pPr algn="just">
              <a:lnSpc>
                <a:spcPct val="107000"/>
              </a:lnSpc>
              <a:spcAft>
                <a:spcPts val="800"/>
              </a:spcAft>
            </a:pPr>
            <a:r>
              <a:rPr lang="en-US" sz="2400" b="1" u="none"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u="sng" dirty="0" smtClean="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u="none" strike="noStrike"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smtClean="0"/>
              <a:t> </a:t>
            </a:r>
          </a:p>
          <a:p>
            <a:r>
              <a:rPr lang="en-US" dirty="0" smtClean="0"/>
              <a:t>	Sometimes you come across small problems where you to need consult doctors about your health problems or for the nearest ones and follow their prescriptions. Online Doctor System will provide you the power of direct interaction between doctors of your choice as and when required for your small problems. Using this web Online Doctor System applications, patients will be able to fill online form in just few seconds before entering to the virtual office room.</a:t>
            </a:r>
          </a:p>
          <a:p>
            <a:r>
              <a:rPr lang="en-US" dirty="0" smtClean="0"/>
              <a:t> </a:t>
            </a:r>
          </a:p>
          <a:p>
            <a:r>
              <a:rPr lang="en-US" dirty="0" smtClean="0"/>
              <a:t>	 It will also enable you to upload your lab results such as x-ray copies, health history etc which can be viewed by your referred doctors. Along with getting online consultant for small health problems, we can also book appointments for consulting our respective doctors based on their specialization. And can get there health report and medicines prescriptions online to their mail id.</a:t>
            </a:r>
            <a:endParaRPr lang="en-US" dirty="0"/>
          </a:p>
        </p:txBody>
      </p:sp>
    </p:spTree>
    <p:extLst>
      <p:ext uri="{BB962C8B-B14F-4D97-AF65-F5344CB8AC3E}">
        <p14:creationId xmlns:p14="http://schemas.microsoft.com/office/powerpoint/2010/main" xmlns="" val="55512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45460" y="766484"/>
            <a:ext cx="10327341" cy="46782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INTRODUCTION</a:t>
            </a:r>
          </a:p>
          <a:p>
            <a:pPr marL="0" marR="0" lvl="0" indent="0" algn="just" defTabSz="914400" rtl="0" eaLnBrk="1" fontAlgn="base" latinLnBrk="0" hangingPunct="1">
              <a:lnSpc>
                <a:spcPct val="100000"/>
              </a:lnSpc>
              <a:spcBef>
                <a:spcPct val="0"/>
              </a:spcBef>
              <a:spcAft>
                <a:spcPct val="0"/>
              </a:spcAft>
              <a:buClrTx/>
              <a:buSzTx/>
              <a:tabLst/>
            </a:pPr>
            <a:endParaRPr kumimoji="0" lang="en-US" sz="24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a:buFont typeface="Arial" pitchFamily="34" charset="0"/>
              <a:buChar char="•"/>
            </a:pPr>
            <a:r>
              <a:rPr lang="en-US" dirty="0" smtClean="0"/>
              <a:t>Online Doctor System will provide you the power of direct interaction between doctors of your choice as and when required for your small problems.</a:t>
            </a:r>
          </a:p>
          <a:p>
            <a:pPr lvl="0">
              <a:buFont typeface="Arial" pitchFamily="34" charset="0"/>
              <a:buChar char="•"/>
            </a:pPr>
            <a:r>
              <a:rPr lang="en-US" dirty="0" smtClean="0"/>
              <a:t>Online Doctor System allows doctors to register and provide details regarding their specialization, clinics or hospitals and timeslots.</a:t>
            </a:r>
          </a:p>
          <a:p>
            <a:pPr lvl="0">
              <a:buFont typeface="Arial" pitchFamily="34" charset="0"/>
              <a:buChar char="•"/>
            </a:pPr>
            <a:r>
              <a:rPr lang="en-US" dirty="0" smtClean="0"/>
              <a:t>Using this web Online Doctor System applications, patients will able to fill online form in just few seconds before entering to the virtual office room.</a:t>
            </a:r>
          </a:p>
          <a:p>
            <a:pPr lvl="0">
              <a:buFont typeface="Arial" pitchFamily="34" charset="0"/>
              <a:buChar char="•"/>
            </a:pPr>
            <a:r>
              <a:rPr lang="en-US" dirty="0" smtClean="0"/>
              <a:t>Patient can search various doctors by specialization, location and can take appointment by looking for available time slots at clinics or hospitals.</a:t>
            </a:r>
          </a:p>
          <a:p>
            <a:pPr lvl="0">
              <a:buFont typeface="Arial" pitchFamily="34" charset="0"/>
              <a:buChar char="•"/>
            </a:pPr>
            <a:r>
              <a:rPr lang="en-US" dirty="0" smtClean="0"/>
              <a:t>Doctor accepts the appointment requests and manages timeslots.</a:t>
            </a:r>
          </a:p>
          <a:p>
            <a:pPr lvl="0">
              <a:buFont typeface="Arial" pitchFamily="34" charset="0"/>
              <a:buChar char="•"/>
            </a:pPr>
            <a:r>
              <a:rPr lang="en-US" dirty="0" smtClean="0"/>
              <a:t>Patients will get all their reports and medicine prescriptions in their inbox by notification indication just after appointment session.</a:t>
            </a:r>
          </a:p>
          <a:p>
            <a:pPr lvl="0">
              <a:buFont typeface="Arial" pitchFamily="34" charset="0"/>
              <a:buChar char="•"/>
            </a:pPr>
            <a:r>
              <a:rPr lang="en-US" dirty="0" smtClean="0"/>
              <a:t>Online Doctor System also provides information regarding various diseases their causes, symptoms, syndromes, remedies and medicines.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5763" y="870275"/>
            <a:ext cx="1741182" cy="487506"/>
          </a:xfrm>
          <a:prstGeom prst="rect">
            <a:avLst/>
          </a:prstGeom>
        </p:spPr>
        <p:txBody>
          <a:bodyPr wrap="none">
            <a:spAutoFit/>
          </a:bodyPr>
          <a:lstStyle/>
          <a:p>
            <a:pPr marL="342900" marR="0" lvl="0" indent="-342900" algn="just">
              <a:lnSpc>
                <a:spcPct val="107000"/>
              </a:lnSpc>
              <a:spcBef>
                <a:spcPts val="0"/>
              </a:spcBef>
              <a:spcAft>
                <a:spcPts val="0"/>
              </a:spcAft>
            </a:pPr>
            <a:r>
              <a:rPr lang="en-US" sz="2400" b="1" u="sng" dirty="0" smtClean="0">
                <a:latin typeface="Times New Roman" panose="02020603050405020304" pitchFamily="18" charset="0"/>
                <a:ea typeface="Calibri" panose="020F0502020204030204" pitchFamily="34" charset="0"/>
                <a:cs typeface="Times New Roman" panose="02020603050405020304" pitchFamily="18" charset="0"/>
              </a:rPr>
              <a:t>MODULES</a:t>
            </a:r>
            <a:endParaRPr lang="en-US" sz="2400" b="1"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p:cNvSpPr>
            <a:spLocks noChangeArrowheads="1"/>
          </p:cNvSpPr>
          <p:nvPr/>
        </p:nvSpPr>
        <p:spPr bwMode="auto">
          <a:xfrm>
            <a:off x="0" y="1384665"/>
            <a:ext cx="12192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fontAlgn="base">
              <a:spcBef>
                <a:spcPct val="0"/>
              </a:spcBef>
              <a:spcAft>
                <a:spcPct val="0"/>
              </a:spcAft>
              <a:buFontTx/>
              <a:buChar char="•"/>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Patient Form and Login Module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For the first time visitors, they have to just enter their basic details and can enter their dashboard. System will take care of creating their new profile. For existing patients, they will have to enter their id and password </a:t>
            </a: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This module will like virtual office from where all activity can be performed.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Online Appointment Module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Through this module, patients can select doctors and have discussion regarding their health problems. Patients will able to get their availability time or choose from the available ones and start their diagnosis immediately.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Referral Module:-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Referral module will allow patients to change their doctors. For this process, patients have to click on the doctor name whose request will be made available to particular doctor inbox and provide their meeting time.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Online Report Module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Patients can get their lab results and health reports through this section which is available under each patient homepage. When documents are available under this module, a special notification symbol appears above it which helps to notify their patients. Thus it provides relieve to patients for carrying these from here and there.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535578" y="796836"/>
            <a:ext cx="3053272"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 FLOW DIAGRAM</a:t>
            </a:r>
          </a:p>
          <a:p>
            <a:pPr marL="0" marR="0" lvl="0" indent="0" algn="ctr" defTabSz="914400" rtl="0" eaLnBrk="1" fontAlgn="base" latinLnBrk="0" hangingPunct="1">
              <a:lnSpc>
                <a:spcPct val="100000"/>
              </a:lnSpc>
              <a:spcBef>
                <a:spcPct val="0"/>
              </a:spcBef>
              <a:spcAft>
                <a:spcPct val="0"/>
              </a:spcAft>
              <a:buClrTx/>
              <a:buSzTx/>
              <a:buFontTx/>
              <a:buNone/>
              <a:tabLst/>
            </a:pPr>
            <a:endParaRPr lang="en-US" sz="2000" b="1" u="sng" dirty="0" smtClean="0">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smtClean="0">
                <a:ln>
                  <a:noFill/>
                </a:ln>
                <a:solidFill>
                  <a:schemeClr val="tx1"/>
                </a:solidFill>
                <a:effectLst/>
                <a:latin typeface="Times New Roman" pitchFamily="18" charset="0"/>
                <a:ea typeface="Calibri" pitchFamily="34" charset="0"/>
                <a:cs typeface="Times New Roman" pitchFamily="18" charset="0"/>
              </a:rPr>
              <a:t>Level </a:t>
            </a:r>
            <a:r>
              <a:rPr kumimoji="0" lang="en-US"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2290" name="Group 2"/>
          <p:cNvGrpSpPr>
            <a:grpSpLocks/>
          </p:cNvGrpSpPr>
          <p:nvPr/>
        </p:nvGrpSpPr>
        <p:grpSpPr bwMode="auto">
          <a:xfrm>
            <a:off x="2020797" y="2220688"/>
            <a:ext cx="8651559" cy="4036423"/>
            <a:chOff x="1928" y="10644"/>
            <a:chExt cx="8306" cy="3657"/>
          </a:xfrm>
        </p:grpSpPr>
        <p:sp>
          <p:nvSpPr>
            <p:cNvPr id="12291" name="Rectangle 3"/>
            <p:cNvSpPr>
              <a:spLocks noChangeArrowheads="1"/>
            </p:cNvSpPr>
            <p:nvPr/>
          </p:nvSpPr>
          <p:spPr bwMode="auto">
            <a:xfrm>
              <a:off x="4133" y="13023"/>
              <a:ext cx="1853" cy="3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cs typeface="Arial" pitchFamily="34" charset="0"/>
                </a:rPr>
                <a:t>Mantains</a:t>
              </a:r>
              <a:r>
                <a:rPr kumimoji="0" lang="en-US" sz="1400" b="0" i="0" u="none" strike="noStrike" cap="none" normalizeH="0" baseline="0" dirty="0" smtClean="0">
                  <a:ln>
                    <a:noFill/>
                  </a:ln>
                  <a:solidFill>
                    <a:schemeClr val="tx1"/>
                  </a:solidFill>
                  <a:effectLst/>
                  <a:latin typeface="Calibri" pitchFamily="34" charset="0"/>
                  <a:cs typeface="Arial" pitchFamily="34" charset="0"/>
                </a:rPr>
                <a:t>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2292" name="Group 4"/>
            <p:cNvGrpSpPr>
              <a:grpSpLocks/>
            </p:cNvGrpSpPr>
            <p:nvPr/>
          </p:nvGrpSpPr>
          <p:grpSpPr bwMode="auto">
            <a:xfrm>
              <a:off x="1928" y="10644"/>
              <a:ext cx="8306" cy="3657"/>
              <a:chOff x="1928" y="10644"/>
              <a:chExt cx="8306" cy="3657"/>
            </a:xfrm>
          </p:grpSpPr>
          <p:sp>
            <p:nvSpPr>
              <p:cNvPr id="12293" name="Rectangle 5"/>
              <p:cNvSpPr>
                <a:spLocks noChangeArrowheads="1"/>
              </p:cNvSpPr>
              <p:nvPr/>
            </p:nvSpPr>
            <p:spPr bwMode="auto">
              <a:xfrm>
                <a:off x="3318" y="11307"/>
                <a:ext cx="1853" cy="3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cs typeface="Arial" pitchFamily="34" charset="0"/>
                  </a:rPr>
                  <a:t>Add Details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94" name="Rectangle 6"/>
              <p:cNvSpPr>
                <a:spLocks noChangeArrowheads="1"/>
              </p:cNvSpPr>
              <p:nvPr/>
            </p:nvSpPr>
            <p:spPr bwMode="auto">
              <a:xfrm>
                <a:off x="3031" y="12134"/>
                <a:ext cx="2140" cy="3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Get Patient Details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95" name="Rectangle 7"/>
              <p:cNvSpPr>
                <a:spLocks noChangeArrowheads="1"/>
              </p:cNvSpPr>
              <p:nvPr/>
            </p:nvSpPr>
            <p:spPr bwMode="auto">
              <a:xfrm>
                <a:off x="7001" y="11307"/>
                <a:ext cx="1853" cy="3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Add Details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96" name="Rectangle 8"/>
              <p:cNvSpPr>
                <a:spLocks noChangeArrowheads="1"/>
              </p:cNvSpPr>
              <p:nvPr/>
            </p:nvSpPr>
            <p:spPr bwMode="auto">
              <a:xfrm>
                <a:off x="6849" y="12134"/>
                <a:ext cx="2517" cy="3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Gets </a:t>
                </a:r>
                <a:r>
                  <a:rPr kumimoji="0" lang="en-US" sz="1600" b="0" i="0" u="none" strike="noStrike" cap="none" normalizeH="0" baseline="0" dirty="0" err="1" smtClean="0">
                    <a:ln>
                      <a:noFill/>
                    </a:ln>
                    <a:solidFill>
                      <a:schemeClr val="tx1"/>
                    </a:solidFill>
                    <a:effectLst/>
                    <a:latin typeface="Calibri" pitchFamily="34" charset="0"/>
                    <a:cs typeface="Arial" pitchFamily="34" charset="0"/>
                  </a:rPr>
                  <a:t>Madical</a:t>
                </a:r>
                <a:r>
                  <a:rPr kumimoji="0" lang="en-US" sz="1600" b="0" i="0" u="none" strike="noStrike" cap="none" normalizeH="0" baseline="0" dirty="0" smtClean="0">
                    <a:ln>
                      <a:noFill/>
                    </a:ln>
                    <a:solidFill>
                      <a:schemeClr val="tx1"/>
                    </a:solidFill>
                    <a:effectLst/>
                    <a:latin typeface="Calibri" pitchFamily="34" charset="0"/>
                    <a:cs typeface="Arial" pitchFamily="34" charset="0"/>
                  </a:rPr>
                  <a:t> </a:t>
                </a:r>
                <a:r>
                  <a:rPr kumimoji="0" lang="en-US" sz="1600" b="0" i="0" u="none" strike="noStrike" cap="none" normalizeH="0" baseline="0" dirty="0" err="1" smtClean="0">
                    <a:ln>
                      <a:noFill/>
                    </a:ln>
                    <a:solidFill>
                      <a:schemeClr val="tx1"/>
                    </a:solidFill>
                    <a:effectLst/>
                    <a:latin typeface="Calibri" pitchFamily="34" charset="0"/>
                    <a:cs typeface="Arial" pitchFamily="34" charset="0"/>
                  </a:rPr>
                  <a:t>Assistents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2297" name="Group 9"/>
              <p:cNvGrpSpPr>
                <a:grpSpLocks/>
              </p:cNvGrpSpPr>
              <p:nvPr/>
            </p:nvGrpSpPr>
            <p:grpSpPr bwMode="auto">
              <a:xfrm>
                <a:off x="1928" y="10644"/>
                <a:ext cx="8306" cy="3657"/>
                <a:chOff x="1928" y="10644"/>
                <a:chExt cx="8306" cy="3657"/>
              </a:xfrm>
            </p:grpSpPr>
            <p:sp>
              <p:nvSpPr>
                <p:cNvPr id="12298" name="Oval 10"/>
                <p:cNvSpPr>
                  <a:spLocks noChangeArrowheads="1"/>
                </p:cNvSpPr>
                <p:nvPr/>
              </p:nvSpPr>
              <p:spPr bwMode="auto">
                <a:xfrm>
                  <a:off x="5346" y="11031"/>
                  <a:ext cx="1503" cy="13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Online Doctor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99" name="Rectangle 11"/>
                <p:cNvSpPr>
                  <a:spLocks noChangeArrowheads="1"/>
                </p:cNvSpPr>
                <p:nvPr/>
              </p:nvSpPr>
              <p:spPr bwMode="auto">
                <a:xfrm>
                  <a:off x="1928" y="10644"/>
                  <a:ext cx="1678" cy="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Doctor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300" name="Rectangle 12"/>
                <p:cNvSpPr>
                  <a:spLocks noChangeArrowheads="1"/>
                </p:cNvSpPr>
                <p:nvPr/>
              </p:nvSpPr>
              <p:spPr bwMode="auto">
                <a:xfrm>
                  <a:off x="5171" y="13838"/>
                  <a:ext cx="1678" cy="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pitchFamily="34" charset="0"/>
                    </a:rPr>
                    <a:t>Admin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301" name="Rectangle 13"/>
                <p:cNvSpPr>
                  <a:spLocks noChangeArrowheads="1"/>
                </p:cNvSpPr>
                <p:nvPr/>
              </p:nvSpPr>
              <p:spPr bwMode="auto">
                <a:xfrm>
                  <a:off x="8556" y="10759"/>
                  <a:ext cx="1678" cy="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Patients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2302" name="AutoShape 14"/>
                <p:cNvCxnSpPr>
                  <a:cxnSpLocks noChangeShapeType="1"/>
                </p:cNvCxnSpPr>
                <p:nvPr/>
              </p:nvCxnSpPr>
              <p:spPr bwMode="auto">
                <a:xfrm>
                  <a:off x="3206" y="11107"/>
                  <a:ext cx="1" cy="663"/>
                </a:xfrm>
                <a:prstGeom prst="straightConnector1">
                  <a:avLst/>
                </a:prstGeom>
                <a:noFill/>
                <a:ln w="9525">
                  <a:solidFill>
                    <a:srgbClr val="000000"/>
                  </a:solidFill>
                  <a:round/>
                  <a:headEnd/>
                  <a:tailEnd/>
                </a:ln>
              </p:spPr>
            </p:cxnSp>
            <p:cxnSp>
              <p:nvCxnSpPr>
                <p:cNvPr id="12303" name="AutoShape 15"/>
                <p:cNvCxnSpPr>
                  <a:cxnSpLocks noChangeShapeType="1"/>
                </p:cNvCxnSpPr>
                <p:nvPr/>
              </p:nvCxnSpPr>
              <p:spPr bwMode="auto">
                <a:xfrm>
                  <a:off x="6749" y="12058"/>
                  <a:ext cx="2883" cy="0"/>
                </a:xfrm>
                <a:prstGeom prst="straightConnector1">
                  <a:avLst/>
                </a:prstGeom>
                <a:noFill/>
                <a:ln w="9525">
                  <a:solidFill>
                    <a:srgbClr val="000000"/>
                  </a:solidFill>
                  <a:round/>
                  <a:headEnd/>
                  <a:tailEnd/>
                </a:ln>
              </p:spPr>
            </p:cxnSp>
            <p:cxnSp>
              <p:nvCxnSpPr>
                <p:cNvPr id="12304" name="AutoShape 16"/>
                <p:cNvCxnSpPr>
                  <a:cxnSpLocks noChangeShapeType="1"/>
                </p:cNvCxnSpPr>
                <p:nvPr/>
              </p:nvCxnSpPr>
              <p:spPr bwMode="auto">
                <a:xfrm flipH="1">
                  <a:off x="9051" y="11222"/>
                  <a:ext cx="14" cy="548"/>
                </a:xfrm>
                <a:prstGeom prst="straightConnector1">
                  <a:avLst/>
                </a:prstGeom>
                <a:noFill/>
                <a:ln w="9525">
                  <a:solidFill>
                    <a:srgbClr val="000000"/>
                  </a:solidFill>
                  <a:round/>
                  <a:headEnd/>
                  <a:tailEnd/>
                </a:ln>
              </p:spPr>
            </p:cxnSp>
            <p:cxnSp>
              <p:nvCxnSpPr>
                <p:cNvPr id="12305" name="AutoShape 17"/>
                <p:cNvCxnSpPr>
                  <a:cxnSpLocks noChangeShapeType="1"/>
                </p:cNvCxnSpPr>
                <p:nvPr/>
              </p:nvCxnSpPr>
              <p:spPr bwMode="auto">
                <a:xfrm flipH="1">
                  <a:off x="2730" y="12058"/>
                  <a:ext cx="2692" cy="0"/>
                </a:xfrm>
                <a:prstGeom prst="straightConnector1">
                  <a:avLst/>
                </a:prstGeom>
                <a:noFill/>
                <a:ln w="9525">
                  <a:solidFill>
                    <a:srgbClr val="000000"/>
                  </a:solidFill>
                  <a:round/>
                  <a:headEnd/>
                  <a:tailEnd/>
                </a:ln>
              </p:spPr>
            </p:cxnSp>
            <p:cxnSp>
              <p:nvCxnSpPr>
                <p:cNvPr id="12306" name="AutoShape 18"/>
                <p:cNvCxnSpPr>
                  <a:cxnSpLocks noChangeShapeType="1"/>
                </p:cNvCxnSpPr>
                <p:nvPr/>
              </p:nvCxnSpPr>
              <p:spPr bwMode="auto">
                <a:xfrm>
                  <a:off x="3207" y="11770"/>
                  <a:ext cx="2139" cy="0"/>
                </a:xfrm>
                <a:prstGeom prst="straightConnector1">
                  <a:avLst/>
                </a:prstGeom>
                <a:noFill/>
                <a:ln w="9525">
                  <a:solidFill>
                    <a:srgbClr val="000000"/>
                  </a:solidFill>
                  <a:round/>
                  <a:headEnd/>
                  <a:tailEnd type="triangle" w="med" len="med"/>
                </a:ln>
              </p:spPr>
            </p:cxnSp>
            <p:cxnSp>
              <p:nvCxnSpPr>
                <p:cNvPr id="12307" name="AutoShape 19"/>
                <p:cNvCxnSpPr>
                  <a:cxnSpLocks noChangeShapeType="1"/>
                </p:cNvCxnSpPr>
                <p:nvPr/>
              </p:nvCxnSpPr>
              <p:spPr bwMode="auto">
                <a:xfrm flipH="1">
                  <a:off x="6849" y="11770"/>
                  <a:ext cx="2202" cy="0"/>
                </a:xfrm>
                <a:prstGeom prst="straightConnector1">
                  <a:avLst/>
                </a:prstGeom>
                <a:noFill/>
                <a:ln w="9525">
                  <a:solidFill>
                    <a:srgbClr val="000000"/>
                  </a:solidFill>
                  <a:round/>
                  <a:headEnd/>
                  <a:tailEnd type="triangle" w="med" len="med"/>
                </a:ln>
              </p:spPr>
            </p:cxnSp>
            <p:cxnSp>
              <p:nvCxnSpPr>
                <p:cNvPr id="12308" name="AutoShape 20"/>
                <p:cNvCxnSpPr>
                  <a:cxnSpLocks noChangeShapeType="1"/>
                </p:cNvCxnSpPr>
                <p:nvPr/>
              </p:nvCxnSpPr>
              <p:spPr bwMode="auto">
                <a:xfrm flipV="1">
                  <a:off x="9632" y="11222"/>
                  <a:ext cx="0" cy="836"/>
                </a:xfrm>
                <a:prstGeom prst="straightConnector1">
                  <a:avLst/>
                </a:prstGeom>
                <a:noFill/>
                <a:ln w="9525">
                  <a:solidFill>
                    <a:srgbClr val="000000"/>
                  </a:solidFill>
                  <a:round/>
                  <a:headEnd/>
                  <a:tailEnd type="triangle" w="med" len="med"/>
                </a:ln>
              </p:spPr>
            </p:cxnSp>
            <p:cxnSp>
              <p:nvCxnSpPr>
                <p:cNvPr id="12309" name="AutoShape 21"/>
                <p:cNvCxnSpPr>
                  <a:cxnSpLocks noChangeShapeType="1"/>
                </p:cNvCxnSpPr>
                <p:nvPr/>
              </p:nvCxnSpPr>
              <p:spPr bwMode="auto">
                <a:xfrm flipV="1">
                  <a:off x="2730" y="11107"/>
                  <a:ext cx="1" cy="951"/>
                </a:xfrm>
                <a:prstGeom prst="straightConnector1">
                  <a:avLst/>
                </a:prstGeom>
                <a:noFill/>
                <a:ln w="9525">
                  <a:solidFill>
                    <a:srgbClr val="000000"/>
                  </a:solidFill>
                  <a:round/>
                  <a:headEnd/>
                  <a:tailEnd type="triangle" w="med" len="med"/>
                </a:ln>
              </p:spPr>
            </p:cxnSp>
            <p:cxnSp>
              <p:nvCxnSpPr>
                <p:cNvPr id="12310" name="AutoShape 22"/>
                <p:cNvCxnSpPr>
                  <a:cxnSpLocks noChangeShapeType="1"/>
                </p:cNvCxnSpPr>
                <p:nvPr/>
              </p:nvCxnSpPr>
              <p:spPr bwMode="auto">
                <a:xfrm flipV="1">
                  <a:off x="6086" y="12396"/>
                  <a:ext cx="0" cy="1441"/>
                </a:xfrm>
                <a:prstGeom prst="straightConnector1">
                  <a:avLst/>
                </a:prstGeom>
                <a:noFill/>
                <a:ln w="9525">
                  <a:solidFill>
                    <a:srgbClr val="000000"/>
                  </a:solidFill>
                  <a:round/>
                  <a:headEnd/>
                  <a:tailEnd type="triangle" w="med" len="med"/>
                </a:ln>
              </p:spPr>
            </p:cxnSp>
          </p:grpSp>
        </p:grpSp>
      </p:grpSp>
    </p:spTree>
    <p:extLst>
      <p:ext uri="{BB962C8B-B14F-4D97-AF65-F5344CB8AC3E}">
        <p14:creationId xmlns:p14="http://schemas.microsoft.com/office/powerpoint/2010/main" xmlns="" val="3441534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609333" y="1580606"/>
            <a:ext cx="9438287" cy="4674315"/>
            <a:chOff x="609333" y="1580606"/>
            <a:chExt cx="9438287" cy="4674315"/>
          </a:xfrm>
        </p:grpSpPr>
        <p:grpSp>
          <p:nvGrpSpPr>
            <p:cNvPr id="28" name="Group 27"/>
            <p:cNvGrpSpPr/>
            <p:nvPr/>
          </p:nvGrpSpPr>
          <p:grpSpPr>
            <a:xfrm>
              <a:off x="753253" y="1580606"/>
              <a:ext cx="6525154" cy="3435993"/>
              <a:chOff x="753253" y="1580606"/>
              <a:chExt cx="6525154" cy="3435993"/>
            </a:xfrm>
          </p:grpSpPr>
          <p:sp>
            <p:nvSpPr>
              <p:cNvPr id="31747" name="Oval 3"/>
              <p:cNvSpPr>
                <a:spLocks noChangeArrowheads="1"/>
              </p:cNvSpPr>
              <p:nvPr/>
            </p:nvSpPr>
            <p:spPr bwMode="auto">
              <a:xfrm>
                <a:off x="3494742" y="1580606"/>
                <a:ext cx="1504225" cy="12161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Login    to System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48" name="Oval 4"/>
              <p:cNvSpPr>
                <a:spLocks noChangeArrowheads="1"/>
              </p:cNvSpPr>
              <p:nvPr/>
            </p:nvSpPr>
            <p:spPr bwMode="auto">
              <a:xfrm>
                <a:off x="3494742" y="3800457"/>
                <a:ext cx="1504225" cy="12161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Check </a:t>
                </a:r>
                <a:r>
                  <a:rPr kumimoji="0" lang="en-US" b="0" i="0" u="none" strike="noStrike" cap="none" normalizeH="0" baseline="0" dirty="0" err="1" smtClean="0">
                    <a:ln>
                      <a:noFill/>
                    </a:ln>
                    <a:solidFill>
                      <a:schemeClr val="tx1"/>
                    </a:solidFill>
                    <a:effectLst/>
                    <a:latin typeface="Times New Roman" pitchFamily="18" charset="0"/>
                    <a:cs typeface="Arial" pitchFamily="34" charset="0"/>
                  </a:rPr>
                  <a:t>Creadentials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49" name="Oval 5"/>
              <p:cNvSpPr>
                <a:spLocks noChangeArrowheads="1"/>
              </p:cNvSpPr>
              <p:nvPr/>
            </p:nvSpPr>
            <p:spPr bwMode="auto">
              <a:xfrm>
                <a:off x="5774182" y="3800457"/>
                <a:ext cx="1504225" cy="12161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Manage Modules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0" name="Oval 6"/>
              <p:cNvSpPr>
                <a:spLocks noChangeArrowheads="1"/>
              </p:cNvSpPr>
              <p:nvPr/>
            </p:nvSpPr>
            <p:spPr bwMode="auto">
              <a:xfrm>
                <a:off x="5774182" y="1580606"/>
                <a:ext cx="1504225" cy="12161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Check Roles of Access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51" name="Rectangle 7"/>
              <p:cNvSpPr>
                <a:spLocks noChangeArrowheads="1"/>
              </p:cNvSpPr>
              <p:nvPr/>
            </p:nvSpPr>
            <p:spPr bwMode="auto">
              <a:xfrm>
                <a:off x="753253" y="1879495"/>
                <a:ext cx="1684938" cy="3499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Admin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1752" name="AutoShape 8"/>
              <p:cNvCxnSpPr>
                <a:cxnSpLocks noChangeShapeType="1"/>
              </p:cNvCxnSpPr>
              <p:nvPr/>
            </p:nvCxnSpPr>
            <p:spPr bwMode="auto">
              <a:xfrm>
                <a:off x="2438191" y="2077108"/>
                <a:ext cx="1056551" cy="0"/>
              </a:xfrm>
              <a:prstGeom prst="straightConnector1">
                <a:avLst/>
              </a:prstGeom>
              <a:noFill/>
              <a:ln w="9525">
                <a:solidFill>
                  <a:srgbClr val="000000"/>
                </a:solidFill>
                <a:round/>
                <a:headEnd/>
                <a:tailEnd type="triangle" w="med" len="med"/>
              </a:ln>
            </p:spPr>
          </p:cxnSp>
          <p:cxnSp>
            <p:nvCxnSpPr>
              <p:cNvPr id="31753" name="AutoShape 9"/>
              <p:cNvCxnSpPr>
                <a:cxnSpLocks noChangeShapeType="1"/>
              </p:cNvCxnSpPr>
              <p:nvPr/>
            </p:nvCxnSpPr>
            <p:spPr bwMode="auto">
              <a:xfrm>
                <a:off x="4227859" y="2796748"/>
                <a:ext cx="0" cy="1003708"/>
              </a:xfrm>
              <a:prstGeom prst="straightConnector1">
                <a:avLst/>
              </a:prstGeom>
              <a:noFill/>
              <a:ln w="9525">
                <a:solidFill>
                  <a:srgbClr val="000000"/>
                </a:solidFill>
                <a:round/>
                <a:headEnd/>
                <a:tailEnd type="triangle" w="med" len="med"/>
              </a:ln>
            </p:spPr>
          </p:cxnSp>
          <p:cxnSp>
            <p:nvCxnSpPr>
              <p:cNvPr id="31754" name="AutoShape 10"/>
              <p:cNvCxnSpPr>
                <a:cxnSpLocks noChangeShapeType="1"/>
              </p:cNvCxnSpPr>
              <p:nvPr/>
            </p:nvCxnSpPr>
            <p:spPr bwMode="auto">
              <a:xfrm flipV="1">
                <a:off x="4751515" y="2673240"/>
                <a:ext cx="1325566" cy="1258135"/>
              </a:xfrm>
              <a:prstGeom prst="straightConnector1">
                <a:avLst/>
              </a:prstGeom>
              <a:noFill/>
              <a:ln w="9525">
                <a:solidFill>
                  <a:srgbClr val="000000"/>
                </a:solidFill>
                <a:round/>
                <a:headEnd/>
                <a:tailEnd type="triangle" w="med" len="med"/>
              </a:ln>
            </p:spPr>
          </p:cxnSp>
          <p:cxnSp>
            <p:nvCxnSpPr>
              <p:cNvPr id="31755" name="AutoShape 11"/>
              <p:cNvCxnSpPr>
                <a:cxnSpLocks noChangeShapeType="1"/>
              </p:cNvCxnSpPr>
              <p:nvPr/>
            </p:nvCxnSpPr>
            <p:spPr bwMode="auto">
              <a:xfrm>
                <a:off x="6565826" y="2796748"/>
                <a:ext cx="0" cy="1003708"/>
              </a:xfrm>
              <a:prstGeom prst="straightConnector1">
                <a:avLst/>
              </a:prstGeom>
              <a:noFill/>
              <a:ln w="9525">
                <a:solidFill>
                  <a:srgbClr val="000000"/>
                </a:solidFill>
                <a:round/>
                <a:headEnd/>
                <a:tailEnd type="triangle" w="med" len="med"/>
              </a:ln>
            </p:spPr>
          </p:cxnSp>
        </p:grpSp>
        <p:grpSp>
          <p:nvGrpSpPr>
            <p:cNvPr id="27" name="Group 26"/>
            <p:cNvGrpSpPr/>
            <p:nvPr/>
          </p:nvGrpSpPr>
          <p:grpSpPr>
            <a:xfrm>
              <a:off x="609333" y="4677363"/>
              <a:ext cx="9438287" cy="1577558"/>
              <a:chOff x="609333" y="4677363"/>
              <a:chExt cx="9438287" cy="1577558"/>
            </a:xfrm>
          </p:grpSpPr>
          <p:sp>
            <p:nvSpPr>
              <p:cNvPr id="31757" name="Rectangle 13"/>
              <p:cNvSpPr>
                <a:spLocks noChangeArrowheads="1"/>
              </p:cNvSpPr>
              <p:nvPr/>
            </p:nvSpPr>
            <p:spPr bwMode="auto">
              <a:xfrm>
                <a:off x="609333" y="5842404"/>
                <a:ext cx="2473501" cy="41251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Appointment Details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60" name="Rectangle 16"/>
              <p:cNvSpPr>
                <a:spLocks noChangeArrowheads="1"/>
              </p:cNvSpPr>
              <p:nvPr/>
            </p:nvSpPr>
            <p:spPr bwMode="auto">
              <a:xfrm>
                <a:off x="5411731" y="5805403"/>
                <a:ext cx="2244530" cy="41251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Doctor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1761" name="Rectangle 17"/>
              <p:cNvSpPr>
                <a:spLocks noChangeArrowheads="1"/>
              </p:cNvSpPr>
              <p:nvPr/>
            </p:nvSpPr>
            <p:spPr bwMode="auto">
              <a:xfrm>
                <a:off x="7796929" y="5805403"/>
                <a:ext cx="2250691" cy="41251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Medicine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1762" name="AutoShape 18"/>
              <p:cNvCxnSpPr>
                <a:cxnSpLocks noChangeShapeType="1"/>
              </p:cNvCxnSpPr>
              <p:nvPr/>
            </p:nvCxnSpPr>
            <p:spPr bwMode="auto">
              <a:xfrm flipH="1">
                <a:off x="4625221" y="4841217"/>
                <a:ext cx="1346102" cy="964186"/>
              </a:xfrm>
              <a:prstGeom prst="straightConnector1">
                <a:avLst/>
              </a:prstGeom>
              <a:noFill/>
              <a:ln w="9525">
                <a:solidFill>
                  <a:srgbClr val="000000"/>
                </a:solidFill>
                <a:round/>
                <a:headEnd/>
                <a:tailEnd type="triangle" w="med" len="med"/>
              </a:ln>
            </p:spPr>
          </p:cxnSp>
          <p:cxnSp>
            <p:nvCxnSpPr>
              <p:cNvPr id="31763" name="AutoShape 19"/>
              <p:cNvCxnSpPr>
                <a:cxnSpLocks noChangeShapeType="1"/>
              </p:cNvCxnSpPr>
              <p:nvPr/>
            </p:nvCxnSpPr>
            <p:spPr bwMode="auto">
              <a:xfrm flipH="1">
                <a:off x="2503904" y="4677363"/>
                <a:ext cx="3348313" cy="1128040"/>
              </a:xfrm>
              <a:prstGeom prst="straightConnector1">
                <a:avLst/>
              </a:prstGeom>
              <a:noFill/>
              <a:ln w="9525">
                <a:solidFill>
                  <a:srgbClr val="000000"/>
                </a:solidFill>
                <a:round/>
                <a:headEnd/>
                <a:tailEnd type="triangle" w="med" len="med"/>
              </a:ln>
            </p:spPr>
          </p:cxnSp>
          <p:cxnSp>
            <p:nvCxnSpPr>
              <p:cNvPr id="31764" name="AutoShape 20"/>
              <p:cNvCxnSpPr>
                <a:cxnSpLocks noChangeShapeType="1"/>
              </p:cNvCxnSpPr>
              <p:nvPr/>
            </p:nvCxnSpPr>
            <p:spPr bwMode="auto">
              <a:xfrm>
                <a:off x="6758859" y="4961432"/>
                <a:ext cx="1027" cy="843971"/>
              </a:xfrm>
              <a:prstGeom prst="straightConnector1">
                <a:avLst/>
              </a:prstGeom>
              <a:noFill/>
              <a:ln w="9525">
                <a:solidFill>
                  <a:srgbClr val="000000"/>
                </a:solidFill>
                <a:round/>
                <a:headEnd/>
                <a:tailEnd type="triangle" w="med" len="med"/>
              </a:ln>
            </p:spPr>
          </p:cxnSp>
          <p:cxnSp>
            <p:nvCxnSpPr>
              <p:cNvPr id="31765" name="AutoShape 21"/>
              <p:cNvCxnSpPr>
                <a:cxnSpLocks noChangeShapeType="1"/>
              </p:cNvCxnSpPr>
              <p:nvPr/>
            </p:nvCxnSpPr>
            <p:spPr bwMode="auto">
              <a:xfrm>
                <a:off x="7182917" y="4744881"/>
                <a:ext cx="1460074" cy="1060522"/>
              </a:xfrm>
              <a:prstGeom prst="straightConnector1">
                <a:avLst/>
              </a:prstGeom>
              <a:noFill/>
              <a:ln w="9525">
                <a:solidFill>
                  <a:srgbClr val="000000"/>
                </a:solidFill>
                <a:round/>
                <a:headEnd/>
                <a:tailEnd type="triangle" w="med" len="med"/>
              </a:ln>
            </p:spPr>
          </p:cxnSp>
          <p:sp>
            <p:nvSpPr>
              <p:cNvPr id="31768" name="Rectangle 24"/>
              <p:cNvSpPr>
                <a:spLocks noChangeArrowheads="1"/>
              </p:cNvSpPr>
              <p:nvPr/>
            </p:nvSpPr>
            <p:spPr bwMode="auto">
              <a:xfrm>
                <a:off x="3278776" y="5839262"/>
                <a:ext cx="1802675" cy="41251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cs typeface="Arial" pitchFamily="34" charset="0"/>
                  </a:rPr>
                  <a:t>Patient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25" name="Rectangle 24"/>
          <p:cNvSpPr/>
          <p:nvPr/>
        </p:nvSpPr>
        <p:spPr>
          <a:xfrm>
            <a:off x="906698" y="1058094"/>
            <a:ext cx="2189199" cy="461665"/>
          </a:xfrm>
          <a:prstGeom prst="rect">
            <a:avLst/>
          </a:prstGeom>
        </p:spPr>
        <p:txBody>
          <a:bodyPr wrap="square">
            <a:spAutoFit/>
          </a:bodyPr>
          <a:lstStyle/>
          <a:p>
            <a:r>
              <a:rPr lang="en-US" sz="2400" b="1" u="sng" dirty="0" smtClean="0">
                <a:latin typeface="Times New Roman" pitchFamily="18" charset="0"/>
                <a:ea typeface="Calibri" pitchFamily="34" charset="0"/>
                <a:cs typeface="Times New Roman" pitchFamily="18" charset="0"/>
              </a:rPr>
              <a:t>Level 1:</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981718" y="914400"/>
            <a:ext cx="9042604" cy="5323513"/>
            <a:chOff x="981718" y="914400"/>
            <a:chExt cx="9042604" cy="5323513"/>
          </a:xfrm>
        </p:grpSpPr>
        <p:grpSp>
          <p:nvGrpSpPr>
            <p:cNvPr id="26" name="Group 25"/>
            <p:cNvGrpSpPr/>
            <p:nvPr/>
          </p:nvGrpSpPr>
          <p:grpSpPr>
            <a:xfrm>
              <a:off x="981718" y="914400"/>
              <a:ext cx="6348403" cy="3929615"/>
              <a:chOff x="981718" y="914400"/>
              <a:chExt cx="6348403" cy="3929615"/>
            </a:xfrm>
          </p:grpSpPr>
          <p:sp>
            <p:nvSpPr>
              <p:cNvPr id="1027" name="Oval 3"/>
              <p:cNvSpPr>
                <a:spLocks noChangeArrowheads="1"/>
              </p:cNvSpPr>
              <p:nvPr/>
            </p:nvSpPr>
            <p:spPr bwMode="auto">
              <a:xfrm>
                <a:off x="3648946" y="914400"/>
                <a:ext cx="1463479" cy="139085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Login    to System</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Oval 4"/>
              <p:cNvSpPr>
                <a:spLocks noChangeArrowheads="1"/>
              </p:cNvSpPr>
              <p:nvPr/>
            </p:nvSpPr>
            <p:spPr bwMode="auto">
              <a:xfrm>
                <a:off x="3648946" y="3453159"/>
                <a:ext cx="1463479" cy="139085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Check Roles of Access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Oval 5"/>
              <p:cNvSpPr>
                <a:spLocks noChangeArrowheads="1"/>
              </p:cNvSpPr>
              <p:nvPr/>
            </p:nvSpPr>
            <p:spPr bwMode="auto">
              <a:xfrm>
                <a:off x="5866642" y="3453159"/>
                <a:ext cx="1463479" cy="139085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Manage Modules</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Oval 6"/>
              <p:cNvSpPr>
                <a:spLocks noChangeArrowheads="1"/>
              </p:cNvSpPr>
              <p:nvPr/>
            </p:nvSpPr>
            <p:spPr bwMode="auto">
              <a:xfrm>
                <a:off x="5866642" y="914400"/>
                <a:ext cx="1463479" cy="139085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Arial" pitchFamily="34" charset="0"/>
                  </a:rPr>
                  <a:t>Checks for Appointments</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981718" y="1256228"/>
                <a:ext cx="1639297" cy="4002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Doctor</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2" name="AutoShape 8"/>
              <p:cNvCxnSpPr>
                <a:cxnSpLocks noChangeShapeType="1"/>
              </p:cNvCxnSpPr>
              <p:nvPr/>
            </p:nvCxnSpPr>
            <p:spPr bwMode="auto">
              <a:xfrm>
                <a:off x="2621015" y="1482231"/>
                <a:ext cx="1027932" cy="0"/>
              </a:xfrm>
              <a:prstGeom prst="straightConnector1">
                <a:avLst/>
              </a:prstGeom>
              <a:noFill/>
              <a:ln w="9525">
                <a:solidFill>
                  <a:srgbClr val="000000"/>
                </a:solidFill>
                <a:round/>
                <a:headEnd/>
                <a:tailEnd type="triangle" w="med" len="med"/>
              </a:ln>
            </p:spPr>
          </p:cxnSp>
          <p:cxnSp>
            <p:nvCxnSpPr>
              <p:cNvPr id="1033" name="AutoShape 9"/>
              <p:cNvCxnSpPr>
                <a:cxnSpLocks noChangeShapeType="1"/>
              </p:cNvCxnSpPr>
              <p:nvPr/>
            </p:nvCxnSpPr>
            <p:spPr bwMode="auto">
              <a:xfrm>
                <a:off x="4362205" y="2305256"/>
                <a:ext cx="0" cy="1147903"/>
              </a:xfrm>
              <a:prstGeom prst="straightConnector1">
                <a:avLst/>
              </a:prstGeom>
              <a:noFill/>
              <a:ln w="9525">
                <a:solidFill>
                  <a:srgbClr val="000000"/>
                </a:solidFill>
                <a:round/>
                <a:headEnd/>
                <a:tailEnd type="triangle" w="med" len="med"/>
              </a:ln>
            </p:spPr>
          </p:cxnSp>
          <p:cxnSp>
            <p:nvCxnSpPr>
              <p:cNvPr id="1034" name="AutoShape 10"/>
              <p:cNvCxnSpPr>
                <a:cxnSpLocks noChangeShapeType="1"/>
              </p:cNvCxnSpPr>
              <p:nvPr/>
            </p:nvCxnSpPr>
            <p:spPr bwMode="auto">
              <a:xfrm flipV="1">
                <a:off x="4871676" y="2164004"/>
                <a:ext cx="1289660" cy="1438881"/>
              </a:xfrm>
              <a:prstGeom prst="straightConnector1">
                <a:avLst/>
              </a:prstGeom>
              <a:noFill/>
              <a:ln w="9525">
                <a:solidFill>
                  <a:srgbClr val="000000"/>
                </a:solidFill>
                <a:round/>
                <a:headEnd/>
                <a:tailEnd type="triangle" w="med" len="med"/>
              </a:ln>
            </p:spPr>
          </p:cxnSp>
          <p:cxnSp>
            <p:nvCxnSpPr>
              <p:cNvPr id="1035" name="AutoShape 11"/>
              <p:cNvCxnSpPr>
                <a:cxnSpLocks noChangeShapeType="1"/>
              </p:cNvCxnSpPr>
              <p:nvPr/>
            </p:nvCxnSpPr>
            <p:spPr bwMode="auto">
              <a:xfrm>
                <a:off x="6636842" y="2305256"/>
                <a:ext cx="0" cy="1147903"/>
              </a:xfrm>
              <a:prstGeom prst="straightConnector1">
                <a:avLst/>
              </a:prstGeom>
              <a:noFill/>
              <a:ln w="9525">
                <a:solidFill>
                  <a:srgbClr val="000000"/>
                </a:solidFill>
                <a:round/>
                <a:headEnd/>
                <a:tailEnd type="triangle" w="med" len="med"/>
              </a:ln>
            </p:spPr>
          </p:cxnSp>
        </p:grpSp>
        <p:grpSp>
          <p:nvGrpSpPr>
            <p:cNvPr id="25" name="Group 24"/>
            <p:cNvGrpSpPr/>
            <p:nvPr/>
          </p:nvGrpSpPr>
          <p:grpSpPr>
            <a:xfrm>
              <a:off x="1015971" y="4456044"/>
              <a:ext cx="9008351" cy="1781869"/>
              <a:chOff x="1015971" y="4456044"/>
              <a:chExt cx="9008351" cy="1781869"/>
            </a:xfrm>
          </p:grpSpPr>
          <p:sp>
            <p:nvSpPr>
              <p:cNvPr id="1037" name="Rectangle 13"/>
              <p:cNvSpPr>
                <a:spLocks noChangeArrowheads="1"/>
              </p:cNvSpPr>
              <p:nvPr/>
            </p:nvSpPr>
            <p:spPr bwMode="auto">
              <a:xfrm>
                <a:off x="1015971" y="5763105"/>
                <a:ext cx="2406499" cy="471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Appointment Details</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5514008" y="5746140"/>
                <a:ext cx="2183731" cy="471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Doctor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7834597" y="5746140"/>
                <a:ext cx="2189725" cy="471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Medicine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2" name="AutoShape 18"/>
              <p:cNvCxnSpPr>
                <a:cxnSpLocks noChangeShapeType="1"/>
              </p:cNvCxnSpPr>
              <p:nvPr/>
            </p:nvCxnSpPr>
            <p:spPr bwMode="auto">
              <a:xfrm flipH="1">
                <a:off x="4748803" y="4643437"/>
                <a:ext cx="1309639" cy="1102703"/>
              </a:xfrm>
              <a:prstGeom prst="straightConnector1">
                <a:avLst/>
              </a:prstGeom>
              <a:noFill/>
              <a:ln w="9525">
                <a:solidFill>
                  <a:srgbClr val="000000"/>
                </a:solidFill>
                <a:round/>
                <a:headEnd/>
                <a:tailEnd type="triangle" w="med" len="med"/>
              </a:ln>
            </p:spPr>
          </p:cxnSp>
          <p:cxnSp>
            <p:nvCxnSpPr>
              <p:cNvPr id="1043" name="AutoShape 19"/>
              <p:cNvCxnSpPr>
                <a:cxnSpLocks noChangeShapeType="1"/>
              </p:cNvCxnSpPr>
              <p:nvPr/>
            </p:nvCxnSpPr>
            <p:spPr bwMode="auto">
              <a:xfrm flipH="1">
                <a:off x="2684948" y="4456044"/>
                <a:ext cx="3257615" cy="1290096"/>
              </a:xfrm>
              <a:prstGeom prst="straightConnector1">
                <a:avLst/>
              </a:prstGeom>
              <a:noFill/>
              <a:ln w="9525">
                <a:solidFill>
                  <a:srgbClr val="000000"/>
                </a:solidFill>
                <a:round/>
                <a:headEnd/>
                <a:tailEnd type="triangle" w="med" len="med"/>
              </a:ln>
            </p:spPr>
          </p:cxnSp>
          <p:cxnSp>
            <p:nvCxnSpPr>
              <p:cNvPr id="1044" name="AutoShape 20"/>
              <p:cNvCxnSpPr>
                <a:cxnSpLocks noChangeShapeType="1"/>
              </p:cNvCxnSpPr>
              <p:nvPr/>
            </p:nvCxnSpPr>
            <p:spPr bwMode="auto">
              <a:xfrm>
                <a:off x="6824646" y="4780922"/>
                <a:ext cx="999" cy="965218"/>
              </a:xfrm>
              <a:prstGeom prst="straightConnector1">
                <a:avLst/>
              </a:prstGeom>
              <a:noFill/>
              <a:ln w="9525">
                <a:solidFill>
                  <a:srgbClr val="000000"/>
                </a:solidFill>
                <a:round/>
                <a:headEnd/>
                <a:tailEnd type="triangle" w="med" len="med"/>
              </a:ln>
            </p:spPr>
          </p:cxnSp>
          <p:cxnSp>
            <p:nvCxnSpPr>
              <p:cNvPr id="1045" name="AutoShape 21"/>
              <p:cNvCxnSpPr>
                <a:cxnSpLocks noChangeShapeType="1"/>
              </p:cNvCxnSpPr>
              <p:nvPr/>
            </p:nvCxnSpPr>
            <p:spPr bwMode="auto">
              <a:xfrm>
                <a:off x="7237218" y="4533261"/>
                <a:ext cx="1420524" cy="1212879"/>
              </a:xfrm>
              <a:prstGeom prst="straightConnector1">
                <a:avLst/>
              </a:prstGeom>
              <a:noFill/>
              <a:ln w="9525">
                <a:solidFill>
                  <a:srgbClr val="000000"/>
                </a:solidFill>
                <a:round/>
                <a:headEnd/>
                <a:tailEnd type="triangle" w="med" len="med"/>
              </a:ln>
            </p:spPr>
          </p:cxnSp>
          <p:sp>
            <p:nvSpPr>
              <p:cNvPr id="1048" name="Rectangle 24"/>
              <p:cNvSpPr>
                <a:spLocks noChangeArrowheads="1"/>
              </p:cNvSpPr>
              <p:nvPr/>
            </p:nvSpPr>
            <p:spPr bwMode="auto">
              <a:xfrm>
                <a:off x="3657599" y="5766133"/>
                <a:ext cx="1737361" cy="471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Times New Roman" pitchFamily="18" charset="0"/>
                    <a:cs typeface="Arial" pitchFamily="34" charset="0"/>
                  </a:rPr>
                  <a:t>Patient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181387" y="927465"/>
            <a:ext cx="8735082" cy="5304063"/>
            <a:chOff x="1181387" y="927465"/>
            <a:chExt cx="8735082" cy="5304063"/>
          </a:xfrm>
        </p:grpSpPr>
        <p:sp>
          <p:nvSpPr>
            <p:cNvPr id="2051" name="Oval 3"/>
            <p:cNvSpPr>
              <a:spLocks noChangeArrowheads="1"/>
            </p:cNvSpPr>
            <p:nvPr/>
          </p:nvSpPr>
          <p:spPr bwMode="auto">
            <a:xfrm>
              <a:off x="3840901" y="927465"/>
              <a:ext cx="1394658" cy="13874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Arial" pitchFamily="34" charset="0"/>
                </a:rPr>
                <a:t>Login    to System</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2052" name="Oval 4"/>
            <p:cNvSpPr>
              <a:spLocks noChangeArrowheads="1"/>
            </p:cNvSpPr>
            <p:nvPr/>
          </p:nvSpPr>
          <p:spPr bwMode="auto">
            <a:xfrm>
              <a:off x="3840901" y="3459971"/>
              <a:ext cx="1394658" cy="13874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Looks for medical assistants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3" name="Oval 5"/>
            <p:cNvSpPr>
              <a:spLocks noChangeArrowheads="1"/>
            </p:cNvSpPr>
            <p:nvPr/>
          </p:nvSpPr>
          <p:spPr bwMode="auto">
            <a:xfrm>
              <a:off x="5954307" y="3459971"/>
              <a:ext cx="1394658" cy="13874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Arial" pitchFamily="34" charset="0"/>
                </a:rPr>
                <a:t>Manage Modules</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2054" name="Oval 6"/>
            <p:cNvSpPr>
              <a:spLocks noChangeArrowheads="1"/>
            </p:cNvSpPr>
            <p:nvPr/>
          </p:nvSpPr>
          <p:spPr bwMode="auto">
            <a:xfrm>
              <a:off x="5954307" y="927465"/>
              <a:ext cx="1394658" cy="13874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pitchFamily="34" charset="0"/>
                </a:rPr>
                <a:t>Selects Doctor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1299101" y="1268451"/>
              <a:ext cx="1562207" cy="3992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Arial" pitchFamily="34" charset="0"/>
                </a:rPr>
                <a:t>Patient </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cxnSp>
          <p:nvCxnSpPr>
            <p:cNvPr id="2056" name="AutoShape 8"/>
            <p:cNvCxnSpPr>
              <a:cxnSpLocks noChangeShapeType="1"/>
            </p:cNvCxnSpPr>
            <p:nvPr/>
          </p:nvCxnSpPr>
          <p:spPr bwMode="auto">
            <a:xfrm>
              <a:off x="2861308" y="1493897"/>
              <a:ext cx="979593" cy="0"/>
            </a:xfrm>
            <a:prstGeom prst="straightConnector1">
              <a:avLst/>
            </a:prstGeom>
            <a:noFill/>
            <a:ln w="9525">
              <a:solidFill>
                <a:srgbClr val="000000"/>
              </a:solidFill>
              <a:round/>
              <a:headEnd/>
              <a:tailEnd type="triangle" w="med" len="med"/>
            </a:ln>
          </p:spPr>
        </p:cxnSp>
        <p:cxnSp>
          <p:nvCxnSpPr>
            <p:cNvPr id="2057" name="AutoShape 9"/>
            <p:cNvCxnSpPr>
              <a:cxnSpLocks noChangeShapeType="1"/>
            </p:cNvCxnSpPr>
            <p:nvPr/>
          </p:nvCxnSpPr>
          <p:spPr bwMode="auto">
            <a:xfrm>
              <a:off x="4520618" y="2314895"/>
              <a:ext cx="0" cy="1145076"/>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flipV="1">
              <a:off x="5006130" y="2173991"/>
              <a:ext cx="1229013" cy="1435337"/>
            </a:xfrm>
            <a:prstGeom prst="straightConnector1">
              <a:avLst/>
            </a:prstGeom>
            <a:noFill/>
            <a:ln w="9525">
              <a:solidFill>
                <a:srgbClr val="000000"/>
              </a:solidFill>
              <a:round/>
              <a:headEnd/>
              <a:tailEnd type="triangle" w="med" len="med"/>
            </a:ln>
          </p:spPr>
        </p:cxnSp>
        <p:cxnSp>
          <p:nvCxnSpPr>
            <p:cNvPr id="2059" name="AutoShape 11"/>
            <p:cNvCxnSpPr>
              <a:cxnSpLocks noChangeShapeType="1"/>
            </p:cNvCxnSpPr>
            <p:nvPr/>
          </p:nvCxnSpPr>
          <p:spPr bwMode="auto">
            <a:xfrm>
              <a:off x="6688288" y="2314895"/>
              <a:ext cx="0" cy="1145076"/>
            </a:xfrm>
            <a:prstGeom prst="straightConnector1">
              <a:avLst/>
            </a:prstGeom>
            <a:noFill/>
            <a:ln w="9525">
              <a:solidFill>
                <a:srgbClr val="000000"/>
              </a:solidFill>
              <a:round/>
              <a:headEnd/>
              <a:tailEnd type="triangle" w="med" len="med"/>
            </a:ln>
          </p:spPr>
        </p:cxnSp>
        <p:grpSp>
          <p:nvGrpSpPr>
            <p:cNvPr id="25" name="Group 24"/>
            <p:cNvGrpSpPr/>
            <p:nvPr/>
          </p:nvGrpSpPr>
          <p:grpSpPr>
            <a:xfrm>
              <a:off x="1181387" y="4460386"/>
              <a:ext cx="8735082" cy="1771142"/>
              <a:chOff x="1181387" y="4460386"/>
              <a:chExt cx="8735082" cy="1771142"/>
            </a:xfrm>
          </p:grpSpPr>
          <p:sp>
            <p:nvSpPr>
              <p:cNvPr id="2061" name="Rectangle 13"/>
              <p:cNvSpPr>
                <a:spLocks noChangeArrowheads="1"/>
              </p:cNvSpPr>
              <p:nvPr/>
            </p:nvSpPr>
            <p:spPr bwMode="auto">
              <a:xfrm>
                <a:off x="1181387" y="5754928"/>
                <a:ext cx="2293332" cy="4706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Arial" pitchFamily="34" charset="0"/>
                  </a:rPr>
                  <a:t>Appointment Details</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5618257" y="5747304"/>
                <a:ext cx="2081039" cy="4706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Arial" pitchFamily="34" charset="0"/>
                  </a:rPr>
                  <a:t>Doctor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7829718" y="5747304"/>
                <a:ext cx="2086751" cy="4706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Arial" pitchFamily="34" charset="0"/>
                  </a:rPr>
                  <a:t>Medicine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cxnSp>
            <p:nvCxnSpPr>
              <p:cNvPr id="2066" name="AutoShape 18"/>
              <p:cNvCxnSpPr>
                <a:cxnSpLocks noChangeShapeType="1"/>
              </p:cNvCxnSpPr>
              <p:nvPr/>
            </p:nvCxnSpPr>
            <p:spPr bwMode="auto">
              <a:xfrm flipH="1">
                <a:off x="4889036" y="4647318"/>
                <a:ext cx="1248052" cy="1099987"/>
              </a:xfrm>
              <a:prstGeom prst="straightConnector1">
                <a:avLst/>
              </a:prstGeom>
              <a:noFill/>
              <a:ln w="9525">
                <a:solidFill>
                  <a:srgbClr val="000000"/>
                </a:solidFill>
                <a:round/>
                <a:headEnd/>
                <a:tailEnd type="triangle" w="med" len="med"/>
              </a:ln>
            </p:spPr>
          </p:cxnSp>
          <p:cxnSp>
            <p:nvCxnSpPr>
              <p:cNvPr id="2067" name="AutoShape 19"/>
              <p:cNvCxnSpPr>
                <a:cxnSpLocks noChangeShapeType="1"/>
              </p:cNvCxnSpPr>
              <p:nvPr/>
            </p:nvCxnSpPr>
            <p:spPr bwMode="auto">
              <a:xfrm flipH="1">
                <a:off x="2922235" y="4460386"/>
                <a:ext cx="3104423" cy="1286919"/>
              </a:xfrm>
              <a:prstGeom prst="straightConnector1">
                <a:avLst/>
              </a:prstGeom>
              <a:noFill/>
              <a:ln w="9525">
                <a:solidFill>
                  <a:srgbClr val="000000"/>
                </a:solidFill>
                <a:round/>
                <a:headEnd/>
                <a:tailEnd type="triangle" w="med" len="med"/>
              </a:ln>
            </p:spPr>
          </p:cxnSp>
          <p:cxnSp>
            <p:nvCxnSpPr>
              <p:cNvPr id="2068" name="AutoShape 20"/>
              <p:cNvCxnSpPr>
                <a:cxnSpLocks noChangeShapeType="1"/>
              </p:cNvCxnSpPr>
              <p:nvPr/>
            </p:nvCxnSpPr>
            <p:spPr bwMode="auto">
              <a:xfrm>
                <a:off x="6867261" y="4784464"/>
                <a:ext cx="952" cy="962841"/>
              </a:xfrm>
              <a:prstGeom prst="straightConnector1">
                <a:avLst/>
              </a:prstGeom>
              <a:noFill/>
              <a:ln w="9525">
                <a:solidFill>
                  <a:srgbClr val="000000"/>
                </a:solidFill>
                <a:round/>
                <a:headEnd/>
                <a:tailEnd type="triangle" w="med" len="med"/>
              </a:ln>
            </p:spPr>
          </p:cxnSp>
          <p:cxnSp>
            <p:nvCxnSpPr>
              <p:cNvPr id="2069" name="AutoShape 21"/>
              <p:cNvCxnSpPr>
                <a:cxnSpLocks noChangeShapeType="1"/>
              </p:cNvCxnSpPr>
              <p:nvPr/>
            </p:nvCxnSpPr>
            <p:spPr bwMode="auto">
              <a:xfrm>
                <a:off x="7260431" y="4537413"/>
                <a:ext cx="1353723" cy="1209891"/>
              </a:xfrm>
              <a:prstGeom prst="straightConnector1">
                <a:avLst/>
              </a:prstGeom>
              <a:noFill/>
              <a:ln w="9525">
                <a:solidFill>
                  <a:srgbClr val="000000"/>
                </a:solidFill>
                <a:round/>
                <a:headEnd/>
                <a:tailEnd type="triangle" w="med" len="med"/>
              </a:ln>
            </p:spPr>
          </p:cxnSp>
          <p:sp>
            <p:nvSpPr>
              <p:cNvPr id="2072" name="Rectangle 24"/>
              <p:cNvSpPr>
                <a:spLocks noChangeArrowheads="1"/>
              </p:cNvSpPr>
              <p:nvPr/>
            </p:nvSpPr>
            <p:spPr bwMode="auto">
              <a:xfrm>
                <a:off x="3607636" y="5760910"/>
                <a:ext cx="1735074" cy="47061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Arial" pitchFamily="34" charset="0"/>
                  </a:rPr>
                  <a:t>Patient Details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275</TotalTime>
  <Words>331</Words>
  <Application>Microsoft Office PowerPoint</Application>
  <PresentationFormat>Custom</PresentationFormat>
  <Paragraphs>117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Online Doctor</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46</cp:revision>
  <dcterms:created xsi:type="dcterms:W3CDTF">2018-02-15T16:27:18Z</dcterms:created>
  <dcterms:modified xsi:type="dcterms:W3CDTF">2018-12-12T07:49:18Z</dcterms:modified>
</cp:coreProperties>
</file>