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shek Kumar" initials="AK" lastIdx="1" clrIdx="0">
    <p:extLst>
      <p:ext uri="{19B8F6BF-5375-455C-9EA6-DF929625EA0E}">
        <p15:presenceInfo xmlns:p15="http://schemas.microsoft.com/office/powerpoint/2012/main" userId="e3eb73cbc7b240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766" autoAdjust="0"/>
  </p:normalViewPr>
  <p:slideViewPr>
    <p:cSldViewPr snapToGrid="0" showGuides="1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AC8F6-0F8F-402F-A4F0-C52DA597C42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B762B-CDEC-48FB-9345-E8D7CF30B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6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B762B-CDEC-48FB-9345-E8D7CF30B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2A48-A8A2-4F66-A000-B0DC2CDCA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CFDB0-EFFE-4602-BFB2-4D0289995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A46-476F-43E3-9C12-9DE47267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68F4-6634-4791-A98C-A0A913AF52F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714E0-FFC7-4056-9FFE-0EBBBF82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2BF7D-0618-4D98-A441-4169452F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BCE2-7E1A-462C-9BEF-103C39CD4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4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D09A-22E0-4E56-806F-7C541973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2912-D60A-43FD-B9A8-B5F30A5E3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825F4-F1AB-4F12-8080-E030AE24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68F4-6634-4791-A98C-A0A913AF52F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6C045-8221-40C0-BD32-2CBE71CC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F729A-CCD2-4DFF-A55F-7E1264C8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BCE2-7E1A-462C-9BEF-103C39CD4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9F40A-AEBF-4C9A-BBFC-F8DF784BC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46A56-AAE1-4900-AD11-94AC22E8B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BD4C9-A6BD-4122-A09A-E20DC734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68F4-6634-4791-A98C-A0A913AF52F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38BAD-541D-43A3-A878-7E6566AB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B4208-E85D-48DD-A1F0-41B3D933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BCE2-7E1A-462C-9BEF-103C39CD4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5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3F1C-677D-4DE6-AD97-02B47288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BE4E-C141-4D05-B8CB-A95A7F6F4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633CC-4EBE-4D12-89B1-9B35E1D1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68F4-6634-4791-A98C-A0A913AF52F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FA941-89EB-45AF-84FB-A40B0E0C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B18D6-428A-4B19-908E-9D206BC5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BCE2-7E1A-462C-9BEF-103C39CD4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2DF5-9F12-453A-8BD6-F10FDAD6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AC55A-A2AB-49A4-A087-100B4AA59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D9473-69F2-4606-9F2B-FA484BA3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68F4-6634-4791-A98C-A0A913AF52F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B937C-F41E-4C2F-926C-9F25F6D8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35A14-A4B4-4E5D-A72F-1CCE3076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BCE2-7E1A-462C-9BEF-103C39CD4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C906-D476-431B-8BEE-EE7BA484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0EE5-FFD1-4297-9334-B56106F7D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E9B7-9801-4B20-91AB-6FFF306FC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C70D3-F1ED-45FC-8C5B-8C872817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68F4-6634-4791-A98C-A0A913AF52F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B0DD6-ED09-4AFA-9303-B111E5E8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84043-711A-43BD-BD4D-F4BAE88B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BCE2-7E1A-462C-9BEF-103C39CD4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8FD2-B379-4628-840B-A8F7F0CA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DDCDB-AAC5-4EB5-9D2D-9092DD2AE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0E01F-801D-4534-8109-F143C1E9E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38125-13CD-4D7B-886B-5BED4077A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16653-DE33-4DF7-8D22-CE77D2A64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58A5A-32EE-4A0D-A67A-88CE3BC3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68F4-6634-4791-A98C-A0A913AF52F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A67B7-6559-4ABB-A375-17236F83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ACFBB-777C-4918-BC6D-AE375F42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BCE2-7E1A-462C-9BEF-103C39CD4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6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DFE1-8A18-4696-BBFC-0047F000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81443-0EE7-45C0-BE02-01B0732E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68F4-6634-4791-A98C-A0A913AF52F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D3C24-C2C6-4665-89D8-66AF5251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266C-FD44-4B77-A8EE-F889A520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BCE2-7E1A-462C-9BEF-103C39CD4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0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C2058-4DF2-45D6-9026-068FA861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68F4-6634-4791-A98C-A0A913AF52F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E1351-DB5A-4ED5-A916-7FDBD9DA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5BF2-8CE0-4929-B915-D2FBF777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BCE2-7E1A-462C-9BEF-103C39CD4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4202-5364-4B82-BB34-F789DD56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DF9D3-0254-4273-A685-9ACE8DFDA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FA4F4-297F-42D2-94DB-185708302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F4449-5C1F-48E1-B947-013B1169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68F4-6634-4791-A98C-A0A913AF52F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F4FF1-8471-47FA-9DA5-51CE90DB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8A50E-E7B5-4042-B2CF-05C8415E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BCE2-7E1A-462C-9BEF-103C39CD4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8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7463-1927-467F-85B7-33C6D555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A4590-824B-4540-83DC-44295CFAB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30BB5-3CFD-4521-B154-C6E153C82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6707-3084-42F2-9140-21305D18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68F4-6634-4791-A98C-A0A913AF52F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F51B7-4F0B-4FC6-BF63-BE3C6332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FD4B2-D354-4E83-8FA5-35EBEA7D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BCE2-7E1A-462C-9BEF-103C39CD4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0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EEC12-A275-4716-A63F-6528D91F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37114-2558-4140-BD8E-FC105A925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4A14E-88F7-484C-B44F-D7EAAB8BA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E68F4-6634-4791-A98C-A0A913AF52F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D7EDC-A1F5-4607-85A4-DE2E65FF1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CF3BF-EADC-4A1A-822A-FE0BF406B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FBCE2-7E1A-462C-9BEF-103C39CD4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1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mp"/><Relationship Id="rId5" Type="http://schemas.openxmlformats.org/officeDocument/2006/relationships/image" Target="../media/image3.tm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tmp"/><Relationship Id="rId5" Type="http://schemas.openxmlformats.org/officeDocument/2006/relationships/image" Target="../media/image1.png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D14C-627F-470A-B8A8-E8153E639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0873"/>
            <a:ext cx="9144000" cy="1143142"/>
          </a:xfrm>
        </p:spPr>
        <p:txBody>
          <a:bodyPr>
            <a:normAutofit/>
          </a:bodyPr>
          <a:lstStyle/>
          <a:p>
            <a:r>
              <a:rPr lang="en-GB" b="1" dirty="0"/>
              <a:t>Lead score case study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11BAD-D1C2-47BC-A148-4DB8E4F22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05744"/>
            <a:ext cx="3447738" cy="2029549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tx2"/>
                </a:solidFill>
              </a:rPr>
              <a:t>Submitted by :</a:t>
            </a:r>
          </a:p>
          <a:p>
            <a:pPr algn="l"/>
            <a:r>
              <a:rPr lang="en-GB" dirty="0" err="1">
                <a:solidFill>
                  <a:schemeClr val="tx2"/>
                </a:solidFill>
              </a:rPr>
              <a:t>Roopesh</a:t>
            </a:r>
            <a:r>
              <a:rPr lang="en-GB" dirty="0">
                <a:solidFill>
                  <a:schemeClr val="tx2"/>
                </a:solidFill>
              </a:rPr>
              <a:t> Radhakrishnan</a:t>
            </a:r>
          </a:p>
          <a:p>
            <a:pPr algn="l"/>
            <a:r>
              <a:rPr lang="en-GB" dirty="0">
                <a:solidFill>
                  <a:schemeClr val="tx2"/>
                </a:solidFill>
              </a:rPr>
              <a:t>Ambika </a:t>
            </a:r>
            <a:r>
              <a:rPr lang="en-GB" dirty="0" err="1">
                <a:solidFill>
                  <a:schemeClr val="tx2"/>
                </a:solidFill>
              </a:rPr>
              <a:t>kumari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A0F0D-E062-4BDE-891F-95044F14F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0" y="0"/>
            <a:ext cx="2079914" cy="1798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1091EF-100D-41AA-ADA4-1B9D817D5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6" y="422706"/>
            <a:ext cx="2857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7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C1DD-E5A2-45EC-8BC5-2ED83DB2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006" y="932072"/>
            <a:ext cx="5655212" cy="981134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Important features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9E093-0D8A-4B84-9684-9E17EE89A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8" y="154744"/>
            <a:ext cx="3135629" cy="16037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F00FE1-68A1-4F09-A084-C79AE10C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307" y="0"/>
            <a:ext cx="2146203" cy="1586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875DA5-60C8-4CC9-BA16-CC8D4C96F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6046"/>
            <a:ext cx="5936105" cy="52719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A78A3D-B5EE-43DC-AF0D-94FE176A2818}"/>
              </a:ext>
            </a:extLst>
          </p:cNvPr>
          <p:cNvSpPr/>
          <p:nvPr/>
        </p:nvSpPr>
        <p:spPr>
          <a:xfrm>
            <a:off x="6976843" y="1758462"/>
            <a:ext cx="4925347" cy="4537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we have checked sensitivity, specificity as well as precision and Recall and optimal point also considered. .cut off based on sensitivity , specificity for calculating final prediction .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Top 3 variables are converted as a lead: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Tags_Closed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by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Horizzon</a:t>
            </a:r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Tags_Lost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to EINS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Tags_Will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revert after reading the email</a:t>
            </a:r>
          </a:p>
        </p:txBody>
      </p:sp>
    </p:spTree>
    <p:extLst>
      <p:ext uri="{BB962C8B-B14F-4D97-AF65-F5344CB8AC3E}">
        <p14:creationId xmlns:p14="http://schemas.microsoft.com/office/powerpoint/2010/main" val="108166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DB8BFB-9A53-46C0-BF96-9A2935B68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2" y="169862"/>
            <a:ext cx="3162612" cy="1430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F8C6DE-C2D7-4D75-8AB3-5933AF158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594" y="0"/>
            <a:ext cx="1953406" cy="16001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FC1B45-D144-44AC-B8BE-B44F04A317D6}"/>
              </a:ext>
            </a:extLst>
          </p:cNvPr>
          <p:cNvSpPr/>
          <p:nvPr/>
        </p:nvSpPr>
        <p:spPr>
          <a:xfrm>
            <a:off x="4901784" y="843198"/>
            <a:ext cx="3387777" cy="7570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b="1" dirty="0"/>
              <a:t>Conclusion</a:t>
            </a:r>
            <a:endParaRPr lang="en-US" sz="4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1B1D86-4F20-42B0-94E5-4625D54A0D32}"/>
              </a:ext>
            </a:extLst>
          </p:cNvPr>
          <p:cNvSpPr/>
          <p:nvPr/>
        </p:nvSpPr>
        <p:spPr>
          <a:xfrm>
            <a:off x="527154" y="2983043"/>
            <a:ext cx="11137692" cy="350394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We have checked  Specificity , sensitivity ,  as well as precision , recall  metrics we have considered optimum </a:t>
            </a:r>
            <a:r>
              <a:rPr lang="en-GB" dirty="0" err="1"/>
              <a:t>cutoff</a:t>
            </a:r>
            <a:r>
              <a:rPr lang="en-GB" dirty="0"/>
              <a:t>  based on sensitivity , specificity  for calculating  the final calculating .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we have checked sensitivity, specificity as well as precision and Recall and optimal point also considered. .cut off based on sensitivity , specificity for calculating final prediction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Top 3 variables are converted as a lead:</a:t>
            </a:r>
          </a:p>
          <a:p>
            <a:pPr algn="l"/>
            <a:r>
              <a:rPr lang="en-GB" dirty="0">
                <a:solidFill>
                  <a:srgbClr val="000000"/>
                </a:solidFill>
                <a:latin typeface="Helvetica Neue"/>
              </a:rPr>
              <a:t>           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Tags_Closed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by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Horizzon</a:t>
            </a:r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          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Tags_Lost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to EINS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          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Tags_Will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revert after reading the email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Top 3 variables have need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impovement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these are:-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            Do not Email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            Last Notable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Activity_modified</a:t>
            </a:r>
            <a:endParaRPr lang="en-GB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            Last Notable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Activity_Olark_chat_conversation</a:t>
            </a:r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GB" dirty="0"/>
          </a:p>
          <a:p>
            <a:pPr algn="l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7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C897-8DCA-443A-BFAE-9263FF55D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8249"/>
            <a:ext cx="10515600" cy="2083633"/>
          </a:xfrm>
        </p:spPr>
        <p:txBody>
          <a:bodyPr/>
          <a:lstStyle/>
          <a:p>
            <a:pPr algn="ctr"/>
            <a:r>
              <a:rPr lang="en-GB" b="1" dirty="0"/>
              <a:t>Thank you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45AEE-4F00-4724-9187-D956EB44F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1603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E63AA8-ECE0-43F8-AF4F-0D572AD8E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594" y="0"/>
            <a:ext cx="1953406" cy="160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4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1B58-2747-4D6A-B00C-5797796C9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3670"/>
            <a:ext cx="9540737" cy="252206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   </a:t>
            </a:r>
            <a:br>
              <a:rPr lang="en-GB" b="1" dirty="0"/>
            </a:br>
            <a:br>
              <a:rPr lang="en-GB" b="1" dirty="0"/>
            </a:br>
            <a:r>
              <a:rPr lang="en-GB" sz="3600" b="1" dirty="0"/>
              <a:t>Problem Statement :-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F2ED-75BD-43C0-BF61-5D6735453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043"/>
            <a:ext cx="10515600" cy="45189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sz="2400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pPr marL="0" indent="0">
              <a:buNone/>
            </a:pPr>
            <a:r>
              <a:rPr lang="en-GB" sz="2100" b="0" i="0" dirty="0">
                <a:effectLst/>
              </a:rPr>
              <a:t>X Education sells online courses to industry professionals. any given day, many professionals who are interested in the courses land on their website and browse for courses.</a:t>
            </a:r>
          </a:p>
          <a:p>
            <a:pPr marL="0" indent="0">
              <a:buNone/>
            </a:pPr>
            <a:r>
              <a:rPr lang="en-GB" sz="2100" b="0" i="0" dirty="0">
                <a:effectLst/>
              </a:rPr>
              <a:t>The company markets its courses on several websites and search engines like Google. Once these people land on the website, they might browse the courses or fill up a form for the course or watch some videos. When these people fill up a form providing their email address or phone number, they are classified to be a lead.</a:t>
            </a:r>
          </a:p>
          <a:p>
            <a:pPr marL="0" indent="0">
              <a:buNone/>
            </a:pPr>
            <a:r>
              <a:rPr lang="en-GB" sz="2100" b="0" i="0" dirty="0">
                <a:effectLst/>
              </a:rPr>
              <a:t>some of the leads get converted while most do not. The typical lead conversion rate at X education is around 30%. </a:t>
            </a:r>
          </a:p>
          <a:p>
            <a:pPr marL="0" indent="0">
              <a:buNone/>
            </a:pPr>
            <a:r>
              <a:rPr lang="en-GB" sz="3500" b="1" dirty="0">
                <a:latin typeface="+mj-lt"/>
              </a:rPr>
              <a:t>Business Solution:-</a:t>
            </a:r>
            <a:endParaRPr lang="en-GB" sz="3500" b="1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GB" sz="2100" b="0" i="0" dirty="0">
                <a:effectLst/>
              </a:rPr>
              <a:t>X Education has appointed you to help them select the most promising leads, i.e. the leads that are most likely to convert into paying customers. The company requires you to build a model wherein you need to assign a lead score to each of the leads such that the customers with higher lead score have a higher conversion chance and the customers with lower lead score have a lower conversion chance. The CEO, in particular, has given a ballpark of the target lead conversion rate to be around 80% .</a:t>
            </a:r>
            <a:endParaRPr lang="en-US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8AF40-2412-4D10-B70D-67D5274C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974" y="0"/>
            <a:ext cx="1683025" cy="128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6A1615-0461-4A56-8CF6-F7CFE473B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3" y="333375"/>
            <a:ext cx="2857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2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47EA-23BD-4184-9F4C-508D9123C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9931"/>
            <a:ext cx="9144000" cy="689112"/>
          </a:xfrm>
        </p:spPr>
        <p:txBody>
          <a:bodyPr>
            <a:normAutofit/>
          </a:bodyPr>
          <a:lstStyle/>
          <a:p>
            <a:pPr algn="l"/>
            <a:r>
              <a:rPr lang="en-GB" sz="3600" b="1" dirty="0"/>
              <a:t>Approaches of Case study :-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19888-3D3D-41D4-A498-B511C1B6B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0835"/>
            <a:ext cx="9144000" cy="4306956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dirty="0"/>
              <a:t>Reading data and understanding data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dirty="0"/>
              <a:t>Data cleaning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dirty="0"/>
              <a:t>Exploratory data analysis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dirty="0"/>
              <a:t>Data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preparation</a:t>
            </a:r>
            <a:r>
              <a:rPr lang="en-GB" dirty="0"/>
              <a:t> / Dummy Creation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dirty="0"/>
              <a:t>Train-Test Split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dirty="0"/>
              <a:t>Feature Scaling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dirty="0"/>
              <a:t>Model Building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000000"/>
                </a:solidFill>
                <a:effectLst/>
              </a:rPr>
              <a:t>Recursive feature elimination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Plotting ROC Curve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 Finding optimal threshold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Making predictions on test set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GB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GB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D3516-5186-47D5-A6EE-CCD36E35F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" y="94868"/>
            <a:ext cx="2857500" cy="1111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C7B640-E6E3-42B7-9A26-CFA463C52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435" y="7469"/>
            <a:ext cx="1908313" cy="145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0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4CE04B-306C-476C-91DA-356EC4DEF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123825"/>
            <a:ext cx="2857500" cy="1148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FDCABD-CC15-49BA-9F36-581200740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700" y="0"/>
            <a:ext cx="1638300" cy="1285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1115C1-A02C-4FDE-A43F-8AB7FA004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270" y="1024133"/>
            <a:ext cx="3858480" cy="26108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3288F9-9DD8-43E3-8A2B-BC7C41A332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07" y="4420766"/>
            <a:ext cx="7897327" cy="247811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F251C24-3FBB-46CC-94E0-E742D78E9DF1}"/>
              </a:ext>
            </a:extLst>
          </p:cNvPr>
          <p:cNvSpPr/>
          <p:nvPr/>
        </p:nvSpPr>
        <p:spPr>
          <a:xfrm>
            <a:off x="3524128" y="1206637"/>
            <a:ext cx="2257694" cy="22223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Maximum conversion in Last activity  Email Opened and SMS sent.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CABBE27-1BBC-4D57-8BDC-9116C8422E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39584"/>
            <a:ext cx="3305909" cy="274795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0F7C9A-DED0-414C-B2A2-51F30B35990A}"/>
              </a:ext>
            </a:extLst>
          </p:cNvPr>
          <p:cNvCxnSpPr/>
          <p:nvPr/>
        </p:nvCxnSpPr>
        <p:spPr>
          <a:xfrm>
            <a:off x="3305908" y="2264898"/>
            <a:ext cx="218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904BD5E-9B5A-49B9-BFBF-B9F7D6435371}"/>
              </a:ext>
            </a:extLst>
          </p:cNvPr>
          <p:cNvSpPr/>
          <p:nvPr/>
        </p:nvSpPr>
        <p:spPr>
          <a:xfrm>
            <a:off x="6000042" y="1206638"/>
            <a:ext cx="2115259" cy="22223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Major conversion happened from do Not Email  and  Do not call made.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237C37-329D-48C6-AD19-C0284488FD88}"/>
              </a:ext>
            </a:extLst>
          </p:cNvPr>
          <p:cNvCxnSpPr/>
          <p:nvPr/>
        </p:nvCxnSpPr>
        <p:spPr>
          <a:xfrm flipH="1">
            <a:off x="8115301" y="2264898"/>
            <a:ext cx="218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10B1BAF-BF15-41D3-B8B1-E922F2F2E269}"/>
              </a:ext>
            </a:extLst>
          </p:cNvPr>
          <p:cNvSpPr/>
          <p:nvPr/>
        </p:nvSpPr>
        <p:spPr>
          <a:xfrm>
            <a:off x="2931561" y="3721162"/>
            <a:ext cx="6683618" cy="5554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Major conversion in lead source from google .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B75839-2CAD-4AA6-B0AA-CA207A119C93}"/>
              </a:ext>
            </a:extLst>
          </p:cNvPr>
          <p:cNvCxnSpPr>
            <a:stCxn id="17" idx="0"/>
            <a:endCxn id="32" idx="2"/>
          </p:cNvCxnSpPr>
          <p:nvPr/>
        </p:nvCxnSpPr>
        <p:spPr>
          <a:xfrm flipH="1" flipV="1">
            <a:off x="6273370" y="4276577"/>
            <a:ext cx="1" cy="14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F4362E3-C166-4F95-ABDD-4F0A401CF880}"/>
              </a:ext>
            </a:extLst>
          </p:cNvPr>
          <p:cNvSpPr/>
          <p:nvPr/>
        </p:nvSpPr>
        <p:spPr>
          <a:xfrm>
            <a:off x="3618536" y="590843"/>
            <a:ext cx="4714983" cy="5486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EDA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4266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30FBBA-EF18-4FF4-9913-69A339F98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495937"/>
            <a:ext cx="3229426" cy="2766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5C46C7-748E-4FEB-AED2-8D671BA7A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52902" cy="13645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A7CD1B-0BCC-4DB4-A0F3-2F6941CC6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839" y="1495937"/>
            <a:ext cx="3372321" cy="27665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A8997D-72FA-4F70-8CA6-526D7AF90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162" y="131371"/>
            <a:ext cx="1826838" cy="13645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188FB72-705E-426D-8FA4-13F42C54FA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915" y="1459523"/>
            <a:ext cx="3410426" cy="280298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77B0EFD-BF53-461A-881F-6AD5FEFCEEF0}"/>
              </a:ext>
            </a:extLst>
          </p:cNvPr>
          <p:cNvSpPr/>
          <p:nvPr/>
        </p:nvSpPr>
        <p:spPr>
          <a:xfrm>
            <a:off x="267286" y="4684541"/>
            <a:ext cx="3102817" cy="192727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 the what is your current occupation major conversion is Unemployed . 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F16C6-BB63-4DF9-B152-3044C3D8D863}"/>
              </a:ext>
            </a:extLst>
          </p:cNvPr>
          <p:cNvSpPr/>
          <p:nvPr/>
        </p:nvSpPr>
        <p:spPr>
          <a:xfrm>
            <a:off x="4861594" y="5022166"/>
            <a:ext cx="3372321" cy="12520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 the tags columns major conversion is will revert after reading the email .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C0BB4C-3B7C-4514-A493-A865FF8CE289}"/>
              </a:ext>
            </a:extLst>
          </p:cNvPr>
          <p:cNvSpPr/>
          <p:nvPr/>
        </p:nvSpPr>
        <p:spPr>
          <a:xfrm>
            <a:off x="9172135" y="4923692"/>
            <a:ext cx="2752579" cy="13645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 the Last notable activity columns maximum conversion is in modified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8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32FA35-EAD4-4B32-A8D5-07E6EF071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2" y="1857155"/>
            <a:ext cx="10381957" cy="3143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50B85E-CDF5-46F9-9AEF-8C8AA8D04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21563" cy="1730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0CE7B4-D30F-4BC0-94C3-50AF9F3E3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813" y="-1"/>
            <a:ext cx="1638300" cy="17303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1FB508-B945-4EBC-83EA-880B72643EEE}"/>
              </a:ext>
            </a:extLst>
          </p:cNvPr>
          <p:cNvSpPr/>
          <p:nvPr/>
        </p:nvSpPr>
        <p:spPr>
          <a:xfrm>
            <a:off x="1181686" y="5233182"/>
            <a:ext cx="10269416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 In the data set conversion rated is very high  for Total visits , Total time spent on website and pages views per visits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5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861D-10E1-46DE-AED3-5D19BF93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1009"/>
            <a:ext cx="10515600" cy="1223889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ROC Curve</a:t>
            </a:r>
            <a:endParaRPr lang="en-US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DA1B26C-DA8C-4B8D-B518-15FC52B23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857500" cy="154451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8AF177-2752-4243-8138-CC34FFE57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25" y="0"/>
            <a:ext cx="1638300" cy="15445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C9A5AC-098D-4AA1-B145-3967E3018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6882"/>
            <a:ext cx="6336322" cy="445679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327595-071D-40B3-945A-B453EE5C9369}"/>
              </a:ext>
            </a:extLst>
          </p:cNvPr>
          <p:cNvSpPr/>
          <p:nvPr/>
        </p:nvSpPr>
        <p:spPr>
          <a:xfrm>
            <a:off x="7258929" y="2264898"/>
            <a:ext cx="4670474" cy="388268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Roc curve Shows that 93 % of area is under the curve.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classification of probability of lead conversion (1/0) is very high by the model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838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FA3A-3A3A-425A-AECD-3A885E05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757" y="1364567"/>
            <a:ext cx="6583680" cy="942536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Finding optimal threshold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847EB9-0516-49B6-B067-541D948A9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46"/>
            <a:ext cx="2857500" cy="15193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AF6E31-DE0E-4A4B-AE2D-237AF3778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87" y="0"/>
            <a:ext cx="1638300" cy="1674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E66F0A-2B38-46E6-AA82-05EA9DD8F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2" y="2412005"/>
            <a:ext cx="5303519" cy="38059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F1067C-B4F3-4656-BB44-A26AA679F0BE}"/>
              </a:ext>
            </a:extLst>
          </p:cNvPr>
          <p:cNvSpPr/>
          <p:nvPr/>
        </p:nvSpPr>
        <p:spPr>
          <a:xfrm>
            <a:off x="5866228" y="2412005"/>
            <a:ext cx="6127359" cy="38059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line of Accuracy, sensitivity, specificity intersect on the point is 0.42 probability and the point is called optimum cut off threshold probability.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With Optimum point the model </a:t>
            </a:r>
          </a:p>
          <a:p>
            <a:r>
              <a:rPr lang="en-GB" dirty="0"/>
              <a:t>                               Accuracy = 86%</a:t>
            </a:r>
          </a:p>
          <a:p>
            <a:r>
              <a:rPr lang="en-GB" dirty="0"/>
              <a:t>                               Specificity = 76%</a:t>
            </a:r>
          </a:p>
          <a:p>
            <a:r>
              <a:rPr lang="en-GB" dirty="0"/>
              <a:t>                               Sensitivity =  91%</a:t>
            </a:r>
          </a:p>
          <a:p>
            <a:r>
              <a:rPr lang="en-GB" dirty="0"/>
              <a:t>                               Precision =  69%</a:t>
            </a:r>
          </a:p>
          <a:p>
            <a:r>
              <a:rPr lang="en-GB" dirty="0"/>
              <a:t>                               Recall =   91%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7D0A-8BEC-4F78-BF5E-122B299A4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7833" y="1378634"/>
            <a:ext cx="7205588" cy="689317"/>
          </a:xfrm>
        </p:spPr>
        <p:txBody>
          <a:bodyPr>
            <a:normAutofit/>
          </a:bodyPr>
          <a:lstStyle/>
          <a:p>
            <a:r>
              <a:rPr lang="en-GB" sz="4200" b="1" dirty="0"/>
              <a:t>Confusion Matrix on test data set</a:t>
            </a:r>
            <a:endParaRPr lang="en-US" sz="4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6B401-EF80-451E-BFFC-3A1C6C547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77833" cy="1600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6604A-57FE-444C-9BF9-4866972E0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754" y="0"/>
            <a:ext cx="1852245" cy="17021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B51A5CC-A37D-41DF-9F8D-F4709959122B}"/>
              </a:ext>
            </a:extLst>
          </p:cNvPr>
          <p:cNvSpPr/>
          <p:nvPr/>
        </p:nvSpPr>
        <p:spPr>
          <a:xfrm>
            <a:off x="1012874" y="2912012"/>
            <a:ext cx="1069144" cy="51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1208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F92412-8DAF-4553-B7B7-B5F35ED0E419}"/>
              </a:ext>
            </a:extLst>
          </p:cNvPr>
          <p:cNvSpPr/>
          <p:nvPr/>
        </p:nvSpPr>
        <p:spPr>
          <a:xfrm>
            <a:off x="2349305" y="2912012"/>
            <a:ext cx="1069144" cy="534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372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1C059E-6E6D-4B3E-B1A3-306319536D15}"/>
              </a:ext>
            </a:extLst>
          </p:cNvPr>
          <p:cNvSpPr/>
          <p:nvPr/>
        </p:nvSpPr>
        <p:spPr>
          <a:xfrm>
            <a:off x="1012874" y="3629465"/>
            <a:ext cx="1069144" cy="51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86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6CA079-39CD-47F8-A443-7CE7BE222400}"/>
              </a:ext>
            </a:extLst>
          </p:cNvPr>
          <p:cNvSpPr/>
          <p:nvPr/>
        </p:nvSpPr>
        <p:spPr>
          <a:xfrm>
            <a:off x="2349305" y="3629465"/>
            <a:ext cx="1069144" cy="51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877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441E2-4F7B-4476-800D-7DD71D930C25}"/>
              </a:ext>
            </a:extLst>
          </p:cNvPr>
          <p:cNvSpPr/>
          <p:nvPr/>
        </p:nvSpPr>
        <p:spPr>
          <a:xfrm>
            <a:off x="1012874" y="2268416"/>
            <a:ext cx="2405575" cy="4730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Confusion Matrix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CFDA33-BF93-49BF-A722-CD985C568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2417003"/>
            <a:ext cx="5205046" cy="392752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C694B3-F0A9-40D6-AA04-E03E9C778CA5}"/>
              </a:ext>
            </a:extLst>
          </p:cNvPr>
          <p:cNvSpPr/>
          <p:nvPr/>
        </p:nvSpPr>
        <p:spPr>
          <a:xfrm>
            <a:off x="9551963" y="2741440"/>
            <a:ext cx="2640036" cy="26324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Accuracy = 81%</a:t>
            </a:r>
          </a:p>
          <a:p>
            <a:r>
              <a:rPr lang="en-GB" dirty="0"/>
              <a:t>                               Specificity = 76%</a:t>
            </a:r>
          </a:p>
          <a:p>
            <a:r>
              <a:rPr lang="en-GB" dirty="0"/>
              <a:t>                               Sensitivity =  91%</a:t>
            </a:r>
          </a:p>
          <a:p>
            <a:r>
              <a:rPr lang="en-GB" dirty="0"/>
              <a:t>                               Precision =  70%</a:t>
            </a:r>
          </a:p>
          <a:p>
            <a:endParaRPr lang="en-GB" dirty="0"/>
          </a:p>
          <a:p>
            <a:r>
              <a:rPr lang="en-GB" dirty="0"/>
              <a:t> Recall =   91%</a:t>
            </a:r>
          </a:p>
        </p:txBody>
      </p:sp>
    </p:spTree>
    <p:extLst>
      <p:ext uri="{BB962C8B-B14F-4D97-AF65-F5344CB8AC3E}">
        <p14:creationId xmlns:p14="http://schemas.microsoft.com/office/powerpoint/2010/main" val="307779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687</Words>
  <Application>Microsoft Office PowerPoint</Application>
  <PresentationFormat>Widescreen</PresentationFormat>
  <Paragraphs>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freight-text-pro</vt:lpstr>
      <vt:lpstr>Helvetica Neue</vt:lpstr>
      <vt:lpstr>Wingdings</vt:lpstr>
      <vt:lpstr>Office Theme</vt:lpstr>
      <vt:lpstr>Lead score case study</vt:lpstr>
      <vt:lpstr>     Problem Statement :-</vt:lpstr>
      <vt:lpstr>Approaches of Case study :-</vt:lpstr>
      <vt:lpstr>PowerPoint Presentation</vt:lpstr>
      <vt:lpstr>PowerPoint Presentation</vt:lpstr>
      <vt:lpstr>PowerPoint Presentation</vt:lpstr>
      <vt:lpstr>ROC Curve</vt:lpstr>
      <vt:lpstr>Finding optimal threshold</vt:lpstr>
      <vt:lpstr>Confusion Matrix on test data set</vt:lpstr>
      <vt:lpstr>Important features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Abhishek Kumar</dc:creator>
  <cp:lastModifiedBy>Abhishek Kumar</cp:lastModifiedBy>
  <cp:revision>20</cp:revision>
  <dcterms:created xsi:type="dcterms:W3CDTF">2022-08-04T15:41:40Z</dcterms:created>
  <dcterms:modified xsi:type="dcterms:W3CDTF">2022-08-06T10:31:10Z</dcterms:modified>
</cp:coreProperties>
</file>