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Raleway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11" Type="http://schemas.openxmlformats.org/officeDocument/2006/relationships/slide" Target="slides/slide7.xml"/><Relationship Id="rId22" Type="http://schemas.openxmlformats.org/officeDocument/2006/relationships/font" Target="fonts/Raleway-boldItalic.fntdata"/><Relationship Id="rId10" Type="http://schemas.openxmlformats.org/officeDocument/2006/relationships/slide" Target="slides/slide6.xml"/><Relationship Id="rId21" Type="http://schemas.openxmlformats.org/officeDocument/2006/relationships/font" Target="fonts/Raleway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Relationship Id="rId6" Type="http://schemas.openxmlformats.org/officeDocument/2006/relationships/image" Target="../media/image3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35.png"/><Relationship Id="rId5" Type="http://schemas.openxmlformats.org/officeDocument/2006/relationships/image" Target="../media/image50.png"/><Relationship Id="rId6" Type="http://schemas.openxmlformats.org/officeDocument/2006/relationships/image" Target="../media/image4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7.png"/><Relationship Id="rId6" Type="http://schemas.openxmlformats.org/officeDocument/2006/relationships/image" Target="../media/image4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6.png"/><Relationship Id="rId4" Type="http://schemas.openxmlformats.org/officeDocument/2006/relationships/image" Target="../media/image49.png"/><Relationship Id="rId5" Type="http://schemas.openxmlformats.org/officeDocument/2006/relationships/image" Target="../media/image4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Relationship Id="rId7" Type="http://schemas.openxmlformats.org/officeDocument/2006/relationships/image" Target="../media/image2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4.png"/><Relationship Id="rId4" Type="http://schemas.openxmlformats.org/officeDocument/2006/relationships/image" Target="../media/image14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1.png"/><Relationship Id="rId4" Type="http://schemas.openxmlformats.org/officeDocument/2006/relationships/image" Target="../media/image45.png"/><Relationship Id="rId5" Type="http://schemas.openxmlformats.org/officeDocument/2006/relationships/image" Target="../media/image17.png"/><Relationship Id="rId6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Relationship Id="rId5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512" l="0" r="573" t="0"/>
          <a:stretch/>
        </p:blipFill>
        <p:spPr>
          <a:xfrm>
            <a:off x="0" y="2344"/>
            <a:ext cx="12192000" cy="6857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639" r="-1" t="716"/>
          <a:stretch/>
        </p:blipFill>
        <p:spPr>
          <a:xfrm>
            <a:off x="0" y="2342"/>
            <a:ext cx="8009537" cy="6857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" y="1983346"/>
            <a:ext cx="5884963" cy="398601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6094370" y="1589649"/>
            <a:ext cx="6097500" cy="28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MACHINE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800" u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LEARNING</a:t>
            </a:r>
            <a:endParaRPr sz="8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483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/>
          <p:nvPr/>
        </p:nvSpPr>
        <p:spPr>
          <a:xfrm>
            <a:off x="3817259" y="3811012"/>
            <a:ext cx="8374741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548135"/>
                </a:solidFill>
                <a:latin typeface="Raleway"/>
                <a:ea typeface="Raleway"/>
                <a:cs typeface="Raleway"/>
                <a:sym typeface="Raleway"/>
              </a:rPr>
              <a:t>LINEAR REGRESSION</a:t>
            </a:r>
            <a:endParaRPr b="1" i="0" sz="9600" u="none" strike="noStrike">
              <a:solidFill>
                <a:srgbClr val="54813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19771" y="0"/>
            <a:ext cx="2772229" cy="449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7030" y="4161616"/>
            <a:ext cx="137160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4850100" cy="388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483" t="0"/>
          <a:stretch/>
        </p:blipFill>
        <p:spPr>
          <a:xfrm rot="10800000">
            <a:off x="-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3"/>
          <p:cNvPicPr preferRelativeResize="0"/>
          <p:nvPr/>
        </p:nvPicPr>
        <p:blipFill rotWithShape="1">
          <a:blip r:embed="rId4">
            <a:alphaModFix/>
          </a:blip>
          <a:srcRect b="14706" l="7428" r="1151" t="4230"/>
          <a:stretch/>
        </p:blipFill>
        <p:spPr>
          <a:xfrm>
            <a:off x="0" y="3489174"/>
            <a:ext cx="6966858" cy="298994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/>
          <p:nvPr/>
        </p:nvSpPr>
        <p:spPr>
          <a:xfrm>
            <a:off x="4931229" y="-159907"/>
            <a:ext cx="8710200" cy="30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BF9000"/>
                </a:solidFill>
                <a:latin typeface="Raleway"/>
                <a:ea typeface="Raleway"/>
                <a:cs typeface="Raleway"/>
                <a:sym typeface="Raleway"/>
              </a:rPr>
              <a:t>LOGISTIC REGRESSION</a:t>
            </a:r>
            <a:endParaRPr b="1" i="0" sz="9000" u="none" strike="noStrike">
              <a:solidFill>
                <a:srgbClr val="BF9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64272" y="4065966"/>
            <a:ext cx="1752600" cy="275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0564" y="315837"/>
            <a:ext cx="15811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 b="0" l="0" r="483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/>
          <p:nvPr/>
        </p:nvSpPr>
        <p:spPr>
          <a:xfrm>
            <a:off x="0" y="3811012"/>
            <a:ext cx="790405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0">
                <a:solidFill>
                  <a:srgbClr val="9CC2E5"/>
                </a:solidFill>
                <a:latin typeface="Raleway"/>
                <a:ea typeface="Raleway"/>
                <a:cs typeface="Raleway"/>
                <a:sym typeface="Raleway"/>
              </a:rPr>
              <a:t>K- NEAREST NEIGHBOUR</a:t>
            </a:r>
            <a:endParaRPr b="1" i="0" sz="9000" u="none" strike="noStrike">
              <a:solidFill>
                <a:srgbClr val="9CC2E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6" name="Google Shape;18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69" y="0"/>
            <a:ext cx="3106059" cy="3863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82200" y="4324350"/>
            <a:ext cx="2209800" cy="253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47543" y="283831"/>
            <a:ext cx="5391996" cy="486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5"/>
          <p:cNvPicPr preferRelativeResize="0"/>
          <p:nvPr/>
        </p:nvPicPr>
        <p:blipFill rotWithShape="1">
          <a:blip r:embed="rId3">
            <a:alphaModFix/>
          </a:blip>
          <a:srcRect b="0" l="0" r="483" t="0"/>
          <a:stretch/>
        </p:blipFill>
        <p:spPr>
          <a:xfrm flipH="1" rot="10800000">
            <a:off x="0" y="1"/>
            <a:ext cx="12191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/>
          <p:nvPr/>
        </p:nvSpPr>
        <p:spPr>
          <a:xfrm>
            <a:off x="0" y="0"/>
            <a:ext cx="7460343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0">
                <a:solidFill>
                  <a:srgbClr val="A688CE"/>
                </a:solidFill>
                <a:latin typeface="Raleway"/>
                <a:ea typeface="Raleway"/>
                <a:cs typeface="Raleway"/>
                <a:sym typeface="Raleway"/>
              </a:rPr>
              <a:t>NEURAL NETWORKS</a:t>
            </a:r>
            <a:endParaRPr b="1" i="0" sz="9500" u="none" strike="noStrike">
              <a:solidFill>
                <a:srgbClr val="A688C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5" name="Google Shape;19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6662" y="2960914"/>
            <a:ext cx="6235337" cy="3897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46770" y="0"/>
            <a:ext cx="3445229" cy="2452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3526996"/>
            <a:ext cx="3817257" cy="3271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483" t="0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/>
          <p:nvPr/>
        </p:nvSpPr>
        <p:spPr>
          <a:xfrm>
            <a:off x="145144" y="1538515"/>
            <a:ext cx="7431314" cy="3016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500">
                <a:solidFill>
                  <a:srgbClr val="C00000"/>
                </a:solidFill>
                <a:latin typeface="Raleway"/>
                <a:ea typeface="Raleway"/>
                <a:cs typeface="Raleway"/>
                <a:sym typeface="Raleway"/>
              </a:rPr>
              <a:t>ANY QUESTIONS</a:t>
            </a:r>
            <a:endParaRPr b="1" i="0" sz="9500" u="none" strike="noStrike">
              <a:solidFill>
                <a:srgbClr val="C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04" name="Google Shape;20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3571" y="734785"/>
            <a:ext cx="5388429" cy="5388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7546" y="4554725"/>
            <a:ext cx="238125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48804" y="297316"/>
            <a:ext cx="238125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483" t="0"/>
          <a:stretch/>
        </p:blipFill>
        <p:spPr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186924">
            <a:off x="9045540" y="442883"/>
            <a:ext cx="2252966" cy="3908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2337326">
            <a:off x="1410957" y="2609831"/>
            <a:ext cx="2096526" cy="4013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/>
          <p:nvPr/>
        </p:nvSpPr>
        <p:spPr>
          <a:xfrm>
            <a:off x="489396" y="388358"/>
            <a:ext cx="1170260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SETUP AND       			 	INSTALLATION</a:t>
            </a:r>
            <a:endParaRPr b="1" i="0" sz="8000" u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93217" y="3509261"/>
            <a:ext cx="4113056" cy="2972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786" l="0" r="461" t="0"/>
          <a:stretch/>
        </p:blipFill>
        <p:spPr>
          <a:xfrm rot="10800000">
            <a:off x="-42052" y="1170"/>
            <a:ext cx="12235221" cy="685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639" r="-1" t="716"/>
          <a:stretch/>
        </p:blipFill>
        <p:spPr>
          <a:xfrm rot="10800000">
            <a:off x="3066757" y="1170"/>
            <a:ext cx="9126416" cy="6855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5">
            <a:alphaModFix/>
          </a:blip>
          <a:srcRect b="0" l="0" r="0" t="9646"/>
          <a:stretch/>
        </p:blipFill>
        <p:spPr>
          <a:xfrm>
            <a:off x="5376003" y="1318843"/>
            <a:ext cx="6908601" cy="359078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/>
          <p:nvPr/>
        </p:nvSpPr>
        <p:spPr>
          <a:xfrm>
            <a:off x="166544" y="489712"/>
            <a:ext cx="609599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WHAT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IS ML?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2267899" y="4129396"/>
            <a:ext cx="380765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WHY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b="1" i="0" lang="en-US" sz="8000" u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ML??</a:t>
            </a:r>
            <a:endParaRPr sz="8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470" l="0" r="0" t="563"/>
          <a:stretch/>
        </p:blipFill>
        <p:spPr>
          <a:xfrm rot="10800000">
            <a:off x="-1" y="0"/>
            <a:ext cx="916546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 rotWithShape="1">
          <a:blip r:embed="rId4">
            <a:alphaModFix/>
          </a:blip>
          <a:srcRect b="42769" l="17271" r="40989" t="0"/>
          <a:stretch/>
        </p:blipFill>
        <p:spPr>
          <a:xfrm rot="10800000">
            <a:off x="9082525" y="0"/>
            <a:ext cx="3128019" cy="5050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82525" y="4905739"/>
            <a:ext cx="3109475" cy="195226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/>
          <p:nvPr/>
        </p:nvSpPr>
        <p:spPr>
          <a:xfrm>
            <a:off x="3864074" y="278975"/>
            <a:ext cx="9754200" cy="14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FFDF6B"/>
                </a:solidFill>
                <a:latin typeface="Raleway"/>
                <a:ea typeface="Raleway"/>
                <a:cs typeface="Raleway"/>
                <a:sym typeface="Raleway"/>
              </a:rPr>
              <a:t>CLUSTERING</a:t>
            </a:r>
            <a:endParaRPr b="1" i="0" sz="9600" u="none" strike="noStrike">
              <a:solidFill>
                <a:srgbClr val="FFDF6B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6">
            <a:alphaModFix/>
          </a:blip>
          <a:srcRect b="11212" l="17457" r="13002" t="11250"/>
          <a:stretch/>
        </p:blipFill>
        <p:spPr>
          <a:xfrm>
            <a:off x="0" y="1635617"/>
            <a:ext cx="6273224" cy="521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-1" r="424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 rotWithShape="1">
          <a:blip r:embed="rId4">
            <a:alphaModFix/>
          </a:blip>
          <a:srcRect b="9430" l="1005" r="14435" t="11907"/>
          <a:stretch/>
        </p:blipFill>
        <p:spPr>
          <a:xfrm>
            <a:off x="0" y="540913"/>
            <a:ext cx="5550795" cy="5556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/>
          <p:nvPr/>
        </p:nvSpPr>
        <p:spPr>
          <a:xfrm>
            <a:off x="7364128" y="2344299"/>
            <a:ext cx="30935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D324"/>
                </a:solidFill>
                <a:latin typeface="Raleway"/>
                <a:ea typeface="Raleway"/>
                <a:cs typeface="Raleway"/>
                <a:sym typeface="Raleway"/>
              </a:rPr>
              <a:t>K-MEANS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7267537" y="3342470"/>
            <a:ext cx="32867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D324"/>
                </a:solidFill>
                <a:latin typeface="Raleway"/>
                <a:ea typeface="Raleway"/>
                <a:cs typeface="Raleway"/>
                <a:sym typeface="Raleway"/>
              </a:rPr>
              <a:t>K-MEDIAN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7267537" y="4340641"/>
            <a:ext cx="32867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D324"/>
                </a:solidFill>
                <a:latin typeface="Raleway"/>
                <a:ea typeface="Raleway"/>
                <a:cs typeface="Raleway"/>
                <a:sym typeface="Raleway"/>
              </a:rPr>
              <a:t>K-MEDIOD</a:t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82702" y="-1"/>
            <a:ext cx="10572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 rotWithShape="1">
          <a:blip r:embed="rId6">
            <a:alphaModFix/>
          </a:blip>
          <a:srcRect b="6861" l="15871" r="15469" t="7657"/>
          <a:stretch/>
        </p:blipFill>
        <p:spPr>
          <a:xfrm>
            <a:off x="6431301" y="256964"/>
            <a:ext cx="5095743" cy="6344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88801" y="2652073"/>
            <a:ext cx="804487" cy="1184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483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79549"/>
            <a:ext cx="5262093" cy="5262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67499" y="1906075"/>
            <a:ext cx="2867200" cy="44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/>
          <p:nvPr/>
        </p:nvSpPr>
        <p:spPr>
          <a:xfrm>
            <a:off x="3490175" y="426787"/>
            <a:ext cx="8804855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CLASSIFICATION</a:t>
            </a:r>
            <a:endParaRPr b="1" i="0" sz="8000" u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49" l="0" r="0" t="39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471218" y="3852333"/>
            <a:ext cx="1434855" cy="282227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/>
          <p:nvPr/>
        </p:nvSpPr>
        <p:spPr>
          <a:xfrm>
            <a:off x="471218" y="402673"/>
            <a:ext cx="4829577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2E75B5"/>
                </a:solidFill>
                <a:latin typeface="Raleway"/>
                <a:ea typeface="Raleway"/>
                <a:cs typeface="Raleway"/>
                <a:sym typeface="Raleway"/>
              </a:rPr>
              <a:t>NAÏVE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2E75B5"/>
                </a:solidFill>
                <a:latin typeface="Raleway"/>
                <a:ea typeface="Raleway"/>
                <a:cs typeface="Raleway"/>
                <a:sym typeface="Raleway"/>
              </a:rPr>
              <a:t> BAYES</a:t>
            </a:r>
            <a:endParaRPr b="1" i="0" sz="9600" u="none" strike="noStrike">
              <a:solidFill>
                <a:srgbClr val="2E75B5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0795" y="4855335"/>
            <a:ext cx="6661471" cy="1680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10800000">
            <a:off x="8631530" y="925228"/>
            <a:ext cx="1489488" cy="300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b="1024" l="538" r="420" t="719"/>
          <a:stretch/>
        </p:blipFill>
        <p:spPr>
          <a:xfrm rot="10800000">
            <a:off x="0" y="-1451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/>
          <p:nvPr/>
        </p:nvSpPr>
        <p:spPr>
          <a:xfrm>
            <a:off x="6096000" y="3414486"/>
            <a:ext cx="621519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600">
                <a:solidFill>
                  <a:srgbClr val="1E4E79"/>
                </a:solidFill>
                <a:latin typeface="Raleway"/>
                <a:ea typeface="Raleway"/>
                <a:cs typeface="Raleway"/>
                <a:sym typeface="Raleway"/>
              </a:rPr>
              <a:t>DECISION TREE</a:t>
            </a:r>
            <a:endParaRPr b="1" i="0" sz="9600" u="none" strike="noStrike">
              <a:solidFill>
                <a:srgbClr val="1E4E7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76343" y="506948"/>
            <a:ext cx="3374345" cy="2907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 rotWithShape="1">
          <a:blip r:embed="rId5">
            <a:alphaModFix/>
          </a:blip>
          <a:srcRect b="0" l="1546" r="3608" t="14942"/>
          <a:stretch/>
        </p:blipFill>
        <p:spPr>
          <a:xfrm>
            <a:off x="43543" y="4746170"/>
            <a:ext cx="2670628" cy="1972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7371" y="174170"/>
            <a:ext cx="5123543" cy="5830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1"/>
          <p:cNvPicPr preferRelativeResize="0"/>
          <p:nvPr/>
        </p:nvPicPr>
        <p:blipFill rotWithShape="1">
          <a:blip r:embed="rId3">
            <a:alphaModFix/>
          </a:blip>
          <a:srcRect b="0" l="0" r="483" t="0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130055"/>
            <a:ext cx="3018972" cy="272794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/>
          <p:nvPr/>
        </p:nvSpPr>
        <p:spPr>
          <a:xfrm>
            <a:off x="333829" y="873612"/>
            <a:ext cx="634274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D49682"/>
                </a:solidFill>
                <a:latin typeface="Raleway"/>
                <a:ea typeface="Raleway"/>
                <a:cs typeface="Raleway"/>
                <a:sym typeface="Raleway"/>
              </a:rPr>
              <a:t>SUPPORT VECTOR MACHINE</a:t>
            </a:r>
            <a:endParaRPr b="1" i="0" sz="7200" u="none" strike="noStrike">
              <a:solidFill>
                <a:srgbClr val="D4968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8972" y="1152760"/>
            <a:ext cx="6487885" cy="5612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